
<file path=[Content_Types].xml><?xml version="1.0" encoding="utf-8"?>
<Types xmlns="http://schemas.openxmlformats.org/package/2006/content-types">
  <Default Extension="xml" ContentType="application/xml"/>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43891200" cy="32918400"/>
  <p:notesSz cx="6858000" cy="9144000"/>
  <p:defaultTextStyle>
    <a:defPPr>
      <a:defRPr lang="en-US"/>
    </a:defPPr>
    <a:lvl1pPr marL="0" algn="l" defTabSz="3862426" rtl="0" eaLnBrk="1" latinLnBrk="0" hangingPunct="1">
      <a:defRPr sz="7603" kern="1200">
        <a:solidFill>
          <a:schemeClr val="tx1"/>
        </a:solidFill>
        <a:latin typeface="+mn-lt"/>
        <a:ea typeface="+mn-ea"/>
        <a:cs typeface="+mn-cs"/>
      </a:defRPr>
    </a:lvl1pPr>
    <a:lvl2pPr marL="1931213" algn="l" defTabSz="3862426" rtl="0" eaLnBrk="1" latinLnBrk="0" hangingPunct="1">
      <a:defRPr sz="7603" kern="1200">
        <a:solidFill>
          <a:schemeClr val="tx1"/>
        </a:solidFill>
        <a:latin typeface="+mn-lt"/>
        <a:ea typeface="+mn-ea"/>
        <a:cs typeface="+mn-cs"/>
      </a:defRPr>
    </a:lvl2pPr>
    <a:lvl3pPr marL="3862426" algn="l" defTabSz="3862426" rtl="0" eaLnBrk="1" latinLnBrk="0" hangingPunct="1">
      <a:defRPr sz="7603" kern="1200">
        <a:solidFill>
          <a:schemeClr val="tx1"/>
        </a:solidFill>
        <a:latin typeface="+mn-lt"/>
        <a:ea typeface="+mn-ea"/>
        <a:cs typeface="+mn-cs"/>
      </a:defRPr>
    </a:lvl3pPr>
    <a:lvl4pPr marL="5793638" algn="l" defTabSz="3862426" rtl="0" eaLnBrk="1" latinLnBrk="0" hangingPunct="1">
      <a:defRPr sz="7603" kern="1200">
        <a:solidFill>
          <a:schemeClr val="tx1"/>
        </a:solidFill>
        <a:latin typeface="+mn-lt"/>
        <a:ea typeface="+mn-ea"/>
        <a:cs typeface="+mn-cs"/>
      </a:defRPr>
    </a:lvl4pPr>
    <a:lvl5pPr marL="7724851" algn="l" defTabSz="3862426" rtl="0" eaLnBrk="1" latinLnBrk="0" hangingPunct="1">
      <a:defRPr sz="7603" kern="1200">
        <a:solidFill>
          <a:schemeClr val="tx1"/>
        </a:solidFill>
        <a:latin typeface="+mn-lt"/>
        <a:ea typeface="+mn-ea"/>
        <a:cs typeface="+mn-cs"/>
      </a:defRPr>
    </a:lvl5pPr>
    <a:lvl6pPr marL="9656064" algn="l" defTabSz="3862426" rtl="0" eaLnBrk="1" latinLnBrk="0" hangingPunct="1">
      <a:defRPr sz="7603" kern="1200">
        <a:solidFill>
          <a:schemeClr val="tx1"/>
        </a:solidFill>
        <a:latin typeface="+mn-lt"/>
        <a:ea typeface="+mn-ea"/>
        <a:cs typeface="+mn-cs"/>
      </a:defRPr>
    </a:lvl6pPr>
    <a:lvl7pPr marL="11587277" algn="l" defTabSz="3862426" rtl="0" eaLnBrk="1" latinLnBrk="0" hangingPunct="1">
      <a:defRPr sz="7603" kern="1200">
        <a:solidFill>
          <a:schemeClr val="tx1"/>
        </a:solidFill>
        <a:latin typeface="+mn-lt"/>
        <a:ea typeface="+mn-ea"/>
        <a:cs typeface="+mn-cs"/>
      </a:defRPr>
    </a:lvl7pPr>
    <a:lvl8pPr marL="13518490" algn="l" defTabSz="3862426" rtl="0" eaLnBrk="1" latinLnBrk="0" hangingPunct="1">
      <a:defRPr sz="7603" kern="1200">
        <a:solidFill>
          <a:schemeClr val="tx1"/>
        </a:solidFill>
        <a:latin typeface="+mn-lt"/>
        <a:ea typeface="+mn-ea"/>
        <a:cs typeface="+mn-cs"/>
      </a:defRPr>
    </a:lvl8pPr>
    <a:lvl9pPr marL="15449702" algn="l" defTabSz="3862426"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F02"/>
    <a:srgbClr val="EBEAED"/>
    <a:srgbClr val="EFEEF0"/>
    <a:srgbClr val="3D2463"/>
    <a:srgbClr val="C7B393"/>
    <a:srgbClr val="AE9162"/>
    <a:srgbClr val="5C5240"/>
    <a:srgbClr val="6E6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12" autoAdjust="0"/>
    <p:restoredTop sz="97963" autoAdjust="0"/>
  </p:normalViewPr>
  <p:slideViewPr>
    <p:cSldViewPr snapToGrid="0">
      <p:cViewPr>
        <p:scale>
          <a:sx n="63" d="100"/>
          <a:sy n="63" d="100"/>
        </p:scale>
        <p:origin x="144" y="144"/>
      </p:cViewPr>
      <p:guideLst>
        <p:guide orient="horz" pos="10368"/>
        <p:guide pos="1382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ajb6492/Library/Application%20Support/Box/Box%20Edit/Documents/156122182768/Methamphetamine%20as%20of%204-6-17.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ajb6492/Library/Application%20Support/Box/Box%20Edit/Documents/106092646118/Open%20Field%20and%20EPM%20Statistics%20as%20of%2011-26-16.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Users/ajb6492/Library/Application%20Support/Box/Box%20Edit/Documents/106092646118/Open%20Field%20and%20EPM%20Statistics%20as%20of%2011-26-16.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Users/ajb6492/Library/Application%20Support/Box/Box%20Edit/Documents/156122182768/Methamphetamine%20as%20of%204-6-17.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Users/ajb6492/Library/Application%20Support/Box/Box%20Edit/Documents/156122182768/Methamphetamine%20as%20of%204-6-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smtClean="0">
                <a:solidFill>
                  <a:schemeClr val="tx1"/>
                </a:solidFill>
              </a:rPr>
              <a:t>WT </a:t>
            </a:r>
            <a:r>
              <a:rPr lang="en-US" sz="2000" dirty="0">
                <a:solidFill>
                  <a:schemeClr val="tx1"/>
                </a:solidFill>
              </a:rPr>
              <a:t>Males</a:t>
            </a:r>
          </a:p>
        </c:rich>
      </c:tx>
      <c:layout>
        <c:manualLayout>
          <c:xMode val="edge"/>
          <c:yMode val="edge"/>
          <c:x val="0.384826080444465"/>
          <c:y val="0.0347233137563368"/>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v>860</c:v>
          </c:tx>
          <c:spPr>
            <a:ln w="25400" cap="rnd">
              <a:noFill/>
              <a:round/>
            </a:ln>
            <a:effectLst/>
          </c:spPr>
          <c:marker>
            <c:symbol val="circle"/>
            <c:size val="5"/>
            <c:spPr>
              <a:solidFill>
                <a:schemeClr val="accent1"/>
              </a:solidFill>
              <a:ln w="9525">
                <a:solidFill>
                  <a:schemeClr val="accent1"/>
                </a:solidFill>
              </a:ln>
              <a:effectLst/>
            </c:spPr>
          </c:marker>
          <c:trendline>
            <c:spPr>
              <a:ln w="25400" cap="rnd">
                <a:solidFill>
                  <a:schemeClr val="accent1"/>
                </a:solidFill>
                <a:prstDash val="lgDash"/>
              </a:ln>
              <a:effectLst/>
            </c:spPr>
            <c:trendlineType val="linear"/>
            <c:dispRSqr val="0"/>
            <c:dispEq val="0"/>
          </c:trendline>
          <c:xVal>
            <c:numRef>
              <c:f>('WT Males'!$AF$22,'WT Males'!$AI$22)</c:f>
              <c:numCache>
                <c:formatCode>General</c:formatCode>
                <c:ptCount val="2"/>
                <c:pt idx="0">
                  <c:v>1.0</c:v>
                </c:pt>
                <c:pt idx="1">
                  <c:v>2.0</c:v>
                </c:pt>
              </c:numCache>
            </c:numRef>
          </c:xVal>
          <c:yVal>
            <c:numRef>
              <c:f>('WT Males'!$AG$22,'WT Males'!$AJ$22)</c:f>
              <c:numCache>
                <c:formatCode>General</c:formatCode>
                <c:ptCount val="2"/>
                <c:pt idx="0">
                  <c:v>6566.968</c:v>
                </c:pt>
                <c:pt idx="1">
                  <c:v>8456.33</c:v>
                </c:pt>
              </c:numCache>
            </c:numRef>
          </c:yVal>
          <c:smooth val="0"/>
        </c:ser>
        <c:ser>
          <c:idx val="1"/>
          <c:order val="1"/>
          <c:tx>
            <c:v>862</c:v>
          </c:tx>
          <c:spPr>
            <a:ln w="25400" cap="rnd">
              <a:noFill/>
              <a:round/>
            </a:ln>
            <a:effectLst/>
          </c:spPr>
          <c:marker>
            <c:symbol val="circle"/>
            <c:size val="5"/>
            <c:spPr>
              <a:solidFill>
                <a:schemeClr val="accent3"/>
              </a:solidFill>
              <a:ln w="9525">
                <a:solidFill>
                  <a:schemeClr val="accent3"/>
                </a:solidFill>
              </a:ln>
              <a:effectLst/>
            </c:spPr>
          </c:marker>
          <c:trendline>
            <c:spPr>
              <a:ln w="25400" cap="rnd">
                <a:solidFill>
                  <a:schemeClr val="accent3"/>
                </a:solidFill>
                <a:prstDash val="lgDash"/>
              </a:ln>
              <a:effectLst/>
            </c:spPr>
            <c:trendlineType val="linear"/>
            <c:dispRSqr val="0"/>
            <c:dispEq val="0"/>
          </c:trendline>
          <c:xVal>
            <c:numRef>
              <c:f>('WT Males'!$AF$23,'WT Males'!$AI$23)</c:f>
              <c:numCache>
                <c:formatCode>General</c:formatCode>
                <c:ptCount val="2"/>
                <c:pt idx="0">
                  <c:v>1.0</c:v>
                </c:pt>
                <c:pt idx="1">
                  <c:v>2.0</c:v>
                </c:pt>
              </c:numCache>
            </c:numRef>
          </c:xVal>
          <c:yVal>
            <c:numRef>
              <c:f>('WT Males'!$AG$23,'WT Males'!$AJ$23)</c:f>
              <c:numCache>
                <c:formatCode>General</c:formatCode>
                <c:ptCount val="2"/>
                <c:pt idx="0">
                  <c:v>7591.028</c:v>
                </c:pt>
                <c:pt idx="1">
                  <c:v>10528.07</c:v>
                </c:pt>
              </c:numCache>
            </c:numRef>
          </c:yVal>
          <c:smooth val="0"/>
        </c:ser>
        <c:ser>
          <c:idx val="2"/>
          <c:order val="2"/>
          <c:tx>
            <c:v>865</c:v>
          </c:tx>
          <c:spPr>
            <a:ln w="25400" cap="rnd">
              <a:noFill/>
              <a:round/>
            </a:ln>
            <a:effectLst/>
          </c:spPr>
          <c:marker>
            <c:symbol val="circle"/>
            <c:size val="5"/>
            <c:spPr>
              <a:solidFill>
                <a:schemeClr val="accent5"/>
              </a:solidFill>
              <a:ln w="9525">
                <a:solidFill>
                  <a:schemeClr val="accent5"/>
                </a:solidFill>
              </a:ln>
              <a:effectLst/>
            </c:spPr>
          </c:marker>
          <c:trendline>
            <c:spPr>
              <a:ln w="25400" cap="rnd">
                <a:solidFill>
                  <a:schemeClr val="accent5"/>
                </a:solidFill>
                <a:prstDash val="lgDash"/>
              </a:ln>
              <a:effectLst/>
            </c:spPr>
            <c:trendlineType val="linear"/>
            <c:dispRSqr val="0"/>
            <c:dispEq val="0"/>
          </c:trendline>
          <c:xVal>
            <c:numRef>
              <c:f>('WT Males'!$AF$24,'WT Males'!$AI$24)</c:f>
              <c:numCache>
                <c:formatCode>General</c:formatCode>
                <c:ptCount val="2"/>
                <c:pt idx="0">
                  <c:v>1.0</c:v>
                </c:pt>
                <c:pt idx="1">
                  <c:v>2.0</c:v>
                </c:pt>
              </c:numCache>
            </c:numRef>
          </c:xVal>
          <c:yVal>
            <c:numRef>
              <c:f>('WT Males'!$AG$24,'WT Males'!$AJ$24)</c:f>
              <c:numCache>
                <c:formatCode>General</c:formatCode>
                <c:ptCount val="2"/>
                <c:pt idx="0">
                  <c:v>7354.182</c:v>
                </c:pt>
                <c:pt idx="1">
                  <c:v>17907.3</c:v>
                </c:pt>
              </c:numCache>
            </c:numRef>
          </c:yVal>
          <c:smooth val="0"/>
        </c:ser>
        <c:ser>
          <c:idx val="3"/>
          <c:order val="3"/>
          <c:tx>
            <c:v>999</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trendline>
            <c:spPr>
              <a:ln w="25400" cap="rnd">
                <a:solidFill>
                  <a:schemeClr val="accent1">
                    <a:lumMod val="60000"/>
                  </a:schemeClr>
                </a:solidFill>
                <a:prstDash val="lgDash"/>
              </a:ln>
              <a:effectLst/>
            </c:spPr>
            <c:trendlineType val="linear"/>
            <c:dispRSqr val="0"/>
            <c:dispEq val="0"/>
          </c:trendline>
          <c:xVal>
            <c:numRef>
              <c:f>('WT Males'!$AF$25,'WT Males'!$AI$25)</c:f>
              <c:numCache>
                <c:formatCode>General</c:formatCode>
                <c:ptCount val="2"/>
                <c:pt idx="0">
                  <c:v>1.0</c:v>
                </c:pt>
                <c:pt idx="1">
                  <c:v>2.0</c:v>
                </c:pt>
              </c:numCache>
            </c:numRef>
          </c:xVal>
          <c:yVal>
            <c:numRef>
              <c:f>('WT Males'!$AG$25,'WT Males'!$AJ$25)</c:f>
              <c:numCache>
                <c:formatCode>General</c:formatCode>
                <c:ptCount val="2"/>
                <c:pt idx="0">
                  <c:v>5962.823</c:v>
                </c:pt>
                <c:pt idx="1">
                  <c:v>12398.18</c:v>
                </c:pt>
              </c:numCache>
            </c:numRef>
          </c:yVal>
          <c:smooth val="0"/>
        </c:ser>
        <c:ser>
          <c:idx val="4"/>
          <c:order val="4"/>
          <c:tx>
            <c:v>1003</c:v>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trendline>
            <c:spPr>
              <a:ln w="25400" cap="rnd">
                <a:solidFill>
                  <a:schemeClr val="accent3">
                    <a:lumMod val="60000"/>
                  </a:schemeClr>
                </a:solidFill>
                <a:prstDash val="lgDash"/>
              </a:ln>
              <a:effectLst/>
            </c:spPr>
            <c:trendlineType val="linear"/>
            <c:dispRSqr val="0"/>
            <c:dispEq val="0"/>
          </c:trendline>
          <c:xVal>
            <c:numRef>
              <c:f>('WT Males'!$AF$26,'WT Males'!$AI$26)</c:f>
              <c:numCache>
                <c:formatCode>General</c:formatCode>
                <c:ptCount val="2"/>
                <c:pt idx="0">
                  <c:v>1.0</c:v>
                </c:pt>
                <c:pt idx="1">
                  <c:v>2.0</c:v>
                </c:pt>
              </c:numCache>
            </c:numRef>
          </c:xVal>
          <c:yVal>
            <c:numRef>
              <c:f>('WT Males'!$AG$26,'WT Males'!$AJ$26)</c:f>
              <c:numCache>
                <c:formatCode>General</c:formatCode>
                <c:ptCount val="2"/>
                <c:pt idx="0">
                  <c:v>7803.59</c:v>
                </c:pt>
                <c:pt idx="1">
                  <c:v>12439.75</c:v>
                </c:pt>
              </c:numCache>
            </c:numRef>
          </c:yVal>
          <c:smooth val="0"/>
        </c:ser>
        <c:ser>
          <c:idx val="5"/>
          <c:order val="5"/>
          <c:tx>
            <c:v>1041</c:v>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trendline>
            <c:spPr>
              <a:ln w="25400" cap="rnd">
                <a:solidFill>
                  <a:schemeClr val="accent5">
                    <a:lumMod val="60000"/>
                  </a:schemeClr>
                </a:solidFill>
                <a:prstDash val="lgDash"/>
              </a:ln>
              <a:effectLst/>
            </c:spPr>
            <c:trendlineType val="linear"/>
            <c:dispRSqr val="0"/>
            <c:dispEq val="0"/>
          </c:trendline>
          <c:xVal>
            <c:numRef>
              <c:f>('WT Males'!$AF$27,'WT Males'!$AI$27)</c:f>
              <c:numCache>
                <c:formatCode>General</c:formatCode>
                <c:ptCount val="2"/>
                <c:pt idx="0">
                  <c:v>1.0</c:v>
                </c:pt>
                <c:pt idx="1">
                  <c:v>2.0</c:v>
                </c:pt>
              </c:numCache>
            </c:numRef>
          </c:xVal>
          <c:yVal>
            <c:numRef>
              <c:f>('WT Males'!$AG$27,'WT Males'!$AJ$27)</c:f>
              <c:numCache>
                <c:formatCode>General</c:formatCode>
                <c:ptCount val="2"/>
                <c:pt idx="0">
                  <c:v>9721.34</c:v>
                </c:pt>
                <c:pt idx="1">
                  <c:v>12880.02</c:v>
                </c:pt>
              </c:numCache>
            </c:numRef>
          </c:yVal>
          <c:smooth val="0"/>
        </c:ser>
        <c:ser>
          <c:idx val="6"/>
          <c:order val="6"/>
          <c:tx>
            <c:v>1042</c:v>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trendline>
            <c:spPr>
              <a:ln w="25400" cap="rnd">
                <a:solidFill>
                  <a:schemeClr val="accent1">
                    <a:lumMod val="80000"/>
                    <a:lumOff val="20000"/>
                  </a:schemeClr>
                </a:solidFill>
                <a:prstDash val="lgDash"/>
              </a:ln>
              <a:effectLst/>
            </c:spPr>
            <c:trendlineType val="linear"/>
            <c:dispRSqr val="0"/>
            <c:dispEq val="0"/>
          </c:trendline>
          <c:xVal>
            <c:numRef>
              <c:f>('WT Males'!$AF$28,'WT Males'!$AI$28)</c:f>
              <c:numCache>
                <c:formatCode>General</c:formatCode>
                <c:ptCount val="2"/>
                <c:pt idx="0">
                  <c:v>1.0</c:v>
                </c:pt>
                <c:pt idx="1">
                  <c:v>2.0</c:v>
                </c:pt>
              </c:numCache>
            </c:numRef>
          </c:xVal>
          <c:yVal>
            <c:numRef>
              <c:f>('WT Males'!$AG$28,'WT Males'!$AJ$28)</c:f>
              <c:numCache>
                <c:formatCode>General</c:formatCode>
                <c:ptCount val="2"/>
                <c:pt idx="0">
                  <c:v>6334.649000000001</c:v>
                </c:pt>
                <c:pt idx="1">
                  <c:v>9277.34</c:v>
                </c:pt>
              </c:numCache>
            </c:numRef>
          </c:yVal>
          <c:smooth val="0"/>
        </c:ser>
        <c:dLbls>
          <c:showLegendKey val="0"/>
          <c:showVal val="0"/>
          <c:showCatName val="0"/>
          <c:showSerName val="0"/>
          <c:showPercent val="0"/>
          <c:showBubbleSize val="0"/>
        </c:dLbls>
        <c:axId val="768623248"/>
        <c:axId val="764766768"/>
      </c:scatterChart>
      <c:valAx>
        <c:axId val="768623248"/>
        <c:scaling>
          <c:orientation val="minMax"/>
          <c:max val="2.25"/>
          <c:min val="0.75"/>
        </c:scaling>
        <c:delete val="0"/>
        <c:axPos val="b"/>
        <c:numFmt formatCode="General" sourceLinked="0"/>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766768"/>
        <c:crosses val="autoZero"/>
        <c:crossBetween val="midCat"/>
        <c:majorUnit val="0.5"/>
      </c:valAx>
      <c:valAx>
        <c:axId val="764766768"/>
        <c:scaling>
          <c:orientation val="minMax"/>
          <c:max val="20000.0"/>
          <c:min val="4000.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smtClean="0">
                    <a:solidFill>
                      <a:schemeClr val="tx1"/>
                    </a:solidFill>
                  </a:rPr>
                  <a:t>Distance </a:t>
                </a:r>
                <a:r>
                  <a:rPr lang="en-US" sz="1800" dirty="0">
                    <a:solidFill>
                      <a:schemeClr val="tx1"/>
                    </a:solidFill>
                  </a:rPr>
                  <a:t>Traveled </a:t>
                </a:r>
                <a:r>
                  <a:rPr lang="en-US" sz="1800" dirty="0" smtClean="0">
                    <a:solidFill>
                      <a:schemeClr val="tx1"/>
                    </a:solidFill>
                  </a:rPr>
                  <a:t>(cm)</a:t>
                </a:r>
                <a:endParaRPr lang="en-US" sz="1800" dirty="0">
                  <a:solidFill>
                    <a:schemeClr val="tx1"/>
                  </a:solidFill>
                </a:endParaRPr>
              </a:p>
            </c:rich>
          </c:tx>
          <c:layout>
            <c:manualLayout>
              <c:xMode val="edge"/>
              <c:yMode val="edge"/>
              <c:x val="0.0277777777777778"/>
              <c:y val="0.28513888888888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8623248"/>
        <c:crosses val="autoZero"/>
        <c:crossBetween val="midCat"/>
        <c:majorUnit val="4000.0"/>
        <c:minorUnit val="2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Open</a:t>
            </a:r>
            <a:r>
              <a:rPr lang="en-US" sz="2400" baseline="0" dirty="0">
                <a:solidFill>
                  <a:schemeClr val="tx1"/>
                </a:solidFill>
              </a:rPr>
              <a:t> Field Locomotion</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'delta18a Open Field'!$S$10</c:f>
              <c:strCache>
                <c:ptCount val="1"/>
                <c:pt idx="0">
                  <c:v>WT Males</c:v>
                </c:pt>
              </c:strCache>
            </c:strRef>
          </c:tx>
          <c:spPr>
            <a:solidFill>
              <a:schemeClr val="accent1"/>
            </a:solidFill>
            <a:ln>
              <a:noFill/>
            </a:ln>
            <a:effectLst/>
          </c:spPr>
          <c:invertIfNegative val="0"/>
          <c:errBars>
            <c:errBarType val="both"/>
            <c:errValType val="cust"/>
            <c:noEndCap val="0"/>
            <c:plus>
              <c:numRef>
                <c:f>'delta18a Open Field'!$T$11</c:f>
                <c:numCache>
                  <c:formatCode>General</c:formatCode>
                  <c:ptCount val="1"/>
                  <c:pt idx="0">
                    <c:v>114.7680385821767</c:v>
                  </c:pt>
                </c:numCache>
              </c:numRef>
            </c:plus>
            <c:minus>
              <c:numRef>
                <c:f>'delta18a Open Field'!$T$11</c:f>
                <c:numCache>
                  <c:formatCode>General</c:formatCode>
                  <c:ptCount val="1"/>
                  <c:pt idx="0">
                    <c:v>114.7680385821767</c:v>
                  </c:pt>
                </c:numCache>
              </c:numRef>
            </c:minus>
            <c:spPr>
              <a:noFill/>
              <a:ln w="19050" cap="flat" cmpd="sng" algn="ctr">
                <a:solidFill>
                  <a:schemeClr val="tx1">
                    <a:lumMod val="65000"/>
                    <a:lumOff val="35000"/>
                  </a:schemeClr>
                </a:solidFill>
                <a:round/>
              </a:ln>
              <a:effectLst/>
            </c:spPr>
          </c:errBars>
          <c:val>
            <c:numRef>
              <c:f>'delta18a Open Field'!$S$11</c:f>
              <c:numCache>
                <c:formatCode>General</c:formatCode>
                <c:ptCount val="1"/>
                <c:pt idx="0">
                  <c:v>1577.73</c:v>
                </c:pt>
              </c:numCache>
            </c:numRef>
          </c:val>
        </c:ser>
        <c:ser>
          <c:idx val="1"/>
          <c:order val="1"/>
          <c:tx>
            <c:strRef>
              <c:f>'delta18a Open Field'!$U$10</c:f>
              <c:strCache>
                <c:ptCount val="1"/>
                <c:pt idx="0">
                  <c:v>Δ18a Males</c:v>
                </c:pt>
              </c:strCache>
            </c:strRef>
          </c:tx>
          <c:spPr>
            <a:solidFill>
              <a:schemeClr val="accent3"/>
            </a:solidFill>
            <a:ln>
              <a:noFill/>
            </a:ln>
            <a:effectLst/>
          </c:spPr>
          <c:invertIfNegative val="0"/>
          <c:errBars>
            <c:errBarType val="both"/>
            <c:errValType val="cust"/>
            <c:noEndCap val="0"/>
            <c:plus>
              <c:numRef>
                <c:f>'delta18a Open Field'!$V$11</c:f>
                <c:numCache>
                  <c:formatCode>General</c:formatCode>
                  <c:ptCount val="1"/>
                  <c:pt idx="0">
                    <c:v>180.8235853286596</c:v>
                  </c:pt>
                </c:numCache>
              </c:numRef>
            </c:plus>
            <c:minus>
              <c:numRef>
                <c:f>'delta18a Open Field'!$V$11</c:f>
                <c:numCache>
                  <c:formatCode>General</c:formatCode>
                  <c:ptCount val="1"/>
                  <c:pt idx="0">
                    <c:v>180.8235853286596</c:v>
                  </c:pt>
                </c:numCache>
              </c:numRef>
            </c:minus>
            <c:spPr>
              <a:noFill/>
              <a:ln w="19050" cap="flat" cmpd="sng" algn="ctr">
                <a:solidFill>
                  <a:schemeClr val="tx1">
                    <a:lumMod val="65000"/>
                    <a:lumOff val="35000"/>
                  </a:schemeClr>
                </a:solidFill>
                <a:round/>
              </a:ln>
              <a:effectLst/>
            </c:spPr>
          </c:errBars>
          <c:val>
            <c:numRef>
              <c:f>'delta18a Open Field'!$U$11</c:f>
              <c:numCache>
                <c:formatCode>General</c:formatCode>
                <c:ptCount val="1"/>
                <c:pt idx="0">
                  <c:v>1742.026666666667</c:v>
                </c:pt>
              </c:numCache>
            </c:numRef>
          </c:val>
        </c:ser>
        <c:ser>
          <c:idx val="2"/>
          <c:order val="2"/>
          <c:tx>
            <c:strRef>
              <c:f>'delta18a Open Field'!$S$13</c:f>
              <c:strCache>
                <c:ptCount val="1"/>
                <c:pt idx="0">
                  <c:v>WT Females</c:v>
                </c:pt>
              </c:strCache>
            </c:strRef>
          </c:tx>
          <c:spPr>
            <a:solidFill>
              <a:schemeClr val="accent5"/>
            </a:solidFill>
            <a:ln>
              <a:noFill/>
            </a:ln>
            <a:effectLst/>
          </c:spPr>
          <c:invertIfNegative val="0"/>
          <c:errBars>
            <c:errBarType val="both"/>
            <c:errValType val="cust"/>
            <c:noEndCap val="0"/>
            <c:plus>
              <c:numRef>
                <c:f>'delta18a Open Field'!$T$14</c:f>
                <c:numCache>
                  <c:formatCode>General</c:formatCode>
                  <c:ptCount val="1"/>
                  <c:pt idx="0">
                    <c:v>145.0070986370456</c:v>
                  </c:pt>
                </c:numCache>
              </c:numRef>
            </c:plus>
            <c:minus>
              <c:numRef>
                <c:f>'delta18a Open Field'!$T$14</c:f>
                <c:numCache>
                  <c:formatCode>General</c:formatCode>
                  <c:ptCount val="1"/>
                  <c:pt idx="0">
                    <c:v>145.0070986370456</c:v>
                  </c:pt>
                </c:numCache>
              </c:numRef>
            </c:minus>
            <c:spPr>
              <a:noFill/>
              <a:ln w="19050" cap="flat" cmpd="sng" algn="ctr">
                <a:solidFill>
                  <a:schemeClr val="tx1">
                    <a:lumMod val="65000"/>
                    <a:lumOff val="35000"/>
                  </a:schemeClr>
                </a:solidFill>
                <a:round/>
              </a:ln>
              <a:effectLst/>
            </c:spPr>
          </c:errBars>
          <c:val>
            <c:numRef>
              <c:f>'delta18a Open Field'!$S$14</c:f>
              <c:numCache>
                <c:formatCode>General</c:formatCode>
                <c:ptCount val="1"/>
                <c:pt idx="0">
                  <c:v>1659.62125</c:v>
                </c:pt>
              </c:numCache>
            </c:numRef>
          </c:val>
        </c:ser>
        <c:ser>
          <c:idx val="3"/>
          <c:order val="3"/>
          <c:tx>
            <c:strRef>
              <c:f>'delta18a Open Field'!$U$13</c:f>
              <c:strCache>
                <c:ptCount val="1"/>
                <c:pt idx="0">
                  <c:v>Δ18a Females</c:v>
                </c:pt>
              </c:strCache>
            </c:strRef>
          </c:tx>
          <c:spPr>
            <a:solidFill>
              <a:schemeClr val="accent1">
                <a:lumMod val="60000"/>
              </a:schemeClr>
            </a:solidFill>
            <a:ln>
              <a:noFill/>
            </a:ln>
            <a:effectLst/>
          </c:spPr>
          <c:invertIfNegative val="0"/>
          <c:errBars>
            <c:errBarType val="both"/>
            <c:errValType val="cust"/>
            <c:noEndCap val="0"/>
            <c:plus>
              <c:numRef>
                <c:f>'delta18a Open Field'!$V$14</c:f>
                <c:numCache>
                  <c:formatCode>General</c:formatCode>
                  <c:ptCount val="1"/>
                  <c:pt idx="0">
                    <c:v>213.2372501138371</c:v>
                  </c:pt>
                </c:numCache>
              </c:numRef>
            </c:plus>
            <c:minus>
              <c:numRef>
                <c:f>'delta18a Open Field'!$V$14</c:f>
                <c:numCache>
                  <c:formatCode>General</c:formatCode>
                  <c:ptCount val="1"/>
                  <c:pt idx="0">
                    <c:v>213.2372501138371</c:v>
                  </c:pt>
                </c:numCache>
              </c:numRef>
            </c:minus>
            <c:spPr>
              <a:noFill/>
              <a:ln w="19050" cap="flat" cmpd="sng" algn="ctr">
                <a:solidFill>
                  <a:schemeClr val="tx1">
                    <a:lumMod val="65000"/>
                    <a:lumOff val="35000"/>
                  </a:schemeClr>
                </a:solidFill>
                <a:round/>
              </a:ln>
              <a:effectLst/>
            </c:spPr>
          </c:errBars>
          <c:val>
            <c:numRef>
              <c:f>'delta18a Open Field'!$U$14</c:f>
              <c:numCache>
                <c:formatCode>General</c:formatCode>
                <c:ptCount val="1"/>
                <c:pt idx="0">
                  <c:v>1557.801666666667</c:v>
                </c:pt>
              </c:numCache>
            </c:numRef>
          </c:val>
        </c:ser>
        <c:dLbls>
          <c:showLegendKey val="0"/>
          <c:showVal val="0"/>
          <c:showCatName val="0"/>
          <c:showSerName val="0"/>
          <c:showPercent val="0"/>
          <c:showBubbleSize val="0"/>
        </c:dLbls>
        <c:gapWidth val="219"/>
        <c:overlap val="-27"/>
        <c:axId val="737722960"/>
        <c:axId val="763706272"/>
      </c:barChart>
      <c:catAx>
        <c:axId val="737722960"/>
        <c:scaling>
          <c:orientation val="minMax"/>
        </c:scaling>
        <c:delete val="0"/>
        <c:axPos val="b"/>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706272"/>
        <c:crosses val="autoZero"/>
        <c:auto val="1"/>
        <c:lblAlgn val="ctr"/>
        <c:lblOffset val="100"/>
        <c:tickLblSkip val="1"/>
        <c:noMultiLvlLbl val="0"/>
      </c:catAx>
      <c:valAx>
        <c:axId val="763706272"/>
        <c:scaling>
          <c:orientation val="minMax"/>
          <c:max val="2000.0"/>
          <c:min val="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Distance Traveled (cm)</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7722960"/>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EPM Locomotion</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'delta18a EPM'!$X$10</c:f>
              <c:strCache>
                <c:ptCount val="1"/>
                <c:pt idx="0">
                  <c:v>WT Male Avg</c:v>
                </c:pt>
              </c:strCache>
            </c:strRef>
          </c:tx>
          <c:spPr>
            <a:solidFill>
              <a:schemeClr val="accent1"/>
            </a:solidFill>
            <a:ln>
              <a:noFill/>
            </a:ln>
            <a:effectLst/>
          </c:spPr>
          <c:invertIfNegative val="0"/>
          <c:errBars>
            <c:errBarType val="both"/>
            <c:errValType val="cust"/>
            <c:noEndCap val="0"/>
            <c:plus>
              <c:numRef>
                <c:f>'delta18a EPM'!$Y$11</c:f>
                <c:numCache>
                  <c:formatCode>General</c:formatCode>
                  <c:ptCount val="1"/>
                  <c:pt idx="0">
                    <c:v>53.36310706846064</c:v>
                  </c:pt>
                </c:numCache>
              </c:numRef>
            </c:plus>
            <c:minus>
              <c:numRef>
                <c:f>'delta18a EPM'!$Y$11</c:f>
                <c:numCache>
                  <c:formatCode>General</c:formatCode>
                  <c:ptCount val="1"/>
                  <c:pt idx="0">
                    <c:v>53.36310706846064</c:v>
                  </c:pt>
                </c:numCache>
              </c:numRef>
            </c:minus>
            <c:spPr>
              <a:noFill/>
              <a:ln w="19050" cap="flat" cmpd="sng" algn="ctr">
                <a:solidFill>
                  <a:schemeClr val="tx1">
                    <a:lumMod val="65000"/>
                    <a:lumOff val="35000"/>
                  </a:schemeClr>
                </a:solidFill>
                <a:round/>
              </a:ln>
              <a:effectLst/>
            </c:spPr>
          </c:errBars>
          <c:val>
            <c:numRef>
              <c:f>'delta18a EPM'!$X$11</c:f>
              <c:numCache>
                <c:formatCode>General</c:formatCode>
                <c:ptCount val="1"/>
                <c:pt idx="0">
                  <c:v>1885.174</c:v>
                </c:pt>
              </c:numCache>
            </c:numRef>
          </c:val>
        </c:ser>
        <c:ser>
          <c:idx val="1"/>
          <c:order val="1"/>
          <c:tx>
            <c:strRef>
              <c:f>'delta18a EPM'!$Z$10</c:f>
              <c:strCache>
                <c:ptCount val="1"/>
                <c:pt idx="0">
                  <c:v>Δ18a Males</c:v>
                </c:pt>
              </c:strCache>
            </c:strRef>
          </c:tx>
          <c:spPr>
            <a:solidFill>
              <a:schemeClr val="accent3"/>
            </a:solidFill>
            <a:ln>
              <a:noFill/>
            </a:ln>
            <a:effectLst/>
          </c:spPr>
          <c:invertIfNegative val="0"/>
          <c:errBars>
            <c:errBarType val="both"/>
            <c:errValType val="cust"/>
            <c:noEndCap val="0"/>
            <c:plus>
              <c:numRef>
                <c:f>'delta18a EPM'!$AA$11</c:f>
                <c:numCache>
                  <c:formatCode>General</c:formatCode>
                  <c:ptCount val="1"/>
                  <c:pt idx="0">
                    <c:v>94.69295685412807</c:v>
                  </c:pt>
                </c:numCache>
              </c:numRef>
            </c:plus>
            <c:minus>
              <c:numRef>
                <c:f>'delta18a EPM'!$AA$11</c:f>
                <c:numCache>
                  <c:formatCode>General</c:formatCode>
                  <c:ptCount val="1"/>
                  <c:pt idx="0">
                    <c:v>94.69295685412807</c:v>
                  </c:pt>
                </c:numCache>
              </c:numRef>
            </c:minus>
            <c:spPr>
              <a:noFill/>
              <a:ln w="19050" cap="flat" cmpd="sng" algn="ctr">
                <a:solidFill>
                  <a:schemeClr val="tx1">
                    <a:lumMod val="65000"/>
                    <a:lumOff val="35000"/>
                  </a:schemeClr>
                </a:solidFill>
                <a:round/>
              </a:ln>
              <a:effectLst/>
            </c:spPr>
          </c:errBars>
          <c:val>
            <c:numRef>
              <c:f>'delta18a EPM'!$Z$11</c:f>
              <c:numCache>
                <c:formatCode>General</c:formatCode>
                <c:ptCount val="1"/>
                <c:pt idx="0">
                  <c:v>1867.616666666667</c:v>
                </c:pt>
              </c:numCache>
            </c:numRef>
          </c:val>
        </c:ser>
        <c:ser>
          <c:idx val="2"/>
          <c:order val="2"/>
          <c:tx>
            <c:strRef>
              <c:f>'delta18a EPM'!$X$13</c:f>
              <c:strCache>
                <c:ptCount val="1"/>
                <c:pt idx="0">
                  <c:v>WT Female Avg</c:v>
                </c:pt>
              </c:strCache>
            </c:strRef>
          </c:tx>
          <c:spPr>
            <a:solidFill>
              <a:schemeClr val="accent5"/>
            </a:solidFill>
            <a:ln>
              <a:noFill/>
            </a:ln>
            <a:effectLst/>
          </c:spPr>
          <c:invertIfNegative val="0"/>
          <c:errBars>
            <c:errBarType val="both"/>
            <c:errValType val="cust"/>
            <c:noEndCap val="0"/>
            <c:plus>
              <c:numRef>
                <c:f>'delta18a EPM'!$Y$14</c:f>
                <c:numCache>
                  <c:formatCode>General</c:formatCode>
                  <c:ptCount val="1"/>
                  <c:pt idx="0">
                    <c:v>130.7950558671305</c:v>
                  </c:pt>
                </c:numCache>
              </c:numRef>
            </c:plus>
            <c:minus>
              <c:numRef>
                <c:f>'delta18a EPM'!$Y$14</c:f>
                <c:numCache>
                  <c:formatCode>General</c:formatCode>
                  <c:ptCount val="1"/>
                  <c:pt idx="0">
                    <c:v>130.7950558671305</c:v>
                  </c:pt>
                </c:numCache>
              </c:numRef>
            </c:minus>
            <c:spPr>
              <a:noFill/>
              <a:ln w="19050" cap="flat" cmpd="sng" algn="ctr">
                <a:solidFill>
                  <a:schemeClr val="tx1">
                    <a:lumMod val="65000"/>
                    <a:lumOff val="35000"/>
                  </a:schemeClr>
                </a:solidFill>
                <a:round/>
              </a:ln>
              <a:effectLst/>
            </c:spPr>
          </c:errBars>
          <c:val>
            <c:numRef>
              <c:f>'delta18a EPM'!$X$14</c:f>
              <c:numCache>
                <c:formatCode>General</c:formatCode>
                <c:ptCount val="1"/>
                <c:pt idx="0">
                  <c:v>1992.705</c:v>
                </c:pt>
              </c:numCache>
            </c:numRef>
          </c:val>
        </c:ser>
        <c:ser>
          <c:idx val="3"/>
          <c:order val="3"/>
          <c:tx>
            <c:strRef>
              <c:f>'delta18a EPM'!$Z$13</c:f>
              <c:strCache>
                <c:ptCount val="1"/>
                <c:pt idx="0">
                  <c:v>Δ18a Females</c:v>
                </c:pt>
              </c:strCache>
            </c:strRef>
          </c:tx>
          <c:spPr>
            <a:solidFill>
              <a:schemeClr val="accent1">
                <a:lumMod val="60000"/>
              </a:schemeClr>
            </a:solidFill>
            <a:ln>
              <a:noFill/>
            </a:ln>
            <a:effectLst/>
          </c:spPr>
          <c:invertIfNegative val="0"/>
          <c:errBars>
            <c:errBarType val="both"/>
            <c:errValType val="cust"/>
            <c:noEndCap val="0"/>
            <c:plus>
              <c:numRef>
                <c:f>'delta18a EPM'!$AA$14</c:f>
                <c:numCache>
                  <c:formatCode>General</c:formatCode>
                  <c:ptCount val="1"/>
                  <c:pt idx="0">
                    <c:v>262.1883708710207</c:v>
                  </c:pt>
                </c:numCache>
              </c:numRef>
            </c:plus>
            <c:minus>
              <c:numRef>
                <c:f>'delta18a EPM'!$AA$14</c:f>
                <c:numCache>
                  <c:formatCode>General</c:formatCode>
                  <c:ptCount val="1"/>
                  <c:pt idx="0">
                    <c:v>262.1883708710207</c:v>
                  </c:pt>
                </c:numCache>
              </c:numRef>
            </c:minus>
            <c:spPr>
              <a:noFill/>
              <a:ln w="19050" cap="flat" cmpd="sng" algn="ctr">
                <a:solidFill>
                  <a:schemeClr val="tx1">
                    <a:lumMod val="65000"/>
                    <a:lumOff val="35000"/>
                  </a:schemeClr>
                </a:solidFill>
                <a:round/>
              </a:ln>
              <a:effectLst/>
            </c:spPr>
          </c:errBars>
          <c:val>
            <c:numRef>
              <c:f>'delta18a EPM'!$Z$14</c:f>
              <c:numCache>
                <c:formatCode>General</c:formatCode>
                <c:ptCount val="1"/>
                <c:pt idx="0">
                  <c:v>1979.82</c:v>
                </c:pt>
              </c:numCache>
            </c:numRef>
          </c:val>
        </c:ser>
        <c:dLbls>
          <c:showLegendKey val="0"/>
          <c:showVal val="0"/>
          <c:showCatName val="0"/>
          <c:showSerName val="0"/>
          <c:showPercent val="0"/>
          <c:showBubbleSize val="0"/>
        </c:dLbls>
        <c:gapWidth val="219"/>
        <c:overlap val="-27"/>
        <c:axId val="763265344"/>
        <c:axId val="751709728"/>
      </c:barChart>
      <c:catAx>
        <c:axId val="763265344"/>
        <c:scaling>
          <c:orientation val="minMax"/>
        </c:scaling>
        <c:delete val="0"/>
        <c:axPos val="b"/>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709728"/>
        <c:crosses val="autoZero"/>
        <c:auto val="1"/>
        <c:lblAlgn val="ctr"/>
        <c:lblOffset val="100"/>
        <c:noMultiLvlLbl val="0"/>
      </c:catAx>
      <c:valAx>
        <c:axId val="75170972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baseline="0">
                    <a:solidFill>
                      <a:schemeClr val="tx1"/>
                    </a:solidFill>
                  </a:rPr>
                  <a:t>Distance Traveled (cm)</a:t>
                </a:r>
                <a:endParaRPr lang="en-US" sz="1800">
                  <a:solidFill>
                    <a:schemeClr val="tx1"/>
                  </a:solidFill>
                </a:endParaRP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32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smtClean="0">
                <a:solidFill>
                  <a:schemeClr val="tx1"/>
                </a:solidFill>
                <a:latin typeface="Symbol" charset="2"/>
                <a:cs typeface="Symbol" charset="2"/>
              </a:rPr>
              <a:t>D</a:t>
            </a:r>
            <a:r>
              <a:rPr lang="en-US" sz="2000" dirty="0" smtClean="0">
                <a:solidFill>
                  <a:schemeClr val="tx1"/>
                </a:solidFill>
              </a:rPr>
              <a:t>18a</a:t>
            </a:r>
            <a:r>
              <a:rPr lang="en-US" sz="2000" baseline="0" dirty="0" smtClean="0">
                <a:solidFill>
                  <a:schemeClr val="tx1"/>
                </a:solidFill>
              </a:rPr>
              <a:t> </a:t>
            </a:r>
            <a:r>
              <a:rPr lang="en-US" sz="2000" baseline="0" dirty="0">
                <a:solidFill>
                  <a:schemeClr val="tx1"/>
                </a:solidFill>
              </a:rPr>
              <a:t>Males</a:t>
            </a:r>
            <a:endParaRPr lang="en-US" sz="2000" dirty="0">
              <a:solidFill>
                <a:schemeClr val="tx1"/>
              </a:solidFill>
            </a:endParaRPr>
          </a:p>
        </c:rich>
      </c:tx>
      <c:layout>
        <c:manualLayout>
          <c:xMode val="edge"/>
          <c:yMode val="edge"/>
          <c:x val="0.374633482941837"/>
          <c:y val="0.0276005204980047"/>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25400" cap="rnd">
                <a:solidFill>
                  <a:schemeClr val="accent1"/>
                </a:solidFill>
                <a:prstDash val="lgDash"/>
              </a:ln>
              <a:effectLst/>
            </c:spPr>
            <c:trendlineType val="linear"/>
            <c:dispRSqr val="0"/>
            <c:dispEq val="0"/>
          </c:trendline>
          <c:xVal>
            <c:numRef>
              <c:f>('Hom Males'!$AL$3,'Hom Males'!$AO$3)</c:f>
              <c:numCache>
                <c:formatCode>General</c:formatCode>
                <c:ptCount val="2"/>
                <c:pt idx="0">
                  <c:v>1.0</c:v>
                </c:pt>
                <c:pt idx="1">
                  <c:v>2.0</c:v>
                </c:pt>
              </c:numCache>
            </c:numRef>
          </c:xVal>
          <c:yVal>
            <c:numRef>
              <c:f>('Hom Males'!$AM$3,'Hom Males'!$AP$3)</c:f>
              <c:numCache>
                <c:formatCode>General</c:formatCode>
                <c:ptCount val="2"/>
                <c:pt idx="0">
                  <c:v>9349.7</c:v>
                </c:pt>
                <c:pt idx="1">
                  <c:v>18667.76</c:v>
                </c:pt>
              </c:numCache>
            </c:numRef>
          </c:yVal>
          <c:smooth val="0"/>
        </c:ser>
        <c:ser>
          <c:idx val="2"/>
          <c:order val="1"/>
          <c:spPr>
            <a:ln w="25400" cap="rnd">
              <a:noFill/>
              <a:round/>
            </a:ln>
            <a:effectLst/>
          </c:spPr>
          <c:marker>
            <c:symbol val="circle"/>
            <c:size val="5"/>
            <c:spPr>
              <a:solidFill>
                <a:schemeClr val="accent5"/>
              </a:solidFill>
              <a:ln w="9525">
                <a:solidFill>
                  <a:schemeClr val="accent5"/>
                </a:solidFill>
              </a:ln>
              <a:effectLst/>
            </c:spPr>
          </c:marker>
          <c:trendline>
            <c:spPr>
              <a:ln w="25400" cap="rnd">
                <a:solidFill>
                  <a:schemeClr val="accent5"/>
                </a:solidFill>
                <a:prstDash val="lgDash"/>
              </a:ln>
              <a:effectLst/>
            </c:spPr>
            <c:trendlineType val="linear"/>
            <c:dispRSqr val="0"/>
            <c:dispEq val="0"/>
          </c:trendline>
          <c:xVal>
            <c:strLit>
              <c:ptCount val="2"/>
              <c:pt idx="0">
                <c:v>''Hom Males'!$AL$5</c:v>
              </c:pt>
              <c:pt idx="1">
                <c:v>'Hom Males'!$AO$5</c:v>
              </c:pt>
            </c:strLit>
          </c:xVal>
          <c:yVal>
            <c:numRef>
              <c:f>('Hom Males'!$AM$5,'Hom Males'!$AP$5)</c:f>
              <c:numCache>
                <c:formatCode>General</c:formatCode>
                <c:ptCount val="2"/>
                <c:pt idx="0">
                  <c:v>8973.969999999985</c:v>
                </c:pt>
                <c:pt idx="1">
                  <c:v>13438.98</c:v>
                </c:pt>
              </c:numCache>
            </c:numRef>
          </c:yVal>
          <c:smooth val="0"/>
        </c:ser>
        <c:ser>
          <c:idx val="3"/>
          <c:order val="2"/>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trendline>
            <c:spPr>
              <a:ln w="25400" cap="rnd">
                <a:solidFill>
                  <a:schemeClr val="accent1">
                    <a:lumMod val="60000"/>
                  </a:schemeClr>
                </a:solidFill>
                <a:prstDash val="lgDash"/>
              </a:ln>
              <a:effectLst/>
            </c:spPr>
            <c:trendlineType val="linear"/>
            <c:dispRSqr val="0"/>
            <c:dispEq val="0"/>
          </c:trendline>
          <c:xVal>
            <c:strLit>
              <c:ptCount val="2"/>
              <c:pt idx="0">
                <c:v>''Hom Males'!$AL$6</c:v>
              </c:pt>
              <c:pt idx="1">
                <c:v>'Hom Males'!$AO$6</c:v>
              </c:pt>
            </c:strLit>
          </c:xVal>
          <c:yVal>
            <c:numRef>
              <c:f>('Hom Males'!$AM$6,'Hom Males'!$AP$6)</c:f>
              <c:numCache>
                <c:formatCode>General</c:formatCode>
                <c:ptCount val="2"/>
                <c:pt idx="0">
                  <c:v>4642.579000000001</c:v>
                </c:pt>
                <c:pt idx="1">
                  <c:v>11845.59</c:v>
                </c:pt>
              </c:numCache>
            </c:numRef>
          </c:yVal>
          <c:smooth val="0"/>
        </c:ser>
        <c:ser>
          <c:idx val="4"/>
          <c:order val="3"/>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trendline>
            <c:spPr>
              <a:ln w="25400" cap="rnd">
                <a:solidFill>
                  <a:schemeClr val="accent3">
                    <a:lumMod val="60000"/>
                  </a:schemeClr>
                </a:solidFill>
                <a:prstDash val="lgDash"/>
              </a:ln>
              <a:effectLst/>
            </c:spPr>
            <c:trendlineType val="linear"/>
            <c:dispRSqr val="0"/>
            <c:dispEq val="0"/>
          </c:trendline>
          <c:xVal>
            <c:strLit>
              <c:ptCount val="2"/>
              <c:pt idx="0">
                <c:v>''Hom Males'!$AL$7</c:v>
              </c:pt>
              <c:pt idx="1">
                <c:v>'Hom Males'!$AO$7</c:v>
              </c:pt>
            </c:strLit>
          </c:xVal>
          <c:yVal>
            <c:numRef>
              <c:f>('Hom Males'!$AM$7,'Hom Males'!$AP$7)</c:f>
              <c:numCache>
                <c:formatCode>General</c:formatCode>
                <c:ptCount val="2"/>
                <c:pt idx="0">
                  <c:v>6033.671</c:v>
                </c:pt>
                <c:pt idx="1">
                  <c:v>7954.602</c:v>
                </c:pt>
              </c:numCache>
            </c:numRef>
          </c:yVal>
          <c:smooth val="0"/>
        </c:ser>
        <c:ser>
          <c:idx val="5"/>
          <c:order val="4"/>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trendline>
            <c:spPr>
              <a:ln w="25400" cap="rnd">
                <a:solidFill>
                  <a:schemeClr val="accent5">
                    <a:lumMod val="60000"/>
                  </a:schemeClr>
                </a:solidFill>
                <a:prstDash val="lgDash"/>
              </a:ln>
              <a:effectLst/>
            </c:spPr>
            <c:trendlineType val="linear"/>
            <c:dispRSqr val="0"/>
            <c:dispEq val="0"/>
          </c:trendline>
          <c:xVal>
            <c:numRef>
              <c:f>('Hom Males'!$AL$8,'Hom Males'!$AO$8)</c:f>
              <c:numCache>
                <c:formatCode>General</c:formatCode>
                <c:ptCount val="2"/>
                <c:pt idx="0">
                  <c:v>1.0</c:v>
                </c:pt>
                <c:pt idx="1">
                  <c:v>2.0</c:v>
                </c:pt>
              </c:numCache>
            </c:numRef>
          </c:xVal>
          <c:yVal>
            <c:numRef>
              <c:f>('Hom Males'!$AM$8,'Hom Males'!$AP$8)</c:f>
              <c:numCache>
                <c:formatCode>General</c:formatCode>
                <c:ptCount val="2"/>
                <c:pt idx="0">
                  <c:v>7654.775</c:v>
                </c:pt>
                <c:pt idx="1">
                  <c:v>15039.94</c:v>
                </c:pt>
              </c:numCache>
            </c:numRef>
          </c:yVal>
          <c:smooth val="0"/>
        </c:ser>
        <c:ser>
          <c:idx val="6"/>
          <c:order val="5"/>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trendline>
            <c:spPr>
              <a:ln w="25400" cap="rnd">
                <a:solidFill>
                  <a:schemeClr val="accent1">
                    <a:lumMod val="80000"/>
                    <a:lumOff val="20000"/>
                  </a:schemeClr>
                </a:solidFill>
                <a:prstDash val="lgDash"/>
              </a:ln>
              <a:effectLst/>
            </c:spPr>
            <c:trendlineType val="linear"/>
            <c:dispRSqr val="0"/>
            <c:dispEq val="0"/>
          </c:trendline>
          <c:xVal>
            <c:strLit>
              <c:ptCount val="2"/>
              <c:pt idx="0">
                <c:v>''Hom Males'!$AL$9</c:v>
              </c:pt>
              <c:pt idx="1">
                <c:v>'Hom Males'!$AO$9</c:v>
              </c:pt>
            </c:strLit>
          </c:xVal>
          <c:yVal>
            <c:numRef>
              <c:f>('Hom Males'!$AM$9,'Hom Males'!$AP$9)</c:f>
              <c:numCache>
                <c:formatCode>General</c:formatCode>
                <c:ptCount val="2"/>
                <c:pt idx="0">
                  <c:v>7739.568</c:v>
                </c:pt>
                <c:pt idx="1">
                  <c:v>8834.494</c:v>
                </c:pt>
              </c:numCache>
            </c:numRef>
          </c:yVal>
          <c:smooth val="0"/>
        </c:ser>
        <c:ser>
          <c:idx val="7"/>
          <c:order val="6"/>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trendline>
            <c:spPr>
              <a:ln w="25400" cap="rnd">
                <a:solidFill>
                  <a:schemeClr val="accent3">
                    <a:lumMod val="80000"/>
                    <a:lumOff val="20000"/>
                  </a:schemeClr>
                </a:solidFill>
                <a:prstDash val="lgDash"/>
              </a:ln>
              <a:effectLst/>
            </c:spPr>
            <c:trendlineType val="linear"/>
            <c:dispRSqr val="0"/>
            <c:dispEq val="0"/>
          </c:trendline>
          <c:xVal>
            <c:strLit>
              <c:ptCount val="2"/>
              <c:pt idx="0">
                <c:v>''Hom Males'!$AL$10</c:v>
              </c:pt>
              <c:pt idx="1">
                <c:v>'Hom Males'!$AO$10</c:v>
              </c:pt>
            </c:strLit>
          </c:xVal>
          <c:yVal>
            <c:numRef>
              <c:f>('Hom Males'!$AM$10,'Hom Males'!$AP$10)</c:f>
              <c:numCache>
                <c:formatCode>General</c:formatCode>
                <c:ptCount val="2"/>
                <c:pt idx="0">
                  <c:v>7205.78</c:v>
                </c:pt>
                <c:pt idx="1">
                  <c:v>14489.7</c:v>
                </c:pt>
              </c:numCache>
            </c:numRef>
          </c:yVal>
          <c:smooth val="0"/>
        </c:ser>
        <c:ser>
          <c:idx val="8"/>
          <c:order val="7"/>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trendline>
            <c:spPr>
              <a:ln w="25400" cap="rnd">
                <a:solidFill>
                  <a:schemeClr val="accent5">
                    <a:lumMod val="80000"/>
                    <a:lumOff val="20000"/>
                  </a:schemeClr>
                </a:solidFill>
                <a:prstDash val="lgDash"/>
              </a:ln>
              <a:effectLst/>
            </c:spPr>
            <c:trendlineType val="linear"/>
            <c:dispRSqr val="0"/>
            <c:dispEq val="0"/>
          </c:trendline>
          <c:xVal>
            <c:strLit>
              <c:ptCount val="2"/>
              <c:pt idx="0">
                <c:v>''Hom Males'!$AL$11</c:v>
              </c:pt>
              <c:pt idx="1">
                <c:v>'Hom Males'!$AO$11</c:v>
              </c:pt>
            </c:strLit>
          </c:xVal>
          <c:yVal>
            <c:numRef>
              <c:f>('Hom Males'!$AM$11,'Hom Males'!$AP$11)</c:f>
              <c:numCache>
                <c:formatCode>General</c:formatCode>
                <c:ptCount val="2"/>
                <c:pt idx="0">
                  <c:v>5679.43</c:v>
                </c:pt>
                <c:pt idx="1">
                  <c:v>8857.67</c:v>
                </c:pt>
              </c:numCache>
            </c:numRef>
          </c:yVal>
          <c:smooth val="0"/>
        </c:ser>
        <c:dLbls>
          <c:showLegendKey val="0"/>
          <c:showVal val="0"/>
          <c:showCatName val="0"/>
          <c:showSerName val="0"/>
          <c:showPercent val="0"/>
          <c:showBubbleSize val="0"/>
        </c:dLbls>
        <c:axId val="760508960"/>
        <c:axId val="759427072"/>
      </c:scatterChart>
      <c:valAx>
        <c:axId val="760508960"/>
        <c:scaling>
          <c:orientation val="minMax"/>
          <c:max val="2.25"/>
          <c:min val="0.75"/>
        </c:scaling>
        <c:delete val="0"/>
        <c:axPos val="b"/>
        <c:numFmt formatCode="General" sourceLinked="0"/>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9427072"/>
        <c:crosses val="autoZero"/>
        <c:crossBetween val="midCat"/>
      </c:valAx>
      <c:valAx>
        <c:axId val="759427072"/>
        <c:scaling>
          <c:orientation val="minMax"/>
          <c:min val="4000.0"/>
        </c:scaling>
        <c:delete val="0"/>
        <c:axPos val="l"/>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0508960"/>
        <c:crosses val="autoZero"/>
        <c:crossBetween val="midCat"/>
        <c:majorUnit val="4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smtClean="0">
                <a:solidFill>
                  <a:schemeClr val="tx1"/>
                </a:solidFill>
              </a:rPr>
              <a:t>Relative Increase in Locomotion</a:t>
            </a:r>
            <a:endParaRPr lang="en-US" sz="2400" dirty="0">
              <a:solidFill>
                <a:schemeClr val="tx1"/>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'Combo Graphs'!$A$3</c:f>
              <c:strCache>
                <c:ptCount val="1"/>
                <c:pt idx="0">
                  <c:v>WT Males (n = 7)</c:v>
                </c:pt>
              </c:strCache>
            </c:strRef>
          </c:tx>
          <c:spPr>
            <a:solidFill>
              <a:schemeClr val="accent1"/>
            </a:solidFill>
            <a:ln>
              <a:noFill/>
            </a:ln>
            <a:effectLst/>
          </c:spPr>
          <c:invertIfNegative val="0"/>
          <c:errBars>
            <c:errBarType val="both"/>
            <c:errValType val="cust"/>
            <c:noEndCap val="0"/>
            <c:plus>
              <c:numRef>
                <c:f>'Combo Graphs'!$C$3:$C$6</c:f>
                <c:numCache>
                  <c:formatCode>General</c:formatCode>
                  <c:ptCount val="4"/>
                  <c:pt idx="0">
                    <c:v>18.39292233459663</c:v>
                  </c:pt>
                  <c:pt idx="1">
                    <c:v>16.22274829469133</c:v>
                  </c:pt>
                  <c:pt idx="2">
                    <c:v>8.8635997981317</c:v>
                  </c:pt>
                  <c:pt idx="3">
                    <c:v>29.7797190458583</c:v>
                  </c:pt>
                </c:numCache>
              </c:numRef>
            </c:plus>
            <c:minus>
              <c:numRef>
                <c:f>'Combo Graphs'!$C$3:$C$6</c:f>
                <c:numCache>
                  <c:formatCode>General</c:formatCode>
                  <c:ptCount val="4"/>
                  <c:pt idx="0">
                    <c:v>18.39292233459663</c:v>
                  </c:pt>
                  <c:pt idx="1">
                    <c:v>16.22274829469133</c:v>
                  </c:pt>
                  <c:pt idx="2">
                    <c:v>8.8635997981317</c:v>
                  </c:pt>
                  <c:pt idx="3">
                    <c:v>29.7797190458583</c:v>
                  </c:pt>
                </c:numCache>
              </c:numRef>
            </c:minus>
            <c:spPr>
              <a:noFill/>
              <a:ln w="9525" cap="flat" cmpd="sng" algn="ctr">
                <a:solidFill>
                  <a:schemeClr val="tx1">
                    <a:lumMod val="65000"/>
                    <a:lumOff val="35000"/>
                  </a:schemeClr>
                </a:solidFill>
                <a:round/>
              </a:ln>
              <a:effectLst/>
            </c:spPr>
          </c:errBars>
          <c:cat>
            <c:strRef>
              <c:f>('Combo Graphs'!$A$3,'Combo Graphs'!$A$4,'Combo Graphs'!$A$5,'Combo Graphs'!$A$6)</c:f>
              <c:strCache>
                <c:ptCount val="4"/>
                <c:pt idx="0">
                  <c:v>WT Males (n = 7)</c:v>
                </c:pt>
                <c:pt idx="1">
                  <c:v>Δ18a Males (n = 8)</c:v>
                </c:pt>
                <c:pt idx="2">
                  <c:v>WT Females (n = 9)</c:v>
                </c:pt>
                <c:pt idx="3">
                  <c:v>Δ18a Females (n = 5)</c:v>
                </c:pt>
              </c:strCache>
            </c:strRef>
          </c:cat>
          <c:val>
            <c:numRef>
              <c:f>'Combo Graphs'!$B$3</c:f>
              <c:numCache>
                <c:formatCode>General</c:formatCode>
                <c:ptCount val="1"/>
                <c:pt idx="0">
                  <c:v>65.32017692654775</c:v>
                </c:pt>
              </c:numCache>
            </c:numRef>
          </c:val>
        </c:ser>
        <c:ser>
          <c:idx val="1"/>
          <c:order val="1"/>
          <c:tx>
            <c:strRef>
              <c:f>'Combo Graphs'!$A$4</c:f>
              <c:strCache>
                <c:ptCount val="1"/>
                <c:pt idx="0">
                  <c:v>Δ18a Males (n = 8)</c:v>
                </c:pt>
              </c:strCache>
            </c:strRef>
          </c:tx>
          <c:spPr>
            <a:solidFill>
              <a:schemeClr val="accent3"/>
            </a:solidFill>
            <a:ln>
              <a:noFill/>
            </a:ln>
            <a:effectLst/>
          </c:spPr>
          <c:invertIfNegative val="0"/>
          <c:errBars>
            <c:errBarType val="both"/>
            <c:errValType val="cust"/>
            <c:noEndCap val="0"/>
            <c:plus>
              <c:numRef>
                <c:f>'Combo Graphs'!$C$4</c:f>
                <c:numCache>
                  <c:formatCode>General</c:formatCode>
                  <c:ptCount val="1"/>
                  <c:pt idx="0">
                    <c:v>16.22274829469133</c:v>
                  </c:pt>
                </c:numCache>
              </c:numRef>
            </c:plus>
            <c:minus>
              <c:numRef>
                <c:f>'Combo Graphs'!$C$4</c:f>
                <c:numCache>
                  <c:formatCode>General</c:formatCode>
                  <c:ptCount val="1"/>
                  <c:pt idx="0">
                    <c:v>16.22274829469133</c:v>
                  </c:pt>
                </c:numCache>
              </c:numRef>
            </c:minus>
            <c:spPr>
              <a:noFill/>
              <a:ln w="9525" cap="flat" cmpd="sng" algn="ctr">
                <a:solidFill>
                  <a:schemeClr val="tx1">
                    <a:lumMod val="65000"/>
                    <a:lumOff val="35000"/>
                  </a:schemeClr>
                </a:solidFill>
                <a:round/>
              </a:ln>
              <a:effectLst/>
            </c:spPr>
          </c:errBars>
          <c:val>
            <c:numRef>
              <c:f>'Combo Graphs'!$B$4</c:f>
              <c:numCache>
                <c:formatCode>General</c:formatCode>
                <c:ptCount val="1"/>
                <c:pt idx="0">
                  <c:v>75.5093249812416</c:v>
                </c:pt>
              </c:numCache>
            </c:numRef>
          </c:val>
        </c:ser>
        <c:ser>
          <c:idx val="2"/>
          <c:order val="2"/>
          <c:tx>
            <c:strRef>
              <c:f>'Combo Graphs'!$A$5</c:f>
              <c:strCache>
                <c:ptCount val="1"/>
                <c:pt idx="0">
                  <c:v>WT Females (n = 9)</c:v>
                </c:pt>
              </c:strCache>
            </c:strRef>
          </c:tx>
          <c:spPr>
            <a:solidFill>
              <a:schemeClr val="accent5"/>
            </a:solidFill>
            <a:ln>
              <a:noFill/>
            </a:ln>
            <a:effectLst/>
          </c:spPr>
          <c:invertIfNegative val="0"/>
          <c:errBars>
            <c:errBarType val="both"/>
            <c:errValType val="cust"/>
            <c:noEndCap val="0"/>
            <c:plus>
              <c:numRef>
                <c:f>'Combo Graphs'!$C$5</c:f>
                <c:numCache>
                  <c:formatCode>General</c:formatCode>
                  <c:ptCount val="1"/>
                  <c:pt idx="0">
                    <c:v>8.8635997981317</c:v>
                  </c:pt>
                </c:numCache>
              </c:numRef>
            </c:plus>
            <c:minus>
              <c:numRef>
                <c:f>'Combo Graphs'!$C$5</c:f>
                <c:numCache>
                  <c:formatCode>General</c:formatCode>
                  <c:ptCount val="1"/>
                  <c:pt idx="0">
                    <c:v>8.8635997981317</c:v>
                  </c:pt>
                </c:numCache>
              </c:numRef>
            </c:minus>
            <c:spPr>
              <a:noFill/>
              <a:ln w="9525" cap="flat" cmpd="sng" algn="ctr">
                <a:solidFill>
                  <a:schemeClr val="tx1">
                    <a:lumMod val="65000"/>
                    <a:lumOff val="35000"/>
                  </a:schemeClr>
                </a:solidFill>
                <a:round/>
              </a:ln>
              <a:effectLst/>
            </c:spPr>
          </c:errBars>
          <c:val>
            <c:numRef>
              <c:f>'Combo Graphs'!$B$5</c:f>
              <c:numCache>
                <c:formatCode>General</c:formatCode>
                <c:ptCount val="1"/>
                <c:pt idx="0">
                  <c:v>52.05109421110763</c:v>
                </c:pt>
              </c:numCache>
            </c:numRef>
          </c:val>
        </c:ser>
        <c:ser>
          <c:idx val="3"/>
          <c:order val="3"/>
          <c:tx>
            <c:strRef>
              <c:f>'Combo Graphs'!$A$6</c:f>
              <c:strCache>
                <c:ptCount val="1"/>
                <c:pt idx="0">
                  <c:v>Δ18a Females (n = 5)</c:v>
                </c:pt>
              </c:strCache>
            </c:strRef>
          </c:tx>
          <c:spPr>
            <a:solidFill>
              <a:schemeClr val="accent1">
                <a:lumMod val="60000"/>
              </a:schemeClr>
            </a:solidFill>
            <a:ln>
              <a:noFill/>
            </a:ln>
            <a:effectLst/>
          </c:spPr>
          <c:invertIfNegative val="0"/>
          <c:errBars>
            <c:errBarType val="both"/>
            <c:errValType val="cust"/>
            <c:noEndCap val="0"/>
            <c:plus>
              <c:numRef>
                <c:f>'Combo Graphs'!$C$6</c:f>
                <c:numCache>
                  <c:formatCode>General</c:formatCode>
                  <c:ptCount val="1"/>
                  <c:pt idx="0">
                    <c:v>29.7797190458583</c:v>
                  </c:pt>
                </c:numCache>
              </c:numRef>
            </c:plus>
            <c:minus>
              <c:numRef>
                <c:f>'Combo Graphs'!$C$6</c:f>
                <c:numCache>
                  <c:formatCode>General</c:formatCode>
                  <c:ptCount val="1"/>
                  <c:pt idx="0">
                    <c:v>29.7797190458583</c:v>
                  </c:pt>
                </c:numCache>
              </c:numRef>
            </c:minus>
            <c:spPr>
              <a:noFill/>
              <a:ln w="9525" cap="flat" cmpd="sng" algn="ctr">
                <a:solidFill>
                  <a:schemeClr val="tx1">
                    <a:lumMod val="65000"/>
                    <a:lumOff val="35000"/>
                  </a:schemeClr>
                </a:solidFill>
                <a:round/>
              </a:ln>
              <a:effectLst/>
            </c:spPr>
          </c:errBars>
          <c:val>
            <c:numRef>
              <c:f>'Combo Graphs'!$B$6</c:f>
              <c:numCache>
                <c:formatCode>General</c:formatCode>
                <c:ptCount val="1"/>
                <c:pt idx="0">
                  <c:v>67.35456223473088</c:v>
                </c:pt>
              </c:numCache>
            </c:numRef>
          </c:val>
        </c:ser>
        <c:dLbls>
          <c:showLegendKey val="0"/>
          <c:showVal val="0"/>
          <c:showCatName val="0"/>
          <c:showSerName val="0"/>
          <c:showPercent val="0"/>
          <c:showBubbleSize val="0"/>
        </c:dLbls>
        <c:gapWidth val="219"/>
        <c:overlap val="-27"/>
        <c:axId val="750602944"/>
        <c:axId val="765254752"/>
      </c:barChart>
      <c:catAx>
        <c:axId val="75060294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5254752"/>
        <c:crosses val="autoZero"/>
        <c:auto val="1"/>
        <c:lblAlgn val="ctr"/>
        <c:lblOffset val="100"/>
        <c:noMultiLvlLbl val="0"/>
      </c:catAx>
      <c:valAx>
        <c:axId val="765254752"/>
        <c:scaling>
          <c:orientation val="minMax"/>
          <c:max val="100.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Average Increase (%)</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0602944"/>
        <c:crosses val="autoZero"/>
        <c:crossBetween val="between"/>
        <c:majorUnit val="20.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2BA27-0327-BA42-8478-E919D743F9C4}" type="datetimeFigureOut">
              <a:rPr lang="en-US" smtClean="0"/>
              <a:t>4/10/17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AB8FA-C137-3246-80A6-54A8AF45A4D6}" type="slidenum">
              <a:rPr lang="en-US" smtClean="0"/>
              <a:t>‹#›</a:t>
            </a:fld>
            <a:endParaRPr lang="en-US"/>
          </a:p>
        </p:txBody>
      </p:sp>
    </p:spTree>
    <p:extLst>
      <p:ext uri="{BB962C8B-B14F-4D97-AF65-F5344CB8AC3E}">
        <p14:creationId xmlns:p14="http://schemas.microsoft.com/office/powerpoint/2010/main" val="105957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0B532-B5DD-45C5-B78C-DF3FDEAD0301}" type="datetimeFigureOut">
              <a:rPr lang="en-US" smtClean="0"/>
              <a:t>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20B532-B5DD-45C5-B78C-DF3FDEAD0301}" type="datetimeFigureOut">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20B532-B5DD-45C5-B78C-DF3FDEAD0301}" type="datetimeFigureOut">
              <a:rPr lang="en-US" smtClean="0"/>
              <a:t>4/10/17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20B532-B5DD-45C5-B78C-DF3FDEAD0301}" type="datetimeFigureOut">
              <a:rPr lang="en-US" smtClean="0"/>
              <a:t>4/10/17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0B532-B5DD-45C5-B78C-DF3FDEAD0301}" type="datetimeFigureOut">
              <a:rPr lang="en-US" smtClean="0"/>
              <a:t>4/10/17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0B532-B5DD-45C5-B78C-DF3FDEAD0301}" type="datetimeFigureOut">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0B532-B5DD-45C5-B78C-DF3FDEAD0301}" type="datetimeFigureOut">
              <a:rPr lang="en-US" smtClean="0"/>
              <a:t>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442BB3-88B0-4FB4-9E37-2E416500A7D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smtClean="0"/>
              <a:t>4/10/17</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smtClean="0"/>
              <a:t>‹#›</a:t>
            </a:fld>
            <a:endParaRPr lang="en-US" dirty="0"/>
          </a:p>
        </p:txBody>
      </p:sp>
      <p:sp>
        <p:nvSpPr>
          <p:cNvPr id="7" name="Rectangle 6"/>
          <p:cNvSpPr/>
          <p:nvPr userDrawn="1"/>
        </p:nvSpPr>
        <p:spPr>
          <a:xfrm>
            <a:off x="0" y="0"/>
            <a:ext cx="4389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8" name="Rectangle 7"/>
          <p:cNvSpPr/>
          <p:nvPr userDrawn="1"/>
        </p:nvSpPr>
        <p:spPr>
          <a:xfrm>
            <a:off x="520452" y="516838"/>
            <a:ext cx="42806931" cy="317759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9" name="Rectangle 8"/>
          <p:cNvSpPr/>
          <p:nvPr userDrawn="1"/>
        </p:nvSpPr>
        <p:spPr>
          <a:xfrm>
            <a:off x="824046" y="834888"/>
            <a:ext cx="42156369" cy="30603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cxnSp>
        <p:nvCxnSpPr>
          <p:cNvPr id="10" name="Straight Connector 9"/>
          <p:cNvCxnSpPr/>
          <p:nvPr userDrawn="1"/>
        </p:nvCxnSpPr>
        <p:spPr>
          <a:xfrm>
            <a:off x="14985086" y="6539239"/>
            <a:ext cx="0" cy="2440598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userDrawn="1"/>
        </p:nvCxnSpPr>
        <p:spPr>
          <a:xfrm>
            <a:off x="28915029" y="6539239"/>
            <a:ext cx="0" cy="2440598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userDrawn="1"/>
        </p:nvCxnSpPr>
        <p:spPr>
          <a:xfrm>
            <a:off x="1734830" y="6539235"/>
            <a:ext cx="40319613"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3" name="Rectangle 12"/>
          <p:cNvSpPr/>
          <p:nvPr userDrawn="1"/>
        </p:nvSpPr>
        <p:spPr>
          <a:xfrm>
            <a:off x="1390524" y="1588171"/>
            <a:ext cx="41135641" cy="455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14" name="Rectangle 13"/>
          <p:cNvSpPr/>
          <p:nvPr userDrawn="1"/>
        </p:nvSpPr>
        <p:spPr>
          <a:xfrm>
            <a:off x="15320250" y="7056073"/>
            <a:ext cx="13276190" cy="238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15" name="Rectangle 14"/>
          <p:cNvSpPr/>
          <p:nvPr userDrawn="1"/>
        </p:nvSpPr>
        <p:spPr>
          <a:xfrm>
            <a:off x="1390526" y="7056073"/>
            <a:ext cx="13276190" cy="238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sp>
        <p:nvSpPr>
          <p:cNvPr id="16" name="Rectangle 15"/>
          <p:cNvSpPr/>
          <p:nvPr userDrawn="1"/>
        </p:nvSpPr>
        <p:spPr>
          <a:xfrm>
            <a:off x="29727256" y="31685182"/>
            <a:ext cx="14370788" cy="312265"/>
          </a:xfrm>
          <a:prstGeom prst="rect">
            <a:avLst/>
          </a:prstGeom>
        </p:spPr>
        <p:txBody>
          <a:bodyPr wrap="square">
            <a:spAutoFit/>
          </a:bodyPr>
          <a:lstStyle/>
          <a:p>
            <a:r>
              <a:rPr lang="en-US" sz="1429" i="1" dirty="0">
                <a:solidFill>
                  <a:schemeClr val="bg1"/>
                </a:solidFill>
              </a:rPr>
              <a:t>We thank the Office of Research and Sponsored Programs for supporting this research, and Learning &amp; Technology Services for printing this poster.</a:t>
            </a:r>
            <a:r>
              <a:rPr lang="en-US" sz="1429" dirty="0">
                <a:solidFill>
                  <a:schemeClr val="bg1"/>
                </a:solidFill>
              </a:rPr>
              <a:t> </a:t>
            </a:r>
          </a:p>
        </p:txBody>
      </p:sp>
      <p:sp>
        <p:nvSpPr>
          <p:cNvPr id="17" name="Rectangle 16"/>
          <p:cNvSpPr/>
          <p:nvPr userDrawn="1"/>
        </p:nvSpPr>
        <p:spPr>
          <a:xfrm>
            <a:off x="29249975" y="7056073"/>
            <a:ext cx="13276190" cy="2388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17" dirty="0"/>
          </a:p>
        </p:txBody>
      </p:sp>
      <p:pic>
        <p:nvPicPr>
          <p:cNvPr id="19" name="Picture 18"/>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40125774" y="1341744"/>
            <a:ext cx="2374900" cy="2825750"/>
          </a:xfrm>
          <a:prstGeom prst="rect">
            <a:avLst/>
          </a:prstGeom>
        </p:spPr>
      </p:pic>
    </p:spTree>
    <p:extLst>
      <p:ext uri="{BB962C8B-B14F-4D97-AF65-F5344CB8AC3E}">
        <p14:creationId xmlns:p14="http://schemas.microsoft.com/office/powerpoint/2010/main" val="1058855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4.png"/><Relationship Id="rId21" Type="http://schemas.microsoft.com/office/2007/relationships/hdphoto" Target="../media/hdphoto3.wdp"/><Relationship Id="rId22" Type="http://schemas.openxmlformats.org/officeDocument/2006/relationships/chart" Target="../charts/chart5.xml"/><Relationship Id="rId10" Type="http://schemas.openxmlformats.org/officeDocument/2006/relationships/image" Target="../media/image8.png"/><Relationship Id="rId11" Type="http://schemas.microsoft.com/office/2007/relationships/hdphoto" Target="../media/hdphoto2.wdp"/><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chart" Target="../charts/chart2.xml"/><Relationship Id="rId16" Type="http://schemas.openxmlformats.org/officeDocument/2006/relationships/chart" Target="../charts/chart3.xml"/><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Chart 171"/>
          <p:cNvGraphicFramePr>
            <a:graphicFrameLocks/>
          </p:cNvGraphicFramePr>
          <p:nvPr>
            <p:extLst>
              <p:ext uri="{D42A27DB-BD31-4B8C-83A1-F6EECF244321}">
                <p14:modId xmlns:p14="http://schemas.microsoft.com/office/powerpoint/2010/main" val="407693804"/>
              </p:ext>
            </p:extLst>
          </p:nvPr>
        </p:nvGraphicFramePr>
        <p:xfrm>
          <a:off x="30228571" y="14282870"/>
          <a:ext cx="5481471" cy="3658205"/>
        </p:xfrm>
        <a:graphic>
          <a:graphicData uri="http://schemas.openxmlformats.org/drawingml/2006/chart">
            <c:chart xmlns:c="http://schemas.openxmlformats.org/drawingml/2006/chart" xmlns:r="http://schemas.openxmlformats.org/officeDocument/2006/relationships" r:id="rId2"/>
          </a:graphicData>
        </a:graphic>
      </p:graphicFrame>
      <p:pic>
        <p:nvPicPr>
          <p:cNvPr id="179" name="Picture 178"/>
          <p:cNvPicPr>
            <a:picLocks noChangeAspect="1"/>
          </p:cNvPicPr>
          <p:nvPr/>
        </p:nvPicPr>
        <p:blipFill rotWithShape="1">
          <a:blip r:embed="rId3">
            <a:extLst>
              <a:ext uri="{BEBA8EAE-BF5A-486C-A8C5-ECC9F3942E4B}">
                <a14:imgProps xmlns:a14="http://schemas.microsoft.com/office/drawing/2010/main">
                  <a14:imgLayer r:embed="rId4">
                    <a14:imgEffect>
                      <a14:backgroundRemoval t="9890" b="98901" l="9890" r="89973"/>
                    </a14:imgEffect>
                  </a14:imgLayer>
                </a14:imgProps>
              </a:ext>
              <a:ext uri="{28A0092B-C50C-407E-A947-70E740481C1C}">
                <a14:useLocalDpi xmlns:a14="http://schemas.microsoft.com/office/drawing/2010/main"/>
              </a:ext>
            </a:extLst>
          </a:blip>
          <a:srcRect l="14229" t="26069" r="14428" b="1294"/>
          <a:stretch/>
        </p:blipFill>
        <p:spPr>
          <a:xfrm>
            <a:off x="9359715" y="25377248"/>
            <a:ext cx="4512585" cy="3445825"/>
          </a:xfrm>
          <a:prstGeom prst="rect">
            <a:avLst/>
          </a:prstGeom>
        </p:spPr>
      </p:pic>
      <p:sp>
        <p:nvSpPr>
          <p:cNvPr id="2" name="Title 1"/>
          <p:cNvSpPr>
            <a:spLocks noGrp="1"/>
          </p:cNvSpPr>
          <p:nvPr>
            <p:ph type="ctrTitle"/>
          </p:nvPr>
        </p:nvSpPr>
        <p:spPr>
          <a:xfrm>
            <a:off x="1994376" y="1790760"/>
            <a:ext cx="31263383" cy="2701232"/>
          </a:xfrm>
        </p:spPr>
        <p:txBody>
          <a:bodyPr>
            <a:noAutofit/>
          </a:bodyPr>
          <a:lstStyle/>
          <a:p>
            <a:pPr algn="l"/>
            <a:r>
              <a:rPr lang="en-US" sz="9429" dirty="0">
                <a:latin typeface="+mn-lt"/>
                <a:ea typeface="Calibri" charset="0"/>
                <a:cs typeface="Calibri" charset="0"/>
              </a:rPr>
              <a:t>Investigating the role of alternative splicing of Ca</a:t>
            </a:r>
            <a:r>
              <a:rPr lang="en-US" sz="9429" baseline="-25000" dirty="0">
                <a:latin typeface="+mn-lt"/>
                <a:ea typeface="Calibri" charset="0"/>
                <a:cs typeface="Calibri" charset="0"/>
              </a:rPr>
              <a:t>V</a:t>
            </a:r>
            <a:r>
              <a:rPr lang="en-US" sz="9429" dirty="0">
                <a:latin typeface="+mn-lt"/>
                <a:ea typeface="Calibri" charset="0"/>
                <a:cs typeface="Calibri" charset="0"/>
              </a:rPr>
              <a:t>2.2 pre-mRNA and its influence on monoamine release</a:t>
            </a:r>
          </a:p>
        </p:txBody>
      </p:sp>
      <p:sp>
        <p:nvSpPr>
          <p:cNvPr id="6" name="Title 1"/>
          <p:cNvSpPr txBox="1">
            <a:spLocks/>
          </p:cNvSpPr>
          <p:nvPr/>
        </p:nvSpPr>
        <p:spPr>
          <a:xfrm>
            <a:off x="1994375" y="5298745"/>
            <a:ext cx="29313051" cy="735486"/>
          </a:xfrm>
          <a:prstGeom prst="rect">
            <a:avLst/>
          </a:prstGeom>
        </p:spPr>
        <p:txBody>
          <a:bodyPr anchor="b"/>
          <a:lstStyle>
            <a:lvl1pPr algn="ctr" defTabSz="4023360" rtl="0" eaLnBrk="1" latinLnBrk="0" hangingPunct="1">
              <a:lnSpc>
                <a:spcPct val="90000"/>
              </a:lnSpc>
              <a:spcBef>
                <a:spcPct val="0"/>
              </a:spcBef>
              <a:buNone/>
              <a:defRPr sz="26400" kern="1200">
                <a:solidFill>
                  <a:schemeClr val="tx1"/>
                </a:solidFill>
                <a:latin typeface="+mj-lt"/>
                <a:ea typeface="+mj-ea"/>
                <a:cs typeface="+mj-cs"/>
              </a:defRPr>
            </a:lvl1pPr>
          </a:lstStyle>
          <a:p>
            <a:pPr algn="l"/>
            <a:r>
              <a:rPr lang="en-US" sz="3428" dirty="0">
                <a:solidFill>
                  <a:schemeClr val="bg1">
                    <a:lumMod val="50000"/>
                  </a:schemeClr>
                </a:solidFill>
                <a:latin typeface="+mn-lt"/>
              </a:rPr>
              <a:t>Alexandra Bunda, Brianna </a:t>
            </a:r>
            <a:r>
              <a:rPr lang="en-US" sz="3428" dirty="0" err="1">
                <a:solidFill>
                  <a:schemeClr val="bg1">
                    <a:lumMod val="50000"/>
                  </a:schemeClr>
                </a:solidFill>
                <a:latin typeface="+mn-lt"/>
              </a:rPr>
              <a:t>LaCarubba</a:t>
            </a:r>
            <a:r>
              <a:rPr lang="en-US" sz="3428" dirty="0">
                <a:solidFill>
                  <a:schemeClr val="bg1">
                    <a:lumMod val="50000"/>
                  </a:schemeClr>
                </a:solidFill>
                <a:latin typeface="+mn-lt"/>
              </a:rPr>
              <a:t> and Arturo Andrade PhD   |   Department of Biological Sciences</a:t>
            </a:r>
          </a:p>
        </p:txBody>
      </p:sp>
      <p:sp>
        <p:nvSpPr>
          <p:cNvPr id="7" name="Title 1"/>
          <p:cNvSpPr txBox="1">
            <a:spLocks/>
          </p:cNvSpPr>
          <p:nvPr/>
        </p:nvSpPr>
        <p:spPr>
          <a:xfrm>
            <a:off x="1994376" y="4644536"/>
            <a:ext cx="29313051" cy="735486"/>
          </a:xfrm>
          <a:prstGeom prst="rect">
            <a:avLst/>
          </a:prstGeom>
        </p:spPr>
        <p:txBody>
          <a:bodyPr anchor="b"/>
          <a:lstStyle>
            <a:lvl1pPr algn="ctr" defTabSz="4023360" rtl="0" eaLnBrk="1" latinLnBrk="0" hangingPunct="1">
              <a:lnSpc>
                <a:spcPct val="90000"/>
              </a:lnSpc>
              <a:spcBef>
                <a:spcPct val="0"/>
              </a:spcBef>
              <a:buNone/>
              <a:defRPr sz="26400" kern="1200">
                <a:solidFill>
                  <a:schemeClr val="tx1"/>
                </a:solidFill>
                <a:latin typeface="+mj-lt"/>
                <a:ea typeface="+mj-ea"/>
                <a:cs typeface="+mj-cs"/>
              </a:defRPr>
            </a:lvl1pPr>
          </a:lstStyle>
          <a:p>
            <a:pPr algn="l"/>
            <a:r>
              <a:rPr lang="en-US" sz="5143" cap="small" dirty="0">
                <a:solidFill>
                  <a:schemeClr val="accent4">
                    <a:lumMod val="75000"/>
                  </a:schemeClr>
                </a:solidFill>
                <a:latin typeface="+mn-lt"/>
              </a:rPr>
              <a:t>University of New Hampshire</a:t>
            </a:r>
          </a:p>
        </p:txBody>
      </p:sp>
      <p:sp>
        <p:nvSpPr>
          <p:cNvPr id="8" name="Subtitle 2"/>
          <p:cNvSpPr txBox="1">
            <a:spLocks/>
          </p:cNvSpPr>
          <p:nvPr/>
        </p:nvSpPr>
        <p:spPr>
          <a:xfrm>
            <a:off x="5548845" y="8518122"/>
            <a:ext cx="9452820" cy="861836"/>
          </a:xfrm>
          <a:prstGeom prst="rect">
            <a:avLst/>
          </a:prstGeom>
        </p:spPr>
        <p:txBody>
          <a:bodyPr/>
          <a:lstStyle>
            <a:lvl1pPr marL="0" indent="0" algn="ctr" defTabSz="4023360" rtl="0" eaLnBrk="1" latinLnBrk="0" hangingPunct="1">
              <a:lnSpc>
                <a:spcPct val="90000"/>
              </a:lnSpc>
              <a:spcBef>
                <a:spcPts val="4400"/>
              </a:spcBef>
              <a:buFont typeface="Arial" panose="020B0604020202020204" pitchFamily="34" charset="0"/>
              <a:buNone/>
              <a:defRPr sz="10560" kern="1200">
                <a:solidFill>
                  <a:schemeClr val="tx1"/>
                </a:solidFill>
                <a:latin typeface="+mn-lt"/>
                <a:ea typeface="+mn-ea"/>
                <a:cs typeface="+mn-cs"/>
              </a:defRPr>
            </a:lvl1pPr>
            <a:lvl2pPr marL="2011680" indent="0" algn="ctr" defTabSz="4023360" rtl="0" eaLnBrk="1" latinLnBrk="0" hangingPunct="1">
              <a:lnSpc>
                <a:spcPct val="90000"/>
              </a:lnSpc>
              <a:spcBef>
                <a:spcPts val="2200"/>
              </a:spcBef>
              <a:buFont typeface="Arial" panose="020B0604020202020204" pitchFamily="34" charset="0"/>
              <a:buNone/>
              <a:defRPr sz="8800" kern="1200">
                <a:solidFill>
                  <a:schemeClr val="tx1"/>
                </a:solidFill>
                <a:latin typeface="+mn-lt"/>
                <a:ea typeface="+mn-ea"/>
                <a:cs typeface="+mn-cs"/>
              </a:defRPr>
            </a:lvl2pPr>
            <a:lvl3pPr marL="4023360" indent="0" algn="ctr" defTabSz="4023360" rtl="0" eaLnBrk="1" latinLnBrk="0" hangingPunct="1">
              <a:lnSpc>
                <a:spcPct val="90000"/>
              </a:lnSpc>
              <a:spcBef>
                <a:spcPts val="2200"/>
              </a:spcBef>
              <a:buFont typeface="Arial" panose="020B0604020202020204" pitchFamily="34" charset="0"/>
              <a:buNone/>
              <a:defRPr sz="7920" kern="1200">
                <a:solidFill>
                  <a:schemeClr val="tx1"/>
                </a:solidFill>
                <a:latin typeface="+mn-lt"/>
                <a:ea typeface="+mn-ea"/>
                <a:cs typeface="+mn-cs"/>
              </a:defRPr>
            </a:lvl3pPr>
            <a:lvl4pPr marL="603504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4pPr>
            <a:lvl5pPr marL="804672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5pPr>
            <a:lvl6pPr marL="1005840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6pPr>
            <a:lvl7pPr marL="1207008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7pPr>
            <a:lvl8pPr marL="1408176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8pPr>
            <a:lvl9pPr marL="16093440" indent="0" algn="ctr" defTabSz="4023360" rtl="0" eaLnBrk="1" latinLnBrk="0" hangingPunct="1">
              <a:lnSpc>
                <a:spcPct val="90000"/>
              </a:lnSpc>
              <a:spcBef>
                <a:spcPts val="2200"/>
              </a:spcBef>
              <a:buFont typeface="Arial" panose="020B0604020202020204" pitchFamily="34" charset="0"/>
              <a:buNone/>
              <a:defRPr sz="7040" kern="1200">
                <a:solidFill>
                  <a:schemeClr val="tx1"/>
                </a:solidFill>
                <a:latin typeface="+mn-lt"/>
                <a:ea typeface="+mn-ea"/>
                <a:cs typeface="+mn-cs"/>
              </a:defRPr>
            </a:lvl9pPr>
          </a:lstStyle>
          <a:p>
            <a:pPr algn="l"/>
            <a:endParaRPr lang="en-US" sz="2743" dirty="0"/>
          </a:p>
        </p:txBody>
      </p:sp>
      <p:sp>
        <p:nvSpPr>
          <p:cNvPr id="3" name="TextBox 2"/>
          <p:cNvSpPr txBox="1"/>
          <p:nvPr/>
        </p:nvSpPr>
        <p:spPr>
          <a:xfrm>
            <a:off x="1992417" y="6535374"/>
            <a:ext cx="5821285" cy="883768"/>
          </a:xfrm>
          <a:prstGeom prst="rect">
            <a:avLst/>
          </a:prstGeom>
          <a:noFill/>
        </p:spPr>
        <p:txBody>
          <a:bodyPr wrap="square" rtlCol="0">
            <a:spAutoFit/>
          </a:bodyPr>
          <a:lstStyle/>
          <a:p>
            <a:r>
              <a:rPr lang="en-US" sz="5143" cap="small" dirty="0" smtClean="0">
                <a:solidFill>
                  <a:schemeClr val="accent4">
                    <a:lumMod val="75000"/>
                  </a:schemeClr>
                </a:solidFill>
              </a:rPr>
              <a:t>Introduction</a:t>
            </a:r>
            <a:endParaRPr lang="en-US" sz="5143" cap="small" dirty="0">
              <a:solidFill>
                <a:schemeClr val="accent4">
                  <a:lumMod val="75000"/>
                </a:schemeClr>
              </a:solidFill>
            </a:endParaRPr>
          </a:p>
        </p:txBody>
      </p:sp>
      <p:sp>
        <p:nvSpPr>
          <p:cNvPr id="19" name="TextBox 18"/>
          <p:cNvSpPr txBox="1"/>
          <p:nvPr/>
        </p:nvSpPr>
        <p:spPr>
          <a:xfrm>
            <a:off x="1986832" y="25330637"/>
            <a:ext cx="4537548" cy="619850"/>
          </a:xfrm>
          <a:prstGeom prst="rect">
            <a:avLst/>
          </a:prstGeom>
          <a:noFill/>
        </p:spPr>
        <p:txBody>
          <a:bodyPr wrap="square" rtlCol="0">
            <a:spAutoFit/>
          </a:bodyPr>
          <a:lstStyle/>
          <a:p>
            <a:r>
              <a:rPr lang="en-US" sz="3428" cap="small" dirty="0" smtClean="0">
                <a:solidFill>
                  <a:schemeClr val="accent1">
                    <a:lumMod val="50000"/>
                  </a:schemeClr>
                </a:solidFill>
              </a:rPr>
              <a:t>Mesolimbic Pathway</a:t>
            </a:r>
            <a:endParaRPr lang="en-US" sz="3428" cap="small" dirty="0">
              <a:solidFill>
                <a:schemeClr val="accent1">
                  <a:lumMod val="50000"/>
                </a:schemeClr>
              </a:solidFill>
            </a:endParaRPr>
          </a:p>
        </p:txBody>
      </p:sp>
      <p:sp>
        <p:nvSpPr>
          <p:cNvPr id="30" name="TextBox 29"/>
          <p:cNvSpPr txBox="1"/>
          <p:nvPr/>
        </p:nvSpPr>
        <p:spPr>
          <a:xfrm>
            <a:off x="15652007" y="6640336"/>
            <a:ext cx="7768838" cy="883768"/>
          </a:xfrm>
          <a:prstGeom prst="rect">
            <a:avLst/>
          </a:prstGeom>
          <a:noFill/>
        </p:spPr>
        <p:txBody>
          <a:bodyPr wrap="square" rtlCol="0">
            <a:spAutoFit/>
          </a:bodyPr>
          <a:lstStyle/>
          <a:p>
            <a:r>
              <a:rPr lang="en-US" sz="5143" cap="small" dirty="0" smtClean="0">
                <a:solidFill>
                  <a:schemeClr val="accent4">
                    <a:lumMod val="75000"/>
                  </a:schemeClr>
                </a:solidFill>
              </a:rPr>
              <a:t>Mouse Model</a:t>
            </a:r>
            <a:endParaRPr lang="en-US" sz="5143" cap="small" dirty="0">
              <a:solidFill>
                <a:schemeClr val="accent4">
                  <a:lumMod val="75000"/>
                </a:schemeClr>
              </a:solidFill>
            </a:endParaRPr>
          </a:p>
        </p:txBody>
      </p:sp>
      <p:sp>
        <p:nvSpPr>
          <p:cNvPr id="40" name="TextBox 39"/>
          <p:cNvSpPr txBox="1"/>
          <p:nvPr/>
        </p:nvSpPr>
        <p:spPr>
          <a:xfrm>
            <a:off x="15658080" y="25377248"/>
            <a:ext cx="8272894" cy="619850"/>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Methamphetamine-Induced Locomotion</a:t>
            </a:r>
            <a:endParaRPr lang="en-US" sz="3428" cap="small" dirty="0">
              <a:solidFill>
                <a:schemeClr val="accent1">
                  <a:lumMod val="50000"/>
                </a:schemeClr>
              </a:solidFill>
            </a:endParaRPr>
          </a:p>
        </p:txBody>
      </p:sp>
      <p:sp>
        <p:nvSpPr>
          <p:cNvPr id="13" name="Rectangle 12"/>
          <p:cNvSpPr/>
          <p:nvPr/>
        </p:nvSpPr>
        <p:spPr>
          <a:xfrm>
            <a:off x="2030918" y="7398674"/>
            <a:ext cx="12658418" cy="10926068"/>
          </a:xfrm>
          <a:prstGeom prst="rect">
            <a:avLst/>
          </a:prstGeom>
        </p:spPr>
        <p:txBody>
          <a:bodyPr wrap="square">
            <a:spAutoFit/>
          </a:bodyPr>
          <a:lstStyle/>
          <a:p>
            <a:pPr algn="just"/>
            <a:r>
              <a:rPr lang="en-US" sz="3200" dirty="0"/>
              <a:t>Presynaptic N-type (Ca</a:t>
            </a:r>
            <a:r>
              <a:rPr lang="en-US" sz="3200" baseline="-25000" dirty="0"/>
              <a:t>V</a:t>
            </a:r>
            <a:r>
              <a:rPr lang="en-US" sz="3200" dirty="0"/>
              <a:t>2.2) voltage-gated calcium channels control transmitter release in various areas of the nervous </a:t>
            </a:r>
            <a:r>
              <a:rPr lang="en-US" sz="3200" dirty="0" smtClean="0"/>
              <a:t>system. </a:t>
            </a:r>
            <a:r>
              <a:rPr lang="en-US" sz="3200" dirty="0"/>
              <a:t>Alternative splicing of the cassette exon 18a on the cytoplasmic II-III linker of Ca</a:t>
            </a:r>
            <a:r>
              <a:rPr lang="en-US" sz="3200" baseline="-25000" dirty="0"/>
              <a:t>V</a:t>
            </a:r>
            <a:r>
              <a:rPr lang="en-US" sz="3200" dirty="0"/>
              <a:t>2.2 generates two splice isoforms (18a and </a:t>
            </a:r>
            <a:r>
              <a:rPr lang="en-US" sz="3200" dirty="0">
                <a:sym typeface="Symbol" charset="2"/>
              </a:rPr>
              <a:t></a:t>
            </a:r>
            <a:r>
              <a:rPr lang="en-US" sz="3200" dirty="0"/>
              <a:t>18a) with unique biophysical properties. 18a isoforms are more resistant to closed-state inactivation following repetitive stimulation, and produce larger calcium currents than </a:t>
            </a:r>
            <a:r>
              <a:rPr lang="en-US" sz="3200" dirty="0">
                <a:sym typeface="Symbol" charset="2"/>
              </a:rPr>
              <a:t></a:t>
            </a:r>
            <a:r>
              <a:rPr lang="en-US" sz="3200" dirty="0"/>
              <a:t>18a isoforms. This suggests that 18a isoforms allow more calcium influx than </a:t>
            </a:r>
            <a:r>
              <a:rPr lang="en-US" sz="3200" dirty="0">
                <a:sym typeface="Symbol" charset="2"/>
              </a:rPr>
              <a:t></a:t>
            </a:r>
            <a:r>
              <a:rPr lang="en-US" sz="3200" dirty="0"/>
              <a:t>18a isoforms. Expression of 18a is dominant over </a:t>
            </a:r>
            <a:r>
              <a:rPr lang="en-US" sz="3200" dirty="0">
                <a:sym typeface="Symbol" charset="2"/>
              </a:rPr>
              <a:t></a:t>
            </a:r>
            <a:r>
              <a:rPr lang="en-US" sz="3200" dirty="0"/>
              <a:t>18a expression in monoaminergic brain areas such as ventral tegmental area, substantia </a:t>
            </a:r>
            <a:r>
              <a:rPr lang="en-US" sz="3200" dirty="0" err="1"/>
              <a:t>nigra</a:t>
            </a:r>
            <a:r>
              <a:rPr lang="en-US" sz="3200" dirty="0"/>
              <a:t>, locus </a:t>
            </a:r>
            <a:r>
              <a:rPr lang="en-US" sz="3200" dirty="0" err="1"/>
              <a:t>coeruleus</a:t>
            </a:r>
            <a:r>
              <a:rPr lang="en-US" sz="3200" dirty="0"/>
              <a:t>, and raphe nuclei (~60% vs ~40%</a:t>
            </a:r>
            <a:r>
              <a:rPr lang="en-US" sz="3200" dirty="0" smtClean="0"/>
              <a:t>). Furthermore, previous studies have shown that N-type calcium channels control the release of dopamine and norepinephrine, suggesting </a:t>
            </a:r>
            <a:r>
              <a:rPr lang="en-US" sz="3200" dirty="0"/>
              <a:t>a </a:t>
            </a:r>
            <a:r>
              <a:rPr lang="en-US" sz="3200" dirty="0" smtClean="0"/>
              <a:t>role </a:t>
            </a:r>
            <a:r>
              <a:rPr lang="en-US" sz="3200" dirty="0"/>
              <a:t>of </a:t>
            </a:r>
            <a:r>
              <a:rPr lang="en-US" sz="3200" dirty="0" smtClean="0"/>
              <a:t>18a </a:t>
            </a:r>
            <a:r>
              <a:rPr lang="en-US" sz="3200" dirty="0"/>
              <a:t>isoform in the release of monoamines. To </a:t>
            </a:r>
            <a:r>
              <a:rPr lang="en-US" sz="3200" dirty="0" smtClean="0"/>
              <a:t>test this, </a:t>
            </a:r>
            <a:r>
              <a:rPr lang="en-US" sz="3200" dirty="0"/>
              <a:t>we </a:t>
            </a:r>
            <a:r>
              <a:rPr lang="en-US" sz="3200" dirty="0" smtClean="0"/>
              <a:t>generated mice that globally expresses only the </a:t>
            </a:r>
            <a:r>
              <a:rPr lang="en-US" sz="3200" dirty="0" smtClean="0">
                <a:sym typeface="Symbol" charset="2"/>
              </a:rPr>
              <a:t></a:t>
            </a:r>
            <a:r>
              <a:rPr lang="en-US" sz="3200" dirty="0" smtClean="0"/>
              <a:t>18a isoform of Ca</a:t>
            </a:r>
            <a:r>
              <a:rPr lang="en-US" sz="3200" baseline="-25000" dirty="0" smtClean="0"/>
              <a:t>V</a:t>
            </a:r>
            <a:r>
              <a:rPr lang="en-US" sz="3200" dirty="0" smtClean="0"/>
              <a:t>2.2, but not 18a, thereby eliminating the expression of 18a in monoaminergic brain areas. </a:t>
            </a:r>
            <a:r>
              <a:rPr lang="en-US" sz="3200" dirty="0"/>
              <a:t>To assess changes in monoaminergic-related behaviors, we </a:t>
            </a:r>
            <a:r>
              <a:rPr lang="en-US" sz="3200" dirty="0" smtClean="0"/>
              <a:t>measured overall </a:t>
            </a:r>
            <a:r>
              <a:rPr lang="en-US" sz="3200" dirty="0"/>
              <a:t>locomotion at basal levels and after administration of a single dose of methamphetamine. </a:t>
            </a:r>
            <a:r>
              <a:rPr lang="en-US" sz="3200" dirty="0" smtClean="0"/>
              <a:t>Our </a:t>
            </a:r>
            <a:r>
              <a:rPr lang="en-US" sz="3200" dirty="0"/>
              <a:t>current experiments compare locomotion of WT and </a:t>
            </a:r>
            <a:r>
              <a:rPr lang="en-US" sz="3200" dirty="0">
                <a:sym typeface="Symbol" charset="2"/>
              </a:rPr>
              <a:t></a:t>
            </a:r>
            <a:r>
              <a:rPr lang="en-US" sz="3200" dirty="0"/>
              <a:t>18a mice in response to methamphetamine. These preliminary studies are some of the very few assessing the effects of alternative splicing of presynaptic calcium channels on behavior </a:t>
            </a:r>
            <a:r>
              <a:rPr lang="en-US" sz="3200" dirty="0" smtClean="0"/>
              <a:t>related </a:t>
            </a:r>
            <a:r>
              <a:rPr lang="en-US" sz="3200" dirty="0"/>
              <a:t>to the monoaminergic system.</a:t>
            </a:r>
          </a:p>
        </p:txBody>
      </p:sp>
      <p:sp>
        <p:nvSpPr>
          <p:cNvPr id="43" name="TextBox 42"/>
          <p:cNvSpPr txBox="1"/>
          <p:nvPr/>
        </p:nvSpPr>
        <p:spPr>
          <a:xfrm>
            <a:off x="15685434" y="18796094"/>
            <a:ext cx="7768838" cy="883768"/>
          </a:xfrm>
          <a:prstGeom prst="rect">
            <a:avLst/>
          </a:prstGeom>
          <a:noFill/>
        </p:spPr>
        <p:txBody>
          <a:bodyPr wrap="square" rtlCol="0">
            <a:spAutoFit/>
          </a:bodyPr>
          <a:lstStyle/>
          <a:p>
            <a:r>
              <a:rPr lang="en-US" sz="5143" cap="small" dirty="0" smtClean="0">
                <a:solidFill>
                  <a:schemeClr val="accent4">
                    <a:lumMod val="75000"/>
                  </a:schemeClr>
                </a:solidFill>
              </a:rPr>
              <a:t>Methods</a:t>
            </a:r>
            <a:endParaRPr lang="en-US" sz="5143" cap="small" dirty="0">
              <a:solidFill>
                <a:schemeClr val="accent4">
                  <a:lumMod val="75000"/>
                </a:schemeClr>
              </a:solidFill>
            </a:endParaRPr>
          </a:p>
        </p:txBody>
      </p:sp>
      <p:sp>
        <p:nvSpPr>
          <p:cNvPr id="51" name="TextBox 50"/>
          <p:cNvSpPr txBox="1"/>
          <p:nvPr/>
        </p:nvSpPr>
        <p:spPr>
          <a:xfrm>
            <a:off x="29477014" y="7717525"/>
            <a:ext cx="9978598" cy="619850"/>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Exon 18a does not influence basal </a:t>
            </a:r>
            <a:r>
              <a:rPr lang="en-US" sz="3428" cap="small" dirty="0">
                <a:solidFill>
                  <a:schemeClr val="accent1">
                    <a:lumMod val="50000"/>
                  </a:schemeClr>
                </a:solidFill>
                <a:sym typeface="Wingdings" panose="05000000000000000000" pitchFamily="2" charset="2"/>
              </a:rPr>
              <a:t>l</a:t>
            </a:r>
            <a:r>
              <a:rPr lang="en-US" sz="3428" cap="small" dirty="0" smtClean="0">
                <a:solidFill>
                  <a:schemeClr val="accent1">
                    <a:lumMod val="50000"/>
                  </a:schemeClr>
                </a:solidFill>
                <a:sym typeface="Wingdings" panose="05000000000000000000" pitchFamily="2" charset="2"/>
              </a:rPr>
              <a:t>ocomotion</a:t>
            </a:r>
            <a:endParaRPr lang="en-US" sz="3428" cap="small" dirty="0">
              <a:solidFill>
                <a:schemeClr val="accent1">
                  <a:lumMod val="50000"/>
                </a:schemeClr>
              </a:solidFill>
            </a:endParaRPr>
          </a:p>
        </p:txBody>
      </p:sp>
      <p:sp>
        <p:nvSpPr>
          <p:cNvPr id="55" name="TextBox 54"/>
          <p:cNvSpPr txBox="1"/>
          <p:nvPr/>
        </p:nvSpPr>
        <p:spPr>
          <a:xfrm>
            <a:off x="29477014" y="13734082"/>
            <a:ext cx="12037282" cy="619862"/>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Exon 18a does not influence Methamphetamine-induced locomotion </a:t>
            </a:r>
            <a:endParaRPr lang="en-US" sz="3428" cap="small" dirty="0">
              <a:solidFill>
                <a:schemeClr val="accent1">
                  <a:lumMod val="50000"/>
                </a:schemeClr>
              </a:solidFill>
            </a:endParaRPr>
          </a:p>
        </p:txBody>
      </p:sp>
      <p:sp>
        <p:nvSpPr>
          <p:cNvPr id="57" name="TextBox 56"/>
          <p:cNvSpPr txBox="1"/>
          <p:nvPr/>
        </p:nvSpPr>
        <p:spPr>
          <a:xfrm>
            <a:off x="29477014" y="6687945"/>
            <a:ext cx="7768838" cy="883768"/>
          </a:xfrm>
          <a:prstGeom prst="rect">
            <a:avLst/>
          </a:prstGeom>
          <a:noFill/>
        </p:spPr>
        <p:txBody>
          <a:bodyPr wrap="square" rtlCol="0">
            <a:spAutoFit/>
          </a:bodyPr>
          <a:lstStyle/>
          <a:p>
            <a:r>
              <a:rPr lang="en-US" sz="5143" cap="small" dirty="0">
                <a:solidFill>
                  <a:schemeClr val="accent4">
                    <a:lumMod val="75000"/>
                  </a:schemeClr>
                </a:solidFill>
              </a:rPr>
              <a:t>Results</a:t>
            </a:r>
          </a:p>
        </p:txBody>
      </p:sp>
      <p:grpSp>
        <p:nvGrpSpPr>
          <p:cNvPr id="32" name="Group 31"/>
          <p:cNvGrpSpPr/>
          <p:nvPr/>
        </p:nvGrpSpPr>
        <p:grpSpPr>
          <a:xfrm>
            <a:off x="2447170" y="21153655"/>
            <a:ext cx="8251046" cy="2009665"/>
            <a:chOff x="179296" y="2633199"/>
            <a:chExt cx="4688899" cy="1074138"/>
          </a:xfrm>
        </p:grpSpPr>
        <p:grpSp>
          <p:nvGrpSpPr>
            <p:cNvPr id="33" name="Group 32"/>
            <p:cNvGrpSpPr/>
            <p:nvPr/>
          </p:nvGrpSpPr>
          <p:grpSpPr>
            <a:xfrm>
              <a:off x="2146465" y="2648233"/>
              <a:ext cx="2508248" cy="441326"/>
              <a:chOff x="897770" y="2394233"/>
              <a:chExt cx="2508248" cy="441326"/>
            </a:xfrm>
          </p:grpSpPr>
          <p:sp>
            <p:nvSpPr>
              <p:cNvPr id="61" name="Line 20"/>
              <p:cNvSpPr>
                <a:spLocks noChangeShapeType="1"/>
              </p:cNvSpPr>
              <p:nvPr/>
            </p:nvSpPr>
            <p:spPr bwMode="auto">
              <a:xfrm>
                <a:off x="1875505" y="2632359"/>
                <a:ext cx="44625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62" name="Line 18"/>
              <p:cNvSpPr>
                <a:spLocks noChangeShapeType="1"/>
              </p:cNvSpPr>
              <p:nvPr/>
            </p:nvSpPr>
            <p:spPr bwMode="auto">
              <a:xfrm>
                <a:off x="1267658" y="2630771"/>
                <a:ext cx="226847"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63" name="Rectangle 7"/>
              <p:cNvSpPr>
                <a:spLocks noChangeArrowheads="1"/>
              </p:cNvSpPr>
              <p:nvPr/>
            </p:nvSpPr>
            <p:spPr bwMode="auto">
              <a:xfrm>
                <a:off x="1491660" y="2539728"/>
                <a:ext cx="374650" cy="179388"/>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defRPr/>
                </a:pPr>
                <a:endParaRPr lang="en-US" sz="1000" dirty="0">
                  <a:noFill/>
                </a:endParaRPr>
              </a:p>
            </p:txBody>
          </p:sp>
          <p:sp>
            <p:nvSpPr>
              <p:cNvPr id="64" name="Rectangle 5"/>
              <p:cNvSpPr>
                <a:spLocks noChangeArrowheads="1"/>
              </p:cNvSpPr>
              <p:nvPr/>
            </p:nvSpPr>
            <p:spPr bwMode="auto">
              <a:xfrm>
                <a:off x="897770" y="2540285"/>
                <a:ext cx="366713"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65" name="Rectangle 8"/>
              <p:cNvSpPr>
                <a:spLocks noChangeArrowheads="1"/>
              </p:cNvSpPr>
              <p:nvPr/>
            </p:nvSpPr>
            <p:spPr bwMode="auto">
              <a:xfrm>
                <a:off x="2323343" y="2540285"/>
                <a:ext cx="366713" cy="179387"/>
              </a:xfrm>
              <a:prstGeom prst="rect">
                <a:avLst/>
              </a:prstGeom>
              <a:solidFill>
                <a:srgbClr val="DB1F02"/>
              </a:solidFill>
              <a:ln w="19050">
                <a:solidFill>
                  <a:schemeClr val="tx1"/>
                </a:solidFill>
                <a:miter lim="800000"/>
                <a:headEnd/>
                <a:tailEnd/>
              </a:ln>
            </p:spPr>
            <p:txBody>
              <a:bodyPr wrap="none" anchor="ctr">
                <a:prstTxWarp prst="textNoShape">
                  <a:avLst/>
                </a:prstTxWarp>
              </a:bodyPr>
              <a:lstStyle/>
              <a:p>
                <a:pPr algn="ctr"/>
                <a:endParaRPr lang="en-US" sz="1000" dirty="0"/>
              </a:p>
            </p:txBody>
          </p:sp>
          <p:sp>
            <p:nvSpPr>
              <p:cNvPr id="66" name="Rectangle 9"/>
              <p:cNvSpPr>
                <a:spLocks noChangeArrowheads="1"/>
              </p:cNvSpPr>
              <p:nvPr/>
            </p:nvSpPr>
            <p:spPr bwMode="auto">
              <a:xfrm>
                <a:off x="3039306" y="2540285"/>
                <a:ext cx="366712"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67" name="Line 21"/>
              <p:cNvSpPr>
                <a:spLocks noChangeShapeType="1"/>
              </p:cNvSpPr>
              <p:nvPr/>
            </p:nvSpPr>
            <p:spPr bwMode="auto">
              <a:xfrm>
                <a:off x="2691645" y="2630771"/>
                <a:ext cx="347663" cy="1588"/>
              </a:xfrm>
              <a:prstGeom prst="line">
                <a:avLst/>
              </a:prstGeom>
              <a:noFill/>
              <a:ln w="12700">
                <a:solidFill>
                  <a:schemeClr val="tx1"/>
                </a:solidFill>
                <a:round/>
                <a:headEnd/>
                <a:tailEnd/>
              </a:ln>
            </p:spPr>
            <p:txBody>
              <a:bodyPr>
                <a:prstTxWarp prst="textNoShape">
                  <a:avLst/>
                </a:prstTxWarp>
              </a:bodyPr>
              <a:lstStyle/>
              <a:p>
                <a:endParaRPr lang="en-US"/>
              </a:p>
            </p:txBody>
          </p:sp>
          <p:cxnSp>
            <p:nvCxnSpPr>
              <p:cNvPr id="68" name="AutoShape 105"/>
              <p:cNvCxnSpPr>
                <a:cxnSpLocks noChangeShapeType="1"/>
              </p:cNvCxnSpPr>
              <p:nvPr/>
            </p:nvCxnSpPr>
            <p:spPr bwMode="auto">
              <a:xfrm flipV="1">
                <a:off x="1264483" y="2406932"/>
                <a:ext cx="113810" cy="133350"/>
              </a:xfrm>
              <a:prstGeom prst="straightConnector1">
                <a:avLst/>
              </a:prstGeom>
              <a:noFill/>
              <a:ln w="12700">
                <a:solidFill>
                  <a:schemeClr val="tx1"/>
                </a:solidFill>
                <a:prstDash val="sysDot"/>
                <a:round/>
                <a:headEnd type="none" w="sm" len="sm"/>
                <a:tailEnd type="none" w="sm" len="sm"/>
              </a:ln>
            </p:spPr>
          </p:cxnSp>
          <p:cxnSp>
            <p:nvCxnSpPr>
              <p:cNvPr id="69" name="AutoShape 108"/>
              <p:cNvCxnSpPr>
                <a:cxnSpLocks noChangeShapeType="1"/>
              </p:cNvCxnSpPr>
              <p:nvPr/>
            </p:nvCxnSpPr>
            <p:spPr bwMode="auto">
              <a:xfrm flipH="1" flipV="1">
                <a:off x="1378293" y="2406932"/>
                <a:ext cx="117954" cy="133350"/>
              </a:xfrm>
              <a:prstGeom prst="straightConnector1">
                <a:avLst/>
              </a:prstGeom>
              <a:noFill/>
              <a:ln w="12700">
                <a:solidFill>
                  <a:schemeClr val="tx1"/>
                </a:solidFill>
                <a:prstDash val="sysDot"/>
                <a:round/>
                <a:headEnd type="none" w="sm" len="sm"/>
                <a:tailEnd type="none" w="sm" len="sm"/>
              </a:ln>
            </p:spPr>
          </p:cxnSp>
          <p:cxnSp>
            <p:nvCxnSpPr>
              <p:cNvPr id="70" name="AutoShape 109"/>
              <p:cNvCxnSpPr>
                <a:cxnSpLocks noChangeShapeType="1"/>
              </p:cNvCxnSpPr>
              <p:nvPr/>
            </p:nvCxnSpPr>
            <p:spPr bwMode="auto">
              <a:xfrm flipH="1" flipV="1">
                <a:off x="1858193" y="2718877"/>
                <a:ext cx="588834" cy="116682"/>
              </a:xfrm>
              <a:prstGeom prst="straightConnector1">
                <a:avLst/>
              </a:prstGeom>
              <a:noFill/>
              <a:ln w="12700">
                <a:solidFill>
                  <a:schemeClr val="tx1"/>
                </a:solidFill>
                <a:prstDash val="sysDot"/>
                <a:round/>
                <a:headEnd type="none" w="sm" len="sm"/>
                <a:tailEnd type="none" w="sm" len="sm"/>
              </a:ln>
            </p:spPr>
          </p:cxnSp>
          <p:cxnSp>
            <p:nvCxnSpPr>
              <p:cNvPr id="71" name="AutoShape 110"/>
              <p:cNvCxnSpPr>
                <a:cxnSpLocks noChangeShapeType="1"/>
              </p:cNvCxnSpPr>
              <p:nvPr/>
            </p:nvCxnSpPr>
            <p:spPr bwMode="auto">
              <a:xfrm flipV="1">
                <a:off x="2447027" y="2718877"/>
                <a:ext cx="587519" cy="116682"/>
              </a:xfrm>
              <a:prstGeom prst="straightConnector1">
                <a:avLst/>
              </a:prstGeom>
              <a:noFill/>
              <a:ln w="12700">
                <a:solidFill>
                  <a:schemeClr val="tx1"/>
                </a:solidFill>
                <a:prstDash val="sysDot"/>
                <a:round/>
                <a:headEnd type="none" w="sm" len="sm"/>
                <a:tailEnd type="none" w="sm" len="sm"/>
              </a:ln>
            </p:spPr>
          </p:cxnSp>
          <p:cxnSp>
            <p:nvCxnSpPr>
              <p:cNvPr id="72" name="AutoShape 111"/>
              <p:cNvCxnSpPr>
                <a:cxnSpLocks noChangeShapeType="1"/>
              </p:cNvCxnSpPr>
              <p:nvPr/>
            </p:nvCxnSpPr>
            <p:spPr bwMode="auto">
              <a:xfrm flipH="1">
                <a:off x="1868523" y="2394233"/>
                <a:ext cx="222839" cy="130176"/>
              </a:xfrm>
              <a:prstGeom prst="straightConnector1">
                <a:avLst/>
              </a:prstGeom>
              <a:noFill/>
              <a:ln w="12700">
                <a:solidFill>
                  <a:schemeClr val="tx1"/>
                </a:solidFill>
                <a:prstDash val="sysDot"/>
                <a:round/>
                <a:headEnd type="none" w="sm" len="sm"/>
                <a:tailEnd type="none" w="sm" len="sm"/>
              </a:ln>
            </p:spPr>
          </p:cxnSp>
          <p:cxnSp>
            <p:nvCxnSpPr>
              <p:cNvPr id="73" name="AutoShape 112"/>
              <p:cNvCxnSpPr>
                <a:cxnSpLocks noChangeShapeType="1"/>
              </p:cNvCxnSpPr>
              <p:nvPr/>
            </p:nvCxnSpPr>
            <p:spPr bwMode="auto">
              <a:xfrm>
                <a:off x="2091362" y="2395821"/>
                <a:ext cx="222456" cy="128588"/>
              </a:xfrm>
              <a:prstGeom prst="straightConnector1">
                <a:avLst/>
              </a:prstGeom>
              <a:noFill/>
              <a:ln w="12700">
                <a:solidFill>
                  <a:schemeClr val="tx1"/>
                </a:solidFill>
                <a:prstDash val="sysDot"/>
                <a:round/>
                <a:headEnd type="none" w="sm" len="sm"/>
                <a:tailEnd type="none" w="sm" len="sm"/>
              </a:ln>
            </p:spPr>
          </p:cxnSp>
          <p:cxnSp>
            <p:nvCxnSpPr>
              <p:cNvPr id="74" name="AutoShape 114"/>
              <p:cNvCxnSpPr>
                <a:cxnSpLocks noChangeShapeType="1"/>
              </p:cNvCxnSpPr>
              <p:nvPr/>
            </p:nvCxnSpPr>
            <p:spPr bwMode="auto">
              <a:xfrm flipH="1">
                <a:off x="2683706" y="2394235"/>
                <a:ext cx="171450" cy="128587"/>
              </a:xfrm>
              <a:prstGeom prst="straightConnector1">
                <a:avLst/>
              </a:prstGeom>
              <a:noFill/>
              <a:ln w="12700">
                <a:solidFill>
                  <a:schemeClr val="tx1"/>
                </a:solidFill>
                <a:prstDash val="sysDot"/>
                <a:round/>
                <a:headEnd type="none" w="sm" len="sm"/>
                <a:tailEnd type="none" w="sm" len="sm"/>
              </a:ln>
            </p:spPr>
          </p:cxnSp>
          <p:cxnSp>
            <p:nvCxnSpPr>
              <p:cNvPr id="75" name="AutoShape 115"/>
              <p:cNvCxnSpPr>
                <a:cxnSpLocks noChangeShapeType="1"/>
              </p:cNvCxnSpPr>
              <p:nvPr/>
            </p:nvCxnSpPr>
            <p:spPr bwMode="auto">
              <a:xfrm flipH="1" flipV="1">
                <a:off x="2861506" y="2406934"/>
                <a:ext cx="171450" cy="128587"/>
              </a:xfrm>
              <a:prstGeom prst="straightConnector1">
                <a:avLst/>
              </a:prstGeom>
              <a:noFill/>
              <a:ln w="12700">
                <a:solidFill>
                  <a:schemeClr val="tx1"/>
                </a:solidFill>
                <a:prstDash val="sysDot"/>
                <a:round/>
                <a:headEnd type="none" w="sm" len="sm"/>
                <a:tailEnd type="none" w="sm" len="sm"/>
              </a:ln>
            </p:spPr>
          </p:cxnSp>
        </p:grpSp>
        <p:sp>
          <p:nvSpPr>
            <p:cNvPr id="34" name="Rectangle 56"/>
            <p:cNvSpPr>
              <a:spLocks/>
            </p:cNvSpPr>
            <p:nvPr/>
          </p:nvSpPr>
          <p:spPr bwMode="auto">
            <a:xfrm>
              <a:off x="3633662" y="2633199"/>
              <a:ext cx="217718" cy="164503"/>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18a</a:t>
              </a:r>
              <a:endParaRPr lang="en-US" sz="2000" dirty="0">
                <a:ea typeface="Gill Sans MT Italic" charset="0"/>
                <a:cs typeface="Arial" pitchFamily="34" charset="0"/>
                <a:sym typeface="Gill Sans MT Italic" charset="0"/>
              </a:endParaRPr>
            </a:p>
          </p:txBody>
        </p:sp>
        <p:grpSp>
          <p:nvGrpSpPr>
            <p:cNvPr id="35" name="Group 34"/>
            <p:cNvGrpSpPr/>
            <p:nvPr/>
          </p:nvGrpSpPr>
          <p:grpSpPr>
            <a:xfrm>
              <a:off x="1979777" y="3511913"/>
              <a:ext cx="1474621" cy="179944"/>
              <a:chOff x="451682" y="3256996"/>
              <a:chExt cx="1474621" cy="179944"/>
            </a:xfrm>
          </p:grpSpPr>
          <p:sp>
            <p:nvSpPr>
              <p:cNvPr id="50" name="Rectangle 7"/>
              <p:cNvSpPr>
                <a:spLocks noChangeArrowheads="1"/>
              </p:cNvSpPr>
              <p:nvPr/>
            </p:nvSpPr>
            <p:spPr bwMode="auto">
              <a:xfrm>
                <a:off x="818395" y="3256996"/>
                <a:ext cx="374650" cy="179388"/>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defRPr/>
                </a:pPr>
                <a:endParaRPr lang="en-US" sz="1000" dirty="0">
                  <a:noFill/>
                </a:endParaRPr>
              </a:p>
            </p:txBody>
          </p:sp>
          <p:sp>
            <p:nvSpPr>
              <p:cNvPr id="53" name="Rectangle 5"/>
              <p:cNvSpPr>
                <a:spLocks noChangeArrowheads="1"/>
              </p:cNvSpPr>
              <p:nvPr/>
            </p:nvSpPr>
            <p:spPr bwMode="auto">
              <a:xfrm>
                <a:off x="451682" y="3259466"/>
                <a:ext cx="366713" cy="175722"/>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59" name="Rectangle 8"/>
              <p:cNvSpPr>
                <a:spLocks noChangeArrowheads="1"/>
              </p:cNvSpPr>
              <p:nvPr/>
            </p:nvSpPr>
            <p:spPr bwMode="auto">
              <a:xfrm>
                <a:off x="1192878" y="3257553"/>
                <a:ext cx="366713" cy="179387"/>
              </a:xfrm>
              <a:prstGeom prst="rect">
                <a:avLst/>
              </a:prstGeom>
              <a:pattFill prst="lt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pPr algn="ctr"/>
                <a:endParaRPr lang="en-US" sz="1000" dirty="0"/>
              </a:p>
            </p:txBody>
          </p:sp>
          <p:sp>
            <p:nvSpPr>
              <p:cNvPr id="60" name="Rectangle 9"/>
              <p:cNvSpPr>
                <a:spLocks noChangeArrowheads="1"/>
              </p:cNvSpPr>
              <p:nvPr/>
            </p:nvSpPr>
            <p:spPr bwMode="auto">
              <a:xfrm>
                <a:off x="1559591" y="3257553"/>
                <a:ext cx="366712"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grpSp>
        <p:grpSp>
          <p:nvGrpSpPr>
            <p:cNvPr id="36" name="Group 35"/>
            <p:cNvGrpSpPr/>
            <p:nvPr/>
          </p:nvGrpSpPr>
          <p:grpSpPr>
            <a:xfrm>
              <a:off x="3756947" y="3510717"/>
              <a:ext cx="1111248" cy="179944"/>
              <a:chOff x="2071101" y="3256439"/>
              <a:chExt cx="1111248" cy="179944"/>
            </a:xfrm>
          </p:grpSpPr>
          <p:sp>
            <p:nvSpPr>
              <p:cNvPr id="47" name="Rectangle 7"/>
              <p:cNvSpPr>
                <a:spLocks noChangeArrowheads="1"/>
              </p:cNvSpPr>
              <p:nvPr/>
            </p:nvSpPr>
            <p:spPr bwMode="auto">
              <a:xfrm>
                <a:off x="2436391" y="3256439"/>
                <a:ext cx="374650" cy="179388"/>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defRPr/>
                </a:pPr>
                <a:endParaRPr lang="en-US" sz="1000" dirty="0">
                  <a:noFill/>
                </a:endParaRPr>
              </a:p>
            </p:txBody>
          </p:sp>
          <p:sp>
            <p:nvSpPr>
              <p:cNvPr id="48" name="Rectangle 5"/>
              <p:cNvSpPr>
                <a:spLocks noChangeArrowheads="1"/>
              </p:cNvSpPr>
              <p:nvPr/>
            </p:nvSpPr>
            <p:spPr bwMode="auto">
              <a:xfrm>
                <a:off x="2071101" y="3256996"/>
                <a:ext cx="366713"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49" name="Rectangle 9"/>
              <p:cNvSpPr>
                <a:spLocks noChangeArrowheads="1"/>
              </p:cNvSpPr>
              <p:nvPr/>
            </p:nvSpPr>
            <p:spPr bwMode="auto">
              <a:xfrm>
                <a:off x="2815637" y="3256996"/>
                <a:ext cx="366712" cy="179387"/>
              </a:xfrm>
              <a:prstGeom prst="rect">
                <a:avLst/>
              </a:prstGeom>
              <a:solidFill>
                <a:srgbClr val="EBEAED"/>
              </a:solidFill>
              <a:ln w="19050">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grpSp>
        <p:grpSp>
          <p:nvGrpSpPr>
            <p:cNvPr id="37" name="Group 36"/>
            <p:cNvGrpSpPr/>
            <p:nvPr/>
          </p:nvGrpSpPr>
          <p:grpSpPr>
            <a:xfrm>
              <a:off x="2927680" y="3215763"/>
              <a:ext cx="1211139" cy="216127"/>
              <a:chOff x="1678985" y="2907902"/>
              <a:chExt cx="1211139" cy="216127"/>
            </a:xfrm>
          </p:grpSpPr>
          <p:cxnSp>
            <p:nvCxnSpPr>
              <p:cNvPr id="45" name="Straight Arrow Connector 44"/>
              <p:cNvCxnSpPr/>
              <p:nvPr/>
            </p:nvCxnSpPr>
            <p:spPr>
              <a:xfrm flipH="1">
                <a:off x="1678985" y="2907902"/>
                <a:ext cx="155991" cy="2161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34133" y="2907902"/>
                <a:ext cx="155991" cy="2161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Rectangle 38"/>
            <p:cNvSpPr>
              <a:spLocks noChangeArrowheads="1"/>
            </p:cNvSpPr>
            <p:nvPr/>
          </p:nvSpPr>
          <p:spPr bwMode="auto">
            <a:xfrm>
              <a:off x="2719246" y="3512192"/>
              <a:ext cx="366713" cy="179387"/>
            </a:xfrm>
            <a:prstGeom prst="rect">
              <a:avLst/>
            </a:prstGeom>
            <a:solidFill>
              <a:srgbClr val="DB1F02"/>
            </a:solidFill>
            <a:ln w="19050">
              <a:solidFill>
                <a:schemeClr val="tx1"/>
              </a:solidFill>
              <a:miter lim="800000"/>
              <a:headEnd/>
              <a:tailEnd/>
            </a:ln>
          </p:spPr>
          <p:txBody>
            <a:bodyPr wrap="none" anchor="ctr">
              <a:prstTxWarp prst="textNoShape">
                <a:avLst/>
              </a:prstTxWarp>
            </a:bodyPr>
            <a:lstStyle/>
            <a:p>
              <a:pPr algn="ctr"/>
              <a:endParaRPr lang="en-US" sz="1000" dirty="0"/>
            </a:p>
          </p:txBody>
        </p:sp>
        <p:sp>
          <p:nvSpPr>
            <p:cNvPr id="41" name="TextBox 40"/>
            <p:cNvSpPr txBox="1"/>
            <p:nvPr/>
          </p:nvSpPr>
          <p:spPr>
            <a:xfrm>
              <a:off x="179296" y="2805067"/>
              <a:ext cx="1570666" cy="213853"/>
            </a:xfrm>
            <a:prstGeom prst="rect">
              <a:avLst/>
            </a:prstGeom>
            <a:noFill/>
          </p:spPr>
          <p:txBody>
            <a:bodyPr wrap="none" rtlCol="0">
              <a:spAutoFit/>
            </a:bodyPr>
            <a:lstStyle/>
            <a:p>
              <a:r>
                <a:rPr lang="en-US" sz="2000" i="1" dirty="0" smtClean="0">
                  <a:cs typeface="Arial"/>
                </a:rPr>
                <a:t>Ca</a:t>
              </a:r>
              <a:r>
                <a:rPr lang="en-US" sz="2000" i="1" baseline="-25000" dirty="0" smtClean="0">
                  <a:cs typeface="Arial"/>
                </a:rPr>
                <a:t>V</a:t>
              </a:r>
              <a:r>
                <a:rPr lang="en-US" sz="2000" i="1" dirty="0" smtClean="0">
                  <a:cs typeface="Arial"/>
                </a:rPr>
                <a:t>2.2 pre-mRNA N-type</a:t>
              </a:r>
              <a:endParaRPr lang="en-US" sz="2000" i="1" dirty="0">
                <a:cs typeface="Arial"/>
              </a:endParaRPr>
            </a:p>
          </p:txBody>
        </p:sp>
        <p:sp>
          <p:nvSpPr>
            <p:cNvPr id="44" name="TextBox 43"/>
            <p:cNvSpPr txBox="1"/>
            <p:nvPr/>
          </p:nvSpPr>
          <p:spPr>
            <a:xfrm>
              <a:off x="311496" y="3493484"/>
              <a:ext cx="1331996" cy="213853"/>
            </a:xfrm>
            <a:prstGeom prst="rect">
              <a:avLst/>
            </a:prstGeom>
            <a:noFill/>
          </p:spPr>
          <p:txBody>
            <a:bodyPr wrap="none" rtlCol="0">
              <a:spAutoFit/>
            </a:bodyPr>
            <a:lstStyle/>
            <a:p>
              <a:r>
                <a:rPr lang="en-US" sz="2000" i="1" dirty="0" smtClean="0">
                  <a:cs typeface="Arial"/>
                </a:rPr>
                <a:t>Ca</a:t>
              </a:r>
              <a:r>
                <a:rPr lang="en-US" sz="2000" i="1" baseline="-25000" dirty="0" smtClean="0">
                  <a:cs typeface="Arial"/>
                </a:rPr>
                <a:t>V</a:t>
              </a:r>
              <a:r>
                <a:rPr lang="en-US" sz="2000" i="1" dirty="0" smtClean="0">
                  <a:cs typeface="Arial"/>
                </a:rPr>
                <a:t>2.2 mRNA N-type</a:t>
              </a:r>
              <a:endParaRPr lang="en-US" sz="2000" i="1" dirty="0">
                <a:cs typeface="Arial"/>
              </a:endParaRPr>
            </a:p>
          </p:txBody>
        </p:sp>
      </p:grpSp>
      <p:sp>
        <p:nvSpPr>
          <p:cNvPr id="14" name="TextBox 13"/>
          <p:cNvSpPr txBox="1"/>
          <p:nvPr/>
        </p:nvSpPr>
        <p:spPr>
          <a:xfrm>
            <a:off x="6129243" y="23122555"/>
            <a:ext cx="1621218" cy="400110"/>
          </a:xfrm>
          <a:prstGeom prst="rect">
            <a:avLst/>
          </a:prstGeom>
          <a:noFill/>
        </p:spPr>
        <p:txBody>
          <a:bodyPr wrap="square" rtlCol="0">
            <a:spAutoFit/>
          </a:bodyPr>
          <a:lstStyle/>
          <a:p>
            <a:r>
              <a:rPr lang="en-US" sz="2000" dirty="0" smtClean="0"/>
              <a:t>+18a isoform</a:t>
            </a:r>
            <a:endParaRPr lang="en-US" sz="2000" dirty="0"/>
          </a:p>
        </p:txBody>
      </p:sp>
      <p:sp>
        <p:nvSpPr>
          <p:cNvPr id="76" name="TextBox 75"/>
          <p:cNvSpPr txBox="1"/>
          <p:nvPr/>
        </p:nvSpPr>
        <p:spPr>
          <a:xfrm>
            <a:off x="8921906" y="23120514"/>
            <a:ext cx="1586568" cy="400110"/>
          </a:xfrm>
          <a:prstGeom prst="rect">
            <a:avLst/>
          </a:prstGeom>
          <a:noFill/>
        </p:spPr>
        <p:txBody>
          <a:bodyPr wrap="square" rtlCol="0">
            <a:spAutoFit/>
          </a:bodyPr>
          <a:lstStyle/>
          <a:p>
            <a:r>
              <a:rPr lang="en-US" sz="2000" dirty="0" smtClean="0"/>
              <a:t>Δ18a isoform</a:t>
            </a:r>
            <a:endParaRPr lang="en-US" sz="2000" dirty="0"/>
          </a:p>
        </p:txBody>
      </p:sp>
      <p:sp>
        <p:nvSpPr>
          <p:cNvPr id="78" name="Rectangle 56"/>
          <p:cNvSpPr>
            <a:spLocks/>
          </p:cNvSpPr>
          <p:nvPr/>
        </p:nvSpPr>
        <p:spPr bwMode="auto">
          <a:xfrm>
            <a:off x="7125694" y="21153529"/>
            <a:ext cx="431941" cy="30777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18</a:t>
            </a:r>
            <a:endParaRPr lang="en-US" sz="2000" dirty="0">
              <a:ea typeface="Gill Sans MT Italic" charset="0"/>
              <a:cs typeface="Arial" pitchFamily="34" charset="0"/>
              <a:sym typeface="Gill Sans MT Italic" charset="0"/>
            </a:endParaRPr>
          </a:p>
        </p:txBody>
      </p:sp>
      <p:sp>
        <p:nvSpPr>
          <p:cNvPr id="79" name="Rectangle 56"/>
          <p:cNvSpPr>
            <a:spLocks/>
          </p:cNvSpPr>
          <p:nvPr/>
        </p:nvSpPr>
        <p:spPr bwMode="auto">
          <a:xfrm>
            <a:off x="6108737" y="21136575"/>
            <a:ext cx="431941" cy="30777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17</a:t>
            </a:r>
            <a:endParaRPr lang="en-US" sz="2000" dirty="0">
              <a:ea typeface="Gill Sans MT Italic" charset="0"/>
              <a:cs typeface="Arial" pitchFamily="34" charset="0"/>
              <a:sym typeface="Gill Sans MT Italic" charset="0"/>
            </a:endParaRPr>
          </a:p>
        </p:txBody>
      </p:sp>
      <p:sp>
        <p:nvSpPr>
          <p:cNvPr id="80" name="Rectangle 56"/>
          <p:cNvSpPr>
            <a:spLocks/>
          </p:cNvSpPr>
          <p:nvPr/>
        </p:nvSpPr>
        <p:spPr bwMode="auto">
          <a:xfrm>
            <a:off x="9833785" y="21146221"/>
            <a:ext cx="431941" cy="30777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2000" dirty="0" smtClean="0">
                <a:ea typeface="Gill Sans MT Italic" charset="0"/>
                <a:cs typeface="Arial" pitchFamily="34" charset="0"/>
                <a:sym typeface="Gill Sans MT Italic" charset="0"/>
              </a:rPr>
              <a:t>19</a:t>
            </a:r>
            <a:endParaRPr lang="en-US" sz="2000" dirty="0">
              <a:ea typeface="Gill Sans MT Italic" charset="0"/>
              <a:cs typeface="Arial" pitchFamily="34" charset="0"/>
              <a:sym typeface="Gill Sans MT Italic" charset="0"/>
            </a:endParaRPr>
          </a:p>
        </p:txBody>
      </p:sp>
      <p:sp>
        <p:nvSpPr>
          <p:cNvPr id="83" name="TextBox 82"/>
          <p:cNvSpPr txBox="1"/>
          <p:nvPr/>
        </p:nvSpPr>
        <p:spPr>
          <a:xfrm>
            <a:off x="10485989" y="27831436"/>
            <a:ext cx="1454043" cy="1015663"/>
          </a:xfrm>
          <a:prstGeom prst="rect">
            <a:avLst/>
          </a:prstGeom>
          <a:noFill/>
        </p:spPr>
        <p:txBody>
          <a:bodyPr wrap="square" rtlCol="0">
            <a:spAutoFit/>
          </a:bodyPr>
          <a:lstStyle/>
          <a:p>
            <a:r>
              <a:rPr lang="en-US" sz="2000" dirty="0" smtClean="0"/>
              <a:t>Ventral tegmental area</a:t>
            </a:r>
            <a:endParaRPr lang="en-US" sz="2000" dirty="0"/>
          </a:p>
        </p:txBody>
      </p:sp>
      <p:sp>
        <p:nvSpPr>
          <p:cNvPr id="24" name="TextBox 23"/>
          <p:cNvSpPr txBox="1"/>
          <p:nvPr/>
        </p:nvSpPr>
        <p:spPr>
          <a:xfrm>
            <a:off x="2030360" y="25960640"/>
            <a:ext cx="7120207" cy="2677656"/>
          </a:xfrm>
          <a:prstGeom prst="rect">
            <a:avLst/>
          </a:prstGeom>
          <a:noFill/>
        </p:spPr>
        <p:txBody>
          <a:bodyPr wrap="square" rtlCol="0">
            <a:spAutoFit/>
          </a:bodyPr>
          <a:lstStyle/>
          <a:p>
            <a:pPr marL="391866" indent="-391866" algn="just" defTabSz="3448430">
              <a:buFont typeface="Arial" panose="020B0604020202020204" pitchFamily="34" charset="0"/>
              <a:buChar char="•"/>
            </a:pPr>
            <a:r>
              <a:rPr lang="en-US" sz="2400" dirty="0"/>
              <a:t>Monoamine neurotransmitters </a:t>
            </a:r>
            <a:r>
              <a:rPr lang="en-US" sz="2400" dirty="0" smtClean="0"/>
              <a:t>are </a:t>
            </a:r>
            <a:r>
              <a:rPr lang="en-US" sz="2400" dirty="0"/>
              <a:t>involved in various </a:t>
            </a:r>
            <a:r>
              <a:rPr lang="en-US" sz="2400" dirty="0" smtClean="0"/>
              <a:t>processes, </a:t>
            </a:r>
            <a:r>
              <a:rPr lang="en-US" sz="2400" dirty="0"/>
              <a:t>i.e. memory, emotion and </a:t>
            </a:r>
            <a:r>
              <a:rPr lang="en-US" sz="2400" dirty="0" smtClean="0"/>
              <a:t>arousal.</a:t>
            </a:r>
            <a:endParaRPr lang="en-US" sz="2400" dirty="0"/>
          </a:p>
          <a:p>
            <a:pPr marL="391866" indent="-391866" algn="just" defTabSz="3448430">
              <a:buFont typeface="Arial" panose="020B0604020202020204" pitchFamily="34" charset="0"/>
              <a:buChar char="•"/>
            </a:pPr>
            <a:r>
              <a:rPr lang="en-US" sz="2400" dirty="0"/>
              <a:t>Dopamine is a monoamine involved in reward behaviors and motor control. </a:t>
            </a:r>
            <a:r>
              <a:rPr lang="en-US" sz="2400" dirty="0" smtClean="0"/>
              <a:t>Stimulation of dopamine release is </a:t>
            </a:r>
            <a:r>
              <a:rPr lang="en-US" sz="2400" dirty="0"/>
              <a:t>a primary target for many addictive </a:t>
            </a:r>
            <a:r>
              <a:rPr lang="en-US" sz="2400" dirty="0" smtClean="0"/>
              <a:t>drugs, </a:t>
            </a:r>
            <a:r>
              <a:rPr lang="en-US" sz="2400" dirty="0"/>
              <a:t>including methamphetamine</a:t>
            </a:r>
            <a:r>
              <a:rPr lang="en-US" sz="2400" dirty="0" smtClean="0"/>
              <a:t>.</a:t>
            </a:r>
          </a:p>
        </p:txBody>
      </p:sp>
      <p:sp>
        <p:nvSpPr>
          <p:cNvPr id="27" name="TextBox 26"/>
          <p:cNvSpPr txBox="1"/>
          <p:nvPr/>
        </p:nvSpPr>
        <p:spPr>
          <a:xfrm>
            <a:off x="22435894" y="26683292"/>
            <a:ext cx="5887206" cy="4154984"/>
          </a:xfrm>
          <a:prstGeom prst="rect">
            <a:avLst/>
          </a:prstGeom>
          <a:noFill/>
        </p:spPr>
        <p:txBody>
          <a:bodyPr wrap="square" rtlCol="0">
            <a:spAutoFit/>
          </a:bodyPr>
          <a:lstStyle/>
          <a:p>
            <a:pPr marL="457200" indent="-457200">
              <a:buFont typeface="Arial" charset="0"/>
              <a:buChar char="•"/>
            </a:pPr>
            <a:r>
              <a:rPr lang="en-US" sz="2400" dirty="0" smtClean="0"/>
              <a:t>Dose: 2mg/kg body weight</a:t>
            </a:r>
          </a:p>
          <a:p>
            <a:pPr marL="457200" indent="-457200">
              <a:buFont typeface="Arial" charset="0"/>
              <a:buChar char="•"/>
            </a:pPr>
            <a:r>
              <a:rPr lang="en-US" sz="2400" dirty="0" smtClean="0"/>
              <a:t>Day 1: Saline administered via IP injection</a:t>
            </a:r>
          </a:p>
          <a:p>
            <a:pPr marL="457200" indent="-457200">
              <a:buFont typeface="Arial" charset="0"/>
              <a:buChar char="•"/>
            </a:pPr>
            <a:r>
              <a:rPr lang="en-US" sz="2400" dirty="0" smtClean="0"/>
              <a:t>Day 2: Methamphetamine administered via IP injection</a:t>
            </a:r>
          </a:p>
          <a:p>
            <a:pPr marL="457200" indent="-457200">
              <a:buFont typeface="Arial" charset="0"/>
              <a:buChar char="•"/>
            </a:pPr>
            <a:r>
              <a:rPr lang="en-US" sz="2400" dirty="0" smtClean="0"/>
              <a:t>Trial duration: 30 minutes</a:t>
            </a:r>
          </a:p>
          <a:p>
            <a:pPr marL="457200" indent="-457200">
              <a:buFont typeface="Arial" charset="0"/>
              <a:buChar char="•"/>
            </a:pPr>
            <a:r>
              <a:rPr lang="en-US" sz="2400" dirty="0" smtClean="0"/>
              <a:t>Mice: males and females 6-8 weeks, allowing for stabilization of 18a expression</a:t>
            </a:r>
          </a:p>
          <a:p>
            <a:pPr marL="457200" indent="-457200">
              <a:buFont typeface="Arial" charset="0"/>
              <a:buChar char="•"/>
            </a:pPr>
            <a:r>
              <a:rPr lang="en-US" sz="2400" dirty="0" err="1" smtClean="0"/>
              <a:t>EthoVisionXT</a:t>
            </a:r>
            <a:r>
              <a:rPr lang="en-US" sz="2400" dirty="0" smtClean="0"/>
              <a:t> software was used to record and analyze each trial. Red line indicates direction of travel following saline (A) and methamphetamine (B) injections</a:t>
            </a:r>
          </a:p>
        </p:txBody>
      </p:sp>
      <p:pic>
        <p:nvPicPr>
          <p:cNvPr id="4" name="Picture 3"/>
          <p:cNvPicPr>
            <a:picLocks noChangeAspect="1"/>
          </p:cNvPicPr>
          <p:nvPr/>
        </p:nvPicPr>
        <p:blipFill rotWithShape="1">
          <a:blip r:embed="rId5">
            <a:extLst>
              <a:ext uri="{28A0092B-C50C-407E-A947-70E740481C1C}">
                <a14:useLocalDpi xmlns:a14="http://schemas.microsoft.com/office/drawing/2010/main"/>
              </a:ext>
            </a:extLst>
          </a:blip>
          <a:srcRect t="-3"/>
          <a:stretch/>
        </p:blipFill>
        <p:spPr>
          <a:xfrm>
            <a:off x="15872026" y="14026832"/>
            <a:ext cx="5602311" cy="1149833"/>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a:ext>
            </a:extLst>
          </a:blip>
          <a:srcRect r="-430" b="-1814"/>
          <a:stretch/>
        </p:blipFill>
        <p:spPr>
          <a:xfrm>
            <a:off x="25379147" y="13868720"/>
            <a:ext cx="1573966" cy="2487126"/>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5652007" y="8440600"/>
            <a:ext cx="4758707" cy="4243932"/>
          </a:xfrm>
          <a:prstGeom prst="rect">
            <a:avLst/>
          </a:prstGeom>
        </p:spPr>
      </p:pic>
      <p:sp>
        <p:nvSpPr>
          <p:cNvPr id="84" name="TextBox 83"/>
          <p:cNvSpPr txBox="1"/>
          <p:nvPr/>
        </p:nvSpPr>
        <p:spPr>
          <a:xfrm>
            <a:off x="15652007" y="7672427"/>
            <a:ext cx="6753426" cy="619850"/>
          </a:xfrm>
          <a:prstGeom prst="rect">
            <a:avLst/>
          </a:prstGeom>
          <a:noFill/>
        </p:spPr>
        <p:txBody>
          <a:bodyPr wrap="square" rtlCol="0">
            <a:spAutoFit/>
          </a:bodyPr>
          <a:lstStyle/>
          <a:p>
            <a:r>
              <a:rPr lang="en-US" sz="3428" cap="small" dirty="0" smtClean="0">
                <a:solidFill>
                  <a:schemeClr val="accent1">
                    <a:lumMod val="50000"/>
                  </a:schemeClr>
                </a:solidFill>
              </a:rPr>
              <a:t>Homologous Recombination</a:t>
            </a:r>
            <a:endParaRPr lang="en-US" sz="3428" cap="small" dirty="0">
              <a:solidFill>
                <a:schemeClr val="accent1">
                  <a:lumMod val="50000"/>
                </a:schemeClr>
              </a:solidFill>
            </a:endParaRPr>
          </a:p>
        </p:txBody>
      </p:sp>
      <p:sp>
        <p:nvSpPr>
          <p:cNvPr id="85" name="TextBox 84"/>
          <p:cNvSpPr txBox="1"/>
          <p:nvPr/>
        </p:nvSpPr>
        <p:spPr>
          <a:xfrm>
            <a:off x="15636073" y="13031908"/>
            <a:ext cx="6753426" cy="619850"/>
          </a:xfrm>
          <a:prstGeom prst="rect">
            <a:avLst/>
          </a:prstGeom>
          <a:noFill/>
        </p:spPr>
        <p:txBody>
          <a:bodyPr wrap="square" rtlCol="0">
            <a:spAutoFit/>
          </a:bodyPr>
          <a:lstStyle/>
          <a:p>
            <a:r>
              <a:rPr lang="en-US" sz="3428" cap="small" dirty="0" smtClean="0">
                <a:solidFill>
                  <a:schemeClr val="accent1">
                    <a:lumMod val="50000"/>
                  </a:schemeClr>
                </a:solidFill>
              </a:rPr>
              <a:t>Experimental Mice</a:t>
            </a:r>
            <a:endParaRPr lang="en-US" sz="3428" cap="small" dirty="0">
              <a:solidFill>
                <a:schemeClr val="accent1">
                  <a:lumMod val="50000"/>
                </a:schemeClr>
              </a:solidFill>
            </a:endParaRPr>
          </a:p>
        </p:txBody>
      </p:sp>
      <p:pic>
        <p:nvPicPr>
          <p:cNvPr id="86" name="Picture 85"/>
          <p:cNvPicPr>
            <a:picLocks noChangeAspect="1"/>
          </p:cNvPicPr>
          <p:nvPr/>
        </p:nvPicPr>
        <p:blipFill rotWithShape="1">
          <a:blip r:embed="rId8">
            <a:extLst>
              <a:ext uri="{28A0092B-C50C-407E-A947-70E740481C1C}">
                <a14:useLocalDpi xmlns:a14="http://schemas.microsoft.com/office/drawing/2010/main"/>
              </a:ext>
            </a:extLst>
          </a:blip>
          <a:srcRect r="-170"/>
          <a:stretch/>
        </p:blipFill>
        <p:spPr>
          <a:xfrm>
            <a:off x="15883115" y="15176665"/>
            <a:ext cx="5622905" cy="964806"/>
          </a:xfrm>
          <a:prstGeom prst="rect">
            <a:avLst/>
          </a:prstGeom>
        </p:spPr>
      </p:pic>
      <p:pic>
        <p:nvPicPr>
          <p:cNvPr id="87" name="Picture 86"/>
          <p:cNvPicPr>
            <a:picLocks noChangeAspect="1"/>
          </p:cNvPicPr>
          <p:nvPr/>
        </p:nvPicPr>
        <p:blipFill rotWithShape="1">
          <a:blip r:embed="rId9">
            <a:extLst>
              <a:ext uri="{28A0092B-C50C-407E-A947-70E740481C1C}">
                <a14:useLocalDpi xmlns:a14="http://schemas.microsoft.com/office/drawing/2010/main"/>
              </a:ext>
            </a:extLst>
          </a:blip>
          <a:srcRect l="-2" b="-581"/>
          <a:stretch/>
        </p:blipFill>
        <p:spPr>
          <a:xfrm>
            <a:off x="22103690" y="13897365"/>
            <a:ext cx="3109696" cy="2431872"/>
          </a:xfrm>
          <a:prstGeom prst="rect">
            <a:avLst/>
          </a:prstGeom>
        </p:spPr>
      </p:pic>
      <p:pic>
        <p:nvPicPr>
          <p:cNvPr id="17" name="Picture 16"/>
          <p:cNvPicPr>
            <a:picLocks noChangeAspect="1"/>
          </p:cNvPicPr>
          <p:nvPr/>
        </p:nvPicPr>
        <p:blipFill rotWithShape="1">
          <a:blip r:embed="rId10">
            <a:extLst>
              <a:ext uri="{BEBA8EAE-BF5A-486C-A8C5-ECC9F3942E4B}">
                <a14:imgProps xmlns:a14="http://schemas.microsoft.com/office/drawing/2010/main">
                  <a14:imgLayer r:embed="rId11">
                    <a14:imgEffect>
                      <a14:backgroundRemoval t="9914" b="89871" l="8875" r="94375">
                        <a14:backgroundMark x1="35625" y1="64224" x2="31125" y2="64224"/>
                      </a14:backgroundRemoval>
                    </a14:imgEffect>
                  </a14:imgLayer>
                </a14:imgProps>
              </a:ext>
              <a:ext uri="{28A0092B-C50C-407E-A947-70E740481C1C}">
                <a14:useLocalDpi xmlns:a14="http://schemas.microsoft.com/office/drawing/2010/main"/>
              </a:ext>
            </a:extLst>
          </a:blip>
          <a:srcRect l="7403" t="16245" r="4849" b="11946"/>
          <a:stretch/>
        </p:blipFill>
        <p:spPr>
          <a:xfrm>
            <a:off x="22450876" y="7150701"/>
            <a:ext cx="5313808" cy="2522183"/>
          </a:xfrm>
          <a:prstGeom prst="rect">
            <a:avLst/>
          </a:prstGeom>
        </p:spPr>
      </p:pic>
      <p:sp>
        <p:nvSpPr>
          <p:cNvPr id="88" name="TextBox 87"/>
          <p:cNvSpPr txBox="1"/>
          <p:nvPr/>
        </p:nvSpPr>
        <p:spPr>
          <a:xfrm>
            <a:off x="15651324" y="19862014"/>
            <a:ext cx="7548199" cy="619850"/>
          </a:xfrm>
          <a:prstGeom prst="rect">
            <a:avLst/>
          </a:prstGeom>
          <a:noFill/>
        </p:spPr>
        <p:txBody>
          <a:bodyPr wrap="square" rtlCol="0">
            <a:spAutoFit/>
          </a:bodyPr>
          <a:lstStyle/>
          <a:p>
            <a:r>
              <a:rPr lang="en-US" sz="3428" cap="small" dirty="0" smtClean="0">
                <a:solidFill>
                  <a:schemeClr val="accent1">
                    <a:lumMod val="50000"/>
                  </a:schemeClr>
                </a:solidFill>
                <a:sym typeface="Wingdings" panose="05000000000000000000" pitchFamily="2" charset="2"/>
              </a:rPr>
              <a:t>Open Field and Elevated </a:t>
            </a:r>
            <a:r>
              <a:rPr lang="en-US" sz="3428" cap="small" smtClean="0">
                <a:solidFill>
                  <a:schemeClr val="accent1">
                    <a:lumMod val="50000"/>
                  </a:schemeClr>
                </a:solidFill>
                <a:sym typeface="Wingdings" panose="05000000000000000000" pitchFamily="2" charset="2"/>
              </a:rPr>
              <a:t>Plus Maze</a:t>
            </a:r>
            <a:endParaRPr lang="en-US" sz="3428" cap="small" dirty="0">
              <a:solidFill>
                <a:schemeClr val="accent1">
                  <a:lumMod val="50000"/>
                </a:schemeClr>
              </a:solidFill>
            </a:endParaRPr>
          </a:p>
        </p:txBody>
      </p:sp>
      <p:sp>
        <p:nvSpPr>
          <p:cNvPr id="89" name="TextBox 88"/>
          <p:cNvSpPr txBox="1"/>
          <p:nvPr/>
        </p:nvSpPr>
        <p:spPr>
          <a:xfrm>
            <a:off x="29477014" y="27419034"/>
            <a:ext cx="6316073" cy="883768"/>
          </a:xfrm>
          <a:prstGeom prst="rect">
            <a:avLst/>
          </a:prstGeom>
          <a:noFill/>
        </p:spPr>
        <p:txBody>
          <a:bodyPr wrap="square" rtlCol="0">
            <a:spAutoFit/>
          </a:bodyPr>
          <a:lstStyle/>
          <a:p>
            <a:r>
              <a:rPr lang="en-US" sz="5143" cap="small" dirty="0" smtClean="0">
                <a:solidFill>
                  <a:schemeClr val="accent4">
                    <a:lumMod val="75000"/>
                  </a:schemeClr>
                </a:solidFill>
              </a:rPr>
              <a:t>References</a:t>
            </a:r>
            <a:endParaRPr lang="en-US" sz="5143" cap="small" dirty="0">
              <a:solidFill>
                <a:schemeClr val="accent4">
                  <a:lumMod val="75000"/>
                </a:schemeClr>
              </a:solidFill>
            </a:endParaRPr>
          </a:p>
        </p:txBody>
      </p:sp>
      <p:sp>
        <p:nvSpPr>
          <p:cNvPr id="26" name="Rectangle 25"/>
          <p:cNvSpPr/>
          <p:nvPr/>
        </p:nvSpPr>
        <p:spPr>
          <a:xfrm>
            <a:off x="29565600" y="31699199"/>
            <a:ext cx="11451771" cy="5556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29477014" y="23963106"/>
            <a:ext cx="3780745" cy="883768"/>
          </a:xfrm>
          <a:prstGeom prst="rect">
            <a:avLst/>
          </a:prstGeom>
          <a:noFill/>
        </p:spPr>
        <p:txBody>
          <a:bodyPr wrap="square" rtlCol="0">
            <a:spAutoFit/>
          </a:bodyPr>
          <a:lstStyle/>
          <a:p>
            <a:r>
              <a:rPr lang="en-US" sz="5143" cap="small" smtClean="0">
                <a:solidFill>
                  <a:schemeClr val="accent4">
                    <a:lumMod val="75000"/>
                  </a:schemeClr>
                </a:solidFill>
              </a:rPr>
              <a:t>Conclusion</a:t>
            </a:r>
            <a:endParaRPr lang="en-US" sz="5143" cap="small" dirty="0">
              <a:solidFill>
                <a:schemeClr val="accent4">
                  <a:lumMod val="75000"/>
                </a:schemeClr>
              </a:solidFill>
            </a:endParaRPr>
          </a:p>
        </p:txBody>
      </p:sp>
      <p:pic>
        <p:nvPicPr>
          <p:cNvPr id="91" name="Picture 90"/>
          <p:cNvPicPr>
            <a:picLocks noChangeAspect="1"/>
          </p:cNvPicPr>
          <p:nvPr/>
        </p:nvPicPr>
        <p:blipFill rotWithShape="1">
          <a:blip r:embed="rId12">
            <a:extLst>
              <a:ext uri="{28A0092B-C50C-407E-A947-70E740481C1C}">
                <a14:useLocalDpi xmlns:a14="http://schemas.microsoft.com/office/drawing/2010/main"/>
              </a:ext>
            </a:extLst>
          </a:blip>
          <a:srcRect r="16016"/>
          <a:stretch/>
        </p:blipFill>
        <p:spPr>
          <a:xfrm>
            <a:off x="15661259" y="21260375"/>
            <a:ext cx="4205609" cy="3586543"/>
          </a:xfrm>
          <a:prstGeom prst="rect">
            <a:avLst/>
          </a:prstGeom>
        </p:spPr>
      </p:pic>
      <p:pic>
        <p:nvPicPr>
          <p:cNvPr id="112" name="Content Placeholder 5"/>
          <p:cNvPicPr>
            <a:picLocks noChangeAspect="1"/>
          </p:cNvPicPr>
          <p:nvPr/>
        </p:nvPicPr>
        <p:blipFill rotWithShape="1">
          <a:blip r:embed="rId13">
            <a:extLst>
              <a:ext uri="{28A0092B-C50C-407E-A947-70E740481C1C}">
                <a14:useLocalDpi xmlns:a14="http://schemas.microsoft.com/office/drawing/2010/main"/>
              </a:ext>
            </a:extLst>
          </a:blip>
          <a:srcRect t="53228" r="82" b="15496"/>
          <a:stretch/>
        </p:blipFill>
        <p:spPr>
          <a:xfrm>
            <a:off x="3049002" y="18673559"/>
            <a:ext cx="10526559" cy="2468473"/>
          </a:xfrm>
          <a:prstGeom prst="rect">
            <a:avLst/>
          </a:prstGeom>
        </p:spPr>
      </p:pic>
      <p:grpSp>
        <p:nvGrpSpPr>
          <p:cNvPr id="113" name="Group 112"/>
          <p:cNvGrpSpPr/>
          <p:nvPr/>
        </p:nvGrpSpPr>
        <p:grpSpPr>
          <a:xfrm>
            <a:off x="2856469" y="18814193"/>
            <a:ext cx="1614001" cy="1686048"/>
            <a:chOff x="330200" y="1883352"/>
            <a:chExt cx="1295400" cy="1524000"/>
          </a:xfrm>
        </p:grpSpPr>
        <p:sp>
          <p:nvSpPr>
            <p:cNvPr id="114" name="AutoShape 18"/>
            <p:cNvSpPr>
              <a:spLocks noChangeAspect="1" noChangeArrowheads="1"/>
            </p:cNvSpPr>
            <p:nvPr/>
          </p:nvSpPr>
          <p:spPr bwMode="auto">
            <a:xfrm rot="72379">
              <a:off x="609705" y="1883352"/>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sp>
          <p:nvSpPr>
            <p:cNvPr id="115" name="AutoShape 19"/>
            <p:cNvSpPr>
              <a:spLocks noChangeAspect="1" noChangeArrowheads="1"/>
            </p:cNvSpPr>
            <p:nvPr/>
          </p:nvSpPr>
          <p:spPr bwMode="auto">
            <a:xfrm rot="72379">
              <a:off x="884065" y="1925459"/>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sp>
          <p:nvSpPr>
            <p:cNvPr id="116" name="AutoShape 20"/>
            <p:cNvSpPr>
              <a:spLocks noChangeAspect="1" noChangeArrowheads="1"/>
            </p:cNvSpPr>
            <p:nvPr/>
          </p:nvSpPr>
          <p:spPr bwMode="auto">
            <a:xfrm rot="72379">
              <a:off x="330200" y="1920706"/>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sp>
          <p:nvSpPr>
            <p:cNvPr id="117" name="Freeform 21"/>
            <p:cNvSpPr>
              <a:spLocks noChangeAspect="1"/>
            </p:cNvSpPr>
            <p:nvPr/>
          </p:nvSpPr>
          <p:spPr bwMode="auto">
            <a:xfrm rot="72379">
              <a:off x="905987" y="2820258"/>
              <a:ext cx="719613" cy="587094"/>
            </a:xfrm>
            <a:custGeom>
              <a:avLst/>
              <a:gdLst/>
              <a:ahLst/>
              <a:cxnLst>
                <a:cxn ang="0">
                  <a:pos x="0" y="0"/>
                </a:cxn>
                <a:cxn ang="0">
                  <a:pos x="48" y="218"/>
                </a:cxn>
                <a:cxn ang="0">
                  <a:pos x="169" y="194"/>
                </a:cxn>
                <a:cxn ang="0">
                  <a:pos x="266" y="242"/>
                </a:cxn>
              </a:cxnLst>
              <a:rect l="0" t="0" r="r" b="b"/>
              <a:pathLst>
                <a:path w="266" h="250">
                  <a:moveTo>
                    <a:pt x="0" y="0"/>
                  </a:moveTo>
                  <a:cubicBezTo>
                    <a:pt x="10" y="93"/>
                    <a:pt x="20" y="186"/>
                    <a:pt x="48" y="218"/>
                  </a:cubicBezTo>
                  <a:cubicBezTo>
                    <a:pt x="76" y="250"/>
                    <a:pt x="133" y="190"/>
                    <a:pt x="169" y="194"/>
                  </a:cubicBezTo>
                  <a:cubicBezTo>
                    <a:pt x="205" y="198"/>
                    <a:pt x="250" y="234"/>
                    <a:pt x="266" y="242"/>
                  </a:cubicBezTo>
                </a:path>
              </a:pathLst>
            </a:custGeom>
            <a:noFill/>
            <a:ln w="9525">
              <a:solidFill>
                <a:schemeClr val="bg2">
                  <a:lumMod val="75000"/>
                </a:schemeClr>
              </a:solidFill>
              <a:round/>
              <a:headEnd/>
              <a:tailEnd/>
            </a:ln>
            <a:effectLst/>
          </p:spPr>
          <p:txBody>
            <a:bodyPr/>
            <a:lstStyle/>
            <a:p>
              <a:pPr defTabSz="914400" fontAlgn="base">
                <a:spcBef>
                  <a:spcPct val="0"/>
                </a:spcBef>
                <a:spcAft>
                  <a:spcPct val="0"/>
                </a:spcAft>
              </a:pPr>
              <a:endParaRPr lang="en-US">
                <a:solidFill>
                  <a:srgbClr val="000000"/>
                </a:solidFill>
              </a:endParaRPr>
            </a:p>
          </p:txBody>
        </p:sp>
        <p:sp>
          <p:nvSpPr>
            <p:cNvPr id="118" name="Freeform 22"/>
            <p:cNvSpPr>
              <a:spLocks noChangeAspect="1"/>
            </p:cNvSpPr>
            <p:nvPr/>
          </p:nvSpPr>
          <p:spPr bwMode="auto">
            <a:xfrm rot="20820466">
              <a:off x="482347" y="2896330"/>
              <a:ext cx="445705" cy="340899"/>
            </a:xfrm>
            <a:custGeom>
              <a:avLst/>
              <a:gdLst/>
              <a:ahLst/>
              <a:cxnLst>
                <a:cxn ang="0">
                  <a:pos x="77" y="0"/>
                </a:cxn>
                <a:cxn ang="0">
                  <a:pos x="4" y="97"/>
                </a:cxn>
                <a:cxn ang="0">
                  <a:pos x="52" y="218"/>
                </a:cxn>
                <a:cxn ang="0">
                  <a:pos x="173" y="145"/>
                </a:cxn>
                <a:cxn ang="0">
                  <a:pos x="222" y="24"/>
                </a:cxn>
              </a:cxnLst>
              <a:rect l="0" t="0" r="r" b="b"/>
              <a:pathLst>
                <a:path w="222" h="226">
                  <a:moveTo>
                    <a:pt x="77" y="0"/>
                  </a:moveTo>
                  <a:cubicBezTo>
                    <a:pt x="42" y="30"/>
                    <a:pt x="8" y="61"/>
                    <a:pt x="4" y="97"/>
                  </a:cubicBezTo>
                  <a:cubicBezTo>
                    <a:pt x="0" y="133"/>
                    <a:pt x="24" y="210"/>
                    <a:pt x="52" y="218"/>
                  </a:cubicBezTo>
                  <a:cubicBezTo>
                    <a:pt x="80" y="226"/>
                    <a:pt x="145" y="177"/>
                    <a:pt x="173" y="145"/>
                  </a:cubicBezTo>
                  <a:cubicBezTo>
                    <a:pt x="201" y="113"/>
                    <a:pt x="214" y="44"/>
                    <a:pt x="222" y="24"/>
                  </a:cubicBezTo>
                </a:path>
              </a:pathLst>
            </a:custGeom>
            <a:noFill/>
            <a:ln w="9525">
              <a:solidFill>
                <a:schemeClr val="bg2">
                  <a:lumMod val="75000"/>
                </a:schemeClr>
              </a:solidFill>
              <a:round/>
              <a:headEnd/>
              <a:tailEnd/>
            </a:ln>
            <a:effectLst/>
          </p:spPr>
          <p:txBody>
            <a:bodyPr/>
            <a:lstStyle/>
            <a:p>
              <a:pPr defTabSz="914400" fontAlgn="base">
                <a:spcBef>
                  <a:spcPct val="0"/>
                </a:spcBef>
                <a:spcAft>
                  <a:spcPct val="0"/>
                </a:spcAft>
              </a:pPr>
              <a:endParaRPr lang="en-US">
                <a:solidFill>
                  <a:srgbClr val="000000"/>
                </a:solidFill>
              </a:endParaRPr>
            </a:p>
          </p:txBody>
        </p:sp>
        <p:sp>
          <p:nvSpPr>
            <p:cNvPr id="119" name="AutoShape 23"/>
            <p:cNvSpPr>
              <a:spLocks noChangeAspect="1" noChangeArrowheads="1"/>
            </p:cNvSpPr>
            <p:nvPr/>
          </p:nvSpPr>
          <p:spPr bwMode="auto">
            <a:xfrm rot="72379">
              <a:off x="606964" y="1999797"/>
              <a:ext cx="334280" cy="1014181"/>
            </a:xfrm>
            <a:prstGeom prst="roundRect">
              <a:avLst>
                <a:gd name="adj" fmla="val 50000"/>
              </a:avLst>
            </a:prstGeom>
            <a:gradFill rotWithShape="1">
              <a:gsLst>
                <a:gs pos="0">
                  <a:schemeClr val="bg1"/>
                </a:gs>
                <a:gs pos="100000">
                  <a:schemeClr val="accent6">
                    <a:lumMod val="60000"/>
                    <a:lumOff val="40000"/>
                  </a:schemeClr>
                </a:gs>
              </a:gsLst>
              <a:path path="shape">
                <a:fillToRect l="50000" t="50000" r="50000" b="50000"/>
              </a:path>
            </a:gradFill>
            <a:ln w="38100">
              <a:solidFill>
                <a:schemeClr val="tx1">
                  <a:lumMod val="50000"/>
                  <a:lumOff val="50000"/>
                </a:schemeClr>
              </a:solidFill>
              <a:round/>
              <a:headEnd/>
              <a:tailEnd/>
            </a:ln>
            <a:effectLst/>
          </p:spPr>
          <p:txBody>
            <a:bodyPr wrap="none" anchor="ctr"/>
            <a:lstStyle/>
            <a:p>
              <a:pPr defTabSz="914400" fontAlgn="base">
                <a:spcBef>
                  <a:spcPct val="0"/>
                </a:spcBef>
                <a:spcAft>
                  <a:spcPct val="0"/>
                </a:spcAft>
              </a:pPr>
              <a:endParaRPr lang="en-US">
                <a:solidFill>
                  <a:srgbClr val="000000"/>
                </a:solidFill>
              </a:endParaRPr>
            </a:p>
          </p:txBody>
        </p:sp>
      </p:grpSp>
      <p:sp>
        <p:nvSpPr>
          <p:cNvPr id="120" name="TextBox 119"/>
          <p:cNvSpPr txBox="1"/>
          <p:nvPr/>
        </p:nvSpPr>
        <p:spPr>
          <a:xfrm>
            <a:off x="4583212" y="20102678"/>
            <a:ext cx="636110" cy="307777"/>
          </a:xfrm>
          <a:prstGeom prst="rect">
            <a:avLst/>
          </a:prstGeom>
          <a:noFill/>
        </p:spPr>
        <p:txBody>
          <a:bodyPr wrap="square" rtlCol="0">
            <a:spAutoFit/>
          </a:bodyPr>
          <a:lstStyle/>
          <a:p>
            <a:pPr defTabSz="914400" fontAlgn="base">
              <a:spcBef>
                <a:spcPct val="0"/>
              </a:spcBef>
              <a:spcAft>
                <a:spcPct val="0"/>
              </a:spcAft>
            </a:pPr>
            <a:r>
              <a:rPr lang="en-US" sz="1400" dirty="0" smtClean="0">
                <a:solidFill>
                  <a:srgbClr val="000000"/>
                </a:solidFill>
              </a:rPr>
              <a:t>H</a:t>
            </a:r>
            <a:r>
              <a:rPr lang="en-US" sz="1400" baseline="-25000" dirty="0" smtClean="0">
                <a:solidFill>
                  <a:srgbClr val="000000"/>
                </a:solidFill>
              </a:rPr>
              <a:t>2</a:t>
            </a:r>
            <a:r>
              <a:rPr lang="en-US" sz="1400" dirty="0" smtClean="0">
                <a:solidFill>
                  <a:srgbClr val="000000"/>
                </a:solidFill>
              </a:rPr>
              <a:t>N</a:t>
            </a:r>
            <a:endParaRPr lang="en-US" sz="1400" dirty="0">
              <a:solidFill>
                <a:srgbClr val="000000"/>
              </a:solidFill>
            </a:endParaRPr>
          </a:p>
        </p:txBody>
      </p:sp>
      <p:sp>
        <p:nvSpPr>
          <p:cNvPr id="121" name="TextBox 120"/>
          <p:cNvSpPr txBox="1"/>
          <p:nvPr/>
        </p:nvSpPr>
        <p:spPr>
          <a:xfrm>
            <a:off x="12602222" y="20867120"/>
            <a:ext cx="814111" cy="307777"/>
          </a:xfrm>
          <a:prstGeom prst="rect">
            <a:avLst/>
          </a:prstGeom>
          <a:noFill/>
        </p:spPr>
        <p:txBody>
          <a:bodyPr wrap="square" rtlCol="0">
            <a:spAutoFit/>
          </a:bodyPr>
          <a:lstStyle/>
          <a:p>
            <a:pPr defTabSz="914400" fontAlgn="base">
              <a:spcBef>
                <a:spcPct val="0"/>
              </a:spcBef>
              <a:spcAft>
                <a:spcPct val="0"/>
              </a:spcAft>
            </a:pPr>
            <a:r>
              <a:rPr lang="en-US" sz="1400" dirty="0" smtClean="0">
                <a:solidFill>
                  <a:srgbClr val="000000"/>
                </a:solidFill>
              </a:rPr>
              <a:t>COO</a:t>
            </a:r>
            <a:r>
              <a:rPr lang="en-US" sz="1400" baseline="30000" dirty="0" smtClean="0">
                <a:solidFill>
                  <a:srgbClr val="000000"/>
                </a:solidFill>
              </a:rPr>
              <a:t>-</a:t>
            </a:r>
            <a:endParaRPr lang="en-US" sz="1400" baseline="30000" dirty="0">
              <a:solidFill>
                <a:srgbClr val="000000"/>
              </a:solidFill>
            </a:endParaRPr>
          </a:p>
        </p:txBody>
      </p:sp>
      <p:sp>
        <p:nvSpPr>
          <p:cNvPr id="122" name="TextBox 121"/>
          <p:cNvSpPr txBox="1"/>
          <p:nvPr/>
        </p:nvSpPr>
        <p:spPr>
          <a:xfrm>
            <a:off x="5665037" y="20369130"/>
            <a:ext cx="309991"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a:t>
            </a:r>
            <a:endParaRPr lang="en-US" sz="1800" dirty="0">
              <a:solidFill>
                <a:srgbClr val="000000"/>
              </a:solidFill>
            </a:endParaRPr>
          </a:p>
        </p:txBody>
      </p:sp>
      <p:sp>
        <p:nvSpPr>
          <p:cNvPr id="123" name="TextBox 122"/>
          <p:cNvSpPr txBox="1"/>
          <p:nvPr/>
        </p:nvSpPr>
        <p:spPr>
          <a:xfrm>
            <a:off x="7121868" y="20369130"/>
            <a:ext cx="389896"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II</a:t>
            </a:r>
            <a:endParaRPr lang="en-US" sz="1800" dirty="0">
              <a:solidFill>
                <a:srgbClr val="000000"/>
              </a:solidFill>
            </a:endParaRPr>
          </a:p>
        </p:txBody>
      </p:sp>
      <p:sp>
        <p:nvSpPr>
          <p:cNvPr id="124" name="TextBox 123"/>
          <p:cNvSpPr txBox="1"/>
          <p:nvPr/>
        </p:nvSpPr>
        <p:spPr>
          <a:xfrm>
            <a:off x="9277561" y="20369360"/>
            <a:ext cx="469802"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III</a:t>
            </a:r>
            <a:endParaRPr lang="en-US" sz="1800" dirty="0">
              <a:solidFill>
                <a:srgbClr val="000000"/>
              </a:solidFill>
            </a:endParaRPr>
          </a:p>
        </p:txBody>
      </p:sp>
      <p:sp>
        <p:nvSpPr>
          <p:cNvPr id="125" name="TextBox 124"/>
          <p:cNvSpPr txBox="1"/>
          <p:nvPr/>
        </p:nvSpPr>
        <p:spPr>
          <a:xfrm>
            <a:off x="10877218" y="20370202"/>
            <a:ext cx="501821" cy="369332"/>
          </a:xfrm>
          <a:prstGeom prst="rect">
            <a:avLst/>
          </a:prstGeom>
          <a:noFill/>
        </p:spPr>
        <p:txBody>
          <a:bodyPr wrap="square" rtlCol="0">
            <a:spAutoFit/>
          </a:bodyPr>
          <a:lstStyle/>
          <a:p>
            <a:pPr defTabSz="914400" fontAlgn="base">
              <a:spcBef>
                <a:spcPct val="0"/>
              </a:spcBef>
              <a:spcAft>
                <a:spcPct val="0"/>
              </a:spcAft>
            </a:pPr>
            <a:r>
              <a:rPr lang="en-US" sz="1800" dirty="0" smtClean="0">
                <a:solidFill>
                  <a:srgbClr val="000000"/>
                </a:solidFill>
              </a:rPr>
              <a:t>IV</a:t>
            </a:r>
            <a:endParaRPr lang="en-US" sz="1800" dirty="0">
              <a:solidFill>
                <a:srgbClr val="000000"/>
              </a:solidFill>
            </a:endParaRPr>
          </a:p>
        </p:txBody>
      </p:sp>
      <p:sp>
        <p:nvSpPr>
          <p:cNvPr id="126" name="TextBox 125"/>
          <p:cNvSpPr txBox="1"/>
          <p:nvPr/>
        </p:nvSpPr>
        <p:spPr>
          <a:xfrm>
            <a:off x="12251709" y="18612606"/>
            <a:ext cx="885179" cy="369332"/>
          </a:xfrm>
          <a:prstGeom prst="rect">
            <a:avLst/>
          </a:prstGeom>
          <a:noFill/>
          <a:ln>
            <a:noFill/>
          </a:ln>
        </p:spPr>
        <p:txBody>
          <a:bodyPr wrap="none" rtlCol="0">
            <a:spAutoFit/>
          </a:bodyPr>
          <a:lstStyle/>
          <a:p>
            <a:pPr algn="ctr" defTabSz="914400" fontAlgn="base">
              <a:spcBef>
                <a:spcPct val="0"/>
              </a:spcBef>
              <a:spcAft>
                <a:spcPct val="0"/>
              </a:spcAft>
            </a:pPr>
            <a:r>
              <a:rPr lang="en-US" sz="1800" dirty="0" smtClean="0">
                <a:solidFill>
                  <a:srgbClr val="000000"/>
                </a:solidFill>
              </a:rPr>
              <a:t>outside</a:t>
            </a:r>
            <a:endParaRPr lang="en-US" sz="1800" dirty="0">
              <a:solidFill>
                <a:srgbClr val="000000"/>
              </a:solidFill>
            </a:endParaRPr>
          </a:p>
        </p:txBody>
      </p:sp>
      <p:sp>
        <p:nvSpPr>
          <p:cNvPr id="127" name="TextBox 126"/>
          <p:cNvSpPr txBox="1"/>
          <p:nvPr/>
        </p:nvSpPr>
        <p:spPr>
          <a:xfrm>
            <a:off x="12351034" y="20126744"/>
            <a:ext cx="981537" cy="369332"/>
          </a:xfrm>
          <a:prstGeom prst="rect">
            <a:avLst/>
          </a:prstGeom>
          <a:noFill/>
          <a:ln>
            <a:noFill/>
          </a:ln>
        </p:spPr>
        <p:txBody>
          <a:bodyPr wrap="square" rtlCol="0">
            <a:spAutoFit/>
          </a:bodyPr>
          <a:lstStyle/>
          <a:p>
            <a:pPr algn="ctr" defTabSz="914400" fontAlgn="base">
              <a:spcBef>
                <a:spcPct val="0"/>
              </a:spcBef>
              <a:spcAft>
                <a:spcPct val="0"/>
              </a:spcAft>
            </a:pPr>
            <a:r>
              <a:rPr lang="en-US" sz="1800" dirty="0" smtClean="0">
                <a:solidFill>
                  <a:srgbClr val="000000"/>
                </a:solidFill>
              </a:rPr>
              <a:t>inside</a:t>
            </a:r>
            <a:endParaRPr lang="en-US" sz="1800" dirty="0">
              <a:solidFill>
                <a:srgbClr val="000000"/>
              </a:solidFill>
            </a:endParaRPr>
          </a:p>
        </p:txBody>
      </p:sp>
      <p:sp>
        <p:nvSpPr>
          <p:cNvPr id="128" name="Oval 127"/>
          <p:cNvSpPr>
            <a:spLocks noChangeAspect="1"/>
          </p:cNvSpPr>
          <p:nvPr/>
        </p:nvSpPr>
        <p:spPr>
          <a:xfrm>
            <a:off x="7869556" y="20403556"/>
            <a:ext cx="163299" cy="163299"/>
          </a:xfrm>
          <a:prstGeom prst="ellipse">
            <a:avLst/>
          </a:prstGeom>
          <a:solidFill>
            <a:srgbClr val="DB1F02"/>
          </a:solidFill>
          <a:ln>
            <a:solidFill>
              <a:srgbClr val="DB1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9" name="Oval 128"/>
          <p:cNvSpPr>
            <a:spLocks noChangeAspect="1"/>
          </p:cNvSpPr>
          <p:nvPr/>
        </p:nvSpPr>
        <p:spPr>
          <a:xfrm>
            <a:off x="2983469" y="20007992"/>
            <a:ext cx="163299" cy="163299"/>
          </a:xfrm>
          <a:prstGeom prst="ellipse">
            <a:avLst/>
          </a:prstGeom>
          <a:solidFill>
            <a:srgbClr val="DB1F02"/>
          </a:solidFill>
          <a:ln>
            <a:solidFill>
              <a:srgbClr val="DB1F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0000"/>
              </a:solidFill>
            </a:endParaRPr>
          </a:p>
        </p:txBody>
      </p:sp>
      <p:sp>
        <p:nvSpPr>
          <p:cNvPr id="29" name="TextBox 28"/>
          <p:cNvSpPr txBox="1"/>
          <p:nvPr/>
        </p:nvSpPr>
        <p:spPr>
          <a:xfrm>
            <a:off x="7684846" y="20566855"/>
            <a:ext cx="526873" cy="584775"/>
          </a:xfrm>
          <a:prstGeom prst="rect">
            <a:avLst/>
          </a:prstGeom>
          <a:noFill/>
        </p:spPr>
        <p:txBody>
          <a:bodyPr wrap="square" rtlCol="0">
            <a:spAutoFit/>
          </a:bodyPr>
          <a:lstStyle/>
          <a:p>
            <a:pPr algn="ctr"/>
            <a:r>
              <a:rPr lang="en-US" sz="1600" dirty="0" smtClean="0"/>
              <a:t>|</a:t>
            </a:r>
          </a:p>
          <a:p>
            <a:pPr algn="ctr"/>
            <a:r>
              <a:rPr lang="en-US" sz="1600" dirty="0" smtClean="0"/>
              <a:t>18a</a:t>
            </a:r>
            <a:endParaRPr lang="en-US" sz="1600" dirty="0"/>
          </a:p>
        </p:txBody>
      </p:sp>
      <p:sp>
        <p:nvSpPr>
          <p:cNvPr id="130" name="TextBox 129"/>
          <p:cNvSpPr txBox="1"/>
          <p:nvPr/>
        </p:nvSpPr>
        <p:spPr>
          <a:xfrm>
            <a:off x="2805583" y="20219965"/>
            <a:ext cx="526873" cy="584775"/>
          </a:xfrm>
          <a:prstGeom prst="rect">
            <a:avLst/>
          </a:prstGeom>
          <a:noFill/>
        </p:spPr>
        <p:txBody>
          <a:bodyPr wrap="square" rtlCol="0">
            <a:spAutoFit/>
          </a:bodyPr>
          <a:lstStyle/>
          <a:p>
            <a:pPr algn="ctr"/>
            <a:r>
              <a:rPr lang="en-US" sz="1600" dirty="0" smtClean="0"/>
              <a:t>|</a:t>
            </a:r>
          </a:p>
          <a:p>
            <a:pPr algn="ctr"/>
            <a:r>
              <a:rPr lang="en-US" sz="1600" dirty="0" smtClean="0"/>
              <a:t>18a</a:t>
            </a:r>
            <a:endParaRPr lang="en-US" sz="1600" dirty="0"/>
          </a:p>
        </p:txBody>
      </p:sp>
      <p:pic>
        <p:nvPicPr>
          <p:cNvPr id="131" name="Picture 130"/>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20098698" y="21277880"/>
            <a:ext cx="4075322" cy="3593820"/>
          </a:xfrm>
          <a:prstGeom prst="rect">
            <a:avLst/>
          </a:prstGeom>
        </p:spPr>
      </p:pic>
      <p:grpSp>
        <p:nvGrpSpPr>
          <p:cNvPr id="134" name="Group 133"/>
          <p:cNvGrpSpPr/>
          <p:nvPr/>
        </p:nvGrpSpPr>
        <p:grpSpPr>
          <a:xfrm>
            <a:off x="3307677" y="18578692"/>
            <a:ext cx="181350" cy="1674529"/>
            <a:chOff x="3539904" y="2377797"/>
            <a:chExt cx="228600" cy="2754849"/>
          </a:xfrm>
          <a:solidFill>
            <a:schemeClr val="accent1">
              <a:lumMod val="60000"/>
              <a:lumOff val="40000"/>
            </a:schemeClr>
          </a:solidFill>
        </p:grpSpPr>
        <p:grpSp>
          <p:nvGrpSpPr>
            <p:cNvPr id="135" name="Group 18"/>
            <p:cNvGrpSpPr/>
            <p:nvPr/>
          </p:nvGrpSpPr>
          <p:grpSpPr>
            <a:xfrm>
              <a:off x="3539904" y="2377797"/>
              <a:ext cx="228600" cy="2749994"/>
              <a:chOff x="3802770" y="1590628"/>
              <a:chExt cx="387380" cy="4862517"/>
            </a:xfrm>
            <a:grpFill/>
          </p:grpSpPr>
          <p:sp>
            <p:nvSpPr>
              <p:cNvPr id="137" name="Down Arrow 136"/>
              <p:cNvSpPr/>
              <p:nvPr/>
            </p:nvSpPr>
            <p:spPr>
              <a:xfrm>
                <a:off x="3899878" y="2135908"/>
                <a:ext cx="220598" cy="831271"/>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Down Arrow 137"/>
              <p:cNvSpPr/>
              <p:nvPr/>
            </p:nvSpPr>
            <p:spPr>
              <a:xfrm>
                <a:off x="3899878" y="3200394"/>
                <a:ext cx="220598" cy="831271"/>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Down Arrow 138"/>
              <p:cNvSpPr/>
              <p:nvPr/>
            </p:nvSpPr>
            <p:spPr>
              <a:xfrm>
                <a:off x="3899878" y="4368800"/>
                <a:ext cx="220598" cy="831271"/>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Down Arrow 139"/>
              <p:cNvSpPr/>
              <p:nvPr/>
            </p:nvSpPr>
            <p:spPr>
              <a:xfrm>
                <a:off x="3899878" y="6136289"/>
                <a:ext cx="198432" cy="316856"/>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802770" y="1590628"/>
                <a:ext cx="387380" cy="404209"/>
              </a:xfrm>
              <a:prstGeom prst="ellipse">
                <a:avLst/>
              </a:prstGeom>
              <a:grpFill/>
              <a:ln>
                <a:solidFill>
                  <a:schemeClr val="accent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6" name="Down Arrow 135"/>
            <p:cNvSpPr/>
            <p:nvPr/>
          </p:nvSpPr>
          <p:spPr>
            <a:xfrm>
              <a:off x="3590705" y="4662521"/>
              <a:ext cx="130179" cy="470125"/>
            </a:xfrm>
            <a:prstGeom prst="downArrow">
              <a:avLst/>
            </a:prstGeom>
            <a:grp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2" name="TextBox 141"/>
          <p:cNvSpPr txBox="1"/>
          <p:nvPr/>
        </p:nvSpPr>
        <p:spPr>
          <a:xfrm>
            <a:off x="3546677" y="18471745"/>
            <a:ext cx="1277914" cy="369332"/>
          </a:xfrm>
          <a:prstGeom prst="rect">
            <a:avLst/>
          </a:prstGeom>
          <a:noFill/>
        </p:spPr>
        <p:txBody>
          <a:bodyPr wrap="none" rtlCol="0">
            <a:spAutoFit/>
          </a:bodyPr>
          <a:lstStyle/>
          <a:p>
            <a:r>
              <a:rPr lang="en-US" sz="1800" dirty="0" smtClean="0"/>
              <a:t>Calcium ion</a:t>
            </a:r>
            <a:endParaRPr lang="en-US" sz="1800" dirty="0"/>
          </a:p>
        </p:txBody>
      </p:sp>
      <p:sp>
        <p:nvSpPr>
          <p:cNvPr id="31" name="TextBox 30"/>
          <p:cNvSpPr txBox="1"/>
          <p:nvPr/>
        </p:nvSpPr>
        <p:spPr>
          <a:xfrm>
            <a:off x="24389418" y="20705753"/>
            <a:ext cx="4170218" cy="4524315"/>
          </a:xfrm>
          <a:prstGeom prst="rect">
            <a:avLst/>
          </a:prstGeom>
          <a:noFill/>
        </p:spPr>
        <p:txBody>
          <a:bodyPr wrap="square" rtlCol="0">
            <a:spAutoFit/>
          </a:bodyPr>
          <a:lstStyle/>
          <a:p>
            <a:pPr marL="457200" indent="-457200">
              <a:buFont typeface="Arial" charset="0"/>
              <a:buChar char="•"/>
            </a:pPr>
            <a:r>
              <a:rPr lang="en-US" sz="2400" dirty="0" smtClean="0"/>
              <a:t>Open field (A; 5 minute trials) and elevated plus maze (B; 10 minutes trials) were used to establish basal levels of locomotion for each genotype and sex </a:t>
            </a:r>
          </a:p>
          <a:p>
            <a:pPr marL="457200" indent="-457200">
              <a:buFont typeface="Arial" charset="0"/>
              <a:buChar char="•"/>
            </a:pPr>
            <a:r>
              <a:rPr lang="en-US" sz="2400" dirty="0" smtClean="0"/>
              <a:t>Males and females tested at 4-6 weeks of age</a:t>
            </a:r>
          </a:p>
          <a:p>
            <a:pPr marL="457200" indent="-457200">
              <a:buFont typeface="Arial" charset="0"/>
              <a:buChar char="•"/>
            </a:pPr>
            <a:r>
              <a:rPr lang="en-US" sz="2400" dirty="0" err="1"/>
              <a:t>EthoVisionXT</a:t>
            </a:r>
            <a:r>
              <a:rPr lang="en-US" sz="2400" dirty="0"/>
              <a:t> software was used to record and analyze each trial. Red </a:t>
            </a:r>
            <a:r>
              <a:rPr lang="en-US" sz="2400" dirty="0" smtClean="0"/>
              <a:t>line indicates direction of travel.</a:t>
            </a:r>
            <a:endParaRPr lang="en-US" sz="2400" dirty="0"/>
          </a:p>
        </p:txBody>
      </p:sp>
      <p:sp>
        <p:nvSpPr>
          <p:cNvPr id="56" name="TextBox 55"/>
          <p:cNvSpPr txBox="1"/>
          <p:nvPr/>
        </p:nvSpPr>
        <p:spPr>
          <a:xfrm>
            <a:off x="15883115" y="16512569"/>
            <a:ext cx="11887725" cy="1938992"/>
          </a:xfrm>
          <a:prstGeom prst="rect">
            <a:avLst/>
          </a:prstGeom>
          <a:noFill/>
        </p:spPr>
        <p:txBody>
          <a:bodyPr wrap="square" rtlCol="0">
            <a:spAutoFit/>
          </a:bodyPr>
          <a:lstStyle/>
          <a:p>
            <a:pPr algn="just"/>
            <a:r>
              <a:rPr lang="en-US" sz="2400" b="1" dirty="0" smtClean="0"/>
              <a:t>Figure 3</a:t>
            </a:r>
            <a:r>
              <a:rPr lang="en-US" sz="2400" dirty="0" smtClean="0"/>
              <a:t>. Mouse models to study the 18a isoform of Ca</a:t>
            </a:r>
            <a:r>
              <a:rPr lang="en-US" sz="2400" baseline="-25000" dirty="0" smtClean="0"/>
              <a:t>V</a:t>
            </a:r>
            <a:r>
              <a:rPr lang="en-US" sz="2400" dirty="0" smtClean="0"/>
              <a:t>2.2. (A) Shows the structure of the pre-mRNA for each mouse line. The WT line has normal splicing patterns whereas </a:t>
            </a:r>
            <a:r>
              <a:rPr lang="en-US" sz="2400" dirty="0" smtClean="0">
                <a:sym typeface="Symbol" charset="2"/>
              </a:rPr>
              <a:t></a:t>
            </a:r>
            <a:r>
              <a:rPr lang="en-US" sz="2400" dirty="0" smtClean="0"/>
              <a:t>18a line expresses pre-mRNA in </a:t>
            </a:r>
            <a:r>
              <a:rPr lang="en-US" sz="2400" dirty="0"/>
              <a:t>w</a:t>
            </a:r>
            <a:r>
              <a:rPr lang="en-US" sz="2400" dirty="0" smtClean="0"/>
              <a:t>hich exon 18 is fused to exon 19, therefore not allowing the inclusion of exon 18a. (B) Shows the RT-PCR result for WT and </a:t>
            </a:r>
            <a:r>
              <a:rPr lang="en-US" sz="2400" dirty="0">
                <a:sym typeface="Symbol" charset="2"/>
              </a:rPr>
              <a:t></a:t>
            </a:r>
            <a:r>
              <a:rPr lang="en-US" sz="2400" dirty="0" smtClean="0"/>
              <a:t>18a mice, indicating solely the presence of the </a:t>
            </a:r>
            <a:r>
              <a:rPr lang="en-US" sz="2400" dirty="0" smtClean="0">
                <a:sym typeface="Symbol" charset="2"/>
              </a:rPr>
              <a:t></a:t>
            </a:r>
            <a:r>
              <a:rPr lang="en-US" sz="2400" dirty="0" smtClean="0"/>
              <a:t>18a isoform in the transgenic mouse line.</a:t>
            </a:r>
            <a:endParaRPr lang="en-US" sz="2400" dirty="0"/>
          </a:p>
        </p:txBody>
      </p:sp>
      <p:sp>
        <p:nvSpPr>
          <p:cNvPr id="143" name="TextBox 142"/>
          <p:cNvSpPr txBox="1"/>
          <p:nvPr/>
        </p:nvSpPr>
        <p:spPr>
          <a:xfrm>
            <a:off x="26679003" y="14600730"/>
            <a:ext cx="1809840" cy="400110"/>
          </a:xfrm>
          <a:prstGeom prst="rect">
            <a:avLst/>
          </a:prstGeom>
          <a:noFill/>
        </p:spPr>
        <p:txBody>
          <a:bodyPr wrap="square" rtlCol="0">
            <a:spAutoFit/>
          </a:bodyPr>
          <a:lstStyle/>
          <a:p>
            <a:r>
              <a:rPr lang="en-US" sz="2000" smtClean="0"/>
              <a:t>+18a isoform</a:t>
            </a:r>
            <a:endParaRPr lang="en-US" sz="2000"/>
          </a:p>
        </p:txBody>
      </p:sp>
      <p:sp>
        <p:nvSpPr>
          <p:cNvPr id="144" name="TextBox 143"/>
          <p:cNvSpPr txBox="1"/>
          <p:nvPr/>
        </p:nvSpPr>
        <p:spPr>
          <a:xfrm>
            <a:off x="26704997" y="15252914"/>
            <a:ext cx="1783846" cy="400110"/>
          </a:xfrm>
          <a:prstGeom prst="rect">
            <a:avLst/>
          </a:prstGeom>
          <a:noFill/>
        </p:spPr>
        <p:txBody>
          <a:bodyPr wrap="square" rtlCol="0">
            <a:spAutoFit/>
          </a:bodyPr>
          <a:lstStyle/>
          <a:p>
            <a:r>
              <a:rPr lang="en-US" sz="2000" dirty="0"/>
              <a:t>Δ</a:t>
            </a:r>
            <a:r>
              <a:rPr lang="en-US" sz="2000" dirty="0" smtClean="0"/>
              <a:t>18a isoform</a:t>
            </a:r>
            <a:endParaRPr lang="en-US" sz="2000" dirty="0"/>
          </a:p>
        </p:txBody>
      </p:sp>
      <p:sp>
        <p:nvSpPr>
          <p:cNvPr id="145" name="TextBox 144"/>
          <p:cNvSpPr txBox="1"/>
          <p:nvPr/>
        </p:nvSpPr>
        <p:spPr>
          <a:xfrm>
            <a:off x="20832193" y="10193601"/>
            <a:ext cx="6920680" cy="2677656"/>
          </a:xfrm>
          <a:prstGeom prst="rect">
            <a:avLst/>
          </a:prstGeom>
          <a:noFill/>
        </p:spPr>
        <p:txBody>
          <a:bodyPr wrap="square" rtlCol="0">
            <a:spAutoFit/>
          </a:bodyPr>
          <a:lstStyle/>
          <a:p>
            <a:pPr algn="just"/>
            <a:r>
              <a:rPr lang="en-US" sz="2400" b="1" dirty="0" smtClean="0"/>
              <a:t>Figure 2</a:t>
            </a:r>
            <a:r>
              <a:rPr lang="en-US" sz="2400" dirty="0" smtClean="0"/>
              <a:t>. A novel mouse line was generated to eliminate expression of 18a isoform of Ca</a:t>
            </a:r>
            <a:r>
              <a:rPr lang="en-US" sz="2400" baseline="-25000" dirty="0" smtClean="0"/>
              <a:t>V</a:t>
            </a:r>
            <a:r>
              <a:rPr lang="en-US" sz="2400" dirty="0" smtClean="0"/>
              <a:t>2.2 using homologous recombination. The homologous junction indicated between intron 18 and intron 19 was replaced with exon 18 (e18), resulting in e18 fused to e19, thus eliminating e18a as a splice option by the system.</a:t>
            </a:r>
            <a:endParaRPr lang="en-US" sz="2400" dirty="0"/>
          </a:p>
        </p:txBody>
      </p:sp>
      <p:sp>
        <p:nvSpPr>
          <p:cNvPr id="147" name="TextBox 146"/>
          <p:cNvSpPr txBox="1"/>
          <p:nvPr/>
        </p:nvSpPr>
        <p:spPr>
          <a:xfrm>
            <a:off x="2026840" y="23576088"/>
            <a:ext cx="12256591" cy="1569660"/>
          </a:xfrm>
          <a:prstGeom prst="rect">
            <a:avLst/>
          </a:prstGeom>
          <a:noFill/>
        </p:spPr>
        <p:txBody>
          <a:bodyPr wrap="square" rtlCol="0">
            <a:spAutoFit/>
          </a:bodyPr>
          <a:lstStyle/>
          <a:p>
            <a:r>
              <a:rPr lang="en-US" sz="2400" b="1" dirty="0" smtClean="0"/>
              <a:t>Figure 1</a:t>
            </a:r>
            <a:r>
              <a:rPr lang="en-US" sz="2400" dirty="0" smtClean="0"/>
              <a:t>. (A) Drawing of Ca</a:t>
            </a:r>
            <a:r>
              <a:rPr lang="en-US" sz="2400" baseline="-25000" dirty="0" smtClean="0"/>
              <a:t>V</a:t>
            </a:r>
            <a:r>
              <a:rPr lang="en-US" sz="2400" dirty="0" smtClean="0"/>
              <a:t>2.2-pore forming subunit both folded (left) and unfolded (right) with the putative location of e18a within the primary sequence of the channel relative to the cell membrane. (B) The alternative splicing of cassette exon 18a results in two unique isoforms of Ca</a:t>
            </a:r>
            <a:r>
              <a:rPr lang="en-US" sz="2400" baseline="-25000" dirty="0" smtClean="0"/>
              <a:t>V</a:t>
            </a:r>
            <a:r>
              <a:rPr lang="en-US" sz="2400" dirty="0" smtClean="0"/>
              <a:t>2.2 (+18a and Δ18a).</a:t>
            </a:r>
            <a:endParaRPr lang="en-US" sz="2400" dirty="0"/>
          </a:p>
        </p:txBody>
      </p:sp>
      <p:graphicFrame>
        <p:nvGraphicFramePr>
          <p:cNvPr id="151" name="Chart 150"/>
          <p:cNvGraphicFramePr>
            <a:graphicFrameLocks/>
          </p:cNvGraphicFramePr>
          <p:nvPr>
            <p:extLst>
              <p:ext uri="{D42A27DB-BD31-4B8C-83A1-F6EECF244321}">
                <p14:modId xmlns:p14="http://schemas.microsoft.com/office/powerpoint/2010/main" val="1322898938"/>
              </p:ext>
            </p:extLst>
          </p:nvPr>
        </p:nvGraphicFramePr>
        <p:xfrm>
          <a:off x="29559802" y="8462195"/>
          <a:ext cx="5414139" cy="344422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2" name="Chart 151"/>
          <p:cNvGraphicFramePr>
            <a:graphicFrameLocks/>
          </p:cNvGraphicFramePr>
          <p:nvPr>
            <p:extLst>
              <p:ext uri="{D42A27DB-BD31-4B8C-83A1-F6EECF244321}">
                <p14:modId xmlns:p14="http://schemas.microsoft.com/office/powerpoint/2010/main" val="1064253575"/>
              </p:ext>
            </p:extLst>
          </p:nvPr>
        </p:nvGraphicFramePr>
        <p:xfrm>
          <a:off x="35395420" y="8535161"/>
          <a:ext cx="5232859" cy="3375785"/>
        </p:xfrm>
        <a:graphic>
          <a:graphicData uri="http://schemas.openxmlformats.org/drawingml/2006/chart">
            <c:chart xmlns:c="http://schemas.openxmlformats.org/drawingml/2006/chart" xmlns:r="http://schemas.openxmlformats.org/officeDocument/2006/relationships" r:id="rId16"/>
          </a:graphicData>
        </a:graphic>
      </p:graphicFrame>
      <p:sp>
        <p:nvSpPr>
          <p:cNvPr id="155" name="TextBox 154"/>
          <p:cNvSpPr txBox="1"/>
          <p:nvPr/>
        </p:nvSpPr>
        <p:spPr>
          <a:xfrm>
            <a:off x="29923163" y="12174891"/>
            <a:ext cx="11506200" cy="1569660"/>
          </a:xfrm>
          <a:prstGeom prst="rect">
            <a:avLst/>
          </a:prstGeom>
          <a:noFill/>
        </p:spPr>
        <p:txBody>
          <a:bodyPr wrap="square" rtlCol="0">
            <a:spAutoFit/>
          </a:bodyPr>
          <a:lstStyle/>
          <a:p>
            <a:r>
              <a:rPr lang="en-US" sz="2400" b="1" dirty="0" smtClean="0"/>
              <a:t>Figure 4</a:t>
            </a:r>
            <a:r>
              <a:rPr lang="en-US" sz="2400" dirty="0" smtClean="0"/>
              <a:t>. </a:t>
            </a:r>
            <a:r>
              <a:rPr lang="en-US" sz="2400" dirty="0"/>
              <a:t>M</a:t>
            </a:r>
            <a:r>
              <a:rPr lang="en-US" sz="2400" dirty="0" smtClean="0"/>
              <a:t>ean distance traveled during 5-minute open field (A) or 10-minute EPM (B) trials for WT and Δ18a males and females. No significant difference was found between groups for open field or EPM (p &gt; 0.05). Males; </a:t>
            </a:r>
            <a:r>
              <a:rPr lang="en-US" sz="2400" dirty="0"/>
              <a:t>WT: </a:t>
            </a:r>
            <a:r>
              <a:rPr lang="en-US" sz="2400" dirty="0" smtClean="0"/>
              <a:t>1885 </a:t>
            </a:r>
            <a:r>
              <a:rPr lang="en-US" sz="2400" dirty="0"/>
              <a:t>± </a:t>
            </a:r>
            <a:r>
              <a:rPr lang="en-US" sz="2400" dirty="0" smtClean="0"/>
              <a:t>53 cm, </a:t>
            </a:r>
            <a:r>
              <a:rPr lang="en-US" sz="2400" dirty="0"/>
              <a:t>Δ18a: </a:t>
            </a:r>
            <a:r>
              <a:rPr lang="en-US" sz="2400" dirty="0" smtClean="0"/>
              <a:t>1868 </a:t>
            </a:r>
            <a:r>
              <a:rPr lang="en-US" sz="2400" dirty="0"/>
              <a:t>± </a:t>
            </a:r>
            <a:r>
              <a:rPr lang="en-US" sz="2400" dirty="0" smtClean="0"/>
              <a:t>95 cm. </a:t>
            </a:r>
            <a:r>
              <a:rPr lang="en-US" sz="2400" dirty="0"/>
              <a:t>Females; WT: </a:t>
            </a:r>
            <a:r>
              <a:rPr lang="en-US" sz="2400" dirty="0" smtClean="0"/>
              <a:t>1993 </a:t>
            </a:r>
            <a:r>
              <a:rPr lang="en-US" sz="2400" dirty="0"/>
              <a:t>± </a:t>
            </a:r>
            <a:r>
              <a:rPr lang="en-US" sz="2400" dirty="0" smtClean="0"/>
              <a:t>131 cm, </a:t>
            </a:r>
            <a:r>
              <a:rPr lang="en-US" sz="2400" dirty="0"/>
              <a:t>Δ18a </a:t>
            </a:r>
            <a:r>
              <a:rPr lang="en-US" sz="2400" dirty="0" smtClean="0"/>
              <a:t>1980 </a:t>
            </a:r>
            <a:r>
              <a:rPr lang="en-US" sz="2400" dirty="0"/>
              <a:t>± </a:t>
            </a:r>
            <a:r>
              <a:rPr lang="en-US" sz="2400" dirty="0" smtClean="0"/>
              <a:t>262 cm.</a:t>
            </a:r>
            <a:endParaRPr lang="en-US" sz="2400" dirty="0">
              <a:solidFill>
                <a:srgbClr val="FF0000"/>
              </a:solidFill>
            </a:endParaRPr>
          </a:p>
        </p:txBody>
      </p:sp>
      <p:sp>
        <p:nvSpPr>
          <p:cNvPr id="156" name="TextBox 155"/>
          <p:cNvSpPr txBox="1"/>
          <p:nvPr/>
        </p:nvSpPr>
        <p:spPr>
          <a:xfrm>
            <a:off x="29560057" y="8459330"/>
            <a:ext cx="520386" cy="523220"/>
          </a:xfrm>
          <a:prstGeom prst="rect">
            <a:avLst/>
          </a:prstGeom>
          <a:noFill/>
        </p:spPr>
        <p:txBody>
          <a:bodyPr wrap="square" rtlCol="0">
            <a:spAutoFit/>
          </a:bodyPr>
          <a:lstStyle/>
          <a:p>
            <a:r>
              <a:rPr lang="en-US" sz="2800" dirty="0" smtClean="0"/>
              <a:t>A</a:t>
            </a:r>
            <a:endParaRPr lang="en-US" sz="2800" dirty="0"/>
          </a:p>
        </p:txBody>
      </p:sp>
      <p:sp>
        <p:nvSpPr>
          <p:cNvPr id="158" name="TextBox 157"/>
          <p:cNvSpPr txBox="1"/>
          <p:nvPr/>
        </p:nvSpPr>
        <p:spPr>
          <a:xfrm>
            <a:off x="30080443" y="21959805"/>
            <a:ext cx="11766991" cy="1938992"/>
          </a:xfrm>
          <a:prstGeom prst="rect">
            <a:avLst/>
          </a:prstGeom>
          <a:noFill/>
        </p:spPr>
        <p:txBody>
          <a:bodyPr wrap="square" rtlCol="0">
            <a:spAutoFit/>
          </a:bodyPr>
          <a:lstStyle/>
          <a:p>
            <a:r>
              <a:rPr lang="en-US" sz="2400" b="1" dirty="0" smtClean="0"/>
              <a:t>Figure 5</a:t>
            </a:r>
            <a:r>
              <a:rPr lang="en-US" sz="2400" dirty="0" smtClean="0"/>
              <a:t>. (A) Distance traveled during saline trials compared to amphetamine trials for WT males and +18a males. Points and lines indicate paired comparisons for each individual mouse. (B) Methamphetamine-induced mean percent (%) increase in locomotion. No significant difference was found between groups </a:t>
            </a:r>
            <a:r>
              <a:rPr lang="en-US" sz="2400" dirty="0"/>
              <a:t>(p &gt; 0.05</a:t>
            </a:r>
            <a:r>
              <a:rPr lang="en-US" sz="2400" dirty="0" smtClean="0"/>
              <a:t>). Males; WT: 65.3 ± 18 cm, Δ18a: 75.5 ± 16 cm. Females; WT: 52.1 ± 9 cm, </a:t>
            </a:r>
            <a:r>
              <a:rPr lang="en-US" sz="2400" dirty="0"/>
              <a:t>Δ18a </a:t>
            </a:r>
            <a:r>
              <a:rPr lang="en-US" sz="2400" dirty="0" smtClean="0"/>
              <a:t>67.3 ± 30 cm.</a:t>
            </a:r>
            <a:endParaRPr lang="en-US" sz="2400" dirty="0">
              <a:solidFill>
                <a:srgbClr val="FF0000"/>
              </a:solidFill>
            </a:endParaRPr>
          </a:p>
        </p:txBody>
      </p:sp>
      <p:sp>
        <p:nvSpPr>
          <p:cNvPr id="159" name="TextBox 158"/>
          <p:cNvSpPr txBox="1"/>
          <p:nvPr/>
        </p:nvSpPr>
        <p:spPr>
          <a:xfrm>
            <a:off x="2340685" y="18209247"/>
            <a:ext cx="520386" cy="523220"/>
          </a:xfrm>
          <a:prstGeom prst="rect">
            <a:avLst/>
          </a:prstGeom>
          <a:noFill/>
        </p:spPr>
        <p:txBody>
          <a:bodyPr wrap="square" rtlCol="0">
            <a:spAutoFit/>
          </a:bodyPr>
          <a:lstStyle/>
          <a:p>
            <a:r>
              <a:rPr lang="en-US" sz="2800" dirty="0" smtClean="0"/>
              <a:t>A</a:t>
            </a:r>
            <a:endParaRPr lang="en-US" sz="2800" dirty="0"/>
          </a:p>
        </p:txBody>
      </p:sp>
      <p:sp>
        <p:nvSpPr>
          <p:cNvPr id="160" name="TextBox 159"/>
          <p:cNvSpPr txBox="1"/>
          <p:nvPr/>
        </p:nvSpPr>
        <p:spPr>
          <a:xfrm>
            <a:off x="2295244" y="20899148"/>
            <a:ext cx="520386" cy="523220"/>
          </a:xfrm>
          <a:prstGeom prst="rect">
            <a:avLst/>
          </a:prstGeom>
          <a:noFill/>
        </p:spPr>
        <p:txBody>
          <a:bodyPr wrap="square" rtlCol="0">
            <a:spAutoFit/>
          </a:bodyPr>
          <a:lstStyle/>
          <a:p>
            <a:r>
              <a:rPr lang="en-US" sz="2800" dirty="0"/>
              <a:t>B</a:t>
            </a:r>
          </a:p>
        </p:txBody>
      </p:sp>
      <p:sp>
        <p:nvSpPr>
          <p:cNvPr id="161" name="TextBox 160"/>
          <p:cNvSpPr txBox="1"/>
          <p:nvPr/>
        </p:nvSpPr>
        <p:spPr>
          <a:xfrm>
            <a:off x="29477014" y="24806478"/>
            <a:ext cx="6233028" cy="2308324"/>
          </a:xfrm>
          <a:prstGeom prst="rect">
            <a:avLst/>
          </a:prstGeom>
          <a:noFill/>
        </p:spPr>
        <p:txBody>
          <a:bodyPr wrap="square" rtlCol="0">
            <a:spAutoFit/>
          </a:bodyPr>
          <a:lstStyle/>
          <a:p>
            <a:r>
              <a:rPr lang="en-US" sz="2400" dirty="0" smtClean="0"/>
              <a:t>Global expression of Δ18a does not have a direct impact on basal or methamphetamine-induced locomotion for males or females of either genotype. These results suggest exon 18a is not involved in the release of dopamine or norepinephrine.</a:t>
            </a:r>
          </a:p>
        </p:txBody>
      </p:sp>
      <p:sp>
        <p:nvSpPr>
          <p:cNvPr id="162" name="TextBox 161"/>
          <p:cNvSpPr txBox="1"/>
          <p:nvPr/>
        </p:nvSpPr>
        <p:spPr>
          <a:xfrm>
            <a:off x="36079982" y="28379537"/>
            <a:ext cx="6316073" cy="1077218"/>
          </a:xfrm>
          <a:prstGeom prst="rect">
            <a:avLst/>
          </a:prstGeom>
          <a:noFill/>
        </p:spPr>
        <p:txBody>
          <a:bodyPr wrap="square" rtlCol="0">
            <a:spAutoFit/>
          </a:bodyPr>
          <a:lstStyle/>
          <a:p>
            <a:pPr marL="342900" indent="-342900">
              <a:buFont typeface="Arial" charset="0"/>
              <a:buChar char="•"/>
            </a:pPr>
            <a:r>
              <a:rPr lang="en-US" sz="1600" dirty="0" smtClean="0"/>
              <a:t>Mouse line generation: Dianne </a:t>
            </a:r>
            <a:r>
              <a:rPr lang="en-US" sz="1600" dirty="0" err="1" smtClean="0"/>
              <a:t>Lipscombe</a:t>
            </a:r>
            <a:r>
              <a:rPr lang="en-US" sz="1600" dirty="0" smtClean="0"/>
              <a:t>, Sylvia </a:t>
            </a:r>
            <a:r>
              <a:rPr lang="en-US" sz="1600" dirty="0" err="1" smtClean="0"/>
              <a:t>Doname</a:t>
            </a:r>
            <a:r>
              <a:rPr lang="en-US" sz="1600" dirty="0" smtClean="0"/>
              <a:t>, and Summer Allen</a:t>
            </a:r>
          </a:p>
          <a:p>
            <a:pPr marL="342900" indent="-342900">
              <a:buFont typeface="Arial" charset="0"/>
              <a:buChar char="•"/>
            </a:pPr>
            <a:r>
              <a:rPr lang="en-US" sz="1600" dirty="0" smtClean="0"/>
              <a:t>Funding: R00-MH099405</a:t>
            </a:r>
          </a:p>
          <a:p>
            <a:pPr marL="342900" indent="-342900">
              <a:buFont typeface="Arial" charset="0"/>
              <a:buChar char="•"/>
            </a:pPr>
            <a:r>
              <a:rPr lang="en-US" sz="1600" dirty="0" smtClean="0"/>
              <a:t>Project Approval: IACUC</a:t>
            </a:r>
          </a:p>
        </p:txBody>
      </p:sp>
      <p:sp>
        <p:nvSpPr>
          <p:cNvPr id="166" name="TextBox 165"/>
          <p:cNvSpPr txBox="1"/>
          <p:nvPr/>
        </p:nvSpPr>
        <p:spPr>
          <a:xfrm>
            <a:off x="36079982" y="27475793"/>
            <a:ext cx="6316073" cy="883768"/>
          </a:xfrm>
          <a:prstGeom prst="rect">
            <a:avLst/>
          </a:prstGeom>
          <a:noFill/>
        </p:spPr>
        <p:txBody>
          <a:bodyPr wrap="square" rtlCol="0">
            <a:spAutoFit/>
          </a:bodyPr>
          <a:lstStyle/>
          <a:p>
            <a:r>
              <a:rPr lang="en-US" sz="5143" cap="small" dirty="0" smtClean="0">
                <a:solidFill>
                  <a:schemeClr val="accent4">
                    <a:lumMod val="75000"/>
                  </a:schemeClr>
                </a:solidFill>
              </a:rPr>
              <a:t>Acknowledgements</a:t>
            </a:r>
            <a:endParaRPr lang="en-US" sz="5143" cap="small" dirty="0">
              <a:solidFill>
                <a:schemeClr val="accent4">
                  <a:lumMod val="75000"/>
                </a:schemeClr>
              </a:solidFill>
            </a:endParaRPr>
          </a:p>
        </p:txBody>
      </p:sp>
      <p:sp>
        <p:nvSpPr>
          <p:cNvPr id="167" name="TextBox 166"/>
          <p:cNvSpPr txBox="1"/>
          <p:nvPr/>
        </p:nvSpPr>
        <p:spPr>
          <a:xfrm>
            <a:off x="29560057" y="28379537"/>
            <a:ext cx="6233029" cy="3077766"/>
          </a:xfrm>
          <a:prstGeom prst="rect">
            <a:avLst/>
          </a:prstGeom>
          <a:noFill/>
        </p:spPr>
        <p:txBody>
          <a:bodyPr wrap="square" rtlCol="0">
            <a:spAutoFit/>
          </a:bodyPr>
          <a:lstStyle/>
          <a:p>
            <a:pPr marL="285750" indent="-285750">
              <a:buFont typeface="Arial" charset="0"/>
              <a:buChar char="•"/>
            </a:pPr>
            <a:r>
              <a:rPr lang="en-US" sz="1600" dirty="0" err="1" smtClean="0"/>
              <a:t>Ghasemzadeh</a:t>
            </a:r>
            <a:r>
              <a:rPr lang="en-US" sz="1600" dirty="0"/>
              <a:t>, M. B., Pierce, R. C., &amp; </a:t>
            </a:r>
            <a:r>
              <a:rPr lang="en-US" sz="1600" dirty="0" err="1"/>
              <a:t>Kalivas</a:t>
            </a:r>
            <a:r>
              <a:rPr lang="en-US" sz="1600" dirty="0"/>
              <a:t>, P. W. (1999). The monoamine neurons of the rat brain preferentially express a splice variant of a1B subunit of the N-type calcium channel. </a:t>
            </a:r>
            <a:r>
              <a:rPr lang="en-US" sz="1600" i="1" dirty="0"/>
              <a:t>J. </a:t>
            </a:r>
            <a:r>
              <a:rPr lang="en-US" sz="1600" i="1" dirty="0" err="1"/>
              <a:t>Neurochem</a:t>
            </a:r>
            <a:r>
              <a:rPr lang="en-US" sz="1600" i="1" dirty="0"/>
              <a:t>.</a:t>
            </a:r>
            <a:r>
              <a:rPr lang="en-US" sz="1600" dirty="0"/>
              <a:t>, </a:t>
            </a:r>
            <a:r>
              <a:rPr lang="en-US" sz="1600" i="1" dirty="0"/>
              <a:t>73</a:t>
            </a:r>
            <a:r>
              <a:rPr lang="en-US" sz="1600" dirty="0"/>
              <a:t>, 1718–1723.</a:t>
            </a:r>
          </a:p>
          <a:p>
            <a:pPr marL="285750" indent="-285750">
              <a:buFont typeface="Arial" charset="0"/>
              <a:buChar char="•"/>
            </a:pPr>
            <a:r>
              <a:rPr lang="en-US" sz="1600" dirty="0" err="1" smtClean="0"/>
              <a:t>Thaler</a:t>
            </a:r>
            <a:r>
              <a:rPr lang="en-US" sz="1600" dirty="0"/>
              <a:t>, C., Gray, A. C., &amp; </a:t>
            </a:r>
            <a:r>
              <a:rPr lang="en-US" sz="1600" dirty="0" err="1"/>
              <a:t>Lipscombe</a:t>
            </a:r>
            <a:r>
              <a:rPr lang="en-US" sz="1600" dirty="0"/>
              <a:t>, D. (2004). Cumulative inactivation of N-type Ca V 2 . 2 calcium channels modified by alternative splicing, </a:t>
            </a:r>
            <a:r>
              <a:rPr lang="en-US" sz="1600" i="1" dirty="0"/>
              <a:t>101</a:t>
            </a:r>
            <a:r>
              <a:rPr lang="en-US" sz="1600" dirty="0"/>
              <a:t>(15), 5675–5679.</a:t>
            </a:r>
          </a:p>
          <a:p>
            <a:pPr marL="285750" indent="-285750">
              <a:buFont typeface="Arial" charset="0"/>
              <a:buChar char="•"/>
            </a:pPr>
            <a:r>
              <a:rPr lang="en-US" sz="1600" dirty="0" smtClean="0"/>
              <a:t>UsersContent2.emaze.com. (2015) Retrieved </a:t>
            </a:r>
            <a:r>
              <a:rPr lang="en-US" sz="1600" dirty="0"/>
              <a:t>April 07, 2017 </a:t>
            </a:r>
            <a:r>
              <a:rPr lang="en-US" sz="1600" dirty="0" smtClean="0"/>
              <a:t>from https</a:t>
            </a:r>
            <a:r>
              <a:rPr lang="en-US" sz="1600" dirty="0"/>
              <a:t>://</a:t>
            </a:r>
            <a:r>
              <a:rPr lang="en-US" sz="1600" dirty="0" smtClean="0"/>
              <a:t>userscontent2.emaze.com/.</a:t>
            </a:r>
          </a:p>
          <a:p>
            <a:pPr marL="285750" indent="-285750">
              <a:buFont typeface="Arial" charset="0"/>
              <a:buChar char="•"/>
            </a:pPr>
            <a:r>
              <a:rPr lang="en-US" sz="1600" dirty="0" err="1"/>
              <a:t>Yourgenome.org</a:t>
            </a:r>
            <a:r>
              <a:rPr lang="en-US" sz="1600" dirty="0"/>
              <a:t>. (2015, July 01). Retrieved April 07, 2017, from http://</a:t>
            </a:r>
            <a:r>
              <a:rPr lang="en-US" sz="1600" dirty="0" err="1"/>
              <a:t>yourgenome.org</a:t>
            </a:r>
            <a:r>
              <a:rPr lang="en-US" sz="1600" dirty="0"/>
              <a:t>/.</a:t>
            </a:r>
          </a:p>
          <a:p>
            <a:pPr marL="285750" indent="-285750">
              <a:buFont typeface="Arial" charset="0"/>
              <a:buChar char="•"/>
            </a:pPr>
            <a:endParaRPr lang="en-US" sz="1800" dirty="0" smtClean="0"/>
          </a:p>
        </p:txBody>
      </p:sp>
      <p:sp>
        <p:nvSpPr>
          <p:cNvPr id="157" name="TextBox 156"/>
          <p:cNvSpPr txBox="1"/>
          <p:nvPr/>
        </p:nvSpPr>
        <p:spPr>
          <a:xfrm>
            <a:off x="35349977" y="8388025"/>
            <a:ext cx="520386" cy="523220"/>
          </a:xfrm>
          <a:prstGeom prst="rect">
            <a:avLst/>
          </a:prstGeom>
          <a:noFill/>
        </p:spPr>
        <p:txBody>
          <a:bodyPr wrap="square" rtlCol="0">
            <a:spAutoFit/>
          </a:bodyPr>
          <a:lstStyle/>
          <a:p>
            <a:r>
              <a:rPr lang="en-US" sz="2800" dirty="0"/>
              <a:t>B</a:t>
            </a:r>
          </a:p>
        </p:txBody>
      </p:sp>
      <p:sp>
        <p:nvSpPr>
          <p:cNvPr id="178" name="TextBox 177"/>
          <p:cNvSpPr txBox="1"/>
          <p:nvPr/>
        </p:nvSpPr>
        <p:spPr>
          <a:xfrm>
            <a:off x="13260865" y="25715575"/>
            <a:ext cx="1325270" cy="707886"/>
          </a:xfrm>
          <a:prstGeom prst="rect">
            <a:avLst/>
          </a:prstGeom>
          <a:noFill/>
        </p:spPr>
        <p:txBody>
          <a:bodyPr wrap="square" rtlCol="0">
            <a:spAutoFit/>
          </a:bodyPr>
          <a:lstStyle/>
          <a:p>
            <a:r>
              <a:rPr lang="en-US" sz="2000" dirty="0" smtClean="0"/>
              <a:t>Substantia </a:t>
            </a:r>
            <a:r>
              <a:rPr lang="en-US" sz="2000" dirty="0" err="1" smtClean="0"/>
              <a:t>nigra</a:t>
            </a:r>
            <a:endParaRPr lang="en-US" sz="2000" dirty="0"/>
          </a:p>
        </p:txBody>
      </p:sp>
      <p:sp>
        <p:nvSpPr>
          <p:cNvPr id="180" name="TextBox 179"/>
          <p:cNvSpPr txBox="1"/>
          <p:nvPr/>
        </p:nvSpPr>
        <p:spPr>
          <a:xfrm>
            <a:off x="12500779" y="25297333"/>
            <a:ext cx="1239682" cy="400110"/>
          </a:xfrm>
          <a:prstGeom prst="rect">
            <a:avLst/>
          </a:prstGeom>
          <a:noFill/>
        </p:spPr>
        <p:txBody>
          <a:bodyPr wrap="square" rtlCol="0">
            <a:spAutoFit/>
          </a:bodyPr>
          <a:lstStyle/>
          <a:p>
            <a:r>
              <a:rPr lang="en-US" sz="2000" smtClean="0"/>
              <a:t>Striatum</a:t>
            </a:r>
            <a:endParaRPr lang="en-US" sz="2000" dirty="0"/>
          </a:p>
        </p:txBody>
      </p:sp>
      <p:sp>
        <p:nvSpPr>
          <p:cNvPr id="146" name="TextBox 145"/>
          <p:cNvSpPr txBox="1"/>
          <p:nvPr/>
        </p:nvSpPr>
        <p:spPr>
          <a:xfrm>
            <a:off x="36079980" y="23927412"/>
            <a:ext cx="3959048" cy="883768"/>
          </a:xfrm>
          <a:prstGeom prst="rect">
            <a:avLst/>
          </a:prstGeom>
          <a:noFill/>
        </p:spPr>
        <p:txBody>
          <a:bodyPr wrap="square" rtlCol="0">
            <a:spAutoFit/>
          </a:bodyPr>
          <a:lstStyle/>
          <a:p>
            <a:r>
              <a:rPr lang="en-US" sz="5143" cap="small" dirty="0" smtClean="0">
                <a:solidFill>
                  <a:schemeClr val="accent4">
                    <a:lumMod val="75000"/>
                  </a:schemeClr>
                </a:solidFill>
              </a:rPr>
              <a:t>Future Aims</a:t>
            </a:r>
            <a:endParaRPr lang="en-US" sz="5143" cap="small" dirty="0">
              <a:solidFill>
                <a:schemeClr val="accent4">
                  <a:lumMod val="75000"/>
                </a:schemeClr>
              </a:solidFill>
            </a:endParaRPr>
          </a:p>
        </p:txBody>
      </p:sp>
      <p:sp>
        <p:nvSpPr>
          <p:cNvPr id="9" name="TextBox 8"/>
          <p:cNvSpPr txBox="1"/>
          <p:nvPr/>
        </p:nvSpPr>
        <p:spPr>
          <a:xfrm>
            <a:off x="36079980" y="24806478"/>
            <a:ext cx="5582142" cy="3046988"/>
          </a:xfrm>
          <a:prstGeom prst="rect">
            <a:avLst/>
          </a:prstGeom>
          <a:noFill/>
        </p:spPr>
        <p:txBody>
          <a:bodyPr wrap="square" rtlCol="0">
            <a:spAutoFit/>
          </a:bodyPr>
          <a:lstStyle/>
          <a:p>
            <a:pPr marL="342900" indent="-342900">
              <a:buFont typeface="Arial" charset="0"/>
              <a:buChar char="•"/>
            </a:pPr>
            <a:r>
              <a:rPr lang="en-US" sz="2400" dirty="0" smtClean="0"/>
              <a:t>Other monoamines may be impacted by global expression of the Δ18a isoform.</a:t>
            </a:r>
          </a:p>
          <a:p>
            <a:pPr marL="342900" indent="-342900">
              <a:buFont typeface="Arial" charset="0"/>
              <a:buChar char="•"/>
            </a:pPr>
            <a:r>
              <a:rPr lang="en-US" sz="2400" dirty="0" smtClean="0"/>
              <a:t>Alternative brain areas predominantly expressing 18a can be targeted for behaviors (i.e. dorsal raphe nuclei) to </a:t>
            </a:r>
            <a:r>
              <a:rPr lang="is-IS" sz="2400" dirty="0" smtClean="0"/>
              <a:t>determine the phenotypic role of the +18a isoform of Ca</a:t>
            </a:r>
            <a:r>
              <a:rPr lang="is-IS" sz="2400" baseline="-25000" dirty="0" smtClean="0"/>
              <a:t>V</a:t>
            </a:r>
            <a:r>
              <a:rPr lang="is-IS" sz="2400" dirty="0" smtClean="0"/>
              <a:t>2.2.</a:t>
            </a:r>
            <a:endParaRPr lang="en-US" sz="2400" dirty="0" smtClean="0"/>
          </a:p>
          <a:p>
            <a:endParaRPr lang="en-US" sz="2400" dirty="0"/>
          </a:p>
        </p:txBody>
      </p:sp>
      <p:pic>
        <p:nvPicPr>
          <p:cNvPr id="148" name="Picture 147"/>
          <p:cNvPicPr>
            <a:picLocks noChangeAspect="1"/>
          </p:cNvPicPr>
          <p:nvPr/>
        </p:nvPicPr>
        <p:blipFill rotWithShape="1">
          <a:blip r:embed="rId17">
            <a:extLst>
              <a:ext uri="{28A0092B-C50C-407E-A947-70E740481C1C}">
                <a14:useLocalDpi xmlns:a14="http://schemas.microsoft.com/office/drawing/2010/main"/>
              </a:ext>
            </a:extLst>
          </a:blip>
          <a:srcRect l="16576" r="30389"/>
          <a:stretch/>
        </p:blipFill>
        <p:spPr>
          <a:xfrm>
            <a:off x="19214932" y="26692120"/>
            <a:ext cx="3129689" cy="4214163"/>
          </a:xfrm>
          <a:prstGeom prst="rect">
            <a:avLst/>
          </a:prstGeom>
        </p:spPr>
      </p:pic>
      <p:pic>
        <p:nvPicPr>
          <p:cNvPr id="149" name="Picture 148"/>
          <p:cNvPicPr>
            <a:picLocks noChangeAspect="1"/>
          </p:cNvPicPr>
          <p:nvPr/>
        </p:nvPicPr>
        <p:blipFill rotWithShape="1">
          <a:blip r:embed="rId18">
            <a:extLst>
              <a:ext uri="{28A0092B-C50C-407E-A947-70E740481C1C}">
                <a14:useLocalDpi xmlns:a14="http://schemas.microsoft.com/office/drawing/2010/main"/>
              </a:ext>
            </a:extLst>
          </a:blip>
          <a:srcRect l="15891" r="28940"/>
          <a:stretch/>
        </p:blipFill>
        <p:spPr>
          <a:xfrm>
            <a:off x="15678621" y="26689142"/>
            <a:ext cx="3199275" cy="4214163"/>
          </a:xfrm>
          <a:prstGeom prst="rect">
            <a:avLst/>
          </a:prstGeom>
        </p:spPr>
      </p:pic>
      <p:sp>
        <p:nvSpPr>
          <p:cNvPr id="150" name="TextBox 149"/>
          <p:cNvSpPr txBox="1"/>
          <p:nvPr/>
        </p:nvSpPr>
        <p:spPr>
          <a:xfrm>
            <a:off x="19098720" y="26160072"/>
            <a:ext cx="520386" cy="523220"/>
          </a:xfrm>
          <a:prstGeom prst="rect">
            <a:avLst/>
          </a:prstGeom>
          <a:noFill/>
        </p:spPr>
        <p:txBody>
          <a:bodyPr wrap="square" rtlCol="0">
            <a:spAutoFit/>
          </a:bodyPr>
          <a:lstStyle/>
          <a:p>
            <a:r>
              <a:rPr lang="en-US" sz="2800" dirty="0"/>
              <a:t>B</a:t>
            </a:r>
          </a:p>
        </p:txBody>
      </p:sp>
      <p:sp>
        <p:nvSpPr>
          <p:cNvPr id="153" name="TextBox 152"/>
          <p:cNvSpPr txBox="1"/>
          <p:nvPr/>
        </p:nvSpPr>
        <p:spPr>
          <a:xfrm>
            <a:off x="15653707" y="26160072"/>
            <a:ext cx="520386" cy="523220"/>
          </a:xfrm>
          <a:prstGeom prst="rect">
            <a:avLst/>
          </a:prstGeom>
          <a:noFill/>
        </p:spPr>
        <p:txBody>
          <a:bodyPr wrap="square" rtlCol="0">
            <a:spAutoFit/>
          </a:bodyPr>
          <a:lstStyle/>
          <a:p>
            <a:r>
              <a:rPr lang="en-US" sz="2800" dirty="0"/>
              <a:t>A</a:t>
            </a:r>
          </a:p>
        </p:txBody>
      </p:sp>
      <p:sp>
        <p:nvSpPr>
          <p:cNvPr id="163" name="TextBox 162"/>
          <p:cNvSpPr txBox="1"/>
          <p:nvPr/>
        </p:nvSpPr>
        <p:spPr>
          <a:xfrm>
            <a:off x="20023749" y="20653666"/>
            <a:ext cx="520386" cy="523220"/>
          </a:xfrm>
          <a:prstGeom prst="rect">
            <a:avLst/>
          </a:prstGeom>
          <a:noFill/>
        </p:spPr>
        <p:txBody>
          <a:bodyPr wrap="square" rtlCol="0">
            <a:spAutoFit/>
          </a:bodyPr>
          <a:lstStyle/>
          <a:p>
            <a:r>
              <a:rPr lang="en-US" sz="2800" dirty="0"/>
              <a:t>B</a:t>
            </a:r>
          </a:p>
        </p:txBody>
      </p:sp>
      <p:sp>
        <p:nvSpPr>
          <p:cNvPr id="164" name="TextBox 163"/>
          <p:cNvSpPr txBox="1"/>
          <p:nvPr/>
        </p:nvSpPr>
        <p:spPr>
          <a:xfrm>
            <a:off x="15658080" y="20643710"/>
            <a:ext cx="520386" cy="523220"/>
          </a:xfrm>
          <a:prstGeom prst="rect">
            <a:avLst/>
          </a:prstGeom>
          <a:noFill/>
        </p:spPr>
        <p:txBody>
          <a:bodyPr wrap="square" rtlCol="0">
            <a:spAutoFit/>
          </a:bodyPr>
          <a:lstStyle/>
          <a:p>
            <a:r>
              <a:rPr lang="en-US" sz="2800" dirty="0"/>
              <a:t>A</a:t>
            </a:r>
          </a:p>
        </p:txBody>
      </p:sp>
      <p:sp>
        <p:nvSpPr>
          <p:cNvPr id="168" name="TextBox 167"/>
          <p:cNvSpPr txBox="1"/>
          <p:nvPr/>
        </p:nvSpPr>
        <p:spPr>
          <a:xfrm>
            <a:off x="32577306" y="18333297"/>
            <a:ext cx="590134" cy="523220"/>
          </a:xfrm>
          <a:prstGeom prst="rect">
            <a:avLst/>
          </a:prstGeom>
          <a:noFill/>
        </p:spPr>
        <p:txBody>
          <a:bodyPr wrap="square" rtlCol="0">
            <a:spAutoFit/>
          </a:bodyPr>
          <a:lstStyle/>
          <a:p>
            <a:r>
              <a:rPr lang="en-US" sz="2800" dirty="0"/>
              <a:t>B</a:t>
            </a:r>
          </a:p>
        </p:txBody>
      </p:sp>
      <p:sp>
        <p:nvSpPr>
          <p:cNvPr id="169" name="TextBox 168"/>
          <p:cNvSpPr txBox="1"/>
          <p:nvPr/>
        </p:nvSpPr>
        <p:spPr>
          <a:xfrm>
            <a:off x="30337677" y="14288539"/>
            <a:ext cx="520386" cy="523220"/>
          </a:xfrm>
          <a:prstGeom prst="rect">
            <a:avLst/>
          </a:prstGeom>
          <a:noFill/>
        </p:spPr>
        <p:txBody>
          <a:bodyPr wrap="square" rtlCol="0">
            <a:spAutoFit/>
          </a:bodyPr>
          <a:lstStyle/>
          <a:p>
            <a:r>
              <a:rPr lang="en-US" sz="2800" dirty="0"/>
              <a:t>A</a:t>
            </a:r>
          </a:p>
        </p:txBody>
      </p:sp>
      <p:graphicFrame>
        <p:nvGraphicFramePr>
          <p:cNvPr id="174" name="Chart 173"/>
          <p:cNvGraphicFramePr>
            <a:graphicFrameLocks/>
          </p:cNvGraphicFramePr>
          <p:nvPr>
            <p:extLst>
              <p:ext uri="{D42A27DB-BD31-4B8C-83A1-F6EECF244321}">
                <p14:modId xmlns:p14="http://schemas.microsoft.com/office/powerpoint/2010/main" val="1447196774"/>
              </p:ext>
            </p:extLst>
          </p:nvPr>
        </p:nvGraphicFramePr>
        <p:xfrm>
          <a:off x="36223345" y="14259985"/>
          <a:ext cx="5047173" cy="3681090"/>
        </p:xfrm>
        <a:graphic>
          <a:graphicData uri="http://schemas.openxmlformats.org/drawingml/2006/chart">
            <c:chart xmlns:c="http://schemas.openxmlformats.org/drawingml/2006/chart" xmlns:r="http://schemas.openxmlformats.org/officeDocument/2006/relationships" r:id="rId19"/>
          </a:graphicData>
        </a:graphic>
      </p:graphicFrame>
      <p:sp>
        <p:nvSpPr>
          <p:cNvPr id="176" name="TextBox 175"/>
          <p:cNvSpPr txBox="1"/>
          <p:nvPr/>
        </p:nvSpPr>
        <p:spPr>
          <a:xfrm>
            <a:off x="1987674" y="28663865"/>
            <a:ext cx="5821285" cy="883768"/>
          </a:xfrm>
          <a:prstGeom prst="rect">
            <a:avLst/>
          </a:prstGeom>
          <a:noFill/>
        </p:spPr>
        <p:txBody>
          <a:bodyPr wrap="square" rtlCol="0">
            <a:spAutoFit/>
          </a:bodyPr>
          <a:lstStyle/>
          <a:p>
            <a:r>
              <a:rPr lang="en-US" sz="5143" cap="small" dirty="0" smtClean="0">
                <a:solidFill>
                  <a:schemeClr val="accent4">
                    <a:lumMod val="75000"/>
                  </a:schemeClr>
                </a:solidFill>
              </a:rPr>
              <a:t>Hypothesis</a:t>
            </a:r>
            <a:endParaRPr lang="en-US" sz="5143" cap="small" dirty="0">
              <a:solidFill>
                <a:schemeClr val="accent4">
                  <a:lumMod val="75000"/>
                </a:schemeClr>
              </a:solidFill>
            </a:endParaRPr>
          </a:p>
        </p:txBody>
      </p:sp>
      <p:sp>
        <p:nvSpPr>
          <p:cNvPr id="11" name="TextBox 10"/>
          <p:cNvSpPr txBox="1"/>
          <p:nvPr/>
        </p:nvSpPr>
        <p:spPr>
          <a:xfrm>
            <a:off x="2030407" y="29565696"/>
            <a:ext cx="11841893" cy="1384995"/>
          </a:xfrm>
          <a:prstGeom prst="rect">
            <a:avLst/>
          </a:prstGeom>
          <a:noFill/>
        </p:spPr>
        <p:txBody>
          <a:bodyPr wrap="square" rtlCol="0">
            <a:spAutoFit/>
          </a:bodyPr>
          <a:lstStyle/>
          <a:p>
            <a:r>
              <a:rPr lang="en-US" sz="2800" dirty="0" smtClean="0"/>
              <a:t>Exon 18a in Ca</a:t>
            </a:r>
            <a:r>
              <a:rPr lang="en-US" sz="2800" baseline="-25000" dirty="0" smtClean="0"/>
              <a:t>V</a:t>
            </a:r>
            <a:r>
              <a:rPr lang="en-US" sz="2800" dirty="0" smtClean="0"/>
              <a:t>2.2 plays a role in the regulation of monoamine release. To test this hypothesis, a transgenic mouse model was generated to test methamphetamine-induced locomotive behavior.</a:t>
            </a:r>
            <a:endParaRPr lang="en-US" sz="2800" dirty="0"/>
          </a:p>
        </p:txBody>
      </p:sp>
      <p:sp>
        <p:nvSpPr>
          <p:cNvPr id="177" name="TextBox 176"/>
          <p:cNvSpPr txBox="1"/>
          <p:nvPr/>
        </p:nvSpPr>
        <p:spPr>
          <a:xfrm>
            <a:off x="21816187" y="13808481"/>
            <a:ext cx="520386" cy="523220"/>
          </a:xfrm>
          <a:prstGeom prst="rect">
            <a:avLst/>
          </a:prstGeom>
          <a:noFill/>
        </p:spPr>
        <p:txBody>
          <a:bodyPr wrap="square" rtlCol="0">
            <a:spAutoFit/>
          </a:bodyPr>
          <a:lstStyle/>
          <a:p>
            <a:r>
              <a:rPr lang="en-US" sz="2800" dirty="0"/>
              <a:t>B</a:t>
            </a:r>
          </a:p>
        </p:txBody>
      </p:sp>
      <p:sp>
        <p:nvSpPr>
          <p:cNvPr id="183" name="TextBox 182"/>
          <p:cNvSpPr txBox="1"/>
          <p:nvPr/>
        </p:nvSpPr>
        <p:spPr>
          <a:xfrm>
            <a:off x="15622922" y="13822513"/>
            <a:ext cx="520386" cy="523220"/>
          </a:xfrm>
          <a:prstGeom prst="rect">
            <a:avLst/>
          </a:prstGeom>
          <a:noFill/>
        </p:spPr>
        <p:txBody>
          <a:bodyPr wrap="square" rtlCol="0">
            <a:spAutoFit/>
          </a:bodyPr>
          <a:lstStyle/>
          <a:p>
            <a:r>
              <a:rPr lang="en-US" sz="2800" dirty="0"/>
              <a:t>A</a:t>
            </a:r>
          </a:p>
        </p:txBody>
      </p:sp>
      <p:pic>
        <p:nvPicPr>
          <p:cNvPr id="12" name="Picture 11"/>
          <p:cNvPicPr>
            <a:picLocks noChangeAspect="1"/>
          </p:cNvPicPr>
          <p:nvPr/>
        </p:nvPicPr>
        <p:blipFill rotWithShape="1">
          <a:blip r:embed="rId20">
            <a:extLst>
              <a:ext uri="{BEBA8EAE-BF5A-486C-A8C5-ECC9F3942E4B}">
                <a14:imgProps xmlns:a14="http://schemas.microsoft.com/office/drawing/2010/main">
                  <a14:imgLayer r:embed="rId21">
                    <a14:imgEffect>
                      <a14:brightnessContrast bright="20000" contrast="-20000"/>
                    </a14:imgEffect>
                  </a14:imgLayer>
                </a14:imgProps>
              </a:ext>
              <a:ext uri="{28A0092B-C50C-407E-A947-70E740481C1C}">
                <a14:useLocalDpi xmlns:a14="http://schemas.microsoft.com/office/drawing/2010/main"/>
              </a:ext>
            </a:extLst>
          </a:blip>
          <a:srcRect l="2401" r="1"/>
          <a:stretch/>
        </p:blipFill>
        <p:spPr>
          <a:xfrm>
            <a:off x="40673721" y="9619803"/>
            <a:ext cx="1846857" cy="1206500"/>
          </a:xfrm>
          <a:prstGeom prst="rect">
            <a:avLst/>
          </a:prstGeom>
        </p:spPr>
      </p:pic>
      <p:graphicFrame>
        <p:nvGraphicFramePr>
          <p:cNvPr id="185" name="Chart 184"/>
          <p:cNvGraphicFramePr>
            <a:graphicFrameLocks/>
          </p:cNvGraphicFramePr>
          <p:nvPr>
            <p:extLst>
              <p:ext uri="{D42A27DB-BD31-4B8C-83A1-F6EECF244321}">
                <p14:modId xmlns:p14="http://schemas.microsoft.com/office/powerpoint/2010/main" val="471124931"/>
              </p:ext>
            </p:extLst>
          </p:nvPr>
        </p:nvGraphicFramePr>
        <p:xfrm>
          <a:off x="32743782" y="18368747"/>
          <a:ext cx="6414185" cy="3625395"/>
        </p:xfrm>
        <a:graphic>
          <a:graphicData uri="http://schemas.openxmlformats.org/drawingml/2006/chart">
            <c:chart xmlns:c="http://schemas.openxmlformats.org/drawingml/2006/chart" xmlns:r="http://schemas.openxmlformats.org/officeDocument/2006/relationships" r:id="rId22"/>
          </a:graphicData>
        </a:graphic>
      </p:graphicFrame>
      <p:sp>
        <p:nvSpPr>
          <p:cNvPr id="10" name="Rectangle 9"/>
          <p:cNvSpPr/>
          <p:nvPr/>
        </p:nvSpPr>
        <p:spPr>
          <a:xfrm>
            <a:off x="31655146" y="17753921"/>
            <a:ext cx="3934440" cy="400110"/>
          </a:xfrm>
          <a:prstGeom prst="rect">
            <a:avLst/>
          </a:prstGeom>
        </p:spPr>
        <p:txBody>
          <a:bodyPr wrap="none">
            <a:spAutoFit/>
          </a:bodyPr>
          <a:lstStyle/>
          <a:p>
            <a:r>
              <a:rPr lang="en-US" sz="2000" dirty="0"/>
              <a:t>Saline </a:t>
            </a:r>
            <a:r>
              <a:rPr lang="en-US" sz="2000" dirty="0" smtClean="0"/>
              <a:t>                  Methamphetamine </a:t>
            </a:r>
            <a:endParaRPr lang="en-US" dirty="0"/>
          </a:p>
        </p:txBody>
      </p:sp>
      <p:sp>
        <p:nvSpPr>
          <p:cNvPr id="154" name="Rectangle 153"/>
          <p:cNvSpPr/>
          <p:nvPr/>
        </p:nvSpPr>
        <p:spPr>
          <a:xfrm>
            <a:off x="37144852" y="17751864"/>
            <a:ext cx="3934440" cy="400110"/>
          </a:xfrm>
          <a:prstGeom prst="rect">
            <a:avLst/>
          </a:prstGeom>
        </p:spPr>
        <p:txBody>
          <a:bodyPr wrap="none">
            <a:spAutoFit/>
          </a:bodyPr>
          <a:lstStyle/>
          <a:p>
            <a:r>
              <a:rPr lang="en-US" sz="2000" dirty="0"/>
              <a:t>Saline </a:t>
            </a:r>
            <a:r>
              <a:rPr lang="en-US" sz="2000" dirty="0" smtClean="0"/>
              <a:t>                  Methamphetamine </a:t>
            </a:r>
            <a:endParaRPr lang="en-US" dirty="0"/>
          </a:p>
        </p:txBody>
      </p:sp>
    </p:spTree>
    <p:extLst>
      <p:ext uri="{BB962C8B-B14F-4D97-AF65-F5344CB8AC3E}">
        <p14:creationId xmlns:p14="http://schemas.microsoft.com/office/powerpoint/2010/main" val="2065239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5915</TotalTime>
  <Words>1208</Words>
  <Application>Microsoft Macintosh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Calibri Light</vt:lpstr>
      <vt:lpstr>Gill Sans MT Italic</vt:lpstr>
      <vt:lpstr>Symbol</vt:lpstr>
      <vt:lpstr>Wingdings</vt:lpstr>
      <vt:lpstr>Arial</vt:lpstr>
      <vt:lpstr>Office Theme</vt:lpstr>
      <vt:lpstr>Investigating the role of alternative splicing of CaV2.2 pre-mRNA and its influence on monoamine release</vt:lpstr>
    </vt:vector>
  </TitlesOfParts>
  <Company>UW-Eau Claire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Flottum, Sydney Noelle</dc:creator>
  <cp:lastModifiedBy>Alexandra Bunda</cp:lastModifiedBy>
  <cp:revision>276</cp:revision>
  <cp:lastPrinted>2017-04-06T20:58:32Z</cp:lastPrinted>
  <dcterms:created xsi:type="dcterms:W3CDTF">2015-01-29T15:27:06Z</dcterms:created>
  <dcterms:modified xsi:type="dcterms:W3CDTF">2017-04-10T14:38:32Z</dcterms:modified>
</cp:coreProperties>
</file>