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9" r:id="rId4"/>
  </p:sldMasterIdLst>
  <p:notesMasterIdLst>
    <p:notesMasterId r:id="rId6"/>
  </p:notesMasterIdLst>
  <p:handoutMasterIdLst>
    <p:handoutMasterId r:id="rId7"/>
  </p:handoutMasterIdLst>
  <p:sldIdLst>
    <p:sldId id="257" r:id="rId5"/>
  </p:sldIdLst>
  <p:sldSz cx="43891200" cy="32918400"/>
  <p:notesSz cx="7023100" cy="93091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72" userDrawn="1">
          <p15:clr>
            <a:srgbClr val="A4A3A4"/>
          </p15:clr>
        </p15:guide>
        <p15:guide id="6" pos="270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695"/>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20" d="100"/>
          <a:sy n="20" d="100"/>
        </p:scale>
        <p:origin x="712" y="-140"/>
      </p:cViewPr>
      <p:guideLst>
        <p:guide orient="horz" pos="3318"/>
        <p:guide orient="horz" pos="288"/>
        <p:guide orient="horz" pos="20160"/>
        <p:guide orient="horz"/>
        <p:guide pos="72"/>
        <p:guide pos="27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158C5BC-9A70-462C-B28D-9600239EAC64}" type="datetimeFigureOut">
              <a:rPr lang="en-US" smtClean="0"/>
              <a:pPr/>
              <a:t>4/7/2017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6CC2317-6751-4CD4-9995-8782DD78E936}" type="datetimeFigureOut">
              <a:rPr lang="en-US" smtClean="0"/>
              <a:pPr/>
              <a:t>4/7/2017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0103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92" y="6378483"/>
            <a:ext cx="10056812"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2" y="5619860"/>
            <a:ext cx="10048874" cy="611826"/>
          </a:xfrm>
          <a:prstGeom prst="rect">
            <a:avLst/>
          </a:prstGeom>
          <a:noFill/>
        </p:spPr>
        <p:txBody>
          <a:bodyPr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40" y="14283625"/>
            <a:ext cx="10050462" cy="611826"/>
          </a:xfrm>
          <a:prstGeom prst="rect">
            <a:avLst/>
          </a:prstGeom>
          <a:noFill/>
        </p:spPr>
        <p:txBody>
          <a:bodyPr wrap="square"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6378483"/>
            <a:ext cx="10048874"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5" y="5619860"/>
            <a:ext cx="10048874" cy="611826"/>
          </a:xfrm>
          <a:prstGeom prst="rect">
            <a:avLst/>
          </a:prstGeom>
          <a:noFill/>
        </p:spPr>
        <p:txBody>
          <a:bodyPr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6378483"/>
            <a:ext cx="10048874"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1" y="5619860"/>
            <a:ext cx="10058400" cy="611826"/>
          </a:xfrm>
          <a:prstGeom prst="rect">
            <a:avLst/>
          </a:prstGeom>
          <a:noFill/>
        </p:spPr>
        <p:txBody>
          <a:bodyPr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6" y="5619860"/>
            <a:ext cx="10047017" cy="611826"/>
          </a:xfrm>
          <a:prstGeom prst="rect">
            <a:avLst/>
          </a:prstGeom>
          <a:noFill/>
        </p:spPr>
        <p:txBody>
          <a:bodyPr wrap="square"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6" y="6378483"/>
            <a:ext cx="10047017"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6" y="14343850"/>
            <a:ext cx="10047017" cy="611826"/>
          </a:xfrm>
          <a:prstGeom prst="rect">
            <a:avLst/>
          </a:prstGeom>
          <a:noFill/>
        </p:spPr>
        <p:txBody>
          <a:bodyPr wrap="square"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6" y="15011403"/>
            <a:ext cx="10052050"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6" y="25750513"/>
            <a:ext cx="10047017" cy="611826"/>
          </a:xfrm>
          <a:prstGeom prst="rect">
            <a:avLst/>
          </a:prstGeom>
          <a:noFill/>
        </p:spPr>
        <p:txBody>
          <a:bodyPr wrap="square" lIns="91436" tIns="91436" rIns="91436" bIns="91436" anchor="ctr" anchorCtr="0">
            <a:spAutoFit/>
          </a:bodyPr>
          <a:lstStyle>
            <a:lvl1pPr marL="0" indent="0" algn="ctr">
              <a:buNone/>
              <a:defRPr sz="2776"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6" y="26433449"/>
            <a:ext cx="10052050"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92" y="14951556"/>
            <a:ext cx="10056812" cy="750311"/>
          </a:xfrm>
          <a:prstGeom prst="rect">
            <a:avLst/>
          </a:prstGeom>
        </p:spPr>
        <p:txBody>
          <a:bodyPr wrap="square" lIns="228589" tIns="228589" rIns="228589" bIns="228589">
            <a:spAutoFit/>
          </a:bodyPr>
          <a:lstStyle>
            <a:lvl1pPr marL="0" indent="0">
              <a:buNone/>
              <a:defRPr sz="1876">
                <a:solidFill>
                  <a:schemeClr val="accent5">
                    <a:lumMod val="50000"/>
                  </a:schemeClr>
                </a:solidFill>
                <a:latin typeface="Times New Roman" pitchFamily="18" charset="0"/>
                <a:cs typeface="Times New Roman" pitchFamily="18" charset="0"/>
              </a:defRPr>
            </a:lvl1pPr>
            <a:lvl2pPr marL="1114189" indent="-428533">
              <a:defRPr sz="1876">
                <a:latin typeface="Trebuchet MS" pitchFamily="34" charset="0"/>
              </a:defRPr>
            </a:lvl2pPr>
            <a:lvl3pPr marL="1542726" indent="-428533">
              <a:defRPr sz="1876">
                <a:latin typeface="Trebuchet MS" pitchFamily="34" charset="0"/>
              </a:defRPr>
            </a:lvl3pPr>
            <a:lvl4pPr marL="2014114" indent="-471388">
              <a:defRPr sz="1876">
                <a:latin typeface="Trebuchet MS" pitchFamily="34" charset="0"/>
              </a:defRPr>
            </a:lvl4pPr>
            <a:lvl5pPr marL="2356942" indent="-342828">
              <a:defRPr sz="1876">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5" y="3383947"/>
            <a:ext cx="31998967" cy="1280160"/>
          </a:xfrm>
          <a:prstGeom prst="rect">
            <a:avLst/>
          </a:prstGeom>
        </p:spPr>
        <p:txBody>
          <a:bodyPr>
            <a:normAutofit/>
          </a:bodyPr>
          <a:lstStyle>
            <a:lvl1pPr marL="0" indent="0" algn="ctr">
              <a:buFontTx/>
              <a:buNone/>
              <a:defRPr sz="45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5" y="2103787"/>
            <a:ext cx="31998967" cy="1280160"/>
          </a:xfrm>
          <a:prstGeom prst="rect">
            <a:avLst/>
          </a:prstGeom>
        </p:spPr>
        <p:txBody>
          <a:bodyPr anchor="t" anchorCtr="1">
            <a:normAutofit/>
          </a:bodyPr>
          <a:lstStyle>
            <a:lvl1pPr marL="0" indent="0" algn="ctr">
              <a:buFontTx/>
              <a:buNone/>
              <a:defRPr sz="6599">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5" y="465816"/>
            <a:ext cx="31998967" cy="1637971"/>
          </a:xfrm>
          <a:prstGeom prst="rect">
            <a:avLst/>
          </a:prstGeom>
        </p:spPr>
        <p:txBody>
          <a:bodyPr anchor="t" anchorCtr="1">
            <a:normAutofit/>
          </a:bodyPr>
          <a:lstStyle>
            <a:lvl1pPr marL="0" indent="0" algn="ctr">
              <a:buFontTx/>
              <a:buNone/>
              <a:defRPr sz="8622">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extLst>
      <p:ext uri="{BB962C8B-B14F-4D97-AF65-F5344CB8AC3E}">
        <p14:creationId xmlns:p14="http://schemas.microsoft.com/office/powerpoint/2010/main" val="26526978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4.vml"/><Relationship Id="rId7" Type="http://schemas.openxmlformats.org/officeDocument/2006/relationships/image" Target="../media/image8.png"/><Relationship Id="rId12" Type="http://schemas.openxmlformats.org/officeDocument/2006/relationships/oleObject" Target="../embeddings/oleObject15.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4.xml"/><Relationship Id="rId16" Type="http://schemas.openxmlformats.org/officeDocument/2006/relationships/image" Target="../media/image4.wm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16.bin"/><Relationship Id="rId10" Type="http://schemas.openxmlformats.org/officeDocument/2006/relationships/oleObject" Target="../embeddings/oleObject14.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22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22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22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22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250"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251"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252"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253"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274"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275"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276"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277"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43891200" cy="4800600"/>
          </a:xfrm>
          <a:prstGeom prst="rect">
            <a:avLst/>
          </a:prstGeom>
          <a:solidFill>
            <a:schemeClr val="accent5">
              <a:lumMod val="75000"/>
            </a:schemeClr>
          </a:solidFill>
          <a:ln w="9525">
            <a:solidFill>
              <a:schemeClr val="tx1"/>
            </a:solidFill>
            <a:miter lim="800000"/>
            <a:headEnd/>
            <a:tailEnd/>
          </a:ln>
          <a:effectLst/>
        </p:spPr>
        <p:txBody>
          <a:bodyPr wrap="none" lIns="68576" tIns="34286" rIns="68576" bIns="34286" anchor="ctr"/>
          <a:lstStyle/>
          <a:p>
            <a:pPr defTabSz="3291149">
              <a:defRPr/>
            </a:pPr>
            <a:endParaRPr lang="en-US" sz="6448" dirty="0">
              <a:solidFill>
                <a:prstClr val="black"/>
              </a:solidFill>
            </a:endParaRPr>
          </a:p>
        </p:txBody>
      </p:sp>
      <p:sp>
        <p:nvSpPr>
          <p:cNvPr id="9" name="Rectangle 9"/>
          <p:cNvSpPr>
            <a:spLocks noChangeArrowheads="1"/>
          </p:cNvSpPr>
          <p:nvPr/>
        </p:nvSpPr>
        <p:spPr bwMode="auto">
          <a:xfrm>
            <a:off x="0" y="4800602"/>
            <a:ext cx="43891200" cy="45720"/>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68576" tIns="34286" rIns="68576" bIns="34286" anchor="ctr"/>
          <a:lstStyle/>
          <a:p>
            <a:pPr defTabSz="3291149">
              <a:defRPr/>
            </a:pPr>
            <a:endParaRPr lang="en-US" sz="6448" dirty="0">
              <a:solidFill>
                <a:prstClr val="black"/>
              </a:solidFill>
            </a:endParaRPr>
          </a:p>
        </p:txBody>
      </p:sp>
      <p:sp>
        <p:nvSpPr>
          <p:cNvPr id="10" name="Text Box 14"/>
          <p:cNvSpPr txBox="1">
            <a:spLocks noChangeArrowheads="1"/>
          </p:cNvSpPr>
          <p:nvPr/>
        </p:nvSpPr>
        <p:spPr bwMode="auto">
          <a:xfrm>
            <a:off x="1567307" y="32315729"/>
            <a:ext cx="2514600" cy="252424"/>
          </a:xfrm>
          <a:prstGeom prst="rect">
            <a:avLst/>
          </a:prstGeom>
          <a:noFill/>
          <a:ln w="9525">
            <a:solidFill>
              <a:schemeClr val="accent5">
                <a:lumMod val="50000"/>
              </a:schemeClr>
            </a:solidFill>
            <a:miter lim="800000"/>
            <a:headEnd/>
            <a:tailEnd/>
          </a:ln>
          <a:effectLst/>
        </p:spPr>
        <p:txBody>
          <a:bodyPr lIns="68447" tIns="34218" rIns="68447" bIns="34218">
            <a:spAutoFit/>
          </a:bodyPr>
          <a:lstStyle/>
          <a:p>
            <a:pPr defTabSz="3291149" eaLnBrk="0" hangingPunct="0">
              <a:lnSpc>
                <a:spcPct val="65000"/>
              </a:lnSpc>
              <a:spcBef>
                <a:spcPct val="50000"/>
              </a:spcBef>
              <a:defRPr/>
            </a:pPr>
            <a:r>
              <a:rPr lang="en-US" sz="374" b="1" dirty="0" smtClean="0">
                <a:solidFill>
                  <a:prstClr val="white">
                    <a:lumMod val="75000"/>
                  </a:prstClr>
                </a:solidFill>
                <a:latin typeface="Arial" charset="0"/>
              </a:rPr>
              <a:t>RESEARCH POSTER PRESENTATION </a:t>
            </a:r>
            <a:r>
              <a:rPr lang="en-US" sz="374" b="1" dirty="0">
                <a:solidFill>
                  <a:prstClr val="white">
                    <a:lumMod val="75000"/>
                  </a:prstClr>
                </a:solidFill>
                <a:latin typeface="Arial" charset="0"/>
              </a:rPr>
              <a:t>DESIGN © </a:t>
            </a:r>
            <a:r>
              <a:rPr lang="en-US" sz="374" b="1" dirty="0" smtClean="0">
                <a:solidFill>
                  <a:prstClr val="white">
                    <a:lumMod val="75000"/>
                  </a:prstClr>
                </a:solidFill>
                <a:latin typeface="Arial" charset="0"/>
              </a:rPr>
              <a:t>2012</a:t>
            </a:r>
            <a:endParaRPr lang="en-US" sz="374" b="1" dirty="0">
              <a:solidFill>
                <a:prstClr val="white">
                  <a:lumMod val="75000"/>
                </a:prstClr>
              </a:solidFill>
              <a:latin typeface="Arial" charset="0"/>
            </a:endParaRPr>
          </a:p>
          <a:p>
            <a:pPr defTabSz="3291149" eaLnBrk="0" hangingPunct="0">
              <a:lnSpc>
                <a:spcPct val="65000"/>
              </a:lnSpc>
              <a:spcBef>
                <a:spcPct val="50000"/>
              </a:spcBef>
              <a:defRPr/>
            </a:pPr>
            <a:r>
              <a:rPr lang="en-US" sz="824" b="1" dirty="0">
                <a:solidFill>
                  <a:prstClr val="white">
                    <a:lumMod val="75000"/>
                  </a:prstClr>
                </a:solidFill>
                <a:latin typeface="Arial" charset="0"/>
              </a:rPr>
              <a:t>www.PosterPresentations.com</a:t>
            </a:r>
          </a:p>
        </p:txBody>
      </p:sp>
      <p:sp>
        <p:nvSpPr>
          <p:cNvPr id="2" name="Rounded Rectangle 1"/>
          <p:cNvSpPr/>
          <p:nvPr userDrawn="1"/>
        </p:nvSpPr>
        <p:spPr>
          <a:xfrm>
            <a:off x="922338"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91149"/>
            <a:endParaRPr lang="en-US" sz="6448">
              <a:solidFill>
                <a:prstClr val="white"/>
              </a:solidFill>
            </a:endParaRPr>
          </a:p>
        </p:txBody>
      </p:sp>
      <p:sp>
        <p:nvSpPr>
          <p:cNvPr id="23" name="Rounded Rectangle 22"/>
          <p:cNvSpPr/>
          <p:nvPr userDrawn="1"/>
        </p:nvSpPr>
        <p:spPr>
          <a:xfrm>
            <a:off x="11587691"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91149"/>
            <a:endParaRPr lang="en-US" sz="6448">
              <a:solidFill>
                <a:prstClr val="white"/>
              </a:solidFill>
            </a:endParaRPr>
          </a:p>
        </p:txBody>
      </p:sp>
      <p:sp>
        <p:nvSpPr>
          <p:cNvPr id="24" name="Rounded Rectangle 23"/>
          <p:cNvSpPr/>
          <p:nvPr userDrawn="1"/>
        </p:nvSpPr>
        <p:spPr>
          <a:xfrm>
            <a:off x="22253047"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91149"/>
            <a:endParaRPr lang="en-US" sz="6448">
              <a:solidFill>
                <a:prstClr val="white"/>
              </a:solidFill>
            </a:endParaRPr>
          </a:p>
        </p:txBody>
      </p:sp>
      <p:sp>
        <p:nvSpPr>
          <p:cNvPr id="26" name="Rounded Rectangle 25"/>
          <p:cNvSpPr/>
          <p:nvPr userDrawn="1"/>
        </p:nvSpPr>
        <p:spPr>
          <a:xfrm>
            <a:off x="32918400"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91149"/>
            <a:endParaRPr lang="en-US" sz="6448">
              <a:solidFill>
                <a:prstClr val="white"/>
              </a:solidFill>
            </a:endParaRPr>
          </a:p>
        </p:txBody>
      </p:sp>
      <p:grpSp>
        <p:nvGrpSpPr>
          <p:cNvPr id="30" name="Group 29"/>
          <p:cNvGrpSpPr/>
          <p:nvPr userDrawn="1"/>
        </p:nvGrpSpPr>
        <p:grpSpPr>
          <a:xfrm>
            <a:off x="-11225188" y="0"/>
            <a:ext cx="11018863" cy="32918400"/>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1138572">
                <a:defRPr/>
              </a:pPr>
              <a:r>
                <a:rPr lang="en-US" sz="2401" b="1" dirty="0" smtClean="0">
                  <a:solidFill>
                    <a:srgbClr val="FF0000"/>
                  </a:solidFill>
                  <a:latin typeface="Trebuchet MS" pitchFamily="34" charset="0"/>
                </a:rPr>
                <a:t>(—THIS SIDEBAR DOES NOT PRINT—)</a:t>
              </a:r>
              <a:endParaRPr lang="en-US" sz="2401" b="1" spc="450" dirty="0" smtClean="0">
                <a:solidFill>
                  <a:prstClr val="white"/>
                </a:solidFill>
                <a:latin typeface="Trebuchet MS" pitchFamily="34" charset="0"/>
              </a:endParaRPr>
            </a:p>
            <a:p>
              <a:pPr algn="ctr" defTabSz="3291149"/>
              <a:r>
                <a:rPr lang="en-US" sz="2999" b="1" spc="450" dirty="0" smtClean="0">
                  <a:solidFill>
                    <a:prstClr val="white"/>
                  </a:solidFill>
                  <a:latin typeface="Trebuchet MS" pitchFamily="34" charset="0"/>
                </a:rPr>
                <a:t>DESIGN GUIDE</a:t>
              </a:r>
            </a:p>
            <a:p>
              <a:pPr algn="ctr" defTabSz="3291149"/>
              <a:endParaRPr lang="en-US" sz="2099" b="1" dirty="0" smtClean="0">
                <a:solidFill>
                  <a:prstClr val="white"/>
                </a:solidFill>
                <a:latin typeface="Trebuchet MS" pitchFamily="34" charset="0"/>
              </a:endParaRPr>
            </a:p>
            <a:p>
              <a:pPr defTabSz="2823779"/>
              <a:r>
                <a:rPr lang="en-US" sz="2099" dirty="0" smtClean="0">
                  <a:solidFill>
                    <a:prstClr val="white"/>
                  </a:solidFill>
                  <a:latin typeface="Trebuchet MS" pitchFamily="34" charset="0"/>
                </a:rPr>
                <a:t>This PowerPoint 2007 template produces a 36”x48” presentation poster. You can use it to create your research poster and save valuable time placing titles, subtitles, text, and graphics. </a:t>
              </a:r>
            </a:p>
            <a:p>
              <a:pPr defTabSz="2823779"/>
              <a:endParaRPr lang="en-US" sz="2099" dirty="0" smtClean="0">
                <a:solidFill>
                  <a:prstClr val="white"/>
                </a:solidFill>
                <a:latin typeface="Trebuchet MS" pitchFamily="34" charset="0"/>
              </a:endParaRPr>
            </a:p>
            <a:p>
              <a:pPr defTabSz="3291386"/>
              <a:r>
                <a:rPr lang="en-US" sz="2099" dirty="0" smtClean="0">
                  <a:solidFill>
                    <a:prstClr val="white"/>
                  </a:solidFill>
                  <a:latin typeface="Trebuchet MS" pitchFamily="34" charset="0"/>
                </a:rPr>
                <a:t>We provide a series of online tutorials that will guide you through the poster design process and answer your poster production questions. To view our template tutorials, go online to </a:t>
              </a:r>
              <a:r>
                <a:rPr lang="en-US" sz="2099" b="1" dirty="0" smtClean="0">
                  <a:solidFill>
                    <a:srgbClr val="FFC000"/>
                  </a:solidFill>
                  <a:latin typeface="Trebuchet MS" pitchFamily="34" charset="0"/>
                </a:rPr>
                <a:t>PosterPresentations.com</a:t>
              </a:r>
              <a:r>
                <a:rPr lang="en-US" sz="2099" b="1" dirty="0" smtClean="0">
                  <a:solidFill>
                    <a:prstClr val="white"/>
                  </a:solidFill>
                  <a:latin typeface="Trebuchet MS" pitchFamily="34" charset="0"/>
                </a:rPr>
                <a:t> </a:t>
              </a:r>
              <a:r>
                <a:rPr lang="en-US" sz="2099" dirty="0" smtClean="0">
                  <a:solidFill>
                    <a:prstClr val="white"/>
                  </a:solidFill>
                  <a:latin typeface="Trebuchet MS" pitchFamily="34" charset="0"/>
                </a:rPr>
                <a:t>and click on HELP DESK.</a:t>
              </a:r>
            </a:p>
            <a:p>
              <a:pPr defTabSz="3291386"/>
              <a:endParaRPr lang="en-US" sz="2099" dirty="0" smtClean="0">
                <a:solidFill>
                  <a:prstClr val="white"/>
                </a:solidFill>
                <a:latin typeface="Trebuchet MS" pitchFamily="34" charset="0"/>
              </a:endParaRPr>
            </a:p>
            <a:p>
              <a:pPr defTabSz="3291386"/>
              <a:r>
                <a:rPr lang="en-US" sz="2099" dirty="0" smtClean="0">
                  <a:solidFill>
                    <a:prstClr val="white"/>
                  </a:solidFill>
                  <a:latin typeface="Trebuchet MS" pitchFamily="34" charset="0"/>
                </a:rPr>
                <a:t>When you are ready to print your poster, go online to PosterPresentations.com</a:t>
              </a:r>
              <a:br>
                <a:rPr lang="en-US" sz="2099" dirty="0" smtClean="0">
                  <a:solidFill>
                    <a:prstClr val="white"/>
                  </a:solidFill>
                  <a:latin typeface="Trebuchet MS" pitchFamily="34" charset="0"/>
                </a:rPr>
              </a:br>
              <a:endParaRPr lang="en-US" sz="2099" dirty="0" smtClean="0">
                <a:solidFill>
                  <a:prstClr val="white"/>
                </a:solidFill>
                <a:latin typeface="Trebuchet MS" pitchFamily="34" charset="0"/>
              </a:endParaRPr>
            </a:p>
            <a:p>
              <a:pPr defTabSz="2823779"/>
              <a:r>
                <a:rPr lang="en-US" sz="2099" dirty="0" smtClean="0">
                  <a:solidFill>
                    <a:prstClr val="white"/>
                  </a:solidFill>
                  <a:latin typeface="Trebuchet MS" pitchFamily="34" charset="0"/>
                </a:rPr>
                <a:t>Need assistance? Call us at </a:t>
              </a:r>
              <a:r>
                <a:rPr lang="en-US" sz="2099" dirty="0" smtClean="0">
                  <a:solidFill>
                    <a:srgbClr val="FFC000"/>
                  </a:solidFill>
                  <a:latin typeface="Trebuchet MS" pitchFamily="34" charset="0"/>
                </a:rPr>
                <a:t>1.510.649.3001</a:t>
              </a:r>
            </a:p>
            <a:p>
              <a:pPr defTabSz="2823779"/>
              <a:endParaRPr lang="en-US" sz="2700" b="1" dirty="0" smtClean="0">
                <a:solidFill>
                  <a:srgbClr val="FFFF00"/>
                </a:solidFill>
                <a:latin typeface="Trebuchet MS" pitchFamily="34" charset="0"/>
              </a:endParaRPr>
            </a:p>
            <a:p>
              <a:pPr algn="ctr" defTabSz="3291149"/>
              <a:endParaRPr lang="en-US" sz="1800" b="1" dirty="0" smtClean="0">
                <a:solidFill>
                  <a:prstClr val="white"/>
                </a:solidFill>
                <a:latin typeface="Trebuchet MS" pitchFamily="34" charset="0"/>
              </a:endParaRPr>
            </a:p>
            <a:p>
              <a:pPr algn="ctr" defTabSz="3291149"/>
              <a:r>
                <a:rPr lang="en-US" sz="2999" b="1" spc="450" dirty="0" smtClean="0">
                  <a:solidFill>
                    <a:prstClr val="white"/>
                  </a:solidFill>
                  <a:latin typeface="Trebuchet MS" pitchFamily="34" charset="0"/>
                </a:rPr>
                <a:t>QUICK START</a:t>
              </a:r>
            </a:p>
            <a:p>
              <a:pPr algn="ctr" defTabSz="3291149"/>
              <a:endParaRPr lang="en-US" sz="2401" b="1" dirty="0" smtClean="0">
                <a:solidFill>
                  <a:prstClr val="white"/>
                </a:solidFill>
                <a:latin typeface="Trebuchet MS" pitchFamily="34" charset="0"/>
              </a:endParaRPr>
            </a:p>
            <a:p>
              <a:pPr algn="ctr" defTabSz="3291149"/>
              <a:r>
                <a:rPr lang="en-US" sz="2401" b="1" dirty="0" smtClean="0">
                  <a:solidFill>
                    <a:srgbClr val="FFC000"/>
                  </a:solidFill>
                  <a:latin typeface="Trebuchet MS" pitchFamily="34" charset="0"/>
                </a:rPr>
                <a:t>Zoom in and out</a:t>
              </a:r>
            </a:p>
            <a:p>
              <a:pPr marL="1418998" indent="-1418998" defTabSz="638071"/>
              <a:r>
                <a:rPr lang="en-US" sz="1800" dirty="0" smtClean="0">
                  <a:solidFill>
                    <a:prstClr val="white"/>
                  </a:solidFill>
                  <a:latin typeface="Trebuchet MS" pitchFamily="34" charset="0"/>
                </a:rPr>
                <a:t>	</a:t>
              </a:r>
              <a:r>
                <a:rPr lang="en-US" sz="1800" dirty="0" smtClean="0">
                  <a:solidFill>
                    <a:prstClr val="white">
                      <a:lumMod val="75000"/>
                    </a:prstClr>
                  </a:solidFill>
                  <a:latin typeface="Trebuchet MS" pitchFamily="34" charset="0"/>
                </a:rPr>
                <a:t>As you work on your poster zoom in and out to the level that is more comfortable to you. </a:t>
              </a:r>
            </a:p>
            <a:p>
              <a:pPr marL="1418998" indent="-1418998" defTabSz="638071"/>
              <a:r>
                <a:rPr lang="en-US" sz="1800" b="1" dirty="0" smtClean="0">
                  <a:solidFill>
                    <a:prstClr val="white">
                      <a:lumMod val="75000"/>
                    </a:prstClr>
                  </a:solidFill>
                  <a:latin typeface="Trebuchet MS" pitchFamily="34" charset="0"/>
                </a:rPr>
                <a:t>	</a:t>
              </a:r>
              <a:r>
                <a:rPr lang="en-US" sz="1800" dirty="0" smtClean="0">
                  <a:solidFill>
                    <a:prstClr val="white">
                      <a:lumMod val="75000"/>
                    </a:prstClr>
                  </a:solidFill>
                  <a:latin typeface="Trebuchet MS" pitchFamily="34" charset="0"/>
                </a:rPr>
                <a:t>Go to VIEW &gt; ZOOM.</a:t>
              </a:r>
            </a:p>
            <a:p>
              <a:pPr defTabSz="3291149"/>
              <a:endParaRPr lang="en-US" sz="2099" dirty="0" smtClean="0">
                <a:solidFill>
                  <a:prstClr val="white"/>
                </a:solidFill>
                <a:latin typeface="Trebuchet MS" pitchFamily="34" charset="0"/>
              </a:endParaRPr>
            </a:p>
            <a:p>
              <a:pPr algn="ctr" defTabSz="3291149"/>
              <a:r>
                <a:rPr lang="en-US" sz="2401" b="1" dirty="0" smtClean="0">
                  <a:solidFill>
                    <a:srgbClr val="FFC000"/>
                  </a:solidFill>
                  <a:latin typeface="Trebuchet MS" pitchFamily="34" charset="0"/>
                </a:rPr>
                <a:t>Title, Authors, and Affiliations</a:t>
              </a:r>
            </a:p>
            <a:p>
              <a:pPr defTabSz="3291149"/>
              <a:r>
                <a:rPr lang="en-US" sz="1800" dirty="0" smtClean="0">
                  <a:solidFill>
                    <a:prstClr val="white">
                      <a:lumMod val="75000"/>
                    </a:prstClr>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3291149"/>
              <a:endParaRPr lang="en-US" sz="1800" dirty="0" smtClean="0">
                <a:solidFill>
                  <a:prstClr val="white">
                    <a:lumMod val="75000"/>
                  </a:prstClr>
                </a:solidFill>
                <a:latin typeface="Trebuchet MS" pitchFamily="34" charset="0"/>
              </a:endParaRPr>
            </a:p>
            <a:p>
              <a:pPr defTabSz="3291149"/>
              <a:r>
                <a:rPr lang="en-US" sz="1800" b="1" spc="223"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The font size of your title should be bigger than your name(s) and institution name(s).</a:t>
              </a:r>
            </a:p>
            <a:p>
              <a:pPr defTabSz="3291149"/>
              <a:r>
                <a:rPr lang="en-US" sz="2099" b="1" dirty="0" smtClean="0">
                  <a:solidFill>
                    <a:prstClr val="white"/>
                  </a:solidFill>
                  <a:latin typeface="Trebuchet MS" pitchFamily="34" charset="0"/>
                </a:rPr>
                <a:t/>
              </a:r>
              <a:br>
                <a:rPr lang="en-US" sz="2099" b="1" dirty="0" smtClean="0">
                  <a:solidFill>
                    <a:prstClr val="white"/>
                  </a:solidFill>
                  <a:latin typeface="Trebuchet MS" pitchFamily="34" charset="0"/>
                </a:rPr>
              </a:br>
              <a:endParaRPr lang="en-US" sz="2099" b="1" dirty="0" smtClean="0">
                <a:solidFill>
                  <a:prstClr val="white"/>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r>
                <a:rPr lang="en-US" sz="2401" b="1" dirty="0" smtClean="0">
                  <a:solidFill>
                    <a:srgbClr val="FFC000"/>
                  </a:solidFill>
                  <a:latin typeface="Trebuchet MS" pitchFamily="34" charset="0"/>
                </a:rPr>
                <a:t>Adding Logos / Seals</a:t>
              </a:r>
            </a:p>
            <a:p>
              <a:pPr defTabSz="3291149"/>
              <a:r>
                <a:rPr lang="en-US" sz="1800" dirty="0" smtClean="0">
                  <a:solidFill>
                    <a:prstClr val="white">
                      <a:lumMod val="75000"/>
                    </a:prst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3291149"/>
              <a:endParaRPr lang="en-US" sz="1800" spc="223" dirty="0" smtClean="0">
                <a:solidFill>
                  <a:prstClr val="white">
                    <a:lumMod val="75000"/>
                  </a:prstClr>
                </a:solidFill>
                <a:latin typeface="Trebuchet MS" pitchFamily="34" charset="0"/>
              </a:endParaRPr>
            </a:p>
            <a:p>
              <a:pPr defTabSz="3291149"/>
              <a:r>
                <a:rPr lang="en-US" sz="1800" b="1" spc="223"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See if your school’s logo is available on our free poster templates page.</a:t>
              </a:r>
            </a:p>
            <a:p>
              <a:pPr defTabSz="3291149"/>
              <a:endParaRPr lang="en-US" sz="1800" dirty="0" smtClean="0">
                <a:solidFill>
                  <a:prstClr val="white"/>
                </a:solidFill>
                <a:latin typeface="Trebuchet MS" pitchFamily="34" charset="0"/>
              </a:endParaRPr>
            </a:p>
            <a:p>
              <a:pPr algn="ctr" defTabSz="3291149"/>
              <a:r>
                <a:rPr lang="en-US" sz="2401" b="1" dirty="0" smtClean="0">
                  <a:solidFill>
                    <a:srgbClr val="FFC000"/>
                  </a:solidFill>
                  <a:latin typeface="Trebuchet MS" pitchFamily="34" charset="0"/>
                </a:rPr>
                <a:t>Photographs / Graphics</a:t>
              </a:r>
            </a:p>
            <a:p>
              <a:pPr defTabSz="733309"/>
              <a:r>
                <a:rPr lang="en-US" sz="1800" dirty="0" smtClean="0">
                  <a:solidFill>
                    <a:prstClr val="white">
                      <a:lumMod val="75000"/>
                    </a:prst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733309"/>
              <a:endParaRPr lang="en-US" sz="1800" dirty="0" smtClean="0">
                <a:solidFill>
                  <a:prstClr val="white"/>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endParaRPr lang="en-US" sz="2099" b="1" dirty="0" smtClean="0">
                <a:solidFill>
                  <a:srgbClr val="FFC000"/>
                </a:solidFill>
                <a:latin typeface="Trebuchet MS" pitchFamily="34" charset="0"/>
              </a:endParaRPr>
            </a:p>
            <a:p>
              <a:pPr algn="ctr" defTabSz="3291149"/>
              <a:r>
                <a:rPr lang="en-US" sz="2401" b="1" dirty="0" smtClean="0">
                  <a:solidFill>
                    <a:srgbClr val="FFC000"/>
                  </a:solidFill>
                  <a:latin typeface="Trebuchet MS" pitchFamily="34" charset="0"/>
                </a:rPr>
                <a:t>Image Quality Check</a:t>
              </a:r>
            </a:p>
            <a:p>
              <a:pPr defTabSz="733309"/>
              <a:r>
                <a:rPr lang="en-US" sz="1800" dirty="0" smtClean="0">
                  <a:solidFill>
                    <a:prstClr val="white">
                      <a:lumMod val="75000"/>
                    </a:prstClr>
                  </a:solidFill>
                  <a:latin typeface="Trebuchet MS" pitchFamily="34" charset="0"/>
                </a:rPr>
                <a:t>Zoom in and look at your images at 100% magnification. If they look good they will print well. </a:t>
              </a:r>
              <a:endParaRPr lang="en-US" sz="2099" dirty="0" smtClean="0">
                <a:solidFill>
                  <a:prstClr val="white"/>
                </a:solidFill>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62"/>
              <a:ext cx="7531182" cy="2058756"/>
              <a:chOff x="-4470427" y="11016658"/>
              <a:chExt cx="3470785" cy="945880"/>
            </a:xfrm>
          </p:grpSpPr>
          <p:grpSp>
            <p:nvGrpSpPr>
              <p:cNvPr id="46" name="Group 45"/>
              <p:cNvGrpSpPr/>
              <p:nvPr userDrawn="1"/>
            </p:nvGrpSpPr>
            <p:grpSpPr>
              <a:xfrm>
                <a:off x="-2783495" y="11060877"/>
                <a:ext cx="624431" cy="865194"/>
                <a:chOff x="-3958697" y="11117435"/>
                <a:chExt cx="779338" cy="1239819"/>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8" cy="243076"/>
                </a:xfrm>
                <a:prstGeom prst="rect">
                  <a:avLst/>
                </a:prstGeom>
                <a:solidFill>
                  <a:schemeClr val="accent1"/>
                </a:solidFill>
                <a:ln>
                  <a:noFill/>
                </a:ln>
              </p:spPr>
              <p:txBody>
                <a:bodyPr wrap="square" lIns="91440" tIns="91440" rIns="91440" bIns="91440" rtlCol="0">
                  <a:spAutoFit/>
                </a:bodyPr>
                <a:lstStyle/>
                <a:p>
                  <a:pPr algn="ctr" defTabSz="3291149"/>
                  <a:r>
                    <a:rPr lang="en-US" sz="1199" b="1" dirty="0" smtClean="0">
                      <a:solidFill>
                        <a:prstClr val="black"/>
                      </a:solidFill>
                    </a:rPr>
                    <a:t>ORIGINAL</a:t>
                  </a:r>
                  <a:endParaRPr lang="en-US" sz="1199" b="1" dirty="0">
                    <a:solidFill>
                      <a:prstClr val="black"/>
                    </a:solidFill>
                  </a:endParaRPr>
                </a:p>
              </p:txBody>
            </p:sp>
          </p:grpSp>
          <p:grpSp>
            <p:nvGrpSpPr>
              <p:cNvPr id="47" name="Group 46"/>
              <p:cNvGrpSpPr/>
              <p:nvPr userDrawn="1"/>
            </p:nvGrpSpPr>
            <p:grpSpPr>
              <a:xfrm>
                <a:off x="-2033159" y="11060893"/>
                <a:ext cx="1033517" cy="868847"/>
                <a:chOff x="-2921738" y="11200127"/>
                <a:chExt cx="1420279" cy="1193985"/>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18694"/>
                </a:xfrm>
                <a:prstGeom prst="rect">
                  <a:avLst/>
                </a:prstGeom>
                <a:solidFill>
                  <a:srgbClr val="FF0000"/>
                </a:solidFill>
              </p:spPr>
              <p:txBody>
                <a:bodyPr wrap="square" lIns="457200" tIns="91440" rIns="457200" bIns="91440" rtlCol="0">
                  <a:spAutoFit/>
                </a:bodyPr>
                <a:lstStyle/>
                <a:p>
                  <a:pPr algn="ctr" defTabSz="3291149"/>
                  <a:r>
                    <a:rPr lang="en-US" sz="1051" b="1" dirty="0" smtClean="0">
                      <a:solidFill>
                        <a:prstClr val="white"/>
                      </a:solidFill>
                    </a:rPr>
                    <a:t>DISTORTED</a:t>
                  </a:r>
                  <a:endParaRPr lang="en-US" sz="526" b="1" dirty="0">
                    <a:solidFill>
                      <a:prstClr val="white"/>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296893"/>
              </a:xfrm>
              <a:prstGeom prst="rect">
                <a:avLst/>
              </a:prstGeom>
              <a:noFill/>
            </p:spPr>
            <p:txBody>
              <a:bodyPr wrap="square" lIns="457200" tIns="457200" rIns="457200" bIns="0" rtlCol="0">
                <a:spAutoFit/>
              </a:bodyPr>
              <a:lstStyle/>
              <a:p>
                <a:pPr algn="ctr" defTabSz="3291149"/>
                <a:r>
                  <a:rPr lang="en-US" sz="1199" dirty="0" smtClean="0">
                    <a:solidFill>
                      <a:prstClr val="white"/>
                    </a:solidFill>
                  </a:rPr>
                  <a:t>Corner handles</a:t>
                </a:r>
                <a:endParaRPr lang="en-US" sz="1199" dirty="0">
                  <a:solidFill>
                    <a:prstClr val="white"/>
                  </a:solidFill>
                </a:endParaRPr>
              </a:p>
            </p:txBody>
          </p:sp>
        </p:grpSp>
        <p:grpSp>
          <p:nvGrpSpPr>
            <p:cNvPr id="39" name="Group 38"/>
            <p:cNvGrpSpPr/>
            <p:nvPr userDrawn="1"/>
          </p:nvGrpSpPr>
          <p:grpSpPr>
            <a:xfrm>
              <a:off x="-10367950" y="27751412"/>
              <a:ext cx="9261326" cy="2453251"/>
              <a:chOff x="-4740782" y="12734137"/>
              <a:chExt cx="4268131" cy="1127128"/>
            </a:xfrm>
          </p:grpSpPr>
          <p:graphicFrame>
            <p:nvGraphicFramePr>
              <p:cNvPr id="41" name="Object 40"/>
              <p:cNvGraphicFramePr>
                <a:graphicFrameLocks noChangeAspect="1"/>
              </p:cNvGraphicFramePr>
              <p:nvPr userDrawn="1">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274"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4275"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4" y="13229139"/>
                <a:ext cx="1117601" cy="127597"/>
              </a:xfrm>
              <a:prstGeom prst="rect">
                <a:avLst/>
              </a:prstGeom>
              <a:noFill/>
            </p:spPr>
            <p:txBody>
              <a:bodyPr wrap="square" lIns="91440" tIns="91440" rIns="91440" bIns="0" rtlCol="0">
                <a:spAutoFit/>
              </a:bodyPr>
              <a:lstStyle/>
              <a:p>
                <a:pPr algn="ctr" defTabSz="3291149"/>
                <a:r>
                  <a:rPr lang="en-US" sz="1199" dirty="0" smtClean="0">
                    <a:solidFill>
                      <a:srgbClr val="92D050"/>
                    </a:solidFill>
                  </a:rPr>
                  <a:t>Good </a:t>
                </a:r>
                <a:r>
                  <a:rPr lang="en-US" sz="1199" dirty="0" smtClean="0">
                    <a:solidFill>
                      <a:prstClr val="white"/>
                    </a:solidFill>
                  </a:rPr>
                  <a:t>printing quality</a:t>
                </a:r>
                <a:endParaRPr lang="en-US" sz="1199" dirty="0">
                  <a:solidFill>
                    <a:prstClr val="white"/>
                  </a:solidFill>
                </a:endParaRPr>
              </a:p>
            </p:txBody>
          </p:sp>
          <p:sp>
            <p:nvSpPr>
              <p:cNvPr id="45" name="TextBox 44"/>
              <p:cNvSpPr txBox="1"/>
              <p:nvPr userDrawn="1"/>
            </p:nvSpPr>
            <p:spPr>
              <a:xfrm rot="16200000">
                <a:off x="-1095250" y="13238665"/>
                <a:ext cx="1117602" cy="127597"/>
              </a:xfrm>
              <a:prstGeom prst="rect">
                <a:avLst/>
              </a:prstGeom>
              <a:noFill/>
            </p:spPr>
            <p:txBody>
              <a:bodyPr wrap="square" lIns="91440" tIns="91440" rIns="91440" bIns="0" rtlCol="0">
                <a:spAutoFit/>
              </a:bodyPr>
              <a:lstStyle/>
              <a:p>
                <a:pPr algn="ctr" defTabSz="3291149"/>
                <a:r>
                  <a:rPr lang="en-US" sz="1199" dirty="0" smtClean="0">
                    <a:solidFill>
                      <a:srgbClr val="FF0000"/>
                    </a:solidFill>
                  </a:rPr>
                  <a:t>Bad </a:t>
                </a:r>
                <a:r>
                  <a:rPr lang="en-US" sz="1199" dirty="0" smtClean="0">
                    <a:solidFill>
                      <a:prstClr val="white"/>
                    </a:solidFill>
                  </a:rPr>
                  <a:t>printing quality</a:t>
                </a:r>
                <a:endParaRPr lang="en-US" sz="1199" dirty="0">
                  <a:solidFill>
                    <a:prstClr val="white"/>
                  </a:solidFill>
                </a:endParaRPr>
              </a:p>
            </p:txBody>
          </p:sp>
        </p:grpSp>
      </p:grpSp>
      <p:grpSp>
        <p:nvGrpSpPr>
          <p:cNvPr id="54" name="Group 53"/>
          <p:cNvGrpSpPr/>
          <p:nvPr userDrawn="1"/>
        </p:nvGrpSpPr>
        <p:grpSpPr>
          <a:xfrm>
            <a:off x="44157841" y="-55063"/>
            <a:ext cx="11062138" cy="32973463"/>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291149"/>
              <a:r>
                <a:rPr lang="en-US" sz="2999" b="1" spc="450" dirty="0" smtClean="0">
                  <a:solidFill>
                    <a:prstClr val="white"/>
                  </a:solidFill>
                  <a:latin typeface="Trebuchet MS" pitchFamily="34" charset="0"/>
                </a:rPr>
                <a:t>QUICK START (cont.)</a:t>
              </a:r>
            </a:p>
            <a:p>
              <a:pPr algn="ctr" defTabSz="3291149"/>
              <a:endParaRPr lang="en-US" sz="2700" b="1" dirty="0" smtClean="0">
                <a:solidFill>
                  <a:prstClr val="white"/>
                </a:solidFill>
                <a:latin typeface="Trebuchet MS" pitchFamily="34" charset="0"/>
              </a:endParaRPr>
            </a:p>
            <a:p>
              <a:pPr algn="ctr" defTabSz="3291149"/>
              <a:r>
                <a:rPr lang="en-US" sz="2401" b="1" dirty="0" smtClean="0">
                  <a:solidFill>
                    <a:srgbClr val="FFC000"/>
                  </a:solidFill>
                  <a:latin typeface="Trebuchet MS" pitchFamily="34" charset="0"/>
                </a:rPr>
                <a:t>How to change the template color theme</a:t>
              </a:r>
            </a:p>
            <a:p>
              <a:pPr marL="0" lvl="2" defTabSz="85712">
                <a:defRPr/>
              </a:pPr>
              <a:r>
                <a:rPr lang="en-US" sz="1800" dirty="0" smtClean="0">
                  <a:solidFill>
                    <a:prstClr val="white">
                      <a:lumMod val="75000"/>
                    </a:prstClr>
                  </a:solidFill>
                  <a:latin typeface="Trebuchet MS" pitchFamily="34" charset="0"/>
                </a:rPr>
                <a:t>You can easily change the color theme of your poster by going to the DESIGN menu, click on COLORS, and choose the color theme of your choice. You can also create your own color theme.</a:t>
              </a:r>
            </a:p>
            <a:p>
              <a:pPr marL="0" lvl="2" defTabSz="85712">
                <a:defRPr/>
              </a:pPr>
              <a:endParaRPr lang="en-US" sz="1800" dirty="0" smtClean="0">
                <a:solidFill>
                  <a:prstClr val="white">
                    <a:lumMod val="75000"/>
                  </a:prstClr>
                </a:solidFill>
                <a:latin typeface="Trebuchet MS" pitchFamily="34" charset="0"/>
              </a:endParaRPr>
            </a:p>
            <a:p>
              <a:pPr defTabSz="85712"/>
              <a:endParaRPr lang="en-US" sz="1800" dirty="0" smtClean="0">
                <a:solidFill>
                  <a:prstClr val="white">
                    <a:lumMod val="75000"/>
                  </a:prstClr>
                </a:solidFill>
                <a:latin typeface="Trebuchet MS" pitchFamily="34" charset="0"/>
              </a:endParaRPr>
            </a:p>
            <a:p>
              <a:pPr defTabSz="85712"/>
              <a:endParaRPr lang="en-US" sz="1800" dirty="0" smtClean="0">
                <a:solidFill>
                  <a:prstClr val="white">
                    <a:lumMod val="75000"/>
                  </a:prstClr>
                </a:solidFill>
                <a:latin typeface="Trebuchet MS" pitchFamily="34" charset="0"/>
              </a:endParaRPr>
            </a:p>
            <a:p>
              <a:pPr defTabSz="85712"/>
              <a:endParaRPr lang="en-US" sz="1800" dirty="0" smtClean="0">
                <a:solidFill>
                  <a:prstClr val="white">
                    <a:lumMod val="75000"/>
                  </a:prstClr>
                </a:solidFill>
                <a:latin typeface="Trebuchet MS" pitchFamily="34" charset="0"/>
              </a:endParaRPr>
            </a:p>
            <a:p>
              <a:pPr defTabSz="85712"/>
              <a:endParaRPr lang="en-US" sz="1800" dirty="0" smtClean="0">
                <a:solidFill>
                  <a:prstClr val="white">
                    <a:lumMod val="75000"/>
                  </a:prstClr>
                </a:solidFill>
                <a:latin typeface="Trebuchet MS" pitchFamily="34" charset="0"/>
              </a:endParaRPr>
            </a:p>
            <a:p>
              <a:pPr defTabSz="85712"/>
              <a:endParaRPr lang="en-US" sz="1800" dirty="0" smtClean="0">
                <a:solidFill>
                  <a:prstClr val="white">
                    <a:lumMod val="75000"/>
                  </a:prstClr>
                </a:solidFill>
                <a:latin typeface="Trebuchet MS" pitchFamily="34" charset="0"/>
              </a:endParaRPr>
            </a:p>
            <a:p>
              <a:pPr defTabSz="85712"/>
              <a:endParaRPr lang="en-US" sz="1800" dirty="0" smtClean="0">
                <a:solidFill>
                  <a:prstClr val="white">
                    <a:lumMod val="75000"/>
                  </a:prstClr>
                </a:solidFill>
                <a:latin typeface="Trebuchet MS" pitchFamily="34" charset="0"/>
              </a:endParaRPr>
            </a:p>
            <a:p>
              <a:pPr defTabSz="85712"/>
              <a:r>
                <a:rPr lang="en-US" sz="1800" dirty="0" smtClean="0">
                  <a:solidFill>
                    <a:prstClr val="white">
                      <a:lumMod val="75000"/>
                    </a:prst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85712"/>
              <a:endParaRPr lang="en-US" sz="1800" dirty="0" smtClean="0">
                <a:solidFill>
                  <a:prstClr val="white">
                    <a:lumMod val="75000"/>
                  </a:prstClr>
                </a:solidFill>
                <a:latin typeface="Trebuchet MS" pitchFamily="34" charset="0"/>
              </a:endParaRPr>
            </a:p>
            <a:p>
              <a:pPr algn="ctr" defTabSz="3291149"/>
              <a:r>
                <a:rPr lang="en-US" sz="2401" b="1" dirty="0" smtClean="0">
                  <a:solidFill>
                    <a:srgbClr val="FFC000"/>
                  </a:solidFill>
                  <a:latin typeface="Trebuchet MS" pitchFamily="34" charset="0"/>
                </a:rPr>
                <a:t>How to add Text</a:t>
              </a:r>
            </a:p>
            <a:p>
              <a:pPr marL="2448724" lvl="2" defTabSz="85712"/>
              <a:r>
                <a:rPr lang="en-US" sz="1800" dirty="0" smtClean="0">
                  <a:solidFill>
                    <a:prstClr val="white">
                      <a:lumMod val="75000"/>
                    </a:prst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572" lvl="2" defTabSz="85712"/>
              <a:endParaRPr lang="en-US" sz="1800" dirty="0" smtClean="0">
                <a:solidFill>
                  <a:prstClr val="white">
                    <a:lumMod val="75000"/>
                  </a:prstClr>
                </a:solidFill>
                <a:latin typeface="Trebuchet MS" pitchFamily="34" charset="0"/>
              </a:endParaRPr>
            </a:p>
            <a:p>
              <a:pPr algn="ctr" defTabSz="1138572">
                <a:defRPr/>
              </a:pPr>
              <a:r>
                <a:rPr lang="en-US" sz="1800" dirty="0" smtClean="0">
                  <a:solidFill>
                    <a:prstClr val="white">
                      <a:lumMod val="75000"/>
                    </a:prstClr>
                  </a:solidFill>
                  <a:latin typeface="Trebuchet MS" pitchFamily="34" charset="0"/>
                </a:rPr>
                <a:t> </a:t>
              </a:r>
              <a:r>
                <a:rPr lang="en-US" sz="2401" b="1" dirty="0" smtClean="0">
                  <a:solidFill>
                    <a:srgbClr val="FFC000"/>
                  </a:solidFill>
                  <a:latin typeface="Trebuchet MS" pitchFamily="34" charset="0"/>
                </a:rPr>
                <a:t>Text size</a:t>
              </a:r>
            </a:p>
            <a:p>
              <a:pPr defTabSz="85712">
                <a:defRPr/>
              </a:pPr>
              <a:r>
                <a:rPr lang="en-US" sz="1800" dirty="0" smtClean="0">
                  <a:solidFill>
                    <a:prstClr val="white">
                      <a:lumMod val="75000"/>
                    </a:prstClr>
                  </a:solidFill>
                  <a:latin typeface="Trebuchet MS" pitchFamily="34" charset="0"/>
                </a:rPr>
                <a:t>Adjust the size of your text based on how much content you have to present. The default template text offers a good starting point. Follow the conference requirements.</a:t>
              </a:r>
            </a:p>
            <a:p>
              <a:pPr marL="1138572" lvl="2" defTabSz="85712"/>
              <a:endParaRPr lang="en-US" sz="1800" dirty="0" smtClean="0">
                <a:solidFill>
                  <a:prstClr val="white">
                    <a:lumMod val="75000"/>
                  </a:prstClr>
                </a:solidFill>
                <a:latin typeface="Trebuchet MS" pitchFamily="34" charset="0"/>
              </a:endParaRPr>
            </a:p>
            <a:p>
              <a:pPr algn="ctr" defTabSz="3291149"/>
              <a:r>
                <a:rPr lang="en-US" sz="2401" b="1" dirty="0" smtClean="0">
                  <a:solidFill>
                    <a:srgbClr val="FFC000"/>
                  </a:solidFill>
                  <a:latin typeface="Trebuchet MS" pitchFamily="34" charset="0"/>
                </a:rPr>
                <a:t>How to add Tables</a:t>
              </a:r>
            </a:p>
            <a:p>
              <a:pPr marL="1297573" lvl="1" defTabSz="85712"/>
              <a:r>
                <a:rPr lang="en-US" sz="1800" dirty="0" smtClean="0">
                  <a:solidFill>
                    <a:prstClr val="white">
                      <a:lumMod val="75000"/>
                    </a:prstClr>
                  </a:solidFill>
                  <a:latin typeface="Trebuchet MS" pitchFamily="34" charset="0"/>
                </a:rPr>
                <a:t>To add a table from scratch go to the INSERT menu and </a:t>
              </a:r>
              <a:br>
                <a:rPr lang="en-US" sz="1800" dirty="0" smtClean="0">
                  <a:solidFill>
                    <a:prstClr val="white">
                      <a:lumMod val="75000"/>
                    </a:prstClr>
                  </a:solidFill>
                  <a:latin typeface="Trebuchet MS" pitchFamily="34" charset="0"/>
                </a:rPr>
              </a:br>
              <a:r>
                <a:rPr lang="en-US" sz="1800" dirty="0" smtClean="0">
                  <a:solidFill>
                    <a:prstClr val="white">
                      <a:lumMod val="75000"/>
                    </a:prstClr>
                  </a:solidFill>
                  <a:latin typeface="Trebuchet MS" pitchFamily="34" charset="0"/>
                </a:rPr>
                <a:t>click on TABLE. A drop-down box will help you select rows and columns. </a:t>
              </a:r>
            </a:p>
            <a:p>
              <a:pPr defTabSz="85712"/>
              <a:r>
                <a:rPr lang="en-US" sz="1800" dirty="0" smtClean="0">
                  <a:solidFill>
                    <a:prstClr val="white">
                      <a:lumMod val="75000"/>
                    </a:prstClr>
                  </a:solidFill>
                  <a:latin typeface="Trebuchet MS" pitchFamily="34" charset="0"/>
                </a:rPr>
                <a:t>You can also copy and a paste a table from Word or another PowerPoint document. A pasted table may need to be re-formatted by RIGHT-CLICK &gt; FORMAT SHAPE, TEXT BOX, Margins.</a:t>
              </a:r>
            </a:p>
            <a:p>
              <a:pPr defTabSz="85712"/>
              <a:endParaRPr lang="en-US" sz="1800" dirty="0" smtClean="0">
                <a:solidFill>
                  <a:prstClr val="white">
                    <a:lumMod val="75000"/>
                  </a:prstClr>
                </a:solidFill>
                <a:latin typeface="Trebuchet MS" pitchFamily="34" charset="0"/>
              </a:endParaRPr>
            </a:p>
            <a:p>
              <a:pPr algn="ctr" defTabSz="1138572">
                <a:defRPr/>
              </a:pPr>
              <a:r>
                <a:rPr lang="en-US" sz="2401" b="1" dirty="0" smtClean="0">
                  <a:solidFill>
                    <a:srgbClr val="FFC000"/>
                  </a:solidFill>
                  <a:latin typeface="Trebuchet MS" pitchFamily="34" charset="0"/>
                </a:rPr>
                <a:t>Graphs / Charts</a:t>
              </a:r>
            </a:p>
            <a:p>
              <a:pPr defTabSz="85712">
                <a:defRPr/>
              </a:pPr>
              <a:r>
                <a:rPr lang="en-US" sz="1800" dirty="0" smtClean="0">
                  <a:solidFill>
                    <a:prstClr val="white">
                      <a:lumMod val="75000"/>
                    </a:prstClr>
                  </a:solidFill>
                  <a:latin typeface="Trebuchet MS" pitchFamily="34" charset="0"/>
                </a:rPr>
                <a:t>You can simply copy and paste charts and graphs from Excel or Word. Some reformatting may be required depending on how the original document has been created.</a:t>
              </a:r>
            </a:p>
            <a:p>
              <a:pPr defTabSz="85712">
                <a:defRPr/>
              </a:pPr>
              <a:endParaRPr lang="en-US" sz="1800" dirty="0" smtClean="0">
                <a:solidFill>
                  <a:prstClr val="white">
                    <a:lumMod val="75000"/>
                  </a:prstClr>
                </a:solidFill>
                <a:latin typeface="Trebuchet MS" pitchFamily="34" charset="0"/>
              </a:endParaRPr>
            </a:p>
            <a:p>
              <a:pPr algn="ctr" defTabSz="1138572">
                <a:defRPr/>
              </a:pPr>
              <a:r>
                <a:rPr lang="en-US" sz="2401" b="1" dirty="0" smtClean="0">
                  <a:solidFill>
                    <a:srgbClr val="FFC000"/>
                  </a:solidFill>
                  <a:latin typeface="Trebuchet MS" pitchFamily="34" charset="0"/>
                </a:rPr>
                <a:t>How to change the column configuration</a:t>
              </a:r>
            </a:p>
            <a:p>
              <a:pPr defTabSz="85712">
                <a:defRPr/>
              </a:pPr>
              <a:r>
                <a:rPr lang="en-US" sz="1800" dirty="0" smtClean="0">
                  <a:solidFill>
                    <a:prstClr val="white">
                      <a:lumMod val="75000"/>
                    </a:prstClr>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1138572">
                <a:defRPr/>
              </a:pPr>
              <a:endParaRPr lang="en-US" sz="2401" b="1" dirty="0" smtClean="0">
                <a:solidFill>
                  <a:srgbClr val="FFC000"/>
                </a:solidFill>
                <a:latin typeface="Trebuchet MS" pitchFamily="34" charset="0"/>
              </a:endParaRPr>
            </a:p>
            <a:p>
              <a:pPr algn="ctr" defTabSz="1138572">
                <a:defRPr/>
              </a:pPr>
              <a:r>
                <a:rPr lang="en-US" sz="2401" b="1" dirty="0" smtClean="0">
                  <a:solidFill>
                    <a:srgbClr val="FFC000"/>
                  </a:solidFill>
                  <a:latin typeface="Trebuchet MS" pitchFamily="34" charset="0"/>
                </a:rPr>
                <a:t>How to remove the info bars</a:t>
              </a:r>
            </a:p>
            <a:p>
              <a:pPr defTabSz="85712">
                <a:defRPr/>
              </a:pPr>
              <a:r>
                <a:rPr lang="en-US" sz="1800" dirty="0" smtClean="0">
                  <a:solidFill>
                    <a:prstClr val="white">
                      <a:lumMod val="75000"/>
                    </a:prstClr>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85712">
                <a:defRPr/>
              </a:pPr>
              <a:endParaRPr lang="en-US" sz="1800" dirty="0" smtClean="0">
                <a:solidFill>
                  <a:prstClr val="white">
                    <a:lumMod val="75000"/>
                  </a:prstClr>
                </a:solidFill>
                <a:latin typeface="Trebuchet MS" pitchFamily="34" charset="0"/>
              </a:endParaRPr>
            </a:p>
            <a:p>
              <a:pPr algn="ctr" defTabSz="1138572">
                <a:defRPr/>
              </a:pPr>
              <a:r>
                <a:rPr lang="en-US" sz="2401" b="1" dirty="0" smtClean="0">
                  <a:solidFill>
                    <a:srgbClr val="FFC000"/>
                  </a:solidFill>
                  <a:latin typeface="Trebuchet MS" pitchFamily="34" charset="0"/>
                </a:rPr>
                <a:t>Save your work</a:t>
              </a:r>
            </a:p>
            <a:p>
              <a:pPr defTabSz="85712">
                <a:defRPr/>
              </a:pPr>
              <a:r>
                <a:rPr lang="en-US" sz="1800" dirty="0" smtClean="0">
                  <a:solidFill>
                    <a:prstClr val="white">
                      <a:lumMod val="75000"/>
                    </a:prstClr>
                  </a:solidFill>
                  <a:latin typeface="Trebuchet MS" pitchFamily="34" charset="0"/>
                </a:rPr>
                <a:t>Save your template as a PowerPoint document. For printing, save as PowerPoint of “Print-quality” PDF.</a:t>
              </a:r>
            </a:p>
            <a:p>
              <a:pPr defTabSz="85712">
                <a:defRPr/>
              </a:pPr>
              <a:endParaRPr lang="en-US" sz="1800" dirty="0" smtClean="0">
                <a:solidFill>
                  <a:prstClr val="white">
                    <a:lumMod val="75000"/>
                  </a:prstClr>
                </a:solidFill>
                <a:latin typeface="Trebuchet MS" pitchFamily="34" charset="0"/>
              </a:endParaRPr>
            </a:p>
            <a:p>
              <a:pPr algn="ctr" defTabSz="1138572">
                <a:defRPr/>
              </a:pPr>
              <a:r>
                <a:rPr lang="en-US" sz="2401" b="1" dirty="0" smtClean="0">
                  <a:solidFill>
                    <a:srgbClr val="FFC000"/>
                  </a:solidFill>
                  <a:latin typeface="Trebuchet MS" pitchFamily="34" charset="0"/>
                </a:rPr>
                <a:t>Print your poster</a:t>
              </a:r>
            </a:p>
            <a:p>
              <a:pPr defTabSz="85712">
                <a:defRPr/>
              </a:pPr>
              <a:r>
                <a:rPr lang="en-US" sz="1800" dirty="0" smtClean="0">
                  <a:solidFill>
                    <a:prstClr val="white">
                      <a:lumMod val="75000"/>
                    </a:prstClr>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defTabSz="85712">
                <a:defRPr/>
              </a:pPr>
              <a:endParaRPr lang="en-US" sz="2099" dirty="0" smtClean="0">
                <a:solidFill>
                  <a:prstClr val="white">
                    <a:lumMod val="75000"/>
                  </a:prstClr>
                </a:solidFill>
                <a:latin typeface="Trebuchet MS" pitchFamily="34" charset="0"/>
              </a:endParaRPr>
            </a:p>
          </p:txBody>
        </p:sp>
        <p:graphicFrame>
          <p:nvGraphicFramePr>
            <p:cNvPr id="56" name="Object 55"/>
            <p:cNvGraphicFramePr>
              <a:graphicFrameLocks noChangeAspect="1"/>
            </p:cNvGraphicFramePr>
            <p:nvPr userDrawn="1">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4276"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4277"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91149"/>
                <a:endParaRPr lang="en-US" sz="6448">
                  <a:solidFill>
                    <a:prstClr val="white"/>
                  </a:solidFill>
                </a:endParaRPr>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2" y="28552306"/>
                <a:ext cx="8671190" cy="556966"/>
              </a:xfrm>
              <a:prstGeom prst="rect">
                <a:avLst/>
              </a:prstGeom>
              <a:noFill/>
              <a:ln>
                <a:noFill/>
              </a:ln>
            </p:spPr>
            <p:txBody>
              <a:bodyPr wrap="square" rtlCol="0">
                <a:spAutoFit/>
              </a:bodyPr>
              <a:lstStyle/>
              <a:p>
                <a:pPr defTabSz="3291149"/>
                <a:r>
                  <a:rPr lang="en-US" sz="1800" dirty="0" smtClean="0">
                    <a:solidFill>
                      <a:srgbClr val="4E5B6F"/>
                    </a:solidFill>
                    <a:latin typeface="Trebuchet MS" pitchFamily="34" charset="0"/>
                  </a:rPr>
                  <a:t>Student discounts are available on our </a:t>
                </a:r>
                <a:r>
                  <a:rPr lang="en-US" sz="1800" dirty="0" err="1" smtClean="0">
                    <a:solidFill>
                      <a:srgbClr val="4E5B6F"/>
                    </a:solidFill>
                    <a:latin typeface="Trebuchet MS" pitchFamily="34" charset="0"/>
                  </a:rPr>
                  <a:t>Facebook</a:t>
                </a:r>
                <a:r>
                  <a:rPr lang="en-US" sz="1800" dirty="0" smtClean="0">
                    <a:solidFill>
                      <a:srgbClr val="4E5B6F"/>
                    </a:solidFill>
                    <a:latin typeface="Trebuchet MS" pitchFamily="34" charset="0"/>
                  </a:rPr>
                  <a:t> page.</a:t>
                </a:r>
                <a:br>
                  <a:rPr lang="en-US" sz="1800" dirty="0" smtClean="0">
                    <a:solidFill>
                      <a:srgbClr val="4E5B6F"/>
                    </a:solidFill>
                    <a:latin typeface="Trebuchet MS" pitchFamily="34" charset="0"/>
                  </a:rPr>
                </a:br>
                <a:r>
                  <a:rPr lang="en-US" sz="1800" dirty="0" smtClean="0">
                    <a:solidFill>
                      <a:srgbClr val="4E5B6F"/>
                    </a:solidFill>
                    <a:latin typeface="Trebuchet MS" pitchFamily="34" charset="0"/>
                  </a:rPr>
                  <a:t>Go to </a:t>
                </a:r>
                <a:r>
                  <a:rPr lang="en-US" sz="1800" u="sng" dirty="0" smtClean="0">
                    <a:solidFill>
                      <a:srgbClr val="4E5B6F"/>
                    </a:solidFill>
                    <a:latin typeface="Trebuchet MS" pitchFamily="34" charset="0"/>
                  </a:rPr>
                  <a:t>PosterPresentations.com</a:t>
                </a:r>
                <a:r>
                  <a:rPr lang="en-US" sz="1800" dirty="0" smtClean="0">
                    <a:solidFill>
                      <a:srgbClr val="4E5B6F"/>
                    </a:solidFill>
                    <a:latin typeface="Trebuchet MS" pitchFamily="34" charset="0"/>
                  </a:rPr>
                  <a:t> and click on the FB icon. </a:t>
                </a:r>
                <a:endParaRPr lang="en-US" sz="1800" dirty="0">
                  <a:solidFill>
                    <a:srgbClr val="4E5B6F"/>
                  </a:solidFill>
                  <a:latin typeface="Trebuchet MS" pitchFamily="34" charset="0"/>
                </a:endParaRPr>
              </a:p>
            </p:txBody>
          </p:sp>
        </p:grpSp>
        <p:sp>
          <p:nvSpPr>
            <p:cNvPr id="60" name="TextBox 59"/>
            <p:cNvSpPr txBox="1"/>
            <p:nvPr userDrawn="1"/>
          </p:nvSpPr>
          <p:spPr>
            <a:xfrm>
              <a:off x="44262808" y="31169786"/>
              <a:ext cx="6870216" cy="1091862"/>
            </a:xfrm>
            <a:prstGeom prst="rect">
              <a:avLst/>
            </a:prstGeom>
            <a:noFill/>
          </p:spPr>
          <p:txBody>
            <a:bodyPr wrap="square" lIns="65304" tIns="32651" rIns="65304" bIns="32651" rtlCol="0">
              <a:spAutoFit/>
            </a:bodyPr>
            <a:lstStyle/>
            <a:p>
              <a:pPr defTabSz="3291149">
                <a:lnSpc>
                  <a:spcPts val="1951"/>
                </a:lnSpc>
              </a:pPr>
              <a:r>
                <a:rPr lang="en-US" sz="2099" dirty="0" smtClean="0">
                  <a:solidFill>
                    <a:prstClr val="white"/>
                  </a:solidFill>
                </a:rPr>
                <a:t>© 2013 PosterPresentations.com</a:t>
              </a:r>
              <a:br>
                <a:rPr lang="en-US" sz="2099" dirty="0" smtClean="0">
                  <a:solidFill>
                    <a:prstClr val="white"/>
                  </a:solidFill>
                </a:rPr>
              </a:br>
              <a:r>
                <a:rPr lang="en-US" sz="2099" dirty="0" smtClean="0">
                  <a:solidFill>
                    <a:prstClr val="white"/>
                  </a:solidFill>
                </a:rPr>
                <a:t>    </a:t>
              </a:r>
              <a:r>
                <a:rPr lang="en-US" sz="1800" dirty="0" smtClean="0">
                  <a:solidFill>
                    <a:prstClr val="white"/>
                  </a:solidFill>
                </a:rPr>
                <a:t>2117 Fourth Street , Unit C        </a:t>
              </a:r>
            </a:p>
            <a:p>
              <a:pPr defTabSz="3291149">
                <a:lnSpc>
                  <a:spcPts val="1951"/>
                </a:lnSpc>
              </a:pPr>
              <a:r>
                <a:rPr lang="en-US" sz="1800" dirty="0" smtClean="0">
                  <a:solidFill>
                    <a:prstClr val="white"/>
                  </a:solidFill>
                </a:rPr>
                <a:t>     Berkeley CA </a:t>
              </a:r>
              <a:r>
                <a:rPr lang="en-US" sz="1501" dirty="0" smtClean="0">
                  <a:solidFill>
                    <a:prstClr val="white"/>
                  </a:solidFill>
                </a:rPr>
                <a:t>94710</a:t>
              </a:r>
              <a:r>
                <a:rPr lang="en-US" sz="1800" dirty="0" smtClean="0">
                  <a:solidFill>
                    <a:prstClr val="white"/>
                  </a:solidFill>
                </a:rPr>
                <a:t/>
              </a:r>
              <a:br>
                <a:rPr lang="en-US" sz="1800" dirty="0" smtClean="0">
                  <a:solidFill>
                    <a:prstClr val="white"/>
                  </a:solidFill>
                </a:rPr>
              </a:br>
              <a:r>
                <a:rPr lang="en-US" sz="1800" dirty="0" smtClean="0">
                  <a:solidFill>
                    <a:prstClr val="white"/>
                  </a:solidFill>
                </a:rPr>
                <a:t>    </a:t>
              </a:r>
              <a:r>
                <a:rPr lang="en-US" sz="1800" b="1" dirty="0" smtClean="0">
                  <a:solidFill>
                    <a:srgbClr val="FFFF00"/>
                  </a:solidFill>
                </a:rPr>
                <a:t>posterpresenter@gmail.com</a:t>
              </a:r>
              <a:endParaRPr lang="en-US" sz="2099" b="1" dirty="0">
                <a:solidFill>
                  <a:srgbClr val="FFFF00"/>
                </a:solidFill>
              </a:endParaRPr>
            </a:p>
          </p:txBody>
        </p:sp>
      </p:grpSp>
    </p:spTree>
    <p:extLst>
      <p:ext uri="{BB962C8B-B14F-4D97-AF65-F5344CB8AC3E}">
        <p14:creationId xmlns:p14="http://schemas.microsoft.com/office/powerpoint/2010/main" val="3582212345"/>
      </p:ext>
    </p:extLst>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ctr" defTabSz="3291149" rtl="0" eaLnBrk="1" latinLnBrk="0" hangingPunct="1">
        <a:spcBef>
          <a:spcPct val="0"/>
        </a:spcBef>
        <a:buNone/>
        <a:defRPr sz="6599" kern="1200">
          <a:solidFill>
            <a:schemeClr val="bg1"/>
          </a:solidFill>
          <a:latin typeface="Trebuchet MS" pitchFamily="34" charset="0"/>
          <a:ea typeface="+mj-ea"/>
          <a:cs typeface="+mj-cs"/>
        </a:defRPr>
      </a:lvl1pPr>
    </p:titleStyle>
    <p:bodyStyle>
      <a:lvl1pPr marL="1234181" indent="-1234181" algn="l" defTabSz="3291149" rtl="0" eaLnBrk="1" latinLnBrk="0" hangingPunct="1">
        <a:spcBef>
          <a:spcPct val="20000"/>
        </a:spcBef>
        <a:buFont typeface="Arial" pitchFamily="34" charset="0"/>
        <a:buChar char="•"/>
        <a:defRPr sz="11549" kern="1200">
          <a:solidFill>
            <a:schemeClr val="tx1"/>
          </a:solidFill>
          <a:latin typeface="+mn-lt"/>
          <a:ea typeface="+mn-ea"/>
          <a:cs typeface="+mn-cs"/>
        </a:defRPr>
      </a:lvl1pPr>
      <a:lvl2pPr marL="2674058" indent="-1028484" algn="l" defTabSz="3291149" rtl="0" eaLnBrk="1" latinLnBrk="0" hangingPunct="1">
        <a:spcBef>
          <a:spcPct val="20000"/>
        </a:spcBef>
        <a:buFont typeface="Arial" pitchFamily="34" charset="0"/>
        <a:buChar char="–"/>
        <a:defRPr sz="10123" kern="1200">
          <a:solidFill>
            <a:schemeClr val="tx1"/>
          </a:solidFill>
          <a:latin typeface="+mn-lt"/>
          <a:ea typeface="+mn-ea"/>
          <a:cs typeface="+mn-cs"/>
        </a:defRPr>
      </a:lvl2pPr>
      <a:lvl3pPr marL="4113936" indent="-822787" algn="l" defTabSz="3291149" rtl="0" eaLnBrk="1" latinLnBrk="0" hangingPunct="1">
        <a:spcBef>
          <a:spcPct val="20000"/>
        </a:spcBef>
        <a:buFont typeface="Arial" pitchFamily="34" charset="0"/>
        <a:buChar char="•"/>
        <a:defRPr sz="8698" kern="1200">
          <a:solidFill>
            <a:schemeClr val="tx1"/>
          </a:solidFill>
          <a:latin typeface="+mn-lt"/>
          <a:ea typeface="+mn-ea"/>
          <a:cs typeface="+mn-cs"/>
        </a:defRPr>
      </a:lvl3pPr>
      <a:lvl4pPr marL="5759510" indent="-822787" algn="l" defTabSz="3291149"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5085" indent="-822787" algn="l" defTabSz="3291149"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0659" indent="-822787" algn="l" defTabSz="329114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234" indent="-822787" algn="l" defTabSz="329114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1808" indent="-822787" algn="l" defTabSz="329114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382" indent="-822787" algn="l" defTabSz="3291149"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149" rtl="0" eaLnBrk="1" latinLnBrk="0" hangingPunct="1">
        <a:defRPr sz="6448" kern="1200">
          <a:solidFill>
            <a:schemeClr val="tx1"/>
          </a:solidFill>
          <a:latin typeface="+mn-lt"/>
          <a:ea typeface="+mn-ea"/>
          <a:cs typeface="+mn-cs"/>
        </a:defRPr>
      </a:lvl1pPr>
      <a:lvl2pPr marL="1645574" algn="l" defTabSz="3291149" rtl="0" eaLnBrk="1" latinLnBrk="0" hangingPunct="1">
        <a:defRPr sz="6448" kern="1200">
          <a:solidFill>
            <a:schemeClr val="tx1"/>
          </a:solidFill>
          <a:latin typeface="+mn-lt"/>
          <a:ea typeface="+mn-ea"/>
          <a:cs typeface="+mn-cs"/>
        </a:defRPr>
      </a:lvl2pPr>
      <a:lvl3pPr marL="3291149" algn="l" defTabSz="3291149" rtl="0" eaLnBrk="1" latinLnBrk="0" hangingPunct="1">
        <a:defRPr sz="6448" kern="1200">
          <a:solidFill>
            <a:schemeClr val="tx1"/>
          </a:solidFill>
          <a:latin typeface="+mn-lt"/>
          <a:ea typeface="+mn-ea"/>
          <a:cs typeface="+mn-cs"/>
        </a:defRPr>
      </a:lvl3pPr>
      <a:lvl4pPr marL="4936723" algn="l" defTabSz="3291149" rtl="0" eaLnBrk="1" latinLnBrk="0" hangingPunct="1">
        <a:defRPr sz="6448" kern="1200">
          <a:solidFill>
            <a:schemeClr val="tx1"/>
          </a:solidFill>
          <a:latin typeface="+mn-lt"/>
          <a:ea typeface="+mn-ea"/>
          <a:cs typeface="+mn-cs"/>
        </a:defRPr>
      </a:lvl4pPr>
      <a:lvl5pPr marL="6582298" algn="l" defTabSz="3291149" rtl="0" eaLnBrk="1" latinLnBrk="0" hangingPunct="1">
        <a:defRPr sz="6448" kern="1200">
          <a:solidFill>
            <a:schemeClr val="tx1"/>
          </a:solidFill>
          <a:latin typeface="+mn-lt"/>
          <a:ea typeface="+mn-ea"/>
          <a:cs typeface="+mn-cs"/>
        </a:defRPr>
      </a:lvl5pPr>
      <a:lvl6pPr marL="8227872" algn="l" defTabSz="3291149" rtl="0" eaLnBrk="1" latinLnBrk="0" hangingPunct="1">
        <a:defRPr sz="6448" kern="1200">
          <a:solidFill>
            <a:schemeClr val="tx1"/>
          </a:solidFill>
          <a:latin typeface="+mn-lt"/>
          <a:ea typeface="+mn-ea"/>
          <a:cs typeface="+mn-cs"/>
        </a:defRPr>
      </a:lvl6pPr>
      <a:lvl7pPr marL="9873446" algn="l" defTabSz="3291149" rtl="0" eaLnBrk="1" latinLnBrk="0" hangingPunct="1">
        <a:defRPr sz="6448" kern="1200">
          <a:solidFill>
            <a:schemeClr val="tx1"/>
          </a:solidFill>
          <a:latin typeface="+mn-lt"/>
          <a:ea typeface="+mn-ea"/>
          <a:cs typeface="+mn-cs"/>
        </a:defRPr>
      </a:lvl7pPr>
      <a:lvl8pPr marL="11519021" algn="l" defTabSz="3291149" rtl="0" eaLnBrk="1" latinLnBrk="0" hangingPunct="1">
        <a:defRPr sz="6448" kern="1200">
          <a:solidFill>
            <a:schemeClr val="tx1"/>
          </a:solidFill>
          <a:latin typeface="+mn-lt"/>
          <a:ea typeface="+mn-ea"/>
          <a:cs typeface="+mn-cs"/>
        </a:defRPr>
      </a:lvl8pPr>
      <a:lvl9pPr marL="13164595" algn="l" defTabSz="3291149" rtl="0" eaLnBrk="1" latinLnBrk="0" hangingPunct="1">
        <a:defRPr sz="64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chemeClr val="accent5">
                <a:lumMod val="50000"/>
              </a:schemeClr>
            </a:gs>
            <a:gs pos="34000">
              <a:schemeClr val="tx2">
                <a:lumMod val="40000"/>
                <a:lumOff val="60000"/>
              </a:schemeClr>
            </a:gs>
            <a:gs pos="100000">
              <a:schemeClr val="accent5">
                <a:lumMod val="20000"/>
                <a:lumOff val="80000"/>
              </a:schemeClr>
            </a:gs>
          </a:gsLst>
          <a:lin ang="16200000" scaled="1"/>
        </a:gra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53"/>
          </p:nvPr>
        </p:nvSpPr>
        <p:spPr>
          <a:xfrm>
            <a:off x="5507026" y="1153896"/>
            <a:ext cx="34630175" cy="1637973"/>
          </a:xfrm>
        </p:spPr>
        <p:txBody>
          <a:bodyPr>
            <a:normAutofit/>
          </a:bodyPr>
          <a:lstStyle/>
          <a:p>
            <a:r>
              <a:rPr lang="en-US" sz="8800" b="1" dirty="0" smtClean="0"/>
              <a:t>Midline Catheters at Portsmouth Regional Hospital </a:t>
            </a:r>
            <a:endParaRPr lang="en-US" sz="88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27" y="465816"/>
            <a:ext cx="4419842" cy="3769300"/>
          </a:xfrm>
          <a:prstGeom prst="rect">
            <a:avLst/>
          </a:prstGeom>
        </p:spPr>
      </p:pic>
      <p:pic>
        <p:nvPicPr>
          <p:cNvPr id="4" name="Picture 3"/>
          <p:cNvPicPr>
            <a:picLocks noChangeAspect="1"/>
          </p:cNvPicPr>
          <p:nvPr/>
        </p:nvPicPr>
        <p:blipFill>
          <a:blip r:embed="rId4"/>
          <a:stretch>
            <a:fillRect/>
          </a:stretch>
        </p:blipFill>
        <p:spPr>
          <a:xfrm>
            <a:off x="39875944" y="481451"/>
            <a:ext cx="3105619" cy="3736670"/>
          </a:xfrm>
          <a:prstGeom prst="rect">
            <a:avLst/>
          </a:prstGeom>
        </p:spPr>
      </p:pic>
      <p:sp>
        <p:nvSpPr>
          <p:cNvPr id="18" name="Text Placeholder 17"/>
          <p:cNvSpPr>
            <a:spLocks noGrp="1"/>
          </p:cNvSpPr>
          <p:nvPr>
            <p:ph type="body" sz="quarter" idx="10"/>
          </p:nvPr>
        </p:nvSpPr>
        <p:spPr>
          <a:xfrm>
            <a:off x="986626" y="6814219"/>
            <a:ext cx="13591277" cy="24375882"/>
          </a:xfrm>
        </p:spPr>
        <p:txBody>
          <a:bodyPr/>
          <a:lstStyle/>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Midline </a:t>
            </a:r>
            <a:r>
              <a:rPr lang="en-US" sz="3600" dirty="0">
                <a:latin typeface="Calibri" panose="020F0502020204030204" pitchFamily="34" charset="0"/>
                <a:ea typeface="Calibri" panose="020F0502020204030204" pitchFamily="34" charset="0"/>
                <a:cs typeface="Times New Roman" panose="02020603050405020304" pitchFamily="18" charset="0"/>
              </a:rPr>
              <a:t>catheters are peripheral, venous access devices that enter through a large vein near the antecubital (AC) fossa and extend no further than the axilla</a:t>
            </a:r>
            <a:r>
              <a:rPr lang="en-US" sz="3600" dirty="0" smtClean="0">
                <a:latin typeface="Calibri" panose="020F0502020204030204" pitchFamily="34" charset="0"/>
                <a:ea typeface="Calibri" panose="020F0502020204030204" pitchFamily="34" charset="0"/>
                <a:cs typeface="Times New Roman" panose="02020603050405020304" pitchFamily="18" charset="0"/>
              </a:rPr>
              <a:t>.</a:t>
            </a:r>
          </a:p>
          <a:p>
            <a:pPr marL="457200" marR="0" lvl="1" indent="0">
              <a:lnSpc>
                <a:spcPct val="150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Recently</a:t>
            </a:r>
            <a:r>
              <a:rPr lang="en-US" sz="3600" dirty="0">
                <a:latin typeface="Calibri" panose="020F0502020204030204" pitchFamily="34" charset="0"/>
                <a:ea typeface="Calibri" panose="020F0502020204030204" pitchFamily="34" charset="0"/>
                <a:cs typeface="Times New Roman" panose="02020603050405020304" pitchFamily="18" charset="0"/>
              </a:rPr>
              <a:t>, Portsmouth Regional Hospital has increased its reliance on midline catheters</a:t>
            </a:r>
            <a:r>
              <a:rPr lang="en-US" sz="3600" dirty="0" smtClean="0">
                <a:latin typeface="Calibri" panose="020F0502020204030204" pitchFamily="34" charset="0"/>
                <a:ea typeface="Calibri" panose="020F0502020204030204" pitchFamily="34" charset="0"/>
                <a:cs typeface="Times New Roman" panose="02020603050405020304" pitchFamily="18" charset="0"/>
              </a:rPr>
              <a:t>.</a:t>
            </a:r>
          </a:p>
          <a:p>
            <a:pPr marL="457200" marR="0" lvl="1" indent="0">
              <a:lnSpc>
                <a:spcPct val="150000"/>
              </a:lnSpc>
              <a:spcBef>
                <a:spcPts val="0"/>
              </a:spcBef>
              <a:spcAft>
                <a:spcPts val="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Nursing </a:t>
            </a:r>
            <a:r>
              <a:rPr lang="en-US" sz="3600" dirty="0">
                <a:latin typeface="Calibri" panose="020F0502020204030204" pitchFamily="34" charset="0"/>
                <a:ea typeface="Calibri" panose="020F0502020204030204" pitchFamily="34" charset="0"/>
                <a:cs typeface="Times New Roman" panose="02020603050405020304" pitchFamily="18" charset="0"/>
              </a:rPr>
              <a:t>personnel are relatively unfamiliar with midline catheters and unsure of how to care for them.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The </a:t>
            </a:r>
            <a:r>
              <a:rPr lang="en-US" sz="3600" dirty="0">
                <a:latin typeface="Calibri" panose="020F0502020204030204" pitchFamily="34" charset="0"/>
                <a:ea typeface="Calibri" panose="020F0502020204030204" pitchFamily="34" charset="0"/>
                <a:cs typeface="Times New Roman" panose="02020603050405020304" pitchFamily="18" charset="0"/>
              </a:rPr>
              <a:t>purpose of this poster is to review and summarize the current policy on midline catheters</a:t>
            </a:r>
            <a:r>
              <a:rPr lang="en-US" sz="3600" dirty="0" smtClean="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50000"/>
              </a:lnSpc>
              <a:spcBef>
                <a:spcPts val="0"/>
              </a:spcBef>
              <a:spcAft>
                <a:spcPts val="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This </a:t>
            </a:r>
            <a:r>
              <a:rPr lang="en-US" sz="3600" dirty="0">
                <a:latin typeface="Calibri" panose="020F0502020204030204" pitchFamily="34" charset="0"/>
                <a:ea typeface="Calibri" panose="020F0502020204030204" pitchFamily="34" charset="0"/>
                <a:cs typeface="Times New Roman" panose="02020603050405020304" pitchFamily="18" charset="0"/>
              </a:rPr>
              <a:t>poster will also review the literature on midline catheters make evidence-based recommendations for Portsmouth’s policy.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50000"/>
              </a:lnSpc>
              <a:spcBef>
                <a:spcPts val="0"/>
              </a:spcBef>
              <a:spcAft>
                <a:spcPts val="0"/>
              </a:spcAft>
              <a:buNone/>
            </a:pPr>
            <a:r>
              <a:rPr lang="en-US" sz="3600"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Research Questions: In a acutely ill adults, does the midline catheter policy increase adequate venous access while decreasing complication rates at Portsmouth Regional Hospital?</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Placeholder 24"/>
          <p:cNvSpPr>
            <a:spLocks noGrp="1"/>
          </p:cNvSpPr>
          <p:nvPr>
            <p:ph type="body" sz="quarter" idx="21"/>
          </p:nvPr>
        </p:nvSpPr>
        <p:spPr>
          <a:xfrm>
            <a:off x="29397322" y="18643196"/>
            <a:ext cx="13571534" cy="13634480"/>
          </a:xfrm>
        </p:spPr>
        <p:txBody>
          <a:bodyPr/>
          <a:lstStyle/>
          <a:p>
            <a:pPr marL="457200" lvl="1" indent="0">
              <a:lnSpc>
                <a:spcPct val="150000"/>
              </a:lnSpc>
              <a:spcBef>
                <a:spcPts val="0"/>
              </a:spcBef>
              <a:spcAft>
                <a:spcPts val="800"/>
              </a:spcAft>
              <a:buNone/>
            </a:pPr>
            <a:endPar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Bef>
                <a:spcPts val="0"/>
              </a:spcBef>
              <a:spcAft>
                <a:spcPts val="800"/>
              </a:spcAft>
              <a:buFont typeface="Symbol" panose="05050102010706020507" pitchFamily="18" charset="2"/>
              <a:buChar char=""/>
            </a:pP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Under indications, emphasize that midlines are not a good option for patients who may require rapid fluid infusion or infusion via gravity/pressure bag. </a:t>
            </a:r>
          </a:p>
          <a:p>
            <a:pPr marL="742950" lvl="1" indent="-285750">
              <a:lnSpc>
                <a:spcPct val="150000"/>
              </a:lnSpc>
              <a:spcBef>
                <a:spcPts val="0"/>
              </a:spcBef>
              <a:spcAft>
                <a:spcPts val="800"/>
              </a:spcAft>
              <a:buFont typeface="Symbol" panose="05050102010706020507" pitchFamily="18" charset="2"/>
              <a:buChar char=""/>
            </a:pP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Seek guidance from the midline manufacturer on the necessity of using a syringe ≥ 10mL; Likely unnecessary. </a:t>
            </a:r>
          </a:p>
          <a:p>
            <a:pPr marL="742950" lvl="1" indent="-285750">
              <a:lnSpc>
                <a:spcPct val="150000"/>
              </a:lnSpc>
              <a:spcBef>
                <a:spcPts val="0"/>
              </a:spcBef>
              <a:spcAft>
                <a:spcPts val="800"/>
              </a:spcAft>
              <a:buFont typeface="Symbol" panose="05050102010706020507" pitchFamily="18" charset="2"/>
              <a:buChar char=""/>
            </a:pP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number of days indwelling should not be a firm 29; rather, the days indwelling should be dictated by the patient’s required length of therapy and midline condition.</a:t>
            </a:r>
          </a:p>
          <a:p>
            <a:pPr marL="742950" lvl="1" indent="-285750">
              <a:lnSpc>
                <a:spcPct val="150000"/>
              </a:lnSpc>
              <a:spcBef>
                <a:spcPts val="0"/>
              </a:spcBef>
              <a:spcAft>
                <a:spcPts val="800"/>
              </a:spcAft>
              <a:buFont typeface="Symbol" panose="05050102010706020507" pitchFamily="18" charset="2"/>
              <a:buChar char=""/>
            </a:pP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Educate staff on the benefits of midlines including decreased rates of bacteremia. </a:t>
            </a:r>
          </a:p>
          <a:p>
            <a:pPr marL="742950" lvl="1" indent="-285750">
              <a:lnSpc>
                <a:spcPct val="150000"/>
              </a:lnSpc>
              <a:spcBef>
                <a:spcPts val="0"/>
              </a:spcBef>
              <a:spcAft>
                <a:spcPts val="800"/>
              </a:spcAft>
              <a:buFont typeface="Symbol" panose="05050102010706020507" pitchFamily="18" charset="2"/>
              <a:buChar char=""/>
            </a:pP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Educate staff to question before administering anything through a midline: </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could I administer this through a peripheral</a:t>
            </a: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Only continue if the answer is </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YES.  </a:t>
            </a:r>
          </a:p>
          <a:p>
            <a:pPr marL="742950" lvl="1" indent="-285750">
              <a:lnSpc>
                <a:spcPct val="150000"/>
              </a:lnSpc>
              <a:spcBef>
                <a:spcPts val="0"/>
              </a:spcBef>
              <a:spcAft>
                <a:spcPts val="800"/>
              </a:spcAft>
              <a:buFont typeface="Symbol" panose="05050102010706020507" pitchFamily="18" charset="2"/>
              <a:buChar char=""/>
            </a:pPr>
            <a:r>
              <a:rPr lang="en-US" sz="3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Future research should evaluate PRH’s experience with midlines.</a:t>
            </a:r>
            <a:endParaRPr lang="en-US" sz="2400" dirty="0"/>
          </a:p>
        </p:txBody>
      </p:sp>
      <p:sp>
        <p:nvSpPr>
          <p:cNvPr id="42" name="Text Placeholder 457"/>
          <p:cNvSpPr>
            <a:spLocks noGrp="1"/>
          </p:cNvSpPr>
          <p:nvPr>
            <p:ph type="body" sz="quarter" idx="20"/>
          </p:nvPr>
        </p:nvSpPr>
        <p:spPr>
          <a:xfrm>
            <a:off x="803964" y="5531982"/>
            <a:ext cx="13573125" cy="1015655"/>
          </a:xfrm>
        </p:spPr>
        <p:txBody>
          <a:bodyPr/>
          <a:lstStyle/>
          <a:p>
            <a:r>
              <a:rPr lang="en-US" sz="5400" dirty="0" smtClean="0">
                <a:solidFill>
                  <a:schemeClr val="tx1"/>
                </a:solidFill>
                <a:latin typeface="+mj-lt"/>
                <a:cs typeface="Times New Roman" panose="02020603050405020304" pitchFamily="18" charset="0"/>
              </a:rPr>
              <a:t>Background &amp; Purpose </a:t>
            </a:r>
            <a:endParaRPr lang="en-US" sz="5400" dirty="0">
              <a:solidFill>
                <a:schemeClr val="tx1"/>
              </a:solidFill>
              <a:latin typeface="+mj-lt"/>
              <a:cs typeface="Times New Roman" panose="02020603050405020304" pitchFamily="18" charset="0"/>
            </a:endParaRPr>
          </a:p>
        </p:txBody>
      </p:sp>
      <p:sp>
        <p:nvSpPr>
          <p:cNvPr id="43" name="Text Placeholder 457"/>
          <p:cNvSpPr>
            <a:spLocks noGrp="1"/>
          </p:cNvSpPr>
          <p:nvPr>
            <p:ph type="body" sz="quarter" idx="20"/>
          </p:nvPr>
        </p:nvSpPr>
        <p:spPr>
          <a:xfrm>
            <a:off x="15154276" y="5537691"/>
            <a:ext cx="13573125" cy="1015655"/>
          </a:xfrm>
        </p:spPr>
        <p:txBody>
          <a:bodyPr/>
          <a:lstStyle/>
          <a:p>
            <a:r>
              <a:rPr lang="en-US" sz="5400" u="none" dirty="0" smtClean="0">
                <a:solidFill>
                  <a:schemeClr val="tx1"/>
                </a:solidFill>
                <a:latin typeface="+mj-lt"/>
                <a:cs typeface="Times New Roman" panose="02020603050405020304" pitchFamily="18" charset="0"/>
              </a:rPr>
              <a:t>Policy Summary </a:t>
            </a:r>
            <a:endParaRPr lang="en-US" sz="5400" u="none" dirty="0">
              <a:solidFill>
                <a:schemeClr val="tx1"/>
              </a:solidFill>
              <a:latin typeface="+mj-lt"/>
              <a:cs typeface="Times New Roman" panose="02020603050405020304" pitchFamily="18" charset="0"/>
            </a:endParaRPr>
          </a:p>
        </p:txBody>
      </p:sp>
      <p:sp>
        <p:nvSpPr>
          <p:cNvPr id="47" name="Text Placeholder 457"/>
          <p:cNvSpPr>
            <a:spLocks noGrp="1"/>
          </p:cNvSpPr>
          <p:nvPr>
            <p:ph type="body" sz="quarter" idx="20"/>
          </p:nvPr>
        </p:nvSpPr>
        <p:spPr>
          <a:xfrm>
            <a:off x="29397322" y="18932592"/>
            <a:ext cx="13573125" cy="1015655"/>
          </a:xfrm>
        </p:spPr>
        <p:txBody>
          <a:bodyPr/>
          <a:lstStyle/>
          <a:p>
            <a:r>
              <a:rPr lang="en-US" sz="5400" dirty="0" smtClean="0">
                <a:solidFill>
                  <a:schemeClr val="tx1"/>
                </a:solidFill>
                <a:latin typeface="+mj-lt"/>
                <a:cs typeface="Times New Roman" panose="02020603050405020304" pitchFamily="18" charset="0"/>
              </a:rPr>
              <a:t>Recommendations &amp; Implications</a:t>
            </a:r>
            <a:endParaRPr lang="en-US" sz="4400" dirty="0">
              <a:solidFill>
                <a:schemeClr val="tx1"/>
              </a:solidFill>
              <a:latin typeface="+mj-lt"/>
              <a:cs typeface="Times New Roman" panose="02020603050405020304" pitchFamily="18" charset="0"/>
            </a:endParaRPr>
          </a:p>
        </p:txBody>
      </p:sp>
      <p:sp>
        <p:nvSpPr>
          <p:cNvPr id="23" name="Text Placeholder 17"/>
          <p:cNvSpPr>
            <a:spLocks noGrp="1"/>
          </p:cNvSpPr>
          <p:nvPr>
            <p:ph type="body" sz="quarter" idx="10"/>
          </p:nvPr>
        </p:nvSpPr>
        <p:spPr>
          <a:xfrm>
            <a:off x="29398913" y="6542528"/>
            <a:ext cx="13591277" cy="8771610"/>
          </a:xfrm>
        </p:spPr>
        <p:txBody>
          <a:bodyPr/>
          <a:lstStyle/>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Midline catheters cannot accommodate rapid fluid infusion; they are also unreliable when infusing via gravity tubing and should always be used with an infusion pump (Griffiths, 2007). </a:t>
            </a: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In some studies, midline catheters have remained patent for &gt;200 days. Strict removal guidelines are unhelpful (Griffiths, 2007). </a:t>
            </a: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Midlines are experiencing a resurgence because of an improved material quality. The improved materials can accommodate higher pressures and do not require 10mL + syringes (Moreau, 2016). </a:t>
            </a:r>
          </a:p>
          <a:p>
            <a:pPr marL="742950" marR="0" lvl="1" indent="-285750">
              <a:lnSpc>
                <a:spcPct val="150000"/>
              </a:lnSpc>
              <a:spcBef>
                <a:spcPts val="0"/>
              </a:spcBef>
              <a:spcAft>
                <a:spcPts val="0"/>
              </a:spcAft>
              <a:buFont typeface="Symbol" panose="05050102010706020507" pitchFamily="18" charset="2"/>
              <a:buChar char=""/>
            </a:pPr>
            <a:r>
              <a:rPr lang="en-US" sz="3600" dirty="0" smtClean="0">
                <a:latin typeface="Calibri" panose="020F0502020204030204" pitchFamily="34" charset="0"/>
                <a:ea typeface="Calibri" panose="020F0502020204030204" pitchFamily="34" charset="0"/>
                <a:cs typeface="Times New Roman" panose="02020603050405020304" pitchFamily="18" charset="0"/>
              </a:rPr>
              <a:t>In a ventilator unit, the use of midlines (vs. central) significantly decreased rates of line-associated bacteremia (Pathak, 2015). </a:t>
            </a:r>
          </a:p>
        </p:txBody>
      </p:sp>
      <p:sp>
        <p:nvSpPr>
          <p:cNvPr id="9" name="Text Placeholder 8"/>
          <p:cNvSpPr>
            <a:spLocks noGrp="1"/>
          </p:cNvSpPr>
          <p:nvPr>
            <p:ph type="body" sz="quarter" idx="151"/>
          </p:nvPr>
        </p:nvSpPr>
        <p:spPr>
          <a:xfrm>
            <a:off x="6511020" y="3076734"/>
            <a:ext cx="31998968" cy="1280160"/>
          </a:xfrm>
        </p:spPr>
        <p:txBody>
          <a:bodyPr>
            <a:noAutofit/>
          </a:bodyPr>
          <a:lstStyle/>
          <a:p>
            <a:r>
              <a:rPr lang="en-US" sz="5400" dirty="0" smtClean="0"/>
              <a:t>Joanna Foos </a:t>
            </a:r>
            <a:r>
              <a:rPr lang="en-US" sz="5400" dirty="0" smtClean="0">
                <a:sym typeface="Wingdings 2" panose="05020102010507070707" pitchFamily="18" charset="2"/>
              </a:rPr>
              <a:t> Senior Nursing Student  University of New Hampshire</a:t>
            </a:r>
            <a:endParaRPr lang="en-US" sz="5400" dirty="0"/>
          </a:p>
        </p:txBody>
      </p:sp>
      <p:pic>
        <p:nvPicPr>
          <p:cNvPr id="12" name="Picture 11"/>
          <p:cNvPicPr>
            <a:picLocks noChangeAspect="1"/>
          </p:cNvPicPr>
          <p:nvPr/>
        </p:nvPicPr>
        <p:blipFill>
          <a:blip r:embed="rId5"/>
          <a:stretch>
            <a:fillRect/>
          </a:stretch>
        </p:blipFill>
        <p:spPr>
          <a:xfrm>
            <a:off x="3743614" y="14272148"/>
            <a:ext cx="8077299" cy="8742097"/>
          </a:xfrm>
          <a:prstGeom prst="rect">
            <a:avLst/>
          </a:prstGeom>
          <a:ln w="38100">
            <a:solidFill>
              <a:srgbClr val="2B5695"/>
            </a:solidFill>
          </a:ln>
        </p:spPr>
      </p:pic>
      <p:graphicFrame>
        <p:nvGraphicFramePr>
          <p:cNvPr id="24" name="Table 23"/>
          <p:cNvGraphicFramePr>
            <a:graphicFrameLocks noGrp="1"/>
          </p:cNvGraphicFramePr>
          <p:nvPr>
            <p:extLst>
              <p:ext uri="{D42A27DB-BD31-4B8C-83A1-F6EECF244321}">
                <p14:modId xmlns:p14="http://schemas.microsoft.com/office/powerpoint/2010/main" val="816385672"/>
              </p:ext>
            </p:extLst>
          </p:nvPr>
        </p:nvGraphicFramePr>
        <p:xfrm>
          <a:off x="15154275" y="6547638"/>
          <a:ext cx="13573126" cy="24862804"/>
        </p:xfrm>
        <a:graphic>
          <a:graphicData uri="http://schemas.openxmlformats.org/drawingml/2006/table">
            <a:tbl>
              <a:tblPr firstRow="1" firstCol="1" bandRow="1"/>
              <a:tblGrid>
                <a:gridCol w="5615668"/>
                <a:gridCol w="7957458"/>
              </a:tblGrid>
              <a:tr h="2363126">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Indications</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Patients requiring standard peripheral intravenous therapy.</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Therapy expected to last more than 5, but less than 29 days.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316">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Insertion and Removal</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a:effectLst/>
                          <a:latin typeface="Calibri" panose="020F0502020204030204" pitchFamily="34" charset="0"/>
                          <a:ea typeface="Calibri" panose="020F0502020204030204" pitchFamily="34" charset="0"/>
                          <a:cs typeface="Calibri" panose="020F0502020204030204" pitchFamily="34" charset="0"/>
                        </a:rPr>
                        <a:t>Inserted by Interventional Radiology</a:t>
                      </a:r>
                      <a:endParaRPr lang="en-US" sz="3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Removed by RN only</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334">
                <a:tc>
                  <a:txBody>
                    <a:bodyPr/>
                    <a:lstStyle/>
                    <a:p>
                      <a:pPr marL="0" marR="0" algn="ctr">
                        <a:lnSpc>
                          <a:spcPct val="107000"/>
                        </a:lnSpc>
                        <a:spcBef>
                          <a:spcPts val="0"/>
                        </a:spcBef>
                        <a:spcAft>
                          <a:spcPts val="0"/>
                        </a:spcAft>
                      </a:pPr>
                      <a:r>
                        <a:rPr lang="en-US" sz="3600" b="1">
                          <a:effectLst/>
                          <a:latin typeface="Calibri" panose="020F0502020204030204" pitchFamily="34" charset="0"/>
                          <a:ea typeface="Calibri" panose="020F0502020204030204" pitchFamily="34" charset="0"/>
                          <a:cs typeface="Calibri" panose="020F0502020204030204" pitchFamily="34" charset="0"/>
                        </a:rPr>
                        <a:t>Days Indwelling</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a:lnSpc>
                          <a:spcPct val="107000"/>
                        </a:lnSpc>
                        <a:spcBef>
                          <a:spcPts val="0"/>
                        </a:spcBef>
                        <a:spcAft>
                          <a:spcPts val="0"/>
                        </a:spcAft>
                      </a:pPr>
                      <a:r>
                        <a:rPr lang="en-US" sz="3400" dirty="0">
                          <a:effectLst/>
                          <a:latin typeface="Calibri" panose="020F0502020204030204" pitchFamily="34" charset="0"/>
                          <a:ea typeface="Calibri" panose="020F0502020204030204" pitchFamily="34" charset="0"/>
                          <a:cs typeface="Calibri" panose="020F0502020204030204" pitchFamily="34" charset="0"/>
                        </a:rPr>
                        <a:t>≤29 Days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720">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Assessment </a:t>
                      </a:r>
                      <a:r>
                        <a:rPr lang="en-US" sz="3600" b="1" dirty="0" smtClean="0">
                          <a:effectLst/>
                          <a:latin typeface="Calibri" panose="020F0502020204030204" pitchFamily="34" charset="0"/>
                          <a:ea typeface="Calibri" panose="020F0502020204030204" pitchFamily="34" charset="0"/>
                          <a:cs typeface="Calibri" panose="020F0502020204030204" pitchFamily="34" charset="0"/>
                        </a:rPr>
                        <a:t>&amp;</a:t>
                      </a:r>
                    </a:p>
                    <a:p>
                      <a:pPr marL="0" marR="0" algn="ctr">
                        <a:lnSpc>
                          <a:spcPct val="107000"/>
                        </a:lnSpc>
                        <a:spcBef>
                          <a:spcPts val="0"/>
                        </a:spcBef>
                        <a:spcAft>
                          <a:spcPts val="0"/>
                        </a:spcAft>
                      </a:pPr>
                      <a:r>
                        <a:rPr lang="en-US" sz="3600" b="1" dirty="0" smtClean="0">
                          <a:effectLst/>
                          <a:latin typeface="Calibri" panose="020F0502020204030204" pitchFamily="34" charset="0"/>
                          <a:ea typeface="Calibri" panose="020F0502020204030204" pitchFamily="34" charset="0"/>
                          <a:cs typeface="Calibri" panose="020F0502020204030204" pitchFamily="34" charset="0"/>
                        </a:rPr>
                        <a:t> </a:t>
                      </a:r>
                      <a:r>
                        <a:rPr lang="en-US" sz="3600" b="1" dirty="0">
                          <a:effectLst/>
                          <a:latin typeface="Calibri" panose="020F0502020204030204" pitchFamily="34" charset="0"/>
                          <a:ea typeface="Calibri" panose="020F0502020204030204" pitchFamily="34" charset="0"/>
                          <a:cs typeface="Calibri" panose="020F0502020204030204" pitchFamily="34" charset="0"/>
                        </a:rPr>
                        <a:t>Documentation</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Assess q4 hours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Document insertion, removal and shift assessment (NOT central line daily note)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3126">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Medication Administration </a:t>
                      </a:r>
                      <a:endParaRPr lang="en-US" sz="3600" b="1" dirty="0" smtClean="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3600" b="1" dirty="0" smtClean="0">
                          <a:effectLst/>
                          <a:latin typeface="Calibri" panose="020F0502020204030204" pitchFamily="34" charset="0"/>
                          <a:ea typeface="Calibri" panose="020F0502020204030204" pitchFamily="34" charset="0"/>
                          <a:cs typeface="Calibri" panose="020F0502020204030204" pitchFamily="34" charset="0"/>
                        </a:rPr>
                        <a:t>&amp; </a:t>
                      </a:r>
                      <a:r>
                        <a:rPr lang="en-US" sz="3600" b="1" dirty="0">
                          <a:effectLst/>
                          <a:latin typeface="Calibri" panose="020F0502020204030204" pitchFamily="34" charset="0"/>
                          <a:ea typeface="Calibri" panose="020F0502020204030204" pitchFamily="34" charset="0"/>
                          <a:cs typeface="Calibri" panose="020F0502020204030204" pitchFamily="34" charset="0"/>
                        </a:rPr>
                        <a:t>Flushing</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Scrub the hub 15-20 seconds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Flush with 10 mL before </a:t>
                      </a:r>
                      <a:r>
                        <a:rPr lang="en-US" sz="3400" dirty="0" smtClean="0">
                          <a:effectLst/>
                          <a:latin typeface="Calibri" panose="020F0502020204030204" pitchFamily="34" charset="0"/>
                          <a:ea typeface="Calibri" panose="020F0502020204030204" pitchFamily="34" charset="0"/>
                          <a:cs typeface="Calibri" panose="020F0502020204030204" pitchFamily="34" charset="0"/>
                        </a:rPr>
                        <a:t>&amp;</a:t>
                      </a:r>
                      <a:r>
                        <a:rPr lang="en-US" sz="3400"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3400" dirty="0" smtClean="0">
                          <a:effectLst/>
                          <a:latin typeface="Calibri" panose="020F0502020204030204" pitchFamily="34" charset="0"/>
                          <a:ea typeface="Calibri" panose="020F0502020204030204" pitchFamily="34" charset="0"/>
                          <a:cs typeface="Calibri" panose="020F0502020204030204" pitchFamily="34" charset="0"/>
                        </a:rPr>
                        <a:t>after </a:t>
                      </a:r>
                      <a:r>
                        <a:rPr lang="en-US" sz="3400" dirty="0">
                          <a:effectLst/>
                          <a:latin typeface="Calibri" panose="020F0502020204030204" pitchFamily="34" charset="0"/>
                          <a:ea typeface="Calibri" panose="020F0502020204030204" pitchFamily="34" charset="0"/>
                          <a:cs typeface="Calibri" panose="020F0502020204030204" pitchFamily="34" charset="0"/>
                        </a:rPr>
                        <a:t>each use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Flush Q12 hours </a:t>
                      </a:r>
                      <a:endParaRPr lang="en-US" sz="3400" dirty="0" smtClean="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smtClean="0">
                          <a:effectLst/>
                          <a:latin typeface="Calibri" panose="020F0502020204030204" pitchFamily="34" charset="0"/>
                          <a:ea typeface="Calibri" panose="020F0502020204030204" pitchFamily="34" charset="0"/>
                          <a:cs typeface="Calibri" panose="020F0502020204030204" pitchFamily="34" charset="0"/>
                        </a:rPr>
                        <a:t>Always use 10mL syringe</a:t>
                      </a:r>
                      <a:r>
                        <a:rPr lang="en-US" sz="3400" baseline="0" dirty="0" smtClean="0">
                          <a:effectLst/>
                          <a:latin typeface="Calibri" panose="020F0502020204030204" pitchFamily="34" charset="0"/>
                          <a:ea typeface="Calibri" panose="020F0502020204030204" pitchFamily="34" charset="0"/>
                          <a:cs typeface="Calibri" panose="020F0502020204030204" pitchFamily="34" charset="0"/>
                        </a:rPr>
                        <a:t> or larger</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530">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Infusion Therapy</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07000"/>
                        </a:lnSpc>
                        <a:spcBef>
                          <a:spcPts val="0"/>
                        </a:spcBef>
                        <a:spcAft>
                          <a:spcPts val="0"/>
                        </a:spcAft>
                      </a:pPr>
                      <a:r>
                        <a:rPr lang="en-US" sz="3400" dirty="0">
                          <a:effectLst/>
                          <a:latin typeface="Calibri" panose="020F0502020204030204" pitchFamily="34" charset="0"/>
                          <a:ea typeface="Calibri" panose="020F0502020204030204" pitchFamily="34" charset="0"/>
                          <a:cs typeface="Calibri" panose="020F0502020204030204" pitchFamily="34" charset="0"/>
                        </a:rPr>
                        <a:t>Do </a:t>
                      </a:r>
                      <a:r>
                        <a:rPr lang="en-US" sz="3400" b="1" dirty="0" smtClean="0">
                          <a:effectLst/>
                          <a:latin typeface="Calibri" panose="020F0502020204030204" pitchFamily="34" charset="0"/>
                          <a:ea typeface="Calibri" panose="020F0502020204030204" pitchFamily="34" charset="0"/>
                          <a:cs typeface="Calibri" panose="020F0502020204030204" pitchFamily="34" charset="0"/>
                        </a:rPr>
                        <a:t>NOT</a:t>
                      </a:r>
                      <a:r>
                        <a:rPr lang="en-US" sz="3400" b="1" baseline="0" dirty="0" smtClean="0">
                          <a:effectLst/>
                          <a:latin typeface="Calibri" panose="020F0502020204030204" pitchFamily="34" charset="0"/>
                          <a:ea typeface="Calibri" panose="020F0502020204030204" pitchFamily="34" charset="0"/>
                          <a:cs typeface="Calibri" panose="020F0502020204030204" pitchFamily="34" charset="0"/>
                        </a:rPr>
                        <a:t> use </a:t>
                      </a:r>
                      <a:r>
                        <a:rPr lang="en-US" sz="3400" dirty="0" smtClean="0">
                          <a:effectLst/>
                          <a:latin typeface="Calibri" panose="020F0502020204030204" pitchFamily="34" charset="0"/>
                          <a:ea typeface="Calibri" panose="020F0502020204030204" pitchFamily="34" charset="0"/>
                          <a:cs typeface="Calibri" panose="020F0502020204030204" pitchFamily="34" charset="0"/>
                        </a:rPr>
                        <a:t>midline </a:t>
                      </a:r>
                      <a:r>
                        <a:rPr lang="en-US" sz="3400" dirty="0">
                          <a:effectLst/>
                          <a:latin typeface="Calibri" panose="020F0502020204030204" pitchFamily="34" charset="0"/>
                          <a:ea typeface="Calibri" panose="020F0502020204030204" pitchFamily="34" charset="0"/>
                          <a:cs typeface="Calibri" panose="020F0502020204030204" pitchFamily="34" charset="0"/>
                        </a:rPr>
                        <a:t>catheters for:</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b="1" dirty="0">
                          <a:effectLst/>
                          <a:latin typeface="Calibri" panose="020F0502020204030204" pitchFamily="34" charset="0"/>
                          <a:ea typeface="Calibri" panose="020F0502020204030204" pitchFamily="34" charset="0"/>
                          <a:cs typeface="Calibri" panose="020F0502020204030204" pitchFamily="34" charset="0"/>
                        </a:rPr>
                        <a:t>TPN</a:t>
                      </a:r>
                      <a:endParaRPr lang="en-US" sz="3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Vesicant drugs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Dextrose &gt;10% or osmolality &gt;</a:t>
                      </a:r>
                      <a:r>
                        <a:rPr lang="en-US" sz="3400" dirty="0" smtClean="0">
                          <a:effectLst/>
                          <a:latin typeface="Calibri" panose="020F0502020204030204" pitchFamily="34" charset="0"/>
                          <a:ea typeface="Calibri" panose="020F0502020204030204" pitchFamily="34" charset="0"/>
                          <a:cs typeface="Calibri" panose="020F0502020204030204" pitchFamily="34" charset="0"/>
                        </a:rPr>
                        <a:t>900mOsm/L</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720">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Dressing Change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Every 7 days and PRN</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Use sterile dressing kit</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Apply a </a:t>
                      </a:r>
                      <a:r>
                        <a:rPr lang="en-US" sz="3400" dirty="0" err="1">
                          <a:effectLst/>
                          <a:latin typeface="Calibri" panose="020F0502020204030204" pitchFamily="34" charset="0"/>
                          <a:ea typeface="Calibri" panose="020F0502020204030204" pitchFamily="34" charset="0"/>
                          <a:cs typeface="Calibri" panose="020F0502020204030204" pitchFamily="34" charset="0"/>
                        </a:rPr>
                        <a:t>Biopatch</a:t>
                      </a:r>
                      <a:r>
                        <a:rPr lang="en-US" sz="3400" dirty="0">
                          <a:effectLst/>
                          <a:latin typeface="Calibri" panose="020F0502020204030204" pitchFamily="34" charset="0"/>
                          <a:ea typeface="Calibri" panose="020F0502020204030204" pitchFamily="34" charset="0"/>
                          <a:cs typeface="Calibri" panose="020F0502020204030204" pitchFamily="34" charset="0"/>
                        </a:rPr>
                        <a:t> and </a:t>
                      </a:r>
                      <a:r>
                        <a:rPr lang="en-US" sz="3400" dirty="0" err="1">
                          <a:effectLst/>
                          <a:latin typeface="Calibri" panose="020F0502020204030204" pitchFamily="34" charset="0"/>
                          <a:ea typeface="Calibri" panose="020F0502020204030204" pitchFamily="34" charset="0"/>
                          <a:cs typeface="Calibri" panose="020F0502020204030204" pitchFamily="34" charset="0"/>
                        </a:rPr>
                        <a:t>StatLock</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7553">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Blood Draw </a:t>
                      </a:r>
                      <a:endParaRPr lang="en-US" sz="3600" b="1" dirty="0" smtClean="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3600" b="1" dirty="0" smtClean="0">
                          <a:effectLst/>
                          <a:latin typeface="Calibri" panose="020F0502020204030204" pitchFamily="34" charset="0"/>
                          <a:ea typeface="Calibri" panose="020F0502020204030204" pitchFamily="34" charset="0"/>
                          <a:cs typeface="Calibri" panose="020F0502020204030204" pitchFamily="34" charset="0"/>
                        </a:rPr>
                        <a:t>Indications</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Phlebotomy is the best option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Midline catheters may be used for blood draws when:</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93726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Known failed phlebotomies/poor venous access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3726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Poor skin condition (skin tears)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3726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Coagulopathy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3726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Palliative care comfort measures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3726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Blood culture draw when a diagnosis of infected line is being considered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7934">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Blood </a:t>
                      </a:r>
                      <a:r>
                        <a:rPr lang="en-US" sz="3600" b="1" dirty="0" smtClean="0">
                          <a:effectLst/>
                          <a:latin typeface="Calibri" panose="020F0502020204030204" pitchFamily="34" charset="0"/>
                          <a:ea typeface="Calibri" panose="020F0502020204030204" pitchFamily="34" charset="0"/>
                          <a:cs typeface="Calibri" panose="020F0502020204030204" pitchFamily="34" charset="0"/>
                        </a:rPr>
                        <a:t>Draw</a:t>
                      </a:r>
                    </a:p>
                    <a:p>
                      <a:pPr marL="0" marR="0" algn="ctr">
                        <a:lnSpc>
                          <a:spcPct val="107000"/>
                        </a:lnSpc>
                        <a:spcBef>
                          <a:spcPts val="0"/>
                        </a:spcBef>
                        <a:spcAft>
                          <a:spcPts val="0"/>
                        </a:spcAft>
                      </a:pPr>
                      <a:r>
                        <a:rPr lang="en-US" sz="3600" b="1" dirty="0" smtClean="0">
                          <a:effectLst/>
                          <a:latin typeface="Calibri" panose="020F0502020204030204" pitchFamily="34" charset="0"/>
                          <a:ea typeface="Calibri" panose="020F0502020204030204" pitchFamily="34" charset="0"/>
                          <a:cs typeface="Calibri" panose="020F0502020204030204" pitchFamily="34" charset="0"/>
                        </a:rPr>
                        <a:t> </a:t>
                      </a:r>
                      <a:r>
                        <a:rPr lang="en-US" sz="3600" b="1" dirty="0">
                          <a:effectLst/>
                          <a:latin typeface="Calibri" panose="020F0502020204030204" pitchFamily="34" charset="0"/>
                          <a:ea typeface="Calibri" panose="020F0502020204030204" pitchFamily="34" charset="0"/>
                          <a:cs typeface="Calibri" panose="020F0502020204030204" pitchFamily="34" charset="0"/>
                        </a:rPr>
                        <a:t>Procedure</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Stop infusion 5 minutes prior</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Wash hands &amp; don gloves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Scrub the hub for 15-20 seconds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Aspirate and discard 5mls of blood</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Aspirate blood sample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Flush lumen with 20mls of saline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445">
                <a:tc>
                  <a:txBody>
                    <a:bodyPr/>
                    <a:lstStyle/>
                    <a:p>
                      <a:pPr marL="0" marR="0" algn="ctr">
                        <a:lnSpc>
                          <a:spcPct val="107000"/>
                        </a:lnSpc>
                        <a:spcBef>
                          <a:spcPts val="0"/>
                        </a:spcBef>
                        <a:spcAft>
                          <a:spcPts val="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Miscellaneous</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No venipuncture or blood pressure in the arm with the midline.</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dirty="0">
                          <a:effectLst/>
                          <a:latin typeface="Calibri" panose="020F0502020204030204" pitchFamily="34" charset="0"/>
                          <a:ea typeface="Calibri" panose="020F0502020204030204" pitchFamily="34" charset="0"/>
                          <a:cs typeface="Calibri" panose="020F0502020204030204" pitchFamily="34" charset="0"/>
                        </a:rPr>
                        <a:t>Midlines at PRH have 1 lumen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400" b="1" dirty="0">
                          <a:effectLst/>
                          <a:latin typeface="Calibri" panose="020F0502020204030204" pitchFamily="34" charset="0"/>
                          <a:ea typeface="Calibri" panose="020F0502020204030204" pitchFamily="34" charset="0"/>
                          <a:cs typeface="Calibri" panose="020F0502020204030204" pitchFamily="34" charset="0"/>
                        </a:rPr>
                        <a:t>Midlines</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b="1" dirty="0">
                          <a:effectLst/>
                          <a:latin typeface="Calibri" panose="020F0502020204030204" pitchFamily="34" charset="0"/>
                          <a:ea typeface="Calibri" panose="020F0502020204030204" pitchFamily="34" charset="0"/>
                          <a:cs typeface="Calibri" panose="020F0502020204030204" pitchFamily="34" charset="0"/>
                        </a:rPr>
                        <a:t>are</a:t>
                      </a:r>
                      <a:r>
                        <a:rPr lang="en-US" sz="3400" dirty="0">
                          <a:effectLst/>
                          <a:latin typeface="Calibri" panose="020F0502020204030204" pitchFamily="34" charset="0"/>
                          <a:ea typeface="Calibri" panose="020F0502020204030204" pitchFamily="34" charset="0"/>
                          <a:cs typeface="Calibri" panose="020F0502020204030204" pitchFamily="34" charset="0"/>
                        </a:rPr>
                        <a:t> </a:t>
                      </a:r>
                      <a:r>
                        <a:rPr lang="en-US" sz="3400" b="1" dirty="0">
                          <a:effectLst/>
                          <a:latin typeface="Calibri" panose="020F0502020204030204" pitchFamily="34" charset="0"/>
                          <a:ea typeface="Calibri" panose="020F0502020204030204" pitchFamily="34" charset="0"/>
                          <a:cs typeface="Calibri" panose="020F0502020204030204" pitchFamily="34" charset="0"/>
                        </a:rPr>
                        <a:t>NOT central lines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 name="Text Placeholder 457"/>
          <p:cNvSpPr>
            <a:spLocks noGrp="1"/>
          </p:cNvSpPr>
          <p:nvPr>
            <p:ph type="body" sz="quarter" idx="20"/>
          </p:nvPr>
        </p:nvSpPr>
        <p:spPr>
          <a:xfrm>
            <a:off x="29635025" y="5751605"/>
            <a:ext cx="13573125" cy="1015655"/>
          </a:xfrm>
        </p:spPr>
        <p:txBody>
          <a:bodyPr/>
          <a:lstStyle/>
          <a:p>
            <a:r>
              <a:rPr lang="en-US" sz="5400" dirty="0" smtClean="0">
                <a:solidFill>
                  <a:schemeClr val="tx1"/>
                </a:solidFill>
                <a:latin typeface="+mj-lt"/>
                <a:cs typeface="Times New Roman" panose="02020603050405020304" pitchFamily="18" charset="0"/>
              </a:rPr>
              <a:t>Supporting Evidence </a:t>
            </a:r>
            <a:endParaRPr lang="en-US" sz="5400" dirty="0">
              <a:solidFill>
                <a:schemeClr val="tx1"/>
              </a:solidFill>
              <a:latin typeface="+mj-lt"/>
              <a:cs typeface="Times New Roman" panose="02020603050405020304" pitchFamily="18" charset="0"/>
            </a:endParaRPr>
          </a:p>
        </p:txBody>
      </p:sp>
      <p:sp>
        <p:nvSpPr>
          <p:cNvPr id="26" name="TextBox 25"/>
          <p:cNvSpPr txBox="1"/>
          <p:nvPr/>
        </p:nvSpPr>
        <p:spPr>
          <a:xfrm>
            <a:off x="15794038" y="31512042"/>
            <a:ext cx="12293599" cy="523220"/>
          </a:xfrm>
          <a:prstGeom prst="rect">
            <a:avLst/>
          </a:prstGeom>
          <a:noFill/>
        </p:spPr>
        <p:txBody>
          <a:bodyPr wrap="square" rtlCol="0">
            <a:spAutoFit/>
          </a:bodyPr>
          <a:lstStyle/>
          <a:p>
            <a:pPr algn="ctr"/>
            <a:r>
              <a:rPr lang="en-US" sz="2800" dirty="0" smtClean="0"/>
              <a:t>*See PRH policy stat for full policy* </a:t>
            </a:r>
            <a:endParaRPr lang="en-US" sz="3200" dirty="0"/>
          </a:p>
        </p:txBody>
      </p:sp>
      <p:pic>
        <p:nvPicPr>
          <p:cNvPr id="6" name="Picture 5"/>
          <p:cNvPicPr>
            <a:picLocks noChangeAspect="1"/>
          </p:cNvPicPr>
          <p:nvPr/>
        </p:nvPicPr>
        <p:blipFill rotWithShape="1">
          <a:blip r:embed="rId6"/>
          <a:srcRect t="9963" b="8115"/>
          <a:stretch/>
        </p:blipFill>
        <p:spPr>
          <a:xfrm>
            <a:off x="31609112" y="15314138"/>
            <a:ext cx="9624950" cy="3422062"/>
          </a:xfrm>
          <a:prstGeom prst="rect">
            <a:avLst/>
          </a:prstGeom>
          <a:ln w="38100">
            <a:solidFill>
              <a:srgbClr val="2B5695"/>
            </a:solidFill>
          </a:ln>
        </p:spPr>
      </p:pic>
    </p:spTree>
    <p:extLst>
      <p:ext uri="{BB962C8B-B14F-4D97-AF65-F5344CB8AC3E}">
        <p14:creationId xmlns:p14="http://schemas.microsoft.com/office/powerpoint/2010/main" val="2937231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36x48-Template-V2b">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7210</TotalTime>
  <Words>622</Words>
  <Application>Microsoft Office PowerPoint</Application>
  <PresentationFormat>Custom</PresentationFormat>
  <Paragraphs>89</Paragraphs>
  <Slides>1</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Symbol</vt:lpstr>
      <vt:lpstr>Times New Roman</vt:lpstr>
      <vt:lpstr>Trebuchet MS</vt:lpstr>
      <vt:lpstr>Wingdings 2</vt:lpstr>
      <vt:lpstr>36x48-Template-V2b</vt:lpstr>
      <vt:lpstr>1_Classic 3 Columns</vt:lpstr>
      <vt:lpstr>Classic - Wide Center</vt:lpstr>
      <vt:lpstr>1_36x48-Template-V2b</vt:lpstr>
      <vt:lpstr>Image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Joanna Foos</cp:lastModifiedBy>
  <cp:revision>94</cp:revision>
  <cp:lastPrinted>2017-04-07T12:06:45Z</cp:lastPrinted>
  <dcterms:created xsi:type="dcterms:W3CDTF">2012-02-03T19:11:35Z</dcterms:created>
  <dcterms:modified xsi:type="dcterms:W3CDTF">2017-04-07T23:01:16Z</dcterms:modified>
</cp:coreProperties>
</file>