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8" r:id="rId2"/>
  </p:sldIdLst>
  <p:sldSz cx="40233600" cy="32918400"/>
  <p:notesSz cx="9296400" cy="6881813"/>
  <p:defaultTextStyle>
    <a:defPPr>
      <a:defRPr lang="en-US"/>
    </a:defPPr>
    <a:lvl1pPr algn="l" rtl="0" eaLnBrk="0" fontAlgn="base" hangingPunct="0">
      <a:spcBef>
        <a:spcPct val="0"/>
      </a:spcBef>
      <a:spcAft>
        <a:spcPct val="0"/>
      </a:spcAft>
      <a:defRPr sz="48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48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48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48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4800" kern="1200">
        <a:solidFill>
          <a:schemeClr val="tx1"/>
        </a:solidFill>
        <a:latin typeface="Times" charset="0"/>
        <a:ea typeface="MS PGothic" pitchFamily="34" charset="-128"/>
        <a:cs typeface="+mn-cs"/>
      </a:defRPr>
    </a:lvl5pPr>
    <a:lvl6pPr marL="2286000" algn="l" defTabSz="914400" rtl="0" eaLnBrk="1" latinLnBrk="0" hangingPunct="1">
      <a:defRPr sz="4800" kern="1200">
        <a:solidFill>
          <a:schemeClr val="tx1"/>
        </a:solidFill>
        <a:latin typeface="Times" charset="0"/>
        <a:ea typeface="MS PGothic" pitchFamily="34" charset="-128"/>
        <a:cs typeface="+mn-cs"/>
      </a:defRPr>
    </a:lvl6pPr>
    <a:lvl7pPr marL="2743200" algn="l" defTabSz="914400" rtl="0" eaLnBrk="1" latinLnBrk="0" hangingPunct="1">
      <a:defRPr sz="4800" kern="1200">
        <a:solidFill>
          <a:schemeClr val="tx1"/>
        </a:solidFill>
        <a:latin typeface="Times" charset="0"/>
        <a:ea typeface="MS PGothic" pitchFamily="34" charset="-128"/>
        <a:cs typeface="+mn-cs"/>
      </a:defRPr>
    </a:lvl7pPr>
    <a:lvl8pPr marL="3200400" algn="l" defTabSz="914400" rtl="0" eaLnBrk="1" latinLnBrk="0" hangingPunct="1">
      <a:defRPr sz="4800" kern="1200">
        <a:solidFill>
          <a:schemeClr val="tx1"/>
        </a:solidFill>
        <a:latin typeface="Times" charset="0"/>
        <a:ea typeface="MS PGothic" pitchFamily="34" charset="-128"/>
        <a:cs typeface="+mn-cs"/>
      </a:defRPr>
    </a:lvl8pPr>
    <a:lvl9pPr marL="3657600" algn="l" defTabSz="914400" rtl="0" eaLnBrk="1" latinLnBrk="0" hangingPunct="1">
      <a:defRPr sz="4800" kern="1200">
        <a:solidFill>
          <a:schemeClr val="tx1"/>
        </a:solidFill>
        <a:latin typeface="Times" charset="0"/>
        <a:ea typeface="MS PGothic"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2672">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941"/>
    <a:srgbClr val="FF9933"/>
    <a:srgbClr val="FF6600"/>
    <a:srgbClr val="FED4BA"/>
    <a:srgbClr val="FFCCCC"/>
    <a:srgbClr val="6699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015" autoAdjust="0"/>
    <p:restoredTop sz="86364" autoAdjust="0"/>
  </p:normalViewPr>
  <p:slideViewPr>
    <p:cSldViewPr>
      <p:cViewPr>
        <p:scale>
          <a:sx n="40" d="100"/>
          <a:sy n="40" d="100"/>
        </p:scale>
        <p:origin x="1240" y="416"/>
      </p:cViewPr>
      <p:guideLst>
        <p:guide orient="horz" pos="10368"/>
        <p:guide pos="12672"/>
      </p:guideLst>
    </p:cSldViewPr>
  </p:slideViewPr>
  <p:outlineViewPr>
    <p:cViewPr>
      <p:scale>
        <a:sx n="33" d="100"/>
        <a:sy n="33" d="100"/>
      </p:scale>
      <p:origin x="0" y="0"/>
    </p:cViewPr>
  </p:outlineViewPr>
  <p:notesTextViewPr>
    <p:cViewPr>
      <p:scale>
        <a:sx n="25" d="100"/>
        <a:sy n="25" d="100"/>
      </p:scale>
      <p:origin x="0" y="0"/>
    </p:cViewPr>
  </p:notesTextViewPr>
  <p:sorterViewPr>
    <p:cViewPr>
      <p:scale>
        <a:sx n="170" d="100"/>
        <a:sy n="170" d="100"/>
      </p:scale>
      <p:origin x="0" y="1016"/>
    </p:cViewPr>
  </p:sorterViewPr>
  <p:notesViewPr>
    <p:cSldViewPr>
      <p:cViewPr varScale="1">
        <p:scale>
          <a:sx n="81" d="100"/>
          <a:sy n="81" d="100"/>
        </p:scale>
        <p:origin x="-2912" y="-120"/>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4028440" cy="344091"/>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5267960" y="1"/>
            <a:ext cx="4028440" cy="344091"/>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070225" y="515938"/>
            <a:ext cx="3155950" cy="258127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239520" y="3268861"/>
            <a:ext cx="6817360" cy="3096816"/>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6537722"/>
            <a:ext cx="4028440" cy="344091"/>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5267960" y="6537722"/>
            <a:ext cx="4028440" cy="344091"/>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r">
              <a:defRPr sz="1200" smtClean="0"/>
            </a:lvl1pPr>
          </a:lstStyle>
          <a:p>
            <a:pPr>
              <a:defRPr/>
            </a:pPr>
            <a:fld id="{6A65DC73-D0D1-4C19-A657-CC619F146C72}" type="slidenum">
              <a:rPr lang="en-US" altLang="en-US"/>
              <a:pPr>
                <a:defRPr/>
              </a:pPr>
              <a:t>‹#›</a:t>
            </a:fld>
            <a:endParaRPr lang="en-US" altLang="en-US"/>
          </a:p>
        </p:txBody>
      </p:sp>
    </p:spTree>
    <p:extLst>
      <p:ext uri="{BB962C8B-B14F-4D97-AF65-F5344CB8AC3E}">
        <p14:creationId xmlns:p14="http://schemas.microsoft.com/office/powerpoint/2010/main" val="3031889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4"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2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2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2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24"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80BA66B4-3597-45EC-97BF-2F9AE722EADF}" type="slidenum">
              <a:rPr lang="en-US" altLang="en-US"/>
              <a:pPr/>
              <a:t>1</a:t>
            </a:fld>
            <a:endParaRPr lang="en-US" altLang="en-US"/>
          </a:p>
        </p:txBody>
      </p:sp>
      <p:sp>
        <p:nvSpPr>
          <p:cNvPr id="4099" name="Rectangle 2"/>
          <p:cNvSpPr>
            <a:spLocks noGrp="1" noRot="1" noChangeAspect="1" noChangeArrowheads="1" noTextEdit="1"/>
          </p:cNvSpPr>
          <p:nvPr>
            <p:ph type="sldImg"/>
          </p:nvPr>
        </p:nvSpPr>
        <p:spPr>
          <a:xfrm>
            <a:off x="3070225" y="515938"/>
            <a:ext cx="3155950" cy="2581275"/>
          </a:xfrm>
          <a:ln/>
        </p:spPr>
      </p:sp>
      <p:sp>
        <p:nvSpPr>
          <p:cNvPr id="4100" name="Rectangle 3"/>
          <p:cNvSpPr>
            <a:spLocks noGrp="1" noChangeArrowheads="1"/>
          </p:cNvSpPr>
          <p:nvPr>
            <p:ph type="body" idx="1"/>
          </p:nvPr>
        </p:nvSpPr>
        <p:spPr>
          <a:noFill/>
          <a:ln/>
        </p:spPr>
        <p:txBody>
          <a:bodyPr/>
          <a:lstStyle/>
          <a:p>
            <a:pPr eaLnBrk="1" hangingPunct="1"/>
            <a:endParaRPr lang="en-US" altLang="en-US" dirty="0" smtClean="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134" y="10226676"/>
            <a:ext cx="34199336"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4264" y="18653126"/>
            <a:ext cx="28165072"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623F3-BF1A-4E68-B8A5-AB27C5E7D6F0}"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EE71DC-2340-42EB-BAA0-04A65F9B65F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667607" y="2925764"/>
            <a:ext cx="8548864" cy="26335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7132" y="2925764"/>
            <a:ext cx="25464206" cy="26335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36FFDD-3B62-4FE0-ADC0-1FD96FE5902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99C11-2FFD-4063-B570-D0902D531C52}"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21153439"/>
            <a:ext cx="34199336"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3952538"/>
            <a:ext cx="34199336"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4F49A5-63A4-426F-B2AA-AEF867CA71B7}"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7134" y="9509126"/>
            <a:ext cx="17006534"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0209934" y="9509126"/>
            <a:ext cx="17006535"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1A4B8A-035F-4876-93C4-5E5B7529778B}"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2070" y="1317625"/>
            <a:ext cx="36209464"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2069" y="7369176"/>
            <a:ext cx="17776825"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012069" y="10439401"/>
            <a:ext cx="17776825"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886" y="7369176"/>
            <a:ext cx="17782646"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0438886" y="10439401"/>
            <a:ext cx="17782646"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554189-F131-47A1-8037-DB0C02F4D60C}"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2ED173-2F62-4F58-976D-09947F0ED663}"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17FAC7-85EF-4767-A4A8-51DE85A2B6F8}"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2071" y="1311275"/>
            <a:ext cx="13236575"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5729833" y="1311276"/>
            <a:ext cx="224917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2071" y="6888163"/>
            <a:ext cx="13236575"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3AB23B-3BD2-4201-B800-1C387E416FFF}"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5291" y="23042564"/>
            <a:ext cx="24140936"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7885291" y="2941639"/>
            <a:ext cx="24140936"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7885291" y="25763539"/>
            <a:ext cx="24140936"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11BB39-22C5-400B-8FA3-AFC1BC8BDC1B}"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17134" y="2925763"/>
            <a:ext cx="34199336" cy="5486400"/>
          </a:xfrm>
          <a:prstGeom prst="rect">
            <a:avLst/>
          </a:prstGeom>
          <a:noFill/>
          <a:ln w="9525">
            <a:noFill/>
            <a:miter lim="800000"/>
            <a:headEnd/>
            <a:tailEnd/>
          </a:ln>
        </p:spPr>
        <p:txBody>
          <a:bodyPr vert="horz" wrap="square" lIns="376202" tIns="188101" rIns="376202" bIns="18810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017134" y="9509126"/>
            <a:ext cx="34199336" cy="19751675"/>
          </a:xfrm>
          <a:prstGeom prst="rect">
            <a:avLst/>
          </a:prstGeom>
          <a:noFill/>
          <a:ln w="9525">
            <a:noFill/>
            <a:miter lim="800000"/>
            <a:headEnd/>
            <a:tailEnd/>
          </a:ln>
        </p:spPr>
        <p:txBody>
          <a:bodyPr vert="horz" wrap="square" lIns="376202" tIns="188101" rIns="376202" bIns="18810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3017133" y="29992639"/>
            <a:ext cx="8382000" cy="2193925"/>
          </a:xfrm>
          <a:prstGeom prst="rect">
            <a:avLst/>
          </a:prstGeom>
          <a:noFill/>
          <a:ln w="9525">
            <a:noFill/>
            <a:miter lim="800000"/>
            <a:headEnd/>
            <a:tailEnd/>
          </a:ln>
          <a:effectLst/>
        </p:spPr>
        <p:txBody>
          <a:bodyPr vert="horz" wrap="square" lIns="376202" tIns="188101" rIns="376202" bIns="188101" numCol="1" anchor="t" anchorCtr="0" compatLnSpc="1">
            <a:prstTxWarp prst="textNoShape">
              <a:avLst/>
            </a:prstTxWarp>
          </a:bodyPr>
          <a:lstStyle>
            <a:lvl1pPr>
              <a:defRPr sz="5800">
                <a:latin typeface="Times"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13746870" y="29992639"/>
            <a:ext cx="12739864" cy="2193925"/>
          </a:xfrm>
          <a:prstGeom prst="rect">
            <a:avLst/>
          </a:prstGeom>
          <a:noFill/>
          <a:ln w="9525">
            <a:noFill/>
            <a:miter lim="800000"/>
            <a:headEnd/>
            <a:tailEnd/>
          </a:ln>
          <a:effectLst/>
        </p:spPr>
        <p:txBody>
          <a:bodyPr vert="horz" wrap="square" lIns="376202" tIns="188101" rIns="376202" bIns="188101" numCol="1" anchor="t" anchorCtr="0" compatLnSpc="1">
            <a:prstTxWarp prst="textNoShape">
              <a:avLst/>
            </a:prstTxWarp>
          </a:bodyPr>
          <a:lstStyle>
            <a:lvl1pPr algn="ctr">
              <a:defRPr sz="5800">
                <a:latin typeface="Times"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28834469" y="29992639"/>
            <a:ext cx="8382000" cy="2193925"/>
          </a:xfrm>
          <a:prstGeom prst="rect">
            <a:avLst/>
          </a:prstGeom>
          <a:noFill/>
          <a:ln w="9525">
            <a:noFill/>
            <a:miter lim="800000"/>
            <a:headEnd/>
            <a:tailEnd/>
          </a:ln>
          <a:effectLst/>
        </p:spPr>
        <p:txBody>
          <a:bodyPr vert="horz" wrap="square" lIns="376202" tIns="188101" rIns="376202" bIns="188101" numCol="1" anchor="t" anchorCtr="0" compatLnSpc="1">
            <a:prstTxWarp prst="textNoShape">
              <a:avLst/>
            </a:prstTxWarp>
          </a:bodyPr>
          <a:lstStyle>
            <a:lvl1pPr algn="r">
              <a:defRPr sz="5800" smtClean="0"/>
            </a:lvl1pPr>
          </a:lstStyle>
          <a:p>
            <a:pPr>
              <a:defRPr/>
            </a:pPr>
            <a:fld id="{03931BF4-DBBE-4029-A6BD-3D25B369E276}"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762375" rtl="0" eaLnBrk="0" fontAlgn="base" hangingPunct="0">
        <a:spcBef>
          <a:spcPct val="0"/>
        </a:spcBef>
        <a:spcAft>
          <a:spcPct val="0"/>
        </a:spcAft>
        <a:defRPr sz="18100">
          <a:solidFill>
            <a:schemeClr val="tx2"/>
          </a:solidFill>
          <a:latin typeface="+mj-lt"/>
          <a:ea typeface="MS PGothic" pitchFamily="34" charset="-128"/>
          <a:cs typeface="ＭＳ Ｐゴシック" charset="-128"/>
        </a:defRPr>
      </a:lvl1pPr>
      <a:lvl2pPr algn="ctr" defTabSz="3762375" rtl="0" eaLnBrk="0" fontAlgn="base" hangingPunct="0">
        <a:spcBef>
          <a:spcPct val="0"/>
        </a:spcBef>
        <a:spcAft>
          <a:spcPct val="0"/>
        </a:spcAft>
        <a:defRPr sz="18100">
          <a:solidFill>
            <a:schemeClr val="tx2"/>
          </a:solidFill>
          <a:latin typeface="Times" pitchFamily="24" charset="0"/>
          <a:ea typeface="MS PGothic" pitchFamily="34" charset="-128"/>
          <a:cs typeface="ＭＳ Ｐゴシック" charset="-128"/>
        </a:defRPr>
      </a:lvl2pPr>
      <a:lvl3pPr algn="ctr" defTabSz="3762375" rtl="0" eaLnBrk="0" fontAlgn="base" hangingPunct="0">
        <a:spcBef>
          <a:spcPct val="0"/>
        </a:spcBef>
        <a:spcAft>
          <a:spcPct val="0"/>
        </a:spcAft>
        <a:defRPr sz="18100">
          <a:solidFill>
            <a:schemeClr val="tx2"/>
          </a:solidFill>
          <a:latin typeface="Times" pitchFamily="24" charset="0"/>
          <a:ea typeface="MS PGothic" pitchFamily="34" charset="-128"/>
          <a:cs typeface="ＭＳ Ｐゴシック" charset="-128"/>
        </a:defRPr>
      </a:lvl3pPr>
      <a:lvl4pPr algn="ctr" defTabSz="3762375" rtl="0" eaLnBrk="0" fontAlgn="base" hangingPunct="0">
        <a:spcBef>
          <a:spcPct val="0"/>
        </a:spcBef>
        <a:spcAft>
          <a:spcPct val="0"/>
        </a:spcAft>
        <a:defRPr sz="18100">
          <a:solidFill>
            <a:schemeClr val="tx2"/>
          </a:solidFill>
          <a:latin typeface="Times" pitchFamily="24" charset="0"/>
          <a:ea typeface="MS PGothic" pitchFamily="34" charset="-128"/>
          <a:cs typeface="ＭＳ Ｐゴシック" charset="-128"/>
        </a:defRPr>
      </a:lvl4pPr>
      <a:lvl5pPr algn="ctr" defTabSz="3762375" rtl="0" eaLnBrk="0" fontAlgn="base" hangingPunct="0">
        <a:spcBef>
          <a:spcPct val="0"/>
        </a:spcBef>
        <a:spcAft>
          <a:spcPct val="0"/>
        </a:spcAft>
        <a:defRPr sz="18100">
          <a:solidFill>
            <a:schemeClr val="tx2"/>
          </a:solidFill>
          <a:latin typeface="Times" pitchFamily="24" charset="0"/>
          <a:ea typeface="MS PGothic" pitchFamily="34" charset="-128"/>
          <a:cs typeface="ＭＳ Ｐゴシック" charset="-128"/>
        </a:defRPr>
      </a:lvl5pPr>
      <a:lvl6pPr marL="457200" algn="ctr" defTabSz="3762375" rtl="0" fontAlgn="base">
        <a:spcBef>
          <a:spcPct val="0"/>
        </a:spcBef>
        <a:spcAft>
          <a:spcPct val="0"/>
        </a:spcAft>
        <a:defRPr sz="18100">
          <a:solidFill>
            <a:schemeClr val="tx2"/>
          </a:solidFill>
          <a:latin typeface="Times" pitchFamily="24" charset="0"/>
        </a:defRPr>
      </a:lvl6pPr>
      <a:lvl7pPr marL="914400" algn="ctr" defTabSz="3762375" rtl="0" fontAlgn="base">
        <a:spcBef>
          <a:spcPct val="0"/>
        </a:spcBef>
        <a:spcAft>
          <a:spcPct val="0"/>
        </a:spcAft>
        <a:defRPr sz="18100">
          <a:solidFill>
            <a:schemeClr val="tx2"/>
          </a:solidFill>
          <a:latin typeface="Times" pitchFamily="24" charset="0"/>
        </a:defRPr>
      </a:lvl7pPr>
      <a:lvl8pPr marL="1371600" algn="ctr" defTabSz="3762375" rtl="0" fontAlgn="base">
        <a:spcBef>
          <a:spcPct val="0"/>
        </a:spcBef>
        <a:spcAft>
          <a:spcPct val="0"/>
        </a:spcAft>
        <a:defRPr sz="18100">
          <a:solidFill>
            <a:schemeClr val="tx2"/>
          </a:solidFill>
          <a:latin typeface="Times" pitchFamily="24" charset="0"/>
        </a:defRPr>
      </a:lvl8pPr>
      <a:lvl9pPr marL="1828800" algn="ctr" defTabSz="3762375" rtl="0" fontAlgn="base">
        <a:spcBef>
          <a:spcPct val="0"/>
        </a:spcBef>
        <a:spcAft>
          <a:spcPct val="0"/>
        </a:spcAft>
        <a:defRPr sz="18100">
          <a:solidFill>
            <a:schemeClr val="tx2"/>
          </a:solidFill>
          <a:latin typeface="Times" pitchFamily="24" charset="0"/>
        </a:defRPr>
      </a:lvl9pPr>
    </p:titleStyle>
    <p:bodyStyle>
      <a:lvl1pPr marL="1411288" indent="-1411288" algn="l" defTabSz="3762375" rtl="0" eaLnBrk="0" fontAlgn="base" hangingPunct="0">
        <a:spcBef>
          <a:spcPct val="20000"/>
        </a:spcBef>
        <a:spcAft>
          <a:spcPct val="0"/>
        </a:spcAft>
        <a:buChar char="•"/>
        <a:defRPr sz="13200">
          <a:solidFill>
            <a:schemeClr val="tx1"/>
          </a:solidFill>
          <a:latin typeface="+mn-lt"/>
          <a:ea typeface="MS PGothic" pitchFamily="34" charset="-128"/>
          <a:cs typeface="ＭＳ Ｐゴシック" charset="-128"/>
        </a:defRPr>
      </a:lvl1pPr>
      <a:lvl2pPr marL="3055938" indent="-1174750" algn="l" defTabSz="3762375" rtl="0" eaLnBrk="0" fontAlgn="base" hangingPunct="0">
        <a:spcBef>
          <a:spcPct val="20000"/>
        </a:spcBef>
        <a:spcAft>
          <a:spcPct val="0"/>
        </a:spcAft>
        <a:buChar char="–"/>
        <a:defRPr sz="11500">
          <a:solidFill>
            <a:schemeClr val="tx1"/>
          </a:solidFill>
          <a:latin typeface="+mn-lt"/>
          <a:ea typeface="MS PGothic" pitchFamily="34" charset="-128"/>
        </a:defRPr>
      </a:lvl2pPr>
      <a:lvl3pPr marL="4702175" indent="-939800" algn="l" defTabSz="3762375" rtl="0" eaLnBrk="0" fontAlgn="base" hangingPunct="0">
        <a:spcBef>
          <a:spcPct val="20000"/>
        </a:spcBef>
        <a:spcAft>
          <a:spcPct val="0"/>
        </a:spcAft>
        <a:buChar char="•"/>
        <a:defRPr sz="9900">
          <a:solidFill>
            <a:schemeClr val="tx1"/>
          </a:solidFill>
          <a:latin typeface="+mn-lt"/>
          <a:ea typeface="MS PGothic" pitchFamily="34" charset="-128"/>
        </a:defRPr>
      </a:lvl3pPr>
      <a:lvl4pPr marL="6583363" indent="-939800" algn="l" defTabSz="3762375" rtl="0" eaLnBrk="0" fontAlgn="base" hangingPunct="0">
        <a:spcBef>
          <a:spcPct val="20000"/>
        </a:spcBef>
        <a:spcAft>
          <a:spcPct val="0"/>
        </a:spcAft>
        <a:buChar char="–"/>
        <a:defRPr sz="8200">
          <a:solidFill>
            <a:schemeClr val="tx1"/>
          </a:solidFill>
          <a:latin typeface="+mn-lt"/>
          <a:ea typeface="MS PGothic" pitchFamily="34" charset="-128"/>
        </a:defRPr>
      </a:lvl4pPr>
      <a:lvl5pPr marL="8464550" indent="-939800" algn="l" defTabSz="3762375" rtl="0" eaLnBrk="0" fontAlgn="base" hangingPunct="0">
        <a:spcBef>
          <a:spcPct val="20000"/>
        </a:spcBef>
        <a:spcAft>
          <a:spcPct val="0"/>
        </a:spcAft>
        <a:buChar char="»"/>
        <a:defRPr sz="8200">
          <a:solidFill>
            <a:schemeClr val="tx1"/>
          </a:solidFill>
          <a:latin typeface="+mn-lt"/>
          <a:ea typeface="MS PGothic" pitchFamily="34" charset="-128"/>
        </a:defRPr>
      </a:lvl5pPr>
      <a:lvl6pPr marL="8921750" indent="-939800" algn="l" defTabSz="3762375" rtl="0" fontAlgn="base">
        <a:spcBef>
          <a:spcPct val="20000"/>
        </a:spcBef>
        <a:spcAft>
          <a:spcPct val="0"/>
        </a:spcAft>
        <a:buChar char="»"/>
        <a:defRPr sz="8200">
          <a:solidFill>
            <a:schemeClr val="tx1"/>
          </a:solidFill>
          <a:latin typeface="+mn-lt"/>
          <a:ea typeface="ＭＳ Ｐゴシック" pitchFamily="24" charset="-128"/>
        </a:defRPr>
      </a:lvl6pPr>
      <a:lvl7pPr marL="9378950" indent="-939800" algn="l" defTabSz="3762375" rtl="0" fontAlgn="base">
        <a:spcBef>
          <a:spcPct val="20000"/>
        </a:spcBef>
        <a:spcAft>
          <a:spcPct val="0"/>
        </a:spcAft>
        <a:buChar char="»"/>
        <a:defRPr sz="8200">
          <a:solidFill>
            <a:schemeClr val="tx1"/>
          </a:solidFill>
          <a:latin typeface="+mn-lt"/>
          <a:ea typeface="ＭＳ Ｐゴシック" pitchFamily="24" charset="-128"/>
        </a:defRPr>
      </a:lvl7pPr>
      <a:lvl8pPr marL="9836150" indent="-939800" algn="l" defTabSz="3762375" rtl="0" fontAlgn="base">
        <a:spcBef>
          <a:spcPct val="20000"/>
        </a:spcBef>
        <a:spcAft>
          <a:spcPct val="0"/>
        </a:spcAft>
        <a:buChar char="»"/>
        <a:defRPr sz="8200">
          <a:solidFill>
            <a:schemeClr val="tx1"/>
          </a:solidFill>
          <a:latin typeface="+mn-lt"/>
          <a:ea typeface="ＭＳ Ｐゴシック" pitchFamily="24" charset="-128"/>
        </a:defRPr>
      </a:lvl8pPr>
      <a:lvl9pPr marL="10293350" indent="-939800" algn="l" defTabSz="3762375" rtl="0" fontAlgn="base">
        <a:spcBef>
          <a:spcPct val="20000"/>
        </a:spcBef>
        <a:spcAft>
          <a:spcPct val="0"/>
        </a:spcAft>
        <a:buChar char="»"/>
        <a:defRPr sz="82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hyperlink" Target="http://regulusastro.com/magnetometer/" TargetMode="External"/><Relationship Id="rId5" Type="http://schemas.openxmlformats.org/officeDocument/2006/relationships/image" Target="../media/image2.png"/><Relationship Id="rId6" Type="http://schemas.openxmlformats.org/officeDocument/2006/relationships/image" Target="../media/image3.gif"/><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jpg"/><Relationship Id="rId10" Type="http://schemas.openxmlformats.org/officeDocument/2006/relationships/image" Target="../media/image7.jpg"/><Relationship Id="rId11"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r="16359"/>
          <a:stretch/>
        </p:blipFill>
        <p:spPr>
          <a:xfrm>
            <a:off x="157299" y="5910736"/>
            <a:ext cx="40244487" cy="27064940"/>
          </a:xfrm>
          <a:prstGeom prst="rect">
            <a:avLst/>
          </a:prstGeom>
        </p:spPr>
      </p:pic>
      <p:sp>
        <p:nvSpPr>
          <p:cNvPr id="2050" name="Rectangle 2"/>
          <p:cNvSpPr>
            <a:spLocks noGrp="1" noChangeArrowheads="1"/>
          </p:cNvSpPr>
          <p:nvPr>
            <p:ph type="ctrTitle"/>
          </p:nvPr>
        </p:nvSpPr>
        <p:spPr>
          <a:xfrm>
            <a:off x="0" y="0"/>
            <a:ext cx="40233600" cy="5947312"/>
          </a:xfrm>
          <a:solidFill>
            <a:schemeClr val="bg1"/>
          </a:solidFill>
          <a:ln w="76200"/>
        </p:spPr>
        <p:txBody>
          <a:bodyPr anchor="ctr"/>
          <a:lstStyle/>
          <a:p>
            <a:pPr lvl="0" defTabSz="914400">
              <a:spcBef>
                <a:spcPts val="0"/>
              </a:spcBef>
              <a:spcAft>
                <a:spcPts val="0"/>
              </a:spcAft>
            </a:pPr>
            <a:r>
              <a:rPr lang="en-US" altLang="en-US" sz="8000" dirty="0" smtClean="0">
                <a:solidFill>
                  <a:srgbClr val="000000"/>
                </a:solidFill>
              </a:rPr>
              <a:t/>
            </a:r>
            <a:br>
              <a:rPr lang="en-US" altLang="en-US" sz="8000" dirty="0" smtClean="0">
                <a:solidFill>
                  <a:srgbClr val="000000"/>
                </a:solidFill>
              </a:rPr>
            </a:br>
            <a:r>
              <a:rPr lang="en-US" altLang="en-US" sz="8000" dirty="0" smtClean="0">
                <a:solidFill>
                  <a:srgbClr val="000000"/>
                </a:solidFill>
              </a:rPr>
              <a:t/>
            </a:r>
            <a:br>
              <a:rPr lang="en-US" altLang="en-US" sz="8000" dirty="0" smtClean="0">
                <a:solidFill>
                  <a:srgbClr val="000000"/>
                </a:solidFill>
              </a:rPr>
            </a:br>
            <a:r>
              <a:rPr lang="en-US" altLang="en-US" sz="8000" dirty="0" smtClean="0">
                <a:solidFill>
                  <a:srgbClr val="000000"/>
                </a:solidFill>
              </a:rPr>
              <a:t> </a:t>
            </a:r>
            <a:br>
              <a:rPr lang="en-US" altLang="en-US" sz="8000" dirty="0" smtClean="0">
                <a:solidFill>
                  <a:srgbClr val="000000"/>
                </a:solidFill>
              </a:rPr>
            </a:br>
            <a:r>
              <a:rPr lang="en-US" altLang="en-US" sz="8000" dirty="0">
                <a:solidFill>
                  <a:srgbClr val="000000"/>
                </a:solidFill>
              </a:rPr>
              <a:t/>
            </a:r>
            <a:br>
              <a:rPr lang="en-US" altLang="en-US" sz="8000" dirty="0">
                <a:solidFill>
                  <a:srgbClr val="000000"/>
                </a:solidFill>
              </a:rPr>
            </a:br>
            <a:r>
              <a:rPr lang="en-US" sz="9600" dirty="0">
                <a:solidFill>
                  <a:schemeClr val="tx1"/>
                </a:solidFill>
              </a:rPr>
              <a:t>3-Axis Magnetometer Construction and Data </a:t>
            </a:r>
            <a:r>
              <a:rPr lang="en-US" sz="9600" dirty="0" smtClean="0">
                <a:solidFill>
                  <a:schemeClr val="tx1"/>
                </a:solidFill>
              </a:rPr>
              <a:t/>
            </a:r>
            <a:br>
              <a:rPr lang="en-US" sz="9600" dirty="0" smtClean="0">
                <a:solidFill>
                  <a:schemeClr val="tx1"/>
                </a:solidFill>
              </a:rPr>
            </a:br>
            <a:r>
              <a:rPr lang="en-US" sz="9600" dirty="0" smtClean="0">
                <a:solidFill>
                  <a:schemeClr val="tx1"/>
                </a:solidFill>
              </a:rPr>
              <a:t>Collection </a:t>
            </a:r>
            <a:r>
              <a:rPr lang="en-US" sz="9600" dirty="0">
                <a:solidFill>
                  <a:schemeClr val="tx1"/>
                </a:solidFill>
              </a:rPr>
              <a:t>for Space Weather Monitoring</a:t>
            </a:r>
            <a:r>
              <a:rPr lang="en-US" altLang="en-US" sz="9600" b="1" dirty="0" smtClean="0">
                <a:solidFill>
                  <a:schemeClr val="tx1"/>
                </a:solidFill>
                <a:latin typeface="Calibri" panose="020F0502020204030204" pitchFamily="34" charset="0"/>
              </a:rPr>
              <a:t/>
            </a:r>
            <a:br>
              <a:rPr lang="en-US" altLang="en-US" sz="9600" b="1" dirty="0" smtClean="0">
                <a:solidFill>
                  <a:schemeClr val="tx1"/>
                </a:solidFill>
                <a:latin typeface="Calibri" panose="020F0502020204030204" pitchFamily="34" charset="0"/>
              </a:rPr>
            </a:br>
            <a:r>
              <a:rPr lang="en-US" sz="3600" kern="1200" dirty="0">
                <a:solidFill>
                  <a:srgbClr val="000000"/>
                </a:solidFill>
                <a:latin typeface="Calibri"/>
                <a:ea typeface="Times New Roman"/>
                <a:cs typeface="Times New Roman"/>
              </a:rPr>
              <a:t/>
            </a:r>
            <a:br>
              <a:rPr lang="en-US" sz="3600" kern="1200" dirty="0">
                <a:solidFill>
                  <a:srgbClr val="000000"/>
                </a:solidFill>
                <a:latin typeface="Calibri"/>
                <a:ea typeface="Times New Roman"/>
                <a:cs typeface="Times New Roman"/>
              </a:rPr>
            </a:br>
            <a:r>
              <a:rPr lang="en-US" sz="4000" kern="1200" dirty="0">
                <a:solidFill>
                  <a:srgbClr val="000000"/>
                </a:solidFill>
                <a:latin typeface="Times" charset="0"/>
              </a:rPr>
              <a:t/>
            </a:r>
            <a:br>
              <a:rPr lang="en-US" sz="4000" kern="1200" dirty="0">
                <a:solidFill>
                  <a:srgbClr val="000000"/>
                </a:solidFill>
                <a:latin typeface="Times" charset="0"/>
              </a:rPr>
            </a:br>
            <a:r>
              <a:rPr lang="en-US" altLang="en-US" dirty="0" smtClean="0">
                <a:solidFill>
                  <a:srgbClr val="000000"/>
                </a:solidFill>
              </a:rPr>
              <a:t/>
            </a:r>
            <a:br>
              <a:rPr lang="en-US" altLang="en-US" dirty="0" smtClean="0">
                <a:solidFill>
                  <a:srgbClr val="000000"/>
                </a:solidFill>
              </a:rPr>
            </a:br>
            <a:endParaRPr lang="en-US" altLang="en-US" dirty="0" smtClean="0">
              <a:solidFill>
                <a:srgbClr val="000000"/>
              </a:solidFill>
            </a:endParaRPr>
          </a:p>
        </p:txBody>
      </p:sp>
      <p:sp>
        <p:nvSpPr>
          <p:cNvPr id="2051" name="Rectangle 3"/>
          <p:cNvSpPr>
            <a:spLocks noGrp="1" noChangeArrowheads="1"/>
          </p:cNvSpPr>
          <p:nvPr>
            <p:ph type="subTitle" idx="1"/>
          </p:nvPr>
        </p:nvSpPr>
        <p:spPr>
          <a:xfrm>
            <a:off x="1828800" y="6324600"/>
            <a:ext cx="7955280" cy="4876800"/>
          </a:xfrm>
          <a:gradFill flip="none" rotWithShape="1">
            <a:gsLst>
              <a:gs pos="84000">
                <a:srgbClr val="FFDFC9"/>
              </a:gs>
              <a:gs pos="0">
                <a:srgbClr val="FFD2B1"/>
              </a:gs>
              <a:gs pos="0">
                <a:srgbClr val="FFC599"/>
              </a:gs>
              <a:gs pos="0">
                <a:srgbClr val="FF9933">
                  <a:tint val="66000"/>
                  <a:satMod val="160000"/>
                </a:srgbClr>
              </a:gs>
              <a:gs pos="8000">
                <a:srgbClr val="FF9933">
                  <a:tint val="44500"/>
                  <a:satMod val="160000"/>
                </a:srgbClr>
              </a:gs>
              <a:gs pos="100000">
                <a:srgbClr val="FF9933">
                  <a:tint val="23500"/>
                  <a:satMod val="160000"/>
                </a:srgbClr>
              </a:gs>
            </a:gsLst>
            <a:path path="circle">
              <a:fillToRect r="100000" b="100000"/>
            </a:path>
            <a:tileRect l="-100000" t="-100000"/>
          </a:gradFill>
          <a:ln>
            <a:solidFill>
              <a:schemeClr val="bg1"/>
            </a:solidFill>
          </a:ln>
        </p:spPr>
        <p:txBody>
          <a:bodyPr/>
          <a:lstStyle/>
          <a:p>
            <a:pPr marL="457200" algn="l" eaLnBrk="1" hangingPunct="1"/>
            <a:r>
              <a:rPr lang="en-US" altLang="en-US" sz="6000" dirty="0" smtClean="0">
                <a:solidFill>
                  <a:schemeClr val="bg1"/>
                </a:solidFill>
                <a:latin typeface="Microsoft Sans Serif" pitchFamily="34" charset="0"/>
                <a:cs typeface="Microsoft Sans Serif" pitchFamily="34" charset="0"/>
              </a:rPr>
              <a:t>Abstract</a:t>
            </a:r>
          </a:p>
          <a:p>
            <a:pPr algn="l" eaLnBrk="1" hangingPunct="1"/>
            <a:r>
              <a:rPr lang="en-US" altLang="en-US" sz="2400" dirty="0" smtClean="0">
                <a:solidFill>
                  <a:schemeClr val="bg1"/>
                </a:solidFill>
                <a:latin typeface="Microsoft Sans Serif" pitchFamily="34" charset="0"/>
                <a:cs typeface="Microsoft Sans Serif" pitchFamily="34" charset="0"/>
              </a:rPr>
              <a:t>In collaboration with 6 other high schools and the University of New Hampshire, Phillips Exeter Academy has completed the building of two fluxgate magnetometers to operate as part of the seven school network. This network will collect 3-axis geomagnetic data to monitor space weather and assist in research to that end. We present details on the construction</a:t>
            </a:r>
            <a:r>
              <a:rPr lang="en-US" altLang="en-US" sz="2400" dirty="0">
                <a:solidFill>
                  <a:schemeClr val="bg1"/>
                </a:solidFill>
                <a:latin typeface="Microsoft Sans Serif" pitchFamily="34" charset="0"/>
                <a:cs typeface="Microsoft Sans Serif" pitchFamily="34" charset="0"/>
              </a:rPr>
              <a:t> </a:t>
            </a:r>
            <a:r>
              <a:rPr lang="en-US" altLang="en-US" sz="2400" dirty="0" smtClean="0">
                <a:solidFill>
                  <a:schemeClr val="bg1"/>
                </a:solidFill>
                <a:latin typeface="Microsoft Sans Serif" pitchFamily="34" charset="0"/>
                <a:cs typeface="Microsoft Sans Serif" pitchFamily="34" charset="0"/>
              </a:rPr>
              <a:t>and functionality of the initial magnetometer installation. </a:t>
            </a:r>
          </a:p>
        </p:txBody>
      </p:sp>
      <p:sp>
        <p:nvSpPr>
          <p:cNvPr id="2055" name="Rectangle 7"/>
          <p:cNvSpPr>
            <a:spLocks noChangeArrowheads="1"/>
          </p:cNvSpPr>
          <p:nvPr/>
        </p:nvSpPr>
        <p:spPr bwMode="auto">
          <a:xfrm>
            <a:off x="40080319" y="22129751"/>
            <a:ext cx="184731" cy="830997"/>
          </a:xfrm>
          <a:prstGeom prst="rect">
            <a:avLst/>
          </a:prstGeom>
          <a:noFill/>
          <a:ln w="9525">
            <a:noFill/>
            <a:miter lim="800000"/>
            <a:headEnd/>
            <a:tailEnd/>
          </a:ln>
        </p:spPr>
        <p:txBody>
          <a:bodyPr wrap="none">
            <a:spAutoFit/>
          </a:bodyPr>
          <a:lstStyle/>
          <a:p>
            <a:endParaRPr lang="en-US" altLang="en-US"/>
          </a:p>
        </p:txBody>
      </p:sp>
      <p:sp>
        <p:nvSpPr>
          <p:cNvPr id="2064" name="TextBox 16"/>
          <p:cNvSpPr txBox="1">
            <a:spLocks noChangeArrowheads="1"/>
          </p:cNvSpPr>
          <p:nvPr/>
        </p:nvSpPr>
        <p:spPr bwMode="auto">
          <a:xfrm>
            <a:off x="1828802" y="30556200"/>
            <a:ext cx="7955278" cy="1569660"/>
          </a:xfrm>
          <a:prstGeom prst="rect">
            <a:avLst/>
          </a:prstGeom>
          <a:gradFill flip="none" rotWithShape="1">
            <a:gsLst>
              <a:gs pos="84000">
                <a:srgbClr val="FFDFC9"/>
              </a:gs>
              <a:gs pos="0">
                <a:srgbClr val="FFD2B1"/>
              </a:gs>
              <a:gs pos="0">
                <a:srgbClr val="FFC599"/>
              </a:gs>
              <a:gs pos="0">
                <a:srgbClr val="FF9933">
                  <a:tint val="66000"/>
                  <a:satMod val="160000"/>
                </a:srgbClr>
              </a:gs>
              <a:gs pos="8000">
                <a:srgbClr val="FF9933">
                  <a:tint val="44500"/>
                  <a:satMod val="160000"/>
                </a:srgbClr>
              </a:gs>
              <a:gs pos="100000">
                <a:srgbClr val="FF9933">
                  <a:tint val="23500"/>
                  <a:satMod val="160000"/>
                </a:srgbClr>
              </a:gs>
            </a:gsLst>
            <a:path path="circle">
              <a:fillToRect r="100000" b="100000"/>
            </a:path>
            <a:tileRect l="-100000" t="-100000"/>
          </a:gradFill>
          <a:ln w="9525">
            <a:solidFill>
              <a:schemeClr val="bg1"/>
            </a:solidFill>
            <a:miter lim="800000"/>
            <a:headEnd/>
            <a:tailEnd/>
          </a:ln>
        </p:spPr>
        <p:txBody>
          <a:bodyPr wrap="square">
            <a:spAutoFit/>
          </a:bodyPr>
          <a:lstStyle/>
          <a:p>
            <a:pPr algn="ctr"/>
            <a:r>
              <a:rPr lang="en-US" altLang="en-US" sz="3200" i="1" dirty="0">
                <a:solidFill>
                  <a:schemeClr val="bg1"/>
                </a:solidFill>
              </a:rPr>
              <a:t>We gratefully acknowledge </a:t>
            </a:r>
            <a:r>
              <a:rPr lang="en-US" altLang="en-US" sz="3200" i="1" dirty="0" smtClean="0">
                <a:solidFill>
                  <a:schemeClr val="bg1"/>
                </a:solidFill>
              </a:rPr>
              <a:t>support and mentoring from the University of New Hampshire.</a:t>
            </a:r>
            <a:endParaRPr lang="en-US" altLang="en-US" sz="3200" i="1" dirty="0">
              <a:solidFill>
                <a:schemeClr val="bg1"/>
              </a:solidFill>
            </a:endParaRPr>
          </a:p>
        </p:txBody>
      </p:sp>
      <p:sp>
        <p:nvSpPr>
          <p:cNvPr id="2" name="TextBox 1"/>
          <p:cNvSpPr txBox="1"/>
          <p:nvPr/>
        </p:nvSpPr>
        <p:spPr>
          <a:xfrm>
            <a:off x="11696700" y="3845241"/>
            <a:ext cx="16840200" cy="1323439"/>
          </a:xfrm>
          <a:prstGeom prst="rect">
            <a:avLst/>
          </a:prstGeom>
          <a:noFill/>
        </p:spPr>
        <p:txBody>
          <a:bodyPr wrap="square" rtlCol="0">
            <a:spAutoFit/>
          </a:bodyPr>
          <a:lstStyle/>
          <a:p>
            <a:pPr algn="ctr"/>
            <a:r>
              <a:rPr lang="en-US" sz="4000" dirty="0" smtClean="0">
                <a:latin typeface="Times New Roman"/>
                <a:ea typeface="Times New Roman"/>
              </a:rPr>
              <a:t> </a:t>
            </a:r>
            <a:r>
              <a:rPr lang="en-US" sz="4000" dirty="0">
                <a:latin typeface="Times New Roman"/>
                <a:ea typeface="Times New Roman"/>
              </a:rPr>
              <a:t>J. </a:t>
            </a:r>
            <a:r>
              <a:rPr lang="en-US" sz="4000" dirty="0" smtClean="0">
                <a:latin typeface="Times New Roman"/>
                <a:ea typeface="Times New Roman"/>
              </a:rPr>
              <a:t>Blackwell, A. Pereira, M. Ramiz, K. </a:t>
            </a:r>
            <a:r>
              <a:rPr lang="en-US" sz="4000" dirty="0" smtClean="0">
                <a:latin typeface="Times New Roman"/>
                <a:ea typeface="Times New Roman"/>
              </a:rPr>
              <a:t>Young </a:t>
            </a:r>
          </a:p>
          <a:p>
            <a:pPr algn="ctr"/>
            <a:r>
              <a:rPr lang="en-US" sz="4000" dirty="0" smtClean="0">
                <a:latin typeface="Times New Roman"/>
                <a:ea typeface="Times New Roman"/>
              </a:rPr>
              <a:t>Phillips </a:t>
            </a:r>
            <a:r>
              <a:rPr lang="en-US" sz="4000" dirty="0" smtClean="0">
                <a:latin typeface="Times New Roman"/>
                <a:ea typeface="Times New Roman"/>
              </a:rPr>
              <a:t>Exeter Academy, Exeter, NH, USA.</a:t>
            </a:r>
            <a:endParaRPr lang="en-US" sz="4000" dirty="0"/>
          </a:p>
        </p:txBody>
      </p:sp>
      <p:sp>
        <p:nvSpPr>
          <p:cNvPr id="4" name="TextBox 3"/>
          <p:cNvSpPr txBox="1"/>
          <p:nvPr/>
        </p:nvSpPr>
        <p:spPr>
          <a:xfrm>
            <a:off x="1828800" y="11963400"/>
            <a:ext cx="7955280" cy="9510296"/>
          </a:xfrm>
          <a:prstGeom prst="rect">
            <a:avLst/>
          </a:prstGeom>
          <a:gradFill flip="none" rotWithShape="1">
            <a:gsLst>
              <a:gs pos="84000">
                <a:srgbClr val="FFDFC9"/>
              </a:gs>
              <a:gs pos="0">
                <a:srgbClr val="FFD2B1"/>
              </a:gs>
              <a:gs pos="0">
                <a:srgbClr val="FFC599"/>
              </a:gs>
              <a:gs pos="0">
                <a:srgbClr val="FF9933">
                  <a:tint val="66000"/>
                  <a:satMod val="160000"/>
                </a:srgbClr>
              </a:gs>
              <a:gs pos="8000">
                <a:srgbClr val="FF9933">
                  <a:tint val="44500"/>
                  <a:satMod val="160000"/>
                </a:srgbClr>
              </a:gs>
              <a:gs pos="100000">
                <a:srgbClr val="FF9933">
                  <a:tint val="23500"/>
                  <a:satMod val="160000"/>
                </a:srgbClr>
              </a:gs>
            </a:gsLst>
            <a:path path="circle">
              <a:fillToRect r="100000" b="100000"/>
            </a:path>
            <a:tileRect l="-100000" t="-100000"/>
          </a:gradFill>
          <a:ln>
            <a:solidFill>
              <a:schemeClr val="bg1"/>
            </a:solidFill>
          </a:ln>
        </p:spPr>
        <p:txBody>
          <a:bodyPr wrap="square" rIns="274320" rtlCol="0">
            <a:spAutoFit/>
          </a:bodyPr>
          <a:lstStyle/>
          <a:p>
            <a:pPr lvl="1"/>
            <a:r>
              <a:rPr lang="en-US" sz="6000" dirty="0" smtClean="0">
                <a:solidFill>
                  <a:schemeClr val="bg1"/>
                </a:solidFill>
                <a:latin typeface="Microsoft Sans Serif" pitchFamily="34" charset="0"/>
                <a:cs typeface="Microsoft Sans Serif" pitchFamily="34" charset="0"/>
              </a:rPr>
              <a:t>Design	           </a:t>
            </a:r>
            <a:endParaRPr lang="en-US" sz="8000" dirty="0" smtClean="0">
              <a:solidFill>
                <a:schemeClr val="bg1"/>
              </a:solidFill>
              <a:latin typeface="Microsoft Sans Serif" pitchFamily="34" charset="0"/>
              <a:cs typeface="Microsoft Sans Serif" pitchFamily="34" charset="0"/>
            </a:endParaRPr>
          </a:p>
          <a:p>
            <a:r>
              <a:rPr lang="en-US" sz="2400" dirty="0" smtClean="0">
                <a:solidFill>
                  <a:schemeClr val="bg1"/>
                </a:solidFill>
                <a:latin typeface="Microsoft Sans Serif" charset="0"/>
                <a:ea typeface="Microsoft Sans Serif" charset="0"/>
                <a:cs typeface="Microsoft Sans Serif" charset="0"/>
              </a:rPr>
              <a:t>The magnetometer </a:t>
            </a:r>
            <a:r>
              <a:rPr lang="en-US" sz="2400" dirty="0">
                <a:solidFill>
                  <a:schemeClr val="bg1"/>
                </a:solidFill>
                <a:latin typeface="Microsoft Sans Serif" charset="0"/>
                <a:ea typeface="Microsoft Sans Serif" charset="0"/>
                <a:cs typeface="Microsoft Sans Serif" charset="0"/>
              </a:rPr>
              <a:t>is a </a:t>
            </a:r>
            <a:r>
              <a:rPr lang="en-US" sz="2400" dirty="0" smtClean="0">
                <a:solidFill>
                  <a:schemeClr val="bg1"/>
                </a:solidFill>
                <a:latin typeface="Microsoft Sans Serif" charset="0"/>
                <a:ea typeface="Microsoft Sans Serif" charset="0"/>
                <a:cs typeface="Microsoft Sans Serif" charset="0"/>
              </a:rPr>
              <a:t>3-axis </a:t>
            </a:r>
            <a:r>
              <a:rPr lang="en-US" sz="2400" dirty="0">
                <a:solidFill>
                  <a:schemeClr val="bg1"/>
                </a:solidFill>
                <a:latin typeface="Microsoft Sans Serif" charset="0"/>
                <a:ea typeface="Microsoft Sans Serif" charset="0"/>
                <a:cs typeface="Microsoft Sans Serif" charset="0"/>
              </a:rPr>
              <a:t>Simple Aurora Monitor, </a:t>
            </a:r>
            <a:r>
              <a:rPr lang="en-US" sz="2400" dirty="0" smtClean="0">
                <a:solidFill>
                  <a:schemeClr val="bg1"/>
                </a:solidFill>
                <a:latin typeface="Microsoft Sans Serif" charset="0"/>
                <a:ea typeface="Microsoft Sans Serif" charset="0"/>
                <a:cs typeface="Microsoft Sans Serif" charset="0"/>
              </a:rPr>
              <a:t>known as the SAM-III</a:t>
            </a:r>
            <a:r>
              <a:rPr lang="en-US" sz="2400" baseline="30000" dirty="0" smtClean="0">
                <a:solidFill>
                  <a:schemeClr val="bg1"/>
                </a:solidFill>
                <a:latin typeface="Microsoft Sans Serif" charset="0"/>
                <a:ea typeface="Microsoft Sans Serif" charset="0"/>
                <a:cs typeface="Microsoft Sans Serif" charset="0"/>
              </a:rPr>
              <a:t>1</a:t>
            </a:r>
            <a:r>
              <a:rPr lang="en-US" sz="2400" dirty="0" smtClean="0">
                <a:solidFill>
                  <a:schemeClr val="bg1"/>
                </a:solidFill>
                <a:latin typeface="Microsoft Sans Serif" charset="0"/>
                <a:ea typeface="Microsoft Sans Serif" charset="0"/>
                <a:cs typeface="Microsoft Sans Serif" charset="0"/>
              </a:rPr>
              <a:t>. Its </a:t>
            </a:r>
            <a:r>
              <a:rPr lang="en-US" sz="2400" dirty="0">
                <a:solidFill>
                  <a:schemeClr val="bg1"/>
                </a:solidFill>
                <a:latin typeface="Microsoft Sans Serif" charset="0"/>
                <a:ea typeface="Microsoft Sans Serif" charset="0"/>
                <a:cs typeface="Microsoft Sans Serif" charset="0"/>
              </a:rPr>
              <a:t>purpose is to sense changes in the Earth’s geomagnetic field, which </a:t>
            </a:r>
            <a:r>
              <a:rPr lang="en-US" sz="2400" dirty="0" smtClean="0">
                <a:solidFill>
                  <a:schemeClr val="bg1"/>
                </a:solidFill>
                <a:latin typeface="Microsoft Sans Serif" charset="0"/>
                <a:ea typeface="Microsoft Sans Serif" charset="0"/>
                <a:cs typeface="Microsoft Sans Serif" charset="0"/>
              </a:rPr>
              <a:t>allows detection of small changes (in the </a:t>
            </a:r>
            <a:r>
              <a:rPr lang="en-US" sz="2400" dirty="0" err="1" smtClean="0">
                <a:solidFill>
                  <a:schemeClr val="bg1"/>
                </a:solidFill>
                <a:latin typeface="Microsoft Sans Serif" charset="0"/>
                <a:ea typeface="Microsoft Sans Serif" charset="0"/>
                <a:cs typeface="Microsoft Sans Serif" charset="0"/>
              </a:rPr>
              <a:t>nT</a:t>
            </a:r>
            <a:r>
              <a:rPr lang="en-US" sz="2400" dirty="0" smtClean="0">
                <a:solidFill>
                  <a:schemeClr val="bg1"/>
                </a:solidFill>
                <a:latin typeface="Microsoft Sans Serif" charset="0"/>
                <a:ea typeface="Microsoft Sans Serif" charset="0"/>
                <a:cs typeface="Microsoft Sans Serif" charset="0"/>
              </a:rPr>
              <a:t> range) in the local magnetic field which correspond to </a:t>
            </a:r>
            <a:r>
              <a:rPr lang="en-US" sz="2400" dirty="0">
                <a:solidFill>
                  <a:schemeClr val="bg1"/>
                </a:solidFill>
                <a:latin typeface="Microsoft Sans Serif" charset="0"/>
                <a:ea typeface="Microsoft Sans Serif" charset="0"/>
                <a:cs typeface="Microsoft Sans Serif" charset="0"/>
              </a:rPr>
              <a:t>solar </a:t>
            </a:r>
            <a:r>
              <a:rPr lang="en-US" sz="2400" dirty="0" smtClean="0">
                <a:solidFill>
                  <a:schemeClr val="bg1"/>
                </a:solidFill>
                <a:latin typeface="Microsoft Sans Serif" charset="0"/>
                <a:ea typeface="Microsoft Sans Serif" charset="0"/>
                <a:cs typeface="Microsoft Sans Serif" charset="0"/>
              </a:rPr>
              <a:t>events such as coronal mass ejections and changes in solar wind flux.</a:t>
            </a:r>
          </a:p>
          <a:p>
            <a:endParaRPr lang="en-US" sz="2400" dirty="0">
              <a:solidFill>
                <a:schemeClr val="bg1"/>
              </a:solidFill>
              <a:latin typeface="Microsoft Sans Serif" charset="0"/>
              <a:ea typeface="Microsoft Sans Serif" charset="0"/>
              <a:cs typeface="Microsoft Sans Serif" charset="0"/>
            </a:endParaRPr>
          </a:p>
          <a:p>
            <a:r>
              <a:rPr lang="en-US" sz="2400" dirty="0">
                <a:solidFill>
                  <a:schemeClr val="bg1"/>
                </a:solidFill>
                <a:latin typeface="Microsoft Sans Serif" charset="0"/>
                <a:ea typeface="Microsoft Sans Serif" charset="0"/>
                <a:cs typeface="Microsoft Sans Serif" charset="0"/>
              </a:rPr>
              <a:t>The </a:t>
            </a:r>
            <a:r>
              <a:rPr lang="en-US" sz="2400" dirty="0" smtClean="0">
                <a:solidFill>
                  <a:schemeClr val="bg1"/>
                </a:solidFill>
                <a:latin typeface="Microsoft Sans Serif" charset="0"/>
                <a:ea typeface="Microsoft Sans Serif" charset="0"/>
                <a:cs typeface="Microsoft Sans Serif" charset="0"/>
              </a:rPr>
              <a:t>sensors </a:t>
            </a:r>
            <a:r>
              <a:rPr lang="en-US" sz="2400" dirty="0">
                <a:solidFill>
                  <a:schemeClr val="bg1"/>
                </a:solidFill>
                <a:latin typeface="Microsoft Sans Serif" charset="0"/>
                <a:ea typeface="Microsoft Sans Serif" charset="0"/>
                <a:cs typeface="Microsoft Sans Serif" charset="0"/>
              </a:rPr>
              <a:t>in the SAM-III </a:t>
            </a:r>
            <a:r>
              <a:rPr lang="en-US" sz="2400" dirty="0" smtClean="0">
                <a:solidFill>
                  <a:schemeClr val="bg1"/>
                </a:solidFill>
                <a:latin typeface="Microsoft Sans Serif" charset="0"/>
                <a:ea typeface="Microsoft Sans Serif" charset="0"/>
                <a:cs typeface="Microsoft Sans Serif" charset="0"/>
              </a:rPr>
              <a:t>are of the fluxgate design, with sensor outputs including K-index</a:t>
            </a:r>
            <a:r>
              <a:rPr lang="en-US" sz="2400" dirty="0">
                <a:solidFill>
                  <a:schemeClr val="bg1"/>
                </a:solidFill>
                <a:latin typeface="Microsoft Sans Serif" charset="0"/>
                <a:ea typeface="Microsoft Sans Serif" charset="0"/>
                <a:cs typeface="Microsoft Sans Serif" charset="0"/>
              </a:rPr>
              <a:t> </a:t>
            </a:r>
            <a:r>
              <a:rPr lang="en-US" sz="2400" dirty="0" smtClean="0">
                <a:solidFill>
                  <a:schemeClr val="bg1"/>
                </a:solidFill>
                <a:latin typeface="Microsoft Sans Serif" charset="0"/>
                <a:ea typeface="Microsoft Sans Serif" charset="0"/>
                <a:cs typeface="Microsoft Sans Serif" charset="0"/>
              </a:rPr>
              <a:t>and date/time  displayed </a:t>
            </a:r>
            <a:r>
              <a:rPr lang="en-US" sz="2400" dirty="0">
                <a:solidFill>
                  <a:schemeClr val="bg1"/>
                </a:solidFill>
                <a:latin typeface="Microsoft Sans Serif" charset="0"/>
                <a:ea typeface="Microsoft Sans Serif" charset="0"/>
                <a:cs typeface="Microsoft Sans Serif" charset="0"/>
              </a:rPr>
              <a:t>on a liquid crystal screen. One convenient feature of the model is that there is an alarm that can be set </a:t>
            </a:r>
            <a:r>
              <a:rPr lang="en-US" sz="2400" dirty="0" smtClean="0">
                <a:solidFill>
                  <a:schemeClr val="bg1"/>
                </a:solidFill>
                <a:latin typeface="Microsoft Sans Serif" charset="0"/>
                <a:ea typeface="Microsoft Sans Serif" charset="0"/>
                <a:cs typeface="Microsoft Sans Serif" charset="0"/>
              </a:rPr>
              <a:t>to trigger </a:t>
            </a:r>
            <a:r>
              <a:rPr lang="en-US" sz="2400" dirty="0">
                <a:solidFill>
                  <a:schemeClr val="bg1"/>
                </a:solidFill>
                <a:latin typeface="Microsoft Sans Serif" charset="0"/>
                <a:ea typeface="Microsoft Sans Serif" charset="0"/>
                <a:cs typeface="Microsoft Sans Serif" charset="0"/>
              </a:rPr>
              <a:t>when the K-index exceeds a certain point, making it a useful indicator of </a:t>
            </a:r>
            <a:r>
              <a:rPr lang="en-US" sz="2400" dirty="0" smtClean="0">
                <a:solidFill>
                  <a:schemeClr val="bg1"/>
                </a:solidFill>
                <a:latin typeface="Microsoft Sans Serif" charset="0"/>
                <a:ea typeface="Microsoft Sans Serif" charset="0"/>
                <a:cs typeface="Microsoft Sans Serif" charset="0"/>
              </a:rPr>
              <a:t>events such </a:t>
            </a:r>
            <a:r>
              <a:rPr lang="en-US" sz="2400" dirty="0">
                <a:solidFill>
                  <a:schemeClr val="bg1"/>
                </a:solidFill>
                <a:latin typeface="Microsoft Sans Serif" charset="0"/>
                <a:ea typeface="Microsoft Sans Serif" charset="0"/>
                <a:cs typeface="Microsoft Sans Serif" charset="0"/>
              </a:rPr>
              <a:t>as auroras. </a:t>
            </a:r>
            <a:endParaRPr lang="en-US" sz="2400" dirty="0" smtClean="0">
              <a:solidFill>
                <a:schemeClr val="bg1"/>
              </a:solidFill>
              <a:latin typeface="Microsoft Sans Serif" charset="0"/>
              <a:ea typeface="Microsoft Sans Serif" charset="0"/>
              <a:cs typeface="Microsoft Sans Serif" charset="0"/>
            </a:endParaRPr>
          </a:p>
          <a:p>
            <a:endParaRPr lang="en-US" sz="2400" dirty="0">
              <a:solidFill>
                <a:schemeClr val="bg1"/>
              </a:solidFill>
              <a:latin typeface="Microsoft Sans Serif" charset="0"/>
              <a:ea typeface="Microsoft Sans Serif" charset="0"/>
              <a:cs typeface="Microsoft Sans Serif" charset="0"/>
            </a:endParaRPr>
          </a:p>
          <a:p>
            <a:r>
              <a:rPr lang="en-US" sz="2400" dirty="0">
                <a:solidFill>
                  <a:schemeClr val="bg1"/>
                </a:solidFill>
                <a:latin typeface="Microsoft Sans Serif" charset="0"/>
                <a:ea typeface="Microsoft Sans Serif" charset="0"/>
                <a:cs typeface="Microsoft Sans Serif" charset="0"/>
              </a:rPr>
              <a:t>When connected to a PC, the SAM-III can </a:t>
            </a:r>
            <a:r>
              <a:rPr lang="en-US" sz="2400" dirty="0" smtClean="0">
                <a:solidFill>
                  <a:schemeClr val="bg1"/>
                </a:solidFill>
                <a:latin typeface="Microsoft Sans Serif" charset="0"/>
                <a:ea typeface="Microsoft Sans Serif" charset="0"/>
                <a:cs typeface="Microsoft Sans Serif" charset="0"/>
              </a:rPr>
              <a:t>be programmed </a:t>
            </a:r>
            <a:r>
              <a:rPr lang="en-US" sz="2400" dirty="0">
                <a:solidFill>
                  <a:schemeClr val="bg1"/>
                </a:solidFill>
                <a:latin typeface="Microsoft Sans Serif" charset="0"/>
                <a:ea typeface="Microsoft Sans Serif" charset="0"/>
                <a:cs typeface="Microsoft Sans Serif" charset="0"/>
              </a:rPr>
              <a:t>to </a:t>
            </a:r>
            <a:r>
              <a:rPr lang="en-US" sz="2400" dirty="0" smtClean="0">
                <a:solidFill>
                  <a:schemeClr val="bg1"/>
                </a:solidFill>
                <a:latin typeface="Microsoft Sans Serif" charset="0"/>
                <a:ea typeface="Microsoft Sans Serif" charset="0"/>
                <a:cs typeface="Microsoft Sans Serif" charset="0"/>
              </a:rPr>
              <a:t>send data to the PC which collects </a:t>
            </a:r>
            <a:r>
              <a:rPr lang="en-US" sz="2400" dirty="0">
                <a:solidFill>
                  <a:schemeClr val="bg1"/>
                </a:solidFill>
                <a:latin typeface="Microsoft Sans Serif" charset="0"/>
                <a:ea typeface="Microsoft Sans Serif" charset="0"/>
                <a:cs typeface="Microsoft Sans Serif" charset="0"/>
              </a:rPr>
              <a:t>and </a:t>
            </a:r>
            <a:r>
              <a:rPr lang="en-US" sz="2400" dirty="0" smtClean="0">
                <a:solidFill>
                  <a:schemeClr val="bg1"/>
                </a:solidFill>
                <a:latin typeface="Microsoft Sans Serif" charset="0"/>
                <a:ea typeface="Microsoft Sans Serif" charset="0"/>
                <a:cs typeface="Microsoft Sans Serif" charset="0"/>
              </a:rPr>
              <a:t>logs </a:t>
            </a:r>
            <a:r>
              <a:rPr lang="en-US" sz="2400" dirty="0">
                <a:solidFill>
                  <a:schemeClr val="bg1"/>
                </a:solidFill>
                <a:latin typeface="Microsoft Sans Serif" charset="0"/>
                <a:ea typeface="Microsoft Sans Serif" charset="0"/>
                <a:cs typeface="Microsoft Sans Serif" charset="0"/>
              </a:rPr>
              <a:t>all the </a:t>
            </a:r>
            <a:r>
              <a:rPr lang="en-US" sz="2400" dirty="0" smtClean="0">
                <a:solidFill>
                  <a:schemeClr val="bg1"/>
                </a:solidFill>
                <a:latin typeface="Microsoft Sans Serif" charset="0"/>
                <a:ea typeface="Microsoft Sans Serif" charset="0"/>
                <a:cs typeface="Microsoft Sans Serif" charset="0"/>
              </a:rPr>
              <a:t>data.  With </a:t>
            </a:r>
            <a:r>
              <a:rPr lang="en-US" sz="2400" dirty="0">
                <a:solidFill>
                  <a:schemeClr val="bg1"/>
                </a:solidFill>
                <a:latin typeface="Microsoft Sans Serif" charset="0"/>
                <a:ea typeface="Microsoft Sans Serif" charset="0"/>
                <a:cs typeface="Microsoft Sans Serif" charset="0"/>
              </a:rPr>
              <a:t>the corresponding software one may view graphic files based on this </a:t>
            </a:r>
            <a:r>
              <a:rPr lang="en-US" sz="2400" dirty="0" smtClean="0">
                <a:solidFill>
                  <a:schemeClr val="bg1"/>
                </a:solidFill>
                <a:latin typeface="Microsoft Sans Serif" charset="0"/>
                <a:ea typeface="Microsoft Sans Serif" charset="0"/>
                <a:cs typeface="Microsoft Sans Serif" charset="0"/>
              </a:rPr>
              <a:t>data.</a:t>
            </a:r>
          </a:p>
          <a:p>
            <a:endParaRPr lang="en-US" sz="2400" dirty="0">
              <a:solidFill>
                <a:schemeClr val="bg1"/>
              </a:solidFill>
              <a:latin typeface="Microsoft Sans Serif" charset="0"/>
              <a:ea typeface="Microsoft Sans Serif" charset="0"/>
              <a:cs typeface="Microsoft Sans Serif" charset="0"/>
            </a:endParaRPr>
          </a:p>
          <a:p>
            <a:r>
              <a:rPr lang="en-US" sz="2400" dirty="0">
                <a:solidFill>
                  <a:schemeClr val="bg1"/>
                </a:solidFill>
                <a:latin typeface="Microsoft Sans Serif" charset="0"/>
                <a:ea typeface="Microsoft Sans Serif" charset="0"/>
                <a:cs typeface="Microsoft Sans Serif" charset="0"/>
              </a:rPr>
              <a:t>We are using </a:t>
            </a:r>
            <a:r>
              <a:rPr lang="en-US" sz="2400" dirty="0" smtClean="0">
                <a:solidFill>
                  <a:schemeClr val="bg1"/>
                </a:solidFill>
                <a:latin typeface="Microsoft Sans Serif" charset="0"/>
                <a:ea typeface="Microsoft Sans Serif" charset="0"/>
                <a:cs typeface="Microsoft Sans Serif" charset="0"/>
              </a:rPr>
              <a:t>a Raspberry Pi-3</a:t>
            </a:r>
            <a:r>
              <a:rPr lang="en-US" sz="2400" baseline="30000" dirty="0" smtClean="0">
                <a:solidFill>
                  <a:schemeClr val="bg1"/>
                </a:solidFill>
                <a:latin typeface="Microsoft Sans Serif" charset="0"/>
                <a:ea typeface="Microsoft Sans Serif" charset="0"/>
                <a:cs typeface="Microsoft Sans Serif" charset="0"/>
              </a:rPr>
              <a:t>2</a:t>
            </a:r>
            <a:r>
              <a:rPr lang="en-US" sz="2400" dirty="0" smtClean="0">
                <a:solidFill>
                  <a:schemeClr val="bg1"/>
                </a:solidFill>
                <a:latin typeface="Microsoft Sans Serif" charset="0"/>
                <a:ea typeface="Microsoft Sans Serif" charset="0"/>
                <a:cs typeface="Microsoft Sans Serif" charset="0"/>
              </a:rPr>
              <a:t> to </a:t>
            </a:r>
            <a:r>
              <a:rPr lang="en-US" sz="2400" dirty="0">
                <a:solidFill>
                  <a:schemeClr val="bg1"/>
                </a:solidFill>
                <a:latin typeface="Microsoft Sans Serif" charset="0"/>
                <a:ea typeface="Microsoft Sans Serif" charset="0"/>
                <a:cs typeface="Microsoft Sans Serif" charset="0"/>
              </a:rPr>
              <a:t>collect </a:t>
            </a:r>
            <a:r>
              <a:rPr lang="en-US" sz="2400" dirty="0" smtClean="0">
                <a:solidFill>
                  <a:schemeClr val="bg1"/>
                </a:solidFill>
                <a:latin typeface="Microsoft Sans Serif" charset="0"/>
                <a:ea typeface="Microsoft Sans Serif" charset="0"/>
                <a:cs typeface="Microsoft Sans Serif" charset="0"/>
              </a:rPr>
              <a:t>data </a:t>
            </a:r>
            <a:r>
              <a:rPr lang="en-US" sz="2400" dirty="0">
                <a:solidFill>
                  <a:schemeClr val="bg1"/>
                </a:solidFill>
                <a:latin typeface="Microsoft Sans Serif" charset="0"/>
                <a:ea typeface="Microsoft Sans Serif" charset="0"/>
                <a:cs typeface="Microsoft Sans Serif" charset="0"/>
              </a:rPr>
              <a:t>from the magnetometer and </a:t>
            </a:r>
            <a:r>
              <a:rPr lang="en-US" sz="2400" dirty="0" smtClean="0">
                <a:solidFill>
                  <a:schemeClr val="bg1"/>
                </a:solidFill>
                <a:latin typeface="Microsoft Sans Serif" charset="0"/>
                <a:ea typeface="Microsoft Sans Serif" charset="0"/>
                <a:cs typeface="Microsoft Sans Serif" charset="0"/>
              </a:rPr>
              <a:t>store that data in a flat text file which is then made available to an internet feed. </a:t>
            </a:r>
          </a:p>
          <a:p>
            <a:endParaRPr lang="en-US" sz="2400" dirty="0">
              <a:solidFill>
                <a:schemeClr val="bg1"/>
              </a:solidFill>
              <a:latin typeface="Microsoft Sans Serif" charset="0"/>
              <a:ea typeface="Microsoft Sans Serif" charset="0"/>
              <a:cs typeface="Microsoft Sans Serif" charset="0"/>
            </a:endParaRPr>
          </a:p>
        </p:txBody>
      </p:sp>
      <p:sp>
        <p:nvSpPr>
          <p:cNvPr id="5" name="TextBox 4"/>
          <p:cNvSpPr txBox="1"/>
          <p:nvPr/>
        </p:nvSpPr>
        <p:spPr>
          <a:xfrm>
            <a:off x="11402901" y="6301012"/>
            <a:ext cx="7955280" cy="11356955"/>
          </a:xfrm>
          <a:prstGeom prst="rect">
            <a:avLst/>
          </a:prstGeom>
          <a:gradFill flip="none" rotWithShape="1">
            <a:gsLst>
              <a:gs pos="84000">
                <a:srgbClr val="FFDFC9"/>
              </a:gs>
              <a:gs pos="0">
                <a:srgbClr val="FFD2B1"/>
              </a:gs>
              <a:gs pos="0">
                <a:srgbClr val="FFC599"/>
              </a:gs>
              <a:gs pos="0">
                <a:srgbClr val="FF9933">
                  <a:tint val="66000"/>
                  <a:satMod val="160000"/>
                </a:srgbClr>
              </a:gs>
              <a:gs pos="8000">
                <a:srgbClr val="FF9933">
                  <a:tint val="44500"/>
                  <a:satMod val="160000"/>
                </a:srgbClr>
              </a:gs>
              <a:gs pos="100000">
                <a:srgbClr val="FF9933">
                  <a:tint val="23500"/>
                  <a:satMod val="160000"/>
                </a:srgbClr>
              </a:gs>
            </a:gsLst>
            <a:path path="circle">
              <a:fillToRect r="100000" b="100000"/>
            </a:path>
            <a:tileRect l="-100000" t="-100000"/>
          </a:gradFill>
          <a:ln>
            <a:solidFill>
              <a:schemeClr val="bg1"/>
            </a:solidFill>
          </a:ln>
        </p:spPr>
        <p:txBody>
          <a:bodyPr wrap="square" rIns="274320" rtlCol="0">
            <a:spAutoFit/>
          </a:bodyPr>
          <a:lstStyle/>
          <a:p>
            <a:pPr lvl="1"/>
            <a:r>
              <a:rPr lang="en-US" sz="6000" dirty="0" smtClean="0">
                <a:solidFill>
                  <a:schemeClr val="bg1"/>
                </a:solidFill>
                <a:latin typeface="Microsoft Sans Serif" pitchFamily="34" charset="0"/>
                <a:cs typeface="Microsoft Sans Serif" pitchFamily="34" charset="0"/>
              </a:rPr>
              <a:t>Construction</a:t>
            </a:r>
            <a:endParaRPr lang="en-US" sz="8000" dirty="0" smtClean="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The magnetometer arrives as a kit. The circuit boards are pre-etched and drilled for components, all of which must be fitted and soldered into place. Included are some 167 component parts (see Figure </a:t>
            </a:r>
            <a:r>
              <a:rPr lang="en-US" sz="2400" dirty="0">
                <a:solidFill>
                  <a:schemeClr val="bg1"/>
                </a:solidFill>
                <a:latin typeface="Microsoft Sans Serif" pitchFamily="34" charset="0"/>
                <a:cs typeface="Microsoft Sans Serif" pitchFamily="34" charset="0"/>
              </a:rPr>
              <a:t>1</a:t>
            </a:r>
            <a:r>
              <a:rPr lang="en-US" sz="2400" dirty="0" smtClean="0">
                <a:solidFill>
                  <a:schemeClr val="bg1"/>
                </a:solidFill>
                <a:latin typeface="Microsoft Sans Serif" pitchFamily="34" charset="0"/>
                <a:cs typeface="Microsoft Sans Serif" pitchFamily="34" charset="0"/>
              </a:rPr>
              <a:t>), power supply, serial cable, and CD ROM with instructions, tutorial and other pertinent information. </a:t>
            </a:r>
          </a:p>
          <a:p>
            <a:pPr lvl="1"/>
            <a:endParaRPr lang="en-US" sz="2400" dirty="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Construction was done in phases to allow for simplicity and testing. The initial stage is to install all power supply components: resistors, capacitors, voltage regulators, and connectors. The board is given its initial power-up test with voltages measured and adjusted to be within tolerances before continuing with the build.</a:t>
            </a:r>
          </a:p>
          <a:p>
            <a:pPr lvl="1"/>
            <a:endParaRPr lang="en-US" sz="2400" dirty="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Stage two involves installation of the logic circuitry which contains the on-board clock, sensor reading ports and chips to hold the operating system software. </a:t>
            </a:r>
          </a:p>
          <a:p>
            <a:pPr lvl="1"/>
            <a:endParaRPr lang="en-US" sz="2400" dirty="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The unit is then connected to its LCD screen and push button controls and is ready for initial power-on with software. The extant software on the device's chips is not the run time operating system but a test suite. Once this boots, the unit is connected to a PC and the operating system is uploaded to the magnetometer’s boards. </a:t>
            </a:r>
            <a:endParaRPr lang="en-US" sz="2400" dirty="0">
              <a:solidFill>
                <a:schemeClr val="bg1"/>
              </a:solidFill>
              <a:latin typeface="Microsoft Sans Serif" pitchFamily="34" charset="0"/>
              <a:cs typeface="Microsoft Sans Serif" pitchFamily="34" charset="0"/>
            </a:endParaRPr>
          </a:p>
        </p:txBody>
      </p:sp>
      <p:sp>
        <p:nvSpPr>
          <p:cNvPr id="6" name="TextBox 5"/>
          <p:cNvSpPr txBox="1"/>
          <p:nvPr/>
        </p:nvSpPr>
        <p:spPr>
          <a:xfrm>
            <a:off x="30680025" y="6324600"/>
            <a:ext cx="7955280" cy="10587514"/>
          </a:xfrm>
          <a:prstGeom prst="rect">
            <a:avLst/>
          </a:prstGeom>
          <a:gradFill flip="none" rotWithShape="1">
            <a:gsLst>
              <a:gs pos="84000">
                <a:srgbClr val="FFDFC9"/>
              </a:gs>
              <a:gs pos="0">
                <a:srgbClr val="FFD2B1"/>
              </a:gs>
              <a:gs pos="0">
                <a:srgbClr val="FFC599"/>
              </a:gs>
              <a:gs pos="0">
                <a:srgbClr val="FF9933">
                  <a:tint val="66000"/>
                  <a:satMod val="160000"/>
                </a:srgbClr>
              </a:gs>
              <a:gs pos="8000">
                <a:srgbClr val="FF9933">
                  <a:tint val="44500"/>
                  <a:satMod val="160000"/>
                </a:srgbClr>
              </a:gs>
              <a:gs pos="100000">
                <a:srgbClr val="FF9933">
                  <a:tint val="23500"/>
                  <a:satMod val="160000"/>
                </a:srgbClr>
              </a:gs>
            </a:gsLst>
            <a:path path="circle">
              <a:fillToRect r="100000" b="100000"/>
            </a:path>
            <a:tileRect l="-100000" t="-100000"/>
          </a:gradFill>
          <a:ln>
            <a:solidFill>
              <a:schemeClr val="bg1"/>
            </a:solidFill>
          </a:ln>
        </p:spPr>
        <p:txBody>
          <a:bodyPr wrap="square" rIns="274320" rtlCol="0">
            <a:spAutoFit/>
          </a:bodyPr>
          <a:lstStyle/>
          <a:p>
            <a:pPr lvl="1"/>
            <a:r>
              <a:rPr lang="en-US" sz="6000" dirty="0" smtClean="0">
                <a:solidFill>
                  <a:schemeClr val="bg1"/>
                </a:solidFill>
                <a:latin typeface="Microsoft Sans Serif" pitchFamily="34" charset="0"/>
                <a:cs typeface="Microsoft Sans Serif" pitchFamily="34" charset="0"/>
              </a:rPr>
              <a:t>Results</a:t>
            </a:r>
            <a:r>
              <a:rPr lang="en-US" sz="6600" dirty="0" smtClean="0">
                <a:solidFill>
                  <a:schemeClr val="bg1"/>
                </a:solidFill>
                <a:latin typeface="Microsoft Sans Serif" pitchFamily="34" charset="0"/>
                <a:cs typeface="Microsoft Sans Serif" pitchFamily="34" charset="0"/>
              </a:rPr>
              <a:t> </a:t>
            </a:r>
            <a:r>
              <a:rPr lang="en-US" sz="3200" dirty="0" smtClean="0">
                <a:solidFill>
                  <a:schemeClr val="bg1"/>
                </a:solidFill>
                <a:latin typeface="Microsoft Sans Serif" pitchFamily="34" charset="0"/>
                <a:cs typeface="Microsoft Sans Serif" pitchFamily="34" charset="0"/>
              </a:rPr>
              <a:t>		       	    	</a:t>
            </a:r>
            <a:endParaRPr lang="en-US" sz="8000" dirty="0" smtClean="0">
              <a:solidFill>
                <a:schemeClr val="bg1"/>
              </a:solidFill>
              <a:latin typeface="Microsoft Sans Serif" pitchFamily="34" charset="0"/>
              <a:cs typeface="Microsoft Sans Serif" pitchFamily="34" charset="0"/>
            </a:endParaRPr>
          </a:p>
          <a:p>
            <a:pPr lvl="1"/>
            <a:endParaRPr lang="en-US" sz="1600" dirty="0" smtClean="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Results have been encouraging at this early stage of testing. At this time, our magnetometer is the only one producing data on a daily basis in southern New Hampshire, so validation is our </a:t>
            </a:r>
            <a:r>
              <a:rPr lang="en-US" sz="2400" dirty="0">
                <a:solidFill>
                  <a:schemeClr val="bg1"/>
                </a:solidFill>
                <a:latin typeface="Microsoft Sans Serif" pitchFamily="34" charset="0"/>
                <a:cs typeface="Microsoft Sans Serif" pitchFamily="34" charset="0"/>
              </a:rPr>
              <a:t>primary challenge</a:t>
            </a:r>
            <a:r>
              <a:rPr lang="en-US" sz="2400" dirty="0" smtClean="0">
                <a:solidFill>
                  <a:schemeClr val="bg1"/>
                </a:solidFill>
                <a:latin typeface="Microsoft Sans Serif" pitchFamily="34" charset="0"/>
                <a:cs typeface="Microsoft Sans Serif" pitchFamily="34" charset="0"/>
              </a:rPr>
              <a:t>.</a:t>
            </a:r>
          </a:p>
          <a:p>
            <a:pPr lvl="1"/>
            <a:endParaRPr lang="en-US" sz="2400" dirty="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hlinkClick r:id="rId4"/>
              </a:rPr>
              <a:t>http</a:t>
            </a:r>
            <a:r>
              <a:rPr lang="en-US" sz="2400" dirty="0">
                <a:solidFill>
                  <a:schemeClr val="bg1"/>
                </a:solidFill>
                <a:latin typeface="Microsoft Sans Serif" pitchFamily="34" charset="0"/>
                <a:cs typeface="Microsoft Sans Serif" pitchFamily="34" charset="0"/>
                <a:hlinkClick r:id="rId4"/>
              </a:rPr>
              <a:t>://regulusastro.com/magnetometer</a:t>
            </a:r>
            <a:r>
              <a:rPr lang="en-US" sz="2400" dirty="0" smtClean="0">
                <a:solidFill>
                  <a:schemeClr val="bg1"/>
                </a:solidFill>
                <a:latin typeface="Microsoft Sans Serif" pitchFamily="34" charset="0"/>
                <a:cs typeface="Microsoft Sans Serif" pitchFamily="34" charset="0"/>
                <a:hlinkClick r:id="rId4"/>
              </a:rPr>
              <a:t>/</a:t>
            </a:r>
            <a:endParaRPr lang="en-US" sz="2400" dirty="0" smtClean="0">
              <a:solidFill>
                <a:schemeClr val="bg1"/>
              </a:solidFill>
              <a:latin typeface="Microsoft Sans Serif" pitchFamily="34" charset="0"/>
              <a:cs typeface="Microsoft Sans Serif" pitchFamily="34" charset="0"/>
            </a:endParaRPr>
          </a:p>
          <a:p>
            <a:pPr lvl="1"/>
            <a:endParaRPr lang="en-US" sz="2400" dirty="0" smtClean="0">
              <a:solidFill>
                <a:schemeClr val="bg1"/>
              </a:solidFill>
              <a:latin typeface="Microsoft Sans Serif" pitchFamily="34" charset="0"/>
              <a:cs typeface="Microsoft Sans Serif" pitchFamily="34" charset="0"/>
            </a:endParaRPr>
          </a:p>
          <a:p>
            <a:pPr lvl="1"/>
            <a:r>
              <a:rPr lang="en-US" sz="2400" dirty="0" err="1" smtClean="0">
                <a:solidFill>
                  <a:schemeClr val="bg1"/>
                </a:solidFill>
                <a:latin typeface="Microsoft Sans Serif" pitchFamily="34" charset="0"/>
                <a:cs typeface="Microsoft Sans Serif" pitchFamily="34" charset="0"/>
              </a:rPr>
              <a:t>Geomagnetically</a:t>
            </a:r>
            <a:r>
              <a:rPr lang="en-US" sz="2400" dirty="0" smtClean="0">
                <a:solidFill>
                  <a:schemeClr val="bg1"/>
                </a:solidFill>
                <a:latin typeface="Microsoft Sans Serif" pitchFamily="34" charset="0"/>
                <a:cs typeface="Microsoft Sans Serif" pitchFamily="34" charset="0"/>
              </a:rPr>
              <a:t> quiet days are readily recognizable as when the variations in the magnetic field are below 50nT from the start of the UT day. See figure </a:t>
            </a:r>
            <a:r>
              <a:rPr lang="en-US" sz="2400" b="1" dirty="0">
                <a:solidFill>
                  <a:schemeClr val="bg1"/>
                </a:solidFill>
                <a:latin typeface="Microsoft Sans Serif" pitchFamily="34" charset="0"/>
                <a:cs typeface="Microsoft Sans Serif" pitchFamily="34" charset="0"/>
              </a:rPr>
              <a:t>4</a:t>
            </a:r>
            <a:r>
              <a:rPr lang="en-US" sz="2400" b="1" dirty="0" smtClean="0">
                <a:solidFill>
                  <a:schemeClr val="bg1"/>
                </a:solidFill>
                <a:latin typeface="Microsoft Sans Serif" pitchFamily="34" charset="0"/>
                <a:cs typeface="Microsoft Sans Serif" pitchFamily="34" charset="0"/>
              </a:rPr>
              <a:t> for </a:t>
            </a:r>
            <a:r>
              <a:rPr lang="en-US" sz="2400" dirty="0" smtClean="0">
                <a:solidFill>
                  <a:schemeClr val="bg1"/>
                </a:solidFill>
                <a:latin typeface="Microsoft Sans Serif" pitchFamily="34" charset="0"/>
                <a:cs typeface="Microsoft Sans Serif" pitchFamily="34" charset="0"/>
              </a:rPr>
              <a:t>such an example. </a:t>
            </a:r>
            <a:endParaRPr lang="en-US" sz="2400" dirty="0">
              <a:solidFill>
                <a:schemeClr val="bg1"/>
              </a:solidFill>
              <a:latin typeface="Microsoft Sans Serif" pitchFamily="34" charset="0"/>
              <a:cs typeface="Microsoft Sans Serif" pitchFamily="34" charset="0"/>
            </a:endParaRPr>
          </a:p>
          <a:p>
            <a:pPr lvl="1"/>
            <a:endParaRPr lang="en-US" sz="2400" dirty="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We have been fortunate to have the system running long enough to capture a few minor geomagnetic storms (G1 level). One such event began on 1 March 2017 and continued for two days, caused by an Earth-facing coronal hole allowing higher velocity solar wind to hit our planet’s magnetosphere. That storm’s data is shown in Figure </a:t>
            </a:r>
            <a:r>
              <a:rPr lang="en-US" sz="2400" dirty="0">
                <a:solidFill>
                  <a:schemeClr val="bg1"/>
                </a:solidFill>
                <a:latin typeface="Microsoft Sans Serif" pitchFamily="34" charset="0"/>
                <a:cs typeface="Microsoft Sans Serif" pitchFamily="34" charset="0"/>
              </a:rPr>
              <a:t>5</a:t>
            </a:r>
            <a:r>
              <a:rPr lang="en-US" sz="2400" dirty="0" smtClean="0">
                <a:solidFill>
                  <a:schemeClr val="bg1"/>
                </a:solidFill>
                <a:latin typeface="Microsoft Sans Serif" pitchFamily="34" charset="0"/>
                <a:cs typeface="Microsoft Sans Serif" pitchFamily="34" charset="0"/>
              </a:rPr>
              <a:t>. Confirming the incoming high speed solar wind is data from the NASA Advanced Composition Explorer satellite which shows the impact date/time of the event, corresponding with our magnetometer’s data as seen in Figures </a:t>
            </a:r>
            <a:r>
              <a:rPr lang="en-US" sz="2400" dirty="0">
                <a:solidFill>
                  <a:schemeClr val="bg1"/>
                </a:solidFill>
                <a:latin typeface="Microsoft Sans Serif" pitchFamily="34" charset="0"/>
                <a:cs typeface="Microsoft Sans Serif" pitchFamily="34" charset="0"/>
              </a:rPr>
              <a:t>3</a:t>
            </a:r>
            <a:r>
              <a:rPr lang="en-US" sz="2400" dirty="0" smtClean="0">
                <a:solidFill>
                  <a:schemeClr val="bg1"/>
                </a:solidFill>
                <a:latin typeface="Microsoft Sans Serif" pitchFamily="34" charset="0"/>
                <a:cs typeface="Microsoft Sans Serif" pitchFamily="34" charset="0"/>
              </a:rPr>
              <a:t> and </a:t>
            </a:r>
            <a:r>
              <a:rPr lang="en-US" sz="2400" dirty="0">
                <a:solidFill>
                  <a:schemeClr val="bg1"/>
                </a:solidFill>
                <a:latin typeface="Microsoft Sans Serif" pitchFamily="34" charset="0"/>
                <a:cs typeface="Microsoft Sans Serif" pitchFamily="34" charset="0"/>
              </a:rPr>
              <a:t>5</a:t>
            </a:r>
            <a:r>
              <a:rPr lang="en-US" sz="2400" dirty="0" smtClean="0">
                <a:solidFill>
                  <a:schemeClr val="bg1"/>
                </a:solidFill>
                <a:latin typeface="Microsoft Sans Serif" pitchFamily="34" charset="0"/>
                <a:cs typeface="Microsoft Sans Serif" pitchFamily="34" charset="0"/>
              </a:rPr>
              <a:t>.</a:t>
            </a:r>
          </a:p>
          <a:p>
            <a:pPr lvl="1"/>
            <a:endParaRPr lang="en-US" sz="2400" dirty="0" smtClean="0">
              <a:solidFill>
                <a:schemeClr val="bg1"/>
              </a:solidFill>
              <a:latin typeface="Microsoft Sans Serif" pitchFamily="34" charset="0"/>
              <a:cs typeface="Microsoft Sans Serif" pitchFamily="34" charset="0"/>
            </a:endParaRPr>
          </a:p>
        </p:txBody>
      </p:sp>
      <p:sp>
        <p:nvSpPr>
          <p:cNvPr id="7" name="TextBox 6"/>
          <p:cNvSpPr txBox="1"/>
          <p:nvPr/>
        </p:nvSpPr>
        <p:spPr>
          <a:xfrm>
            <a:off x="30717498" y="17258592"/>
            <a:ext cx="7917808" cy="6986528"/>
          </a:xfrm>
          <a:prstGeom prst="rect">
            <a:avLst/>
          </a:prstGeom>
          <a:gradFill flip="none" rotWithShape="1">
            <a:gsLst>
              <a:gs pos="84000">
                <a:srgbClr val="FFDFC9"/>
              </a:gs>
              <a:gs pos="0">
                <a:srgbClr val="FFD2B1"/>
              </a:gs>
              <a:gs pos="0">
                <a:srgbClr val="FFC599"/>
              </a:gs>
              <a:gs pos="0">
                <a:srgbClr val="FF9933">
                  <a:tint val="66000"/>
                  <a:satMod val="160000"/>
                </a:srgbClr>
              </a:gs>
              <a:gs pos="8000">
                <a:srgbClr val="FF9933">
                  <a:tint val="44500"/>
                  <a:satMod val="160000"/>
                </a:srgbClr>
              </a:gs>
              <a:gs pos="100000">
                <a:srgbClr val="FF9933">
                  <a:tint val="23500"/>
                  <a:satMod val="160000"/>
                </a:srgbClr>
              </a:gs>
            </a:gsLst>
            <a:path path="circle">
              <a:fillToRect r="100000" b="100000"/>
            </a:path>
            <a:tileRect l="-100000" t="-100000"/>
          </a:gradFill>
          <a:ln>
            <a:solidFill>
              <a:schemeClr val="bg1"/>
            </a:solidFill>
          </a:ln>
        </p:spPr>
        <p:txBody>
          <a:bodyPr wrap="square" rIns="137160" rtlCol="0" anchor="t">
            <a:spAutoFit/>
          </a:bodyPr>
          <a:lstStyle/>
          <a:p>
            <a:pPr lvl="1"/>
            <a:r>
              <a:rPr lang="en-US" sz="6000" dirty="0" smtClean="0">
                <a:solidFill>
                  <a:schemeClr val="bg1"/>
                </a:solidFill>
                <a:latin typeface="Microsoft Sans Serif" pitchFamily="34" charset="0"/>
                <a:cs typeface="Microsoft Sans Serif" pitchFamily="34" charset="0"/>
              </a:rPr>
              <a:t>Conclusion</a:t>
            </a:r>
            <a:r>
              <a:rPr lang="en-US" sz="8800" dirty="0" smtClean="0">
                <a:solidFill>
                  <a:schemeClr val="bg1"/>
                </a:solidFill>
                <a:latin typeface="Microsoft Sans Serif" pitchFamily="34" charset="0"/>
                <a:cs typeface="Microsoft Sans Serif" pitchFamily="34" charset="0"/>
              </a:rPr>
              <a:t>        </a:t>
            </a:r>
            <a:endParaRPr lang="en-US" sz="8000" dirty="0" smtClean="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The construction and initial installation of the SAM-III magnetometer system has been a valuable learning experience for our students. </a:t>
            </a:r>
            <a:r>
              <a:rPr lang="en-US" sz="2400" dirty="0">
                <a:solidFill>
                  <a:schemeClr val="bg1"/>
                </a:solidFill>
                <a:latin typeface="Microsoft Sans Serif" pitchFamily="34" charset="0"/>
                <a:cs typeface="Microsoft Sans Serif" pitchFamily="34" charset="0"/>
              </a:rPr>
              <a:t>S</a:t>
            </a:r>
            <a:r>
              <a:rPr lang="en-US" sz="2400" dirty="0" smtClean="0">
                <a:solidFill>
                  <a:schemeClr val="bg1"/>
                </a:solidFill>
                <a:latin typeface="Microsoft Sans Serif" pitchFamily="34" charset="0"/>
                <a:cs typeface="Microsoft Sans Serif" pitchFamily="34" charset="0"/>
              </a:rPr>
              <a:t>tudents learn the engineering of board design, soldering, and installation engineering methods. The physics of </a:t>
            </a:r>
            <a:r>
              <a:rPr lang="en-US" sz="2400" dirty="0" err="1" smtClean="0">
                <a:solidFill>
                  <a:schemeClr val="bg1"/>
                </a:solidFill>
                <a:latin typeface="Microsoft Sans Serif" pitchFamily="34" charset="0"/>
                <a:cs typeface="Microsoft Sans Serif" pitchFamily="34" charset="0"/>
              </a:rPr>
              <a:t>magnetometry</a:t>
            </a:r>
            <a:r>
              <a:rPr lang="en-US" sz="2400" dirty="0" smtClean="0">
                <a:solidFill>
                  <a:schemeClr val="bg1"/>
                </a:solidFill>
                <a:latin typeface="Microsoft Sans Serif" pitchFamily="34" charset="0"/>
                <a:cs typeface="Microsoft Sans Serif" pitchFamily="34" charset="0"/>
              </a:rPr>
              <a:t> and of space weather are also key topics learned. </a:t>
            </a:r>
          </a:p>
          <a:p>
            <a:pPr lvl="1"/>
            <a:endParaRPr lang="en-US" sz="2400" dirty="0" smtClean="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As we move forward with the other schools in the network, we will decide upon permanent installation options (deep in the woods or remaining resident in our observatory) and the various software/data handling methods that prove to be the most efficacious. </a:t>
            </a:r>
          </a:p>
          <a:p>
            <a:pPr lvl="1"/>
            <a:endParaRPr lang="en-US" sz="2400" dirty="0">
              <a:solidFill>
                <a:schemeClr val="bg1"/>
              </a:solidFill>
            </a:endParaRPr>
          </a:p>
        </p:txBody>
      </p:sp>
      <p:sp>
        <p:nvSpPr>
          <p:cNvPr id="14" name="TextBox 13"/>
          <p:cNvSpPr txBox="1"/>
          <p:nvPr/>
        </p:nvSpPr>
        <p:spPr>
          <a:xfrm>
            <a:off x="30717497" y="30175200"/>
            <a:ext cx="7999730" cy="1107996"/>
          </a:xfrm>
          <a:prstGeom prst="rect">
            <a:avLst/>
          </a:prstGeom>
          <a:solidFill>
            <a:schemeClr val="accent6">
              <a:lumMod val="20000"/>
              <a:lumOff val="80000"/>
            </a:schemeClr>
          </a:solidFill>
        </p:spPr>
        <p:txBody>
          <a:bodyPr wrap="square" rtlCol="0">
            <a:spAutoFit/>
          </a:bodyPr>
          <a:lstStyle/>
          <a:p>
            <a:r>
              <a:rPr lang="en-US" sz="2200" b="1" dirty="0" smtClean="0">
                <a:solidFill>
                  <a:schemeClr val="bg1"/>
                </a:solidFill>
                <a:effectLst>
                  <a:outerShdw blurRad="38100" dist="38100" dir="2700000" algn="tl">
                    <a:srgbClr val="000000">
                      <a:alpha val="43137"/>
                    </a:srgbClr>
                  </a:outerShdw>
                </a:effectLst>
              </a:rPr>
              <a:t>Figure </a:t>
            </a:r>
            <a:r>
              <a:rPr lang="en-US" sz="2200" b="1" dirty="0">
                <a:solidFill>
                  <a:schemeClr val="bg1"/>
                </a:solidFill>
                <a:effectLst>
                  <a:outerShdw blurRad="38100" dist="38100" dir="2700000" algn="tl">
                    <a:srgbClr val="000000">
                      <a:alpha val="43137"/>
                    </a:srgbClr>
                  </a:outerShdw>
                </a:effectLst>
              </a:rPr>
              <a:t>5</a:t>
            </a:r>
            <a:r>
              <a:rPr lang="en-US" sz="2200" b="1" dirty="0" smtClean="0">
                <a:solidFill>
                  <a:schemeClr val="bg1"/>
                </a:solidFill>
                <a:effectLst>
                  <a:outerShdw blurRad="38100" dist="38100" dir="2700000" algn="tl">
                    <a:srgbClr val="000000">
                      <a:alpha val="43137"/>
                    </a:srgbClr>
                  </a:outerShdw>
                </a:effectLst>
              </a:rPr>
              <a:t>: Plot of the magnetic field variance for March 1-3, 2017 during a class G1 geomagnetic storm initiated by a high speed solar wind impact upon the earth’s magnetosphere.</a:t>
            </a:r>
            <a:endParaRPr lang="en-US" sz="2200" b="1" dirty="0">
              <a:solidFill>
                <a:schemeClr val="bg1"/>
              </a:solidFill>
              <a:effectLst>
                <a:outerShdw blurRad="38100" dist="38100" dir="2700000" algn="tl">
                  <a:srgbClr val="000000">
                    <a:alpha val="43137"/>
                  </a:srgbClr>
                </a:outerShdw>
              </a:effectLst>
            </a:endParaRPr>
          </a:p>
        </p:txBody>
      </p:sp>
      <p:sp>
        <p:nvSpPr>
          <p:cNvPr id="1034" name="Rectangle 10"/>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11357455" y="28258666"/>
            <a:ext cx="7994089" cy="4170372"/>
          </a:xfrm>
          <a:prstGeom prst="rect">
            <a:avLst/>
          </a:prstGeom>
          <a:gradFill flip="none" rotWithShape="1">
            <a:gsLst>
              <a:gs pos="84000">
                <a:srgbClr val="FFDFC9"/>
              </a:gs>
              <a:gs pos="0">
                <a:srgbClr val="FFD2B1"/>
              </a:gs>
              <a:gs pos="0">
                <a:srgbClr val="FFC599"/>
              </a:gs>
              <a:gs pos="0">
                <a:srgbClr val="FF9933">
                  <a:tint val="66000"/>
                  <a:satMod val="160000"/>
                </a:srgbClr>
              </a:gs>
              <a:gs pos="8000">
                <a:srgbClr val="FF9933">
                  <a:tint val="44500"/>
                  <a:satMod val="160000"/>
                </a:srgbClr>
              </a:gs>
              <a:gs pos="100000">
                <a:srgbClr val="FF9933">
                  <a:tint val="23500"/>
                  <a:satMod val="160000"/>
                </a:srgbClr>
              </a:gs>
            </a:gsLst>
            <a:path path="circle">
              <a:fillToRect r="100000" b="100000"/>
            </a:path>
            <a:tileRect l="-100000" t="-100000"/>
          </a:gradFill>
          <a:ln>
            <a:solidFill>
              <a:schemeClr val="bg1"/>
            </a:solidFill>
          </a:ln>
        </p:spPr>
        <p:txBody>
          <a:bodyPr wrap="square" tIns="365760" rtlCol="0">
            <a:spAutoFit/>
          </a:bodyPr>
          <a:lstStyle/>
          <a:p>
            <a:pPr lvl="1"/>
            <a:r>
              <a:rPr lang="en-US" sz="6000" dirty="0" smtClean="0">
                <a:solidFill>
                  <a:schemeClr val="bg1"/>
                </a:solidFill>
                <a:latin typeface="Microsoft Sans Serif" pitchFamily="34" charset="0"/>
                <a:cs typeface="Microsoft Sans Serif" pitchFamily="34" charset="0"/>
              </a:rPr>
              <a:t>References</a:t>
            </a:r>
          </a:p>
          <a:p>
            <a:pPr lvl="1"/>
            <a:endParaRPr lang="en-US" sz="2400" baseline="30000" dirty="0" smtClean="0">
              <a:solidFill>
                <a:schemeClr val="bg1"/>
              </a:solidFill>
              <a:latin typeface="Microsoft Sans Serif" pitchFamily="34" charset="0"/>
              <a:cs typeface="Microsoft Sans Serif" pitchFamily="34" charset="0"/>
            </a:endParaRPr>
          </a:p>
          <a:p>
            <a:pPr lvl="1"/>
            <a:r>
              <a:rPr lang="en-US" sz="2400" baseline="30000" dirty="0" smtClean="0">
                <a:solidFill>
                  <a:schemeClr val="bg1"/>
                </a:solidFill>
                <a:latin typeface="Microsoft Sans Serif" pitchFamily="34" charset="0"/>
                <a:cs typeface="Microsoft Sans Serif" pitchFamily="34" charset="0"/>
              </a:rPr>
              <a:t>1</a:t>
            </a:r>
            <a:r>
              <a:rPr lang="en-US" sz="2400" dirty="0" smtClean="0">
                <a:solidFill>
                  <a:schemeClr val="bg1"/>
                </a:solidFill>
                <a:latin typeface="Microsoft Sans Serif" pitchFamily="34" charset="0"/>
                <a:cs typeface="Microsoft Sans Serif" pitchFamily="34" charset="0"/>
              </a:rPr>
              <a:t>http://</a:t>
            </a:r>
            <a:r>
              <a:rPr lang="en-US" sz="2400" dirty="0" err="1">
                <a:solidFill>
                  <a:schemeClr val="bg1"/>
                </a:solidFill>
                <a:latin typeface="Microsoft Sans Serif" pitchFamily="34" charset="0"/>
                <a:cs typeface="Microsoft Sans Serif" pitchFamily="34" charset="0"/>
              </a:rPr>
              <a:t>www.reeve.com</a:t>
            </a:r>
            <a:r>
              <a:rPr lang="en-US" sz="2400" dirty="0">
                <a:solidFill>
                  <a:schemeClr val="bg1"/>
                </a:solidFill>
                <a:latin typeface="Microsoft Sans Serif" pitchFamily="34" charset="0"/>
                <a:cs typeface="Microsoft Sans Serif" pitchFamily="34" charset="0"/>
              </a:rPr>
              <a:t>/</a:t>
            </a:r>
            <a:r>
              <a:rPr lang="en-US" sz="2400" dirty="0" err="1">
                <a:solidFill>
                  <a:schemeClr val="bg1"/>
                </a:solidFill>
                <a:latin typeface="Microsoft Sans Serif" pitchFamily="34" charset="0"/>
                <a:cs typeface="Microsoft Sans Serif" pitchFamily="34" charset="0"/>
              </a:rPr>
              <a:t>SAMDescription.htm</a:t>
            </a:r>
            <a:endParaRPr lang="en-US" sz="2400" dirty="0">
              <a:solidFill>
                <a:schemeClr val="bg1"/>
              </a:solidFill>
              <a:latin typeface="Microsoft Sans Serif" pitchFamily="34" charset="0"/>
              <a:cs typeface="Microsoft Sans Serif" pitchFamily="34" charset="0"/>
            </a:endParaRPr>
          </a:p>
          <a:p>
            <a:pPr lvl="1"/>
            <a:r>
              <a:rPr lang="en-US" sz="2400" baseline="30000" dirty="0" smtClean="0">
                <a:solidFill>
                  <a:schemeClr val="bg1"/>
                </a:solidFill>
              </a:rPr>
              <a:t>2</a:t>
            </a:r>
            <a:r>
              <a:rPr lang="en-US" sz="2400" dirty="0" smtClean="0">
                <a:solidFill>
                  <a:schemeClr val="bg1"/>
                </a:solidFill>
              </a:rPr>
              <a:t>https</a:t>
            </a:r>
            <a:r>
              <a:rPr lang="en-US" sz="2400" dirty="0">
                <a:solidFill>
                  <a:schemeClr val="bg1"/>
                </a:solidFill>
              </a:rPr>
              <a:t>://</a:t>
            </a:r>
            <a:r>
              <a:rPr lang="en-US" sz="2400" dirty="0" err="1">
                <a:solidFill>
                  <a:schemeClr val="bg1"/>
                </a:solidFill>
              </a:rPr>
              <a:t>www.raspberrypi.org</a:t>
            </a:r>
            <a:r>
              <a:rPr lang="en-US" sz="2400" dirty="0" smtClean="0">
                <a:solidFill>
                  <a:schemeClr val="bg1"/>
                </a:solidFill>
              </a:rPr>
              <a:t>/</a:t>
            </a:r>
          </a:p>
          <a:p>
            <a:pPr lvl="1"/>
            <a:r>
              <a:rPr lang="en-US" sz="2400" baseline="30000" dirty="0" smtClean="0">
                <a:solidFill>
                  <a:schemeClr val="bg1"/>
                </a:solidFill>
                <a:latin typeface="Microsoft Sans Serif" panose="020B0604020202020204" pitchFamily="34" charset="0"/>
                <a:cs typeface="Microsoft Sans Serif" panose="020B0604020202020204" pitchFamily="34" charset="0"/>
              </a:rPr>
              <a:t>3</a:t>
            </a:r>
            <a:r>
              <a:rPr lang="en-US" sz="2400" dirty="0" smtClean="0">
                <a:solidFill>
                  <a:schemeClr val="bg1"/>
                </a:solidFill>
                <a:latin typeface="Microsoft Sans Serif" panose="020B0604020202020204" pitchFamily="34" charset="0"/>
                <a:cs typeface="Microsoft Sans Serif" panose="020B0604020202020204" pitchFamily="34" charset="0"/>
              </a:rPr>
              <a:t>http</a:t>
            </a:r>
            <a:r>
              <a:rPr lang="en-US" sz="2400" dirty="0">
                <a:solidFill>
                  <a:schemeClr val="bg1"/>
                </a:solidFill>
                <a:latin typeface="Microsoft Sans Serif" panose="020B0604020202020204" pitchFamily="34" charset="0"/>
                <a:cs typeface="Microsoft Sans Serif" panose="020B0604020202020204" pitchFamily="34" charset="0"/>
              </a:rPr>
              <a:t>://</a:t>
            </a:r>
            <a:r>
              <a:rPr lang="en-US" sz="2400" dirty="0" err="1">
                <a:solidFill>
                  <a:schemeClr val="bg1"/>
                </a:solidFill>
                <a:latin typeface="Microsoft Sans Serif" panose="020B0604020202020204" pitchFamily="34" charset="0"/>
                <a:cs typeface="Microsoft Sans Serif" panose="020B0604020202020204" pitchFamily="34" charset="0"/>
              </a:rPr>
              <a:t>www.swpc.noaa.gov</a:t>
            </a:r>
            <a:r>
              <a:rPr lang="en-US" sz="2400" dirty="0">
                <a:solidFill>
                  <a:schemeClr val="bg1"/>
                </a:solidFill>
                <a:latin typeface="Microsoft Sans Serif" panose="020B0604020202020204" pitchFamily="34" charset="0"/>
                <a:cs typeface="Microsoft Sans Serif" panose="020B0604020202020204" pitchFamily="34" charset="0"/>
              </a:rPr>
              <a:t>/products/ace-real-time-solar-wind</a:t>
            </a:r>
            <a:endParaRPr lang="en-US" sz="2400" dirty="0" smtClean="0">
              <a:solidFill>
                <a:schemeClr val="bg1"/>
              </a:solidFill>
              <a:latin typeface="Microsoft Sans Serif" panose="020B0604020202020204" pitchFamily="34" charset="0"/>
              <a:cs typeface="Microsoft Sans Serif" panose="020B0604020202020204" pitchFamily="34" charset="0"/>
            </a:endParaRPr>
          </a:p>
          <a:p>
            <a:pPr lvl="1"/>
            <a:r>
              <a:rPr lang="en-US" sz="2400" dirty="0" smtClean="0">
                <a:solidFill>
                  <a:schemeClr val="bg1"/>
                </a:solidFill>
                <a:latin typeface="Microsoft Sans Serif" panose="020B0604020202020204" pitchFamily="34" charset="0"/>
                <a:cs typeface="Microsoft Sans Serif" panose="020B0604020202020204" pitchFamily="34" charset="0"/>
              </a:rPr>
              <a:t>	</a:t>
            </a:r>
          </a:p>
          <a:p>
            <a:pPr lvl="1"/>
            <a:r>
              <a:rPr lang="en-US" sz="2400" dirty="0" smtClean="0">
                <a:solidFill>
                  <a:schemeClr val="bg1"/>
                </a:solidFill>
                <a:latin typeface="Microsoft Sans Serif" panose="020B0604020202020204" pitchFamily="34" charset="0"/>
                <a:cs typeface="Microsoft Sans Serif" panose="020B0604020202020204" pitchFamily="34" charset="0"/>
              </a:rPr>
              <a:t>Background </a:t>
            </a:r>
            <a:r>
              <a:rPr lang="en-US" sz="2400" dirty="0">
                <a:solidFill>
                  <a:schemeClr val="bg1"/>
                </a:solidFill>
                <a:latin typeface="Microsoft Sans Serif" panose="020B0604020202020204" pitchFamily="34" charset="0"/>
                <a:cs typeface="Microsoft Sans Serif" panose="020B0604020202020204" pitchFamily="34" charset="0"/>
              </a:rPr>
              <a:t>Image: NASA https://</a:t>
            </a:r>
            <a:r>
              <a:rPr lang="en-US" sz="2400" dirty="0" err="1">
                <a:solidFill>
                  <a:schemeClr val="bg1"/>
                </a:solidFill>
                <a:latin typeface="Microsoft Sans Serif" panose="020B0604020202020204" pitchFamily="34" charset="0"/>
                <a:cs typeface="Microsoft Sans Serif" panose="020B0604020202020204" pitchFamily="34" charset="0"/>
              </a:rPr>
              <a:t>svs.gsfc.nasa.gov</a:t>
            </a:r>
            <a:r>
              <a:rPr lang="en-US" sz="2400" dirty="0">
                <a:solidFill>
                  <a:schemeClr val="bg1"/>
                </a:solidFill>
                <a:latin typeface="Microsoft Sans Serif" panose="020B0604020202020204" pitchFamily="34" charset="0"/>
                <a:cs typeface="Microsoft Sans Serif" panose="020B0604020202020204" pitchFamily="34" charset="0"/>
              </a:rPr>
              <a:t>/11298</a:t>
            </a:r>
            <a:endParaRPr lang="en-US" sz="2400" dirty="0" smtClean="0">
              <a:solidFill>
                <a:schemeClr val="bg1"/>
              </a:solidFill>
              <a:latin typeface="Microsoft Sans Serif" panose="020B0604020202020204" pitchFamily="34" charset="0"/>
              <a:cs typeface="Microsoft Sans Serif" panose="020B0604020202020204" pitchFamily="34" charset="0"/>
            </a:endParaRPr>
          </a:p>
        </p:txBody>
      </p:sp>
      <p:sp>
        <p:nvSpPr>
          <p:cNvPr id="41" name="TextBox 40"/>
          <p:cNvSpPr txBox="1"/>
          <p:nvPr/>
        </p:nvSpPr>
        <p:spPr>
          <a:xfrm>
            <a:off x="21041463" y="6301012"/>
            <a:ext cx="7955280" cy="10495181"/>
          </a:xfrm>
          <a:prstGeom prst="rect">
            <a:avLst/>
          </a:prstGeom>
          <a:gradFill flip="none" rotWithShape="1">
            <a:gsLst>
              <a:gs pos="84000">
                <a:srgbClr val="FFDFC9"/>
              </a:gs>
              <a:gs pos="0">
                <a:srgbClr val="FFD2B1"/>
              </a:gs>
              <a:gs pos="0">
                <a:srgbClr val="FFC599"/>
              </a:gs>
              <a:gs pos="0">
                <a:srgbClr val="FF9933">
                  <a:tint val="66000"/>
                  <a:satMod val="160000"/>
                </a:srgbClr>
              </a:gs>
              <a:gs pos="8000">
                <a:srgbClr val="FF9933">
                  <a:tint val="44500"/>
                  <a:satMod val="160000"/>
                </a:srgbClr>
              </a:gs>
              <a:gs pos="100000">
                <a:srgbClr val="FF9933">
                  <a:tint val="23500"/>
                  <a:satMod val="160000"/>
                </a:srgbClr>
              </a:gs>
            </a:gsLst>
            <a:path path="circle">
              <a:fillToRect r="100000" b="100000"/>
            </a:path>
            <a:tileRect l="-100000" t="-100000"/>
          </a:gradFill>
          <a:ln>
            <a:solidFill>
              <a:schemeClr val="bg1"/>
            </a:solidFill>
          </a:ln>
        </p:spPr>
        <p:txBody>
          <a:bodyPr wrap="square" rIns="274320" rtlCol="0">
            <a:spAutoFit/>
          </a:bodyPr>
          <a:lstStyle/>
          <a:p>
            <a:pPr lvl="1"/>
            <a:r>
              <a:rPr lang="en-US" sz="6000" dirty="0" smtClean="0">
                <a:solidFill>
                  <a:schemeClr val="bg1"/>
                </a:solidFill>
                <a:latin typeface="Microsoft Sans Serif" pitchFamily="34" charset="0"/>
                <a:cs typeface="Microsoft Sans Serif" pitchFamily="34" charset="0"/>
              </a:rPr>
              <a:t>Installation</a:t>
            </a:r>
            <a:r>
              <a:rPr lang="en-US" sz="3200" dirty="0" smtClean="0">
                <a:solidFill>
                  <a:schemeClr val="bg1"/>
                </a:solidFill>
                <a:latin typeface="Microsoft Sans Serif" pitchFamily="34" charset="0"/>
                <a:cs typeface="Microsoft Sans Serif" pitchFamily="34" charset="0"/>
              </a:rPr>
              <a:t>		       	    	</a:t>
            </a:r>
            <a:endParaRPr lang="en-US" sz="8000" dirty="0" smtClean="0">
              <a:solidFill>
                <a:schemeClr val="bg1"/>
              </a:solidFill>
              <a:latin typeface="Microsoft Sans Serif" pitchFamily="34" charset="0"/>
              <a:cs typeface="Microsoft Sans Serif" pitchFamily="34" charset="0"/>
            </a:endParaRPr>
          </a:p>
          <a:p>
            <a:pPr lvl="1"/>
            <a:endParaRPr lang="en-US" sz="1600" dirty="0" smtClean="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Installation is a critical aspect of correct  magnetometer use. The key is to maintain distance away from all ferromagnetic materials so as not to overwhelm the sensors and to avoid erroneous data. It is recommended that the device be placed away from human activity and buried. The burial is to avoid temperature swings from affecting the data. All sensors must also be aligned with magnetic north, east and z-axis (perpendicular to both N and E). Sensors must also be placed far enough apart so as not to cause the system to induce currents from one sensor coil to another (coupling). </a:t>
            </a:r>
          </a:p>
          <a:p>
            <a:pPr lvl="1"/>
            <a:endParaRPr lang="en-US" sz="2400" dirty="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We decided to utilize the time tested LEGO® method of aligning the sensors at right angles as you see in our demonstration unit at this poster. LEGO®, while an excellent toy, is also a perfect engineering solution in this case</a:t>
            </a:r>
            <a:r>
              <a:rPr lang="en-US" sz="2400" dirty="0">
                <a:solidFill>
                  <a:schemeClr val="bg1"/>
                </a:solidFill>
                <a:latin typeface="Microsoft Sans Serif" pitchFamily="34" charset="0"/>
                <a:cs typeface="Microsoft Sans Serif" pitchFamily="34" charset="0"/>
              </a:rPr>
              <a:t>;</a:t>
            </a:r>
            <a:r>
              <a:rPr lang="en-US" sz="2400" dirty="0" smtClean="0">
                <a:solidFill>
                  <a:schemeClr val="bg1"/>
                </a:solidFill>
                <a:latin typeface="Microsoft Sans Serif" pitchFamily="34" charset="0"/>
                <a:cs typeface="Microsoft Sans Serif" pitchFamily="34" charset="0"/>
              </a:rPr>
              <a:t> LEGO® are waterproof, non magnetic, affordable, and easily configured into right angles for sensor alignment. </a:t>
            </a:r>
          </a:p>
          <a:p>
            <a:pPr lvl="1"/>
            <a:endParaRPr lang="en-US" sz="2400" dirty="0">
              <a:solidFill>
                <a:schemeClr val="bg1"/>
              </a:solidFill>
              <a:latin typeface="Microsoft Sans Serif" pitchFamily="34" charset="0"/>
              <a:cs typeface="Microsoft Sans Serif" pitchFamily="34" charset="0"/>
            </a:endParaRPr>
          </a:p>
          <a:p>
            <a:pPr lvl="1"/>
            <a:r>
              <a:rPr lang="en-US" sz="2400" dirty="0" smtClean="0">
                <a:solidFill>
                  <a:schemeClr val="bg1"/>
                </a:solidFill>
                <a:latin typeface="Microsoft Sans Serif" pitchFamily="34" charset="0"/>
                <a:cs typeface="Microsoft Sans Serif" pitchFamily="34" charset="0"/>
              </a:rPr>
              <a:t>At this time, the installation resides inside a quiet corner of our observatory structure at a remote location on campus. </a:t>
            </a:r>
          </a:p>
          <a:p>
            <a:pPr lvl="1"/>
            <a:endParaRPr lang="en-US" sz="2400" dirty="0" smtClean="0">
              <a:solidFill>
                <a:schemeClr val="bg1"/>
              </a:solidFill>
              <a:latin typeface="Microsoft Sans Serif" pitchFamily="34" charset="0"/>
              <a:cs typeface="Microsoft Sans Serif"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07972" y="25229191"/>
            <a:ext cx="7974330" cy="47533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00" y="1287971"/>
            <a:ext cx="3670300" cy="3024397"/>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889770"/>
            <a:ext cx="3022600" cy="3689598"/>
          </a:xfrm>
          <a:prstGeom prst="rect">
            <a:avLst/>
          </a:prstGeom>
        </p:spPr>
      </p:pic>
      <p:sp>
        <p:nvSpPr>
          <p:cNvPr id="21" name="TextBox 20"/>
          <p:cNvSpPr txBox="1"/>
          <p:nvPr/>
        </p:nvSpPr>
        <p:spPr>
          <a:xfrm>
            <a:off x="21112337" y="30320159"/>
            <a:ext cx="7999730" cy="769441"/>
          </a:xfrm>
          <a:prstGeom prst="rect">
            <a:avLst/>
          </a:prstGeom>
          <a:solidFill>
            <a:schemeClr val="accent6">
              <a:lumMod val="20000"/>
              <a:lumOff val="80000"/>
            </a:schemeClr>
          </a:solidFill>
        </p:spPr>
        <p:txBody>
          <a:bodyPr wrap="square" rtlCol="0">
            <a:spAutoFit/>
          </a:bodyPr>
          <a:lstStyle/>
          <a:p>
            <a:r>
              <a:rPr lang="en-US" sz="2200" b="1" dirty="0" smtClean="0">
                <a:solidFill>
                  <a:schemeClr val="bg1"/>
                </a:solidFill>
                <a:effectLst>
                  <a:outerShdw blurRad="38100" dist="38100" dir="2700000" algn="tl">
                    <a:srgbClr val="000000">
                      <a:alpha val="43137"/>
                    </a:srgbClr>
                  </a:outerShdw>
                </a:effectLst>
              </a:rPr>
              <a:t>Figure </a:t>
            </a:r>
            <a:r>
              <a:rPr lang="en-US" sz="2200" b="1" dirty="0">
                <a:solidFill>
                  <a:schemeClr val="bg1"/>
                </a:solidFill>
                <a:effectLst>
                  <a:outerShdw blurRad="38100" dist="38100" dir="2700000" algn="tl">
                    <a:srgbClr val="000000">
                      <a:alpha val="43137"/>
                    </a:srgbClr>
                  </a:outerShdw>
                </a:effectLst>
              </a:rPr>
              <a:t>4</a:t>
            </a:r>
            <a:r>
              <a:rPr lang="en-US" sz="2200" b="1" dirty="0" smtClean="0">
                <a:solidFill>
                  <a:schemeClr val="bg1"/>
                </a:solidFill>
                <a:effectLst>
                  <a:outerShdw blurRad="38100" dist="38100" dir="2700000" algn="tl">
                    <a:srgbClr val="000000">
                      <a:alpha val="43137"/>
                    </a:srgbClr>
                  </a:outerShdw>
                </a:effectLst>
              </a:rPr>
              <a:t>: Plot of the magnetic field variance for March 11, 2017, a </a:t>
            </a:r>
            <a:r>
              <a:rPr lang="en-US" sz="2200" b="1" dirty="0" err="1" smtClean="0">
                <a:solidFill>
                  <a:schemeClr val="bg1"/>
                </a:solidFill>
                <a:effectLst>
                  <a:outerShdw blurRad="38100" dist="38100" dir="2700000" algn="tl">
                    <a:srgbClr val="000000">
                      <a:alpha val="43137"/>
                    </a:srgbClr>
                  </a:outerShdw>
                </a:effectLst>
              </a:rPr>
              <a:t>geomagnetically</a:t>
            </a:r>
            <a:r>
              <a:rPr lang="en-US" sz="2200" b="1" dirty="0" smtClean="0">
                <a:solidFill>
                  <a:schemeClr val="bg1"/>
                </a:solidFill>
                <a:effectLst>
                  <a:outerShdw blurRad="38100" dist="38100" dir="2700000" algn="tl">
                    <a:srgbClr val="000000">
                      <a:alpha val="43137"/>
                    </a:srgbClr>
                  </a:outerShdw>
                </a:effectLst>
              </a:rPr>
              <a:t> calm day.</a:t>
            </a:r>
            <a:endParaRPr lang="en-US" sz="2200" b="1" dirty="0">
              <a:solidFill>
                <a:schemeClr val="bg1"/>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12337" y="25648151"/>
            <a:ext cx="7955280" cy="451133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4749" y="22634660"/>
            <a:ext cx="7976814" cy="5982611"/>
          </a:xfrm>
          <a:prstGeom prst="rect">
            <a:avLst/>
          </a:prstGeom>
        </p:spPr>
      </p:pic>
      <p:sp>
        <p:nvSpPr>
          <p:cNvPr id="25" name="TextBox 24"/>
          <p:cNvSpPr txBox="1"/>
          <p:nvPr/>
        </p:nvSpPr>
        <p:spPr>
          <a:xfrm>
            <a:off x="1844749" y="28704176"/>
            <a:ext cx="7999730" cy="1107996"/>
          </a:xfrm>
          <a:prstGeom prst="rect">
            <a:avLst/>
          </a:prstGeom>
          <a:solidFill>
            <a:schemeClr val="accent6">
              <a:lumMod val="20000"/>
              <a:lumOff val="80000"/>
            </a:schemeClr>
          </a:solidFill>
        </p:spPr>
        <p:txBody>
          <a:bodyPr wrap="square" rtlCol="0">
            <a:spAutoFit/>
          </a:bodyPr>
          <a:lstStyle/>
          <a:p>
            <a:r>
              <a:rPr lang="en-US" sz="2200" b="1" dirty="0" smtClean="0">
                <a:solidFill>
                  <a:schemeClr val="bg1"/>
                </a:solidFill>
                <a:effectLst>
                  <a:outerShdw blurRad="38100" dist="38100" dir="2700000" algn="tl">
                    <a:srgbClr val="000000">
                      <a:alpha val="43137"/>
                    </a:srgbClr>
                  </a:outerShdw>
                </a:effectLst>
              </a:rPr>
              <a:t>Figure </a:t>
            </a:r>
            <a:r>
              <a:rPr lang="en-US" sz="2200" b="1" dirty="0">
                <a:solidFill>
                  <a:schemeClr val="bg1"/>
                </a:solidFill>
                <a:effectLst>
                  <a:outerShdw blurRad="38100" dist="38100" dir="2700000" algn="tl">
                    <a:srgbClr val="000000">
                      <a:alpha val="43137"/>
                    </a:srgbClr>
                  </a:outerShdw>
                </a:effectLst>
              </a:rPr>
              <a:t>1</a:t>
            </a:r>
            <a:r>
              <a:rPr lang="en-US" sz="2200" b="1" dirty="0" smtClean="0">
                <a:solidFill>
                  <a:schemeClr val="bg1"/>
                </a:solidFill>
                <a:effectLst>
                  <a:outerShdw blurRad="38100" dist="38100" dir="2700000" algn="tl">
                    <a:srgbClr val="000000">
                      <a:alpha val="43137"/>
                    </a:srgbClr>
                  </a:outerShdw>
                </a:effectLst>
              </a:rPr>
              <a:t>: The kit as unpacked from the shipping container. ICs and other static sensitive equipment are packaged in aluminum foil for protection. </a:t>
            </a:r>
            <a:endParaRPr lang="en-US" sz="2200" b="1" dirty="0">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20346" y="17754678"/>
            <a:ext cx="7876398" cy="5044939"/>
          </a:xfrm>
          <a:prstGeom prst="rect">
            <a:avLst/>
          </a:prstGeom>
        </p:spPr>
      </p:pic>
      <p:sp>
        <p:nvSpPr>
          <p:cNvPr id="26" name="TextBox 25"/>
          <p:cNvSpPr txBox="1"/>
          <p:nvPr/>
        </p:nvSpPr>
        <p:spPr>
          <a:xfrm>
            <a:off x="21112337" y="23013650"/>
            <a:ext cx="7884406" cy="1446550"/>
          </a:xfrm>
          <a:prstGeom prst="rect">
            <a:avLst/>
          </a:prstGeom>
          <a:solidFill>
            <a:schemeClr val="accent6">
              <a:lumMod val="20000"/>
              <a:lumOff val="80000"/>
            </a:schemeClr>
          </a:solidFill>
        </p:spPr>
        <p:txBody>
          <a:bodyPr wrap="square" rtlCol="0">
            <a:spAutoFit/>
          </a:bodyPr>
          <a:lstStyle/>
          <a:p>
            <a:r>
              <a:rPr lang="en-US" sz="2200" b="1" dirty="0" smtClean="0">
                <a:solidFill>
                  <a:schemeClr val="bg1"/>
                </a:solidFill>
                <a:effectLst>
                  <a:outerShdw blurRad="38100" dist="38100" dir="2700000" algn="tl">
                    <a:srgbClr val="000000">
                      <a:alpha val="43137"/>
                    </a:srgbClr>
                  </a:outerShdw>
                </a:effectLst>
              </a:rPr>
              <a:t>Figure </a:t>
            </a:r>
            <a:r>
              <a:rPr lang="en-US" sz="2200" b="1" dirty="0">
                <a:solidFill>
                  <a:schemeClr val="bg1"/>
                </a:solidFill>
                <a:effectLst>
                  <a:outerShdw blurRad="38100" dist="38100" dir="2700000" algn="tl">
                    <a:srgbClr val="000000">
                      <a:alpha val="43137"/>
                    </a:srgbClr>
                  </a:outerShdw>
                </a:effectLst>
              </a:rPr>
              <a:t>3</a:t>
            </a:r>
            <a:r>
              <a:rPr lang="en-US" sz="2200" b="1" dirty="0" smtClean="0">
                <a:solidFill>
                  <a:schemeClr val="bg1"/>
                </a:solidFill>
                <a:effectLst>
                  <a:outerShdw blurRad="38100" dist="38100" dir="2700000" algn="tl">
                    <a:srgbClr val="000000">
                      <a:alpha val="43137"/>
                    </a:srgbClr>
                  </a:outerShdw>
                </a:effectLst>
              </a:rPr>
              <a:t>: Data from the NASA Advanced Composition Explorer satellite (ACE)</a:t>
            </a:r>
            <a:r>
              <a:rPr lang="en-US" sz="2200" b="1" baseline="30000" dirty="0" smtClean="0">
                <a:solidFill>
                  <a:schemeClr val="bg1"/>
                </a:solidFill>
                <a:effectLst>
                  <a:outerShdw blurRad="38100" dist="38100" dir="2700000" algn="tl">
                    <a:srgbClr val="000000">
                      <a:alpha val="43137"/>
                    </a:srgbClr>
                  </a:outerShdw>
                </a:effectLst>
              </a:rPr>
              <a:t>3</a:t>
            </a:r>
            <a:r>
              <a:rPr lang="en-US" sz="2200" b="1" dirty="0" smtClean="0">
                <a:solidFill>
                  <a:schemeClr val="bg1"/>
                </a:solidFill>
                <a:effectLst>
                  <a:outerShdw blurRad="38100" dist="38100" dir="2700000" algn="tl">
                    <a:srgbClr val="000000">
                      <a:alpha val="43137"/>
                    </a:srgbClr>
                  </a:outerShdw>
                </a:effectLst>
              </a:rPr>
              <a:t> for 1 March 2017 showing the date of impact (day 60 = 1 March) of the high speed solar wind stream that caused the G1 storm detected by our system.</a:t>
            </a:r>
            <a:endParaRPr lang="en-US" sz="2200" b="1" dirty="0">
              <a:solidFill>
                <a:schemeClr val="bg1"/>
              </a:solidFill>
              <a:effectLst>
                <a:outerShdw blurRad="38100" dist="38100" dir="2700000" algn="tl">
                  <a:srgbClr val="000000">
                    <a:alpha val="43137"/>
                  </a:srgbClr>
                </a:outerShdw>
              </a:effectLst>
            </a:endParaRPr>
          </a:p>
        </p:txBody>
      </p:sp>
      <p:sp>
        <p:nvSpPr>
          <p:cNvPr id="30" name="TextBox 29"/>
          <p:cNvSpPr txBox="1"/>
          <p:nvPr/>
        </p:nvSpPr>
        <p:spPr>
          <a:xfrm>
            <a:off x="11402210" y="25984200"/>
            <a:ext cx="7999730" cy="1785104"/>
          </a:xfrm>
          <a:prstGeom prst="rect">
            <a:avLst/>
          </a:prstGeom>
          <a:solidFill>
            <a:schemeClr val="accent6">
              <a:lumMod val="20000"/>
              <a:lumOff val="80000"/>
            </a:schemeClr>
          </a:solidFill>
        </p:spPr>
        <p:txBody>
          <a:bodyPr wrap="square" rtlCol="0">
            <a:spAutoFit/>
          </a:bodyPr>
          <a:lstStyle/>
          <a:p>
            <a:r>
              <a:rPr lang="en-US" sz="2200" b="1" dirty="0" smtClean="0">
                <a:solidFill>
                  <a:schemeClr val="bg1"/>
                </a:solidFill>
                <a:effectLst>
                  <a:outerShdw blurRad="38100" dist="38100" dir="2700000" algn="tl">
                    <a:srgbClr val="000000">
                      <a:alpha val="43137"/>
                    </a:srgbClr>
                  </a:outerShdw>
                </a:effectLst>
              </a:rPr>
              <a:t>Figure </a:t>
            </a:r>
            <a:r>
              <a:rPr lang="en-US" sz="2200" b="1" dirty="0">
                <a:solidFill>
                  <a:schemeClr val="bg1"/>
                </a:solidFill>
                <a:effectLst>
                  <a:outerShdw blurRad="38100" dist="38100" dir="2700000" algn="tl">
                    <a:srgbClr val="000000">
                      <a:alpha val="43137"/>
                    </a:srgbClr>
                  </a:outerShdw>
                </a:effectLst>
              </a:rPr>
              <a:t>2</a:t>
            </a:r>
            <a:r>
              <a:rPr lang="en-US" sz="2200" b="1" dirty="0" smtClean="0">
                <a:solidFill>
                  <a:schemeClr val="bg1"/>
                </a:solidFill>
                <a:effectLst>
                  <a:outerShdw blurRad="38100" dist="38100" dir="2700000" algn="tl">
                    <a:srgbClr val="000000">
                      <a:alpha val="43137"/>
                    </a:srgbClr>
                  </a:outerShdw>
                </a:effectLst>
              </a:rPr>
              <a:t> Above: The major construction stages. From top left: The soldering of connector components for the sensors; The completed circuitry connected to a computer for programming and testing; The boards were installed into a case; Sensors are then connected and tested.</a:t>
            </a:r>
            <a:endParaRPr lang="en-US" sz="2200" b="1" dirty="0">
              <a:solidFill>
                <a:schemeClr val="bg1"/>
              </a:solidFill>
              <a:effectLst>
                <a:outerShdw blurRad="38100" dist="38100" dir="2700000" algn="tl">
                  <a:srgbClr val="000000">
                    <a:alpha val="43137"/>
                  </a:srgbClr>
                </a:outerShdw>
              </a:effectLst>
            </a:endParaRPr>
          </a:p>
        </p:txBody>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24435" y="17830800"/>
            <a:ext cx="7955280" cy="7955280"/>
          </a:xfrm>
          <a:prstGeom prst="rect">
            <a:avLst/>
          </a:prstGeom>
        </p:spPr>
      </p:pic>
    </p:spTree>
    <p:extLst>
      <p:ext uri="{BB962C8B-B14F-4D97-AF65-F5344CB8AC3E}">
        <p14:creationId xmlns:p14="http://schemas.microsoft.com/office/powerpoint/2010/main" val="1630025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a:ln>
              <a:noFill/>
            </a:ln>
            <a:solidFill>
              <a:schemeClr val="tx1"/>
            </a:solidFill>
            <a:effectLst/>
            <a:latin typeface="Times" pitchFamily="2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20996</TotalTime>
  <Words>595</Words>
  <Application>Microsoft Macintosh PowerPoint</Application>
  <PresentationFormat>Custom</PresentationFormat>
  <Paragraphs>55</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Microsoft Sans Serif</vt:lpstr>
      <vt:lpstr>MS PGothic</vt:lpstr>
      <vt:lpstr>ＭＳ Ｐゴシック</vt:lpstr>
      <vt:lpstr>Times</vt:lpstr>
      <vt:lpstr>Times New Roman</vt:lpstr>
      <vt:lpstr>Blank Presentation</vt:lpstr>
      <vt:lpstr>     3-Axis Magnetometer Construction and Data  Collection for Space Weather Monitoring    </vt:lpstr>
    </vt:vector>
  </TitlesOfParts>
  <Company>SSC/IPAC</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here the authors here</dc:title>
  <dc:creator>Luisa Rebull</dc:creator>
  <cp:lastModifiedBy>Blackwell, John A.</cp:lastModifiedBy>
  <cp:revision>1279</cp:revision>
  <cp:lastPrinted>2013-12-21T12:38:59Z</cp:lastPrinted>
  <dcterms:created xsi:type="dcterms:W3CDTF">2005-11-28T22:37:40Z</dcterms:created>
  <dcterms:modified xsi:type="dcterms:W3CDTF">2017-04-07T20:00:35Z</dcterms:modified>
</cp:coreProperties>
</file>