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3"/>
  </p:sldMasterIdLst>
  <p:sldIdLst>
    <p:sldId id="256" r:id="rId4"/>
  </p:sldIdLst>
  <p:sldSz cx="43891200" cy="32918400"/>
  <p:notesSz cx="9144000" cy="6858000"/>
  <p:defaultTextStyle>
    <a:defPPr>
      <a:defRPr lang="en-US"/>
    </a:defPPr>
    <a:lvl1pPr marL="0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0545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01092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51637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02184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52730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03275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053822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04367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957"/>
    <a:srgbClr val="FFC9C9"/>
    <a:srgbClr val="DEC8EE"/>
    <a:srgbClr val="9ED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79" autoAdjust="0"/>
    <p:restoredTop sz="94434" autoAdjust="0"/>
  </p:normalViewPr>
  <p:slideViewPr>
    <p:cSldViewPr snapToGrid="0">
      <p:cViewPr varScale="1">
        <p:scale>
          <a:sx n="16" d="100"/>
          <a:sy n="16" d="100"/>
        </p:scale>
        <p:origin x="1548" y="5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3"/>
            <a:ext cx="37307520" cy="11460480"/>
          </a:xfrm>
        </p:spPr>
        <p:txBody>
          <a:bodyPr anchor="b"/>
          <a:lstStyle>
            <a:lvl1pPr algn="ctr">
              <a:defRPr sz="29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3"/>
            <a:ext cx="32918400" cy="7947657"/>
          </a:xfrm>
        </p:spPr>
        <p:txBody>
          <a:bodyPr/>
          <a:lstStyle>
            <a:lvl1pPr marL="0" indent="0" algn="ctr">
              <a:buNone/>
              <a:defRPr sz="11800"/>
            </a:lvl1pPr>
            <a:lvl2pPr marL="2240152" indent="0" algn="ctr">
              <a:buNone/>
              <a:defRPr sz="9800"/>
            </a:lvl2pPr>
            <a:lvl3pPr marL="4480304" indent="0" algn="ctr">
              <a:buNone/>
              <a:defRPr sz="8800"/>
            </a:lvl3pPr>
            <a:lvl4pPr marL="6720456" indent="0" algn="ctr">
              <a:buNone/>
              <a:defRPr sz="7800"/>
            </a:lvl4pPr>
            <a:lvl5pPr marL="8960608" indent="0" algn="ctr">
              <a:buNone/>
              <a:defRPr sz="7800"/>
            </a:lvl5pPr>
            <a:lvl6pPr marL="11200760" indent="0" algn="ctr">
              <a:buNone/>
              <a:defRPr sz="7800"/>
            </a:lvl6pPr>
            <a:lvl7pPr marL="13440912" indent="0" algn="ctr">
              <a:buNone/>
              <a:defRPr sz="7800"/>
            </a:lvl7pPr>
            <a:lvl8pPr marL="15681064" indent="0" algn="ctr">
              <a:buNone/>
              <a:defRPr sz="7800"/>
            </a:lvl8pPr>
            <a:lvl9pPr marL="17921216" indent="0" algn="ctr">
              <a:buNone/>
              <a:defRPr sz="7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3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9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4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51"/>
            <a:ext cx="37856160" cy="13693137"/>
          </a:xfrm>
        </p:spPr>
        <p:txBody>
          <a:bodyPr anchor="b"/>
          <a:lstStyle>
            <a:lvl1pPr>
              <a:defRPr sz="29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31"/>
            <a:ext cx="37856160" cy="7200897"/>
          </a:xfrm>
        </p:spPr>
        <p:txBody>
          <a:bodyPr/>
          <a:lstStyle>
            <a:lvl1pPr marL="0" indent="0">
              <a:buNone/>
              <a:defRPr sz="11800">
                <a:solidFill>
                  <a:schemeClr val="tx1"/>
                </a:solidFill>
              </a:defRPr>
            </a:lvl1pPr>
            <a:lvl2pPr marL="2240152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4480304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6720456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4pPr>
            <a:lvl5pPr marL="8960608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5pPr>
            <a:lvl6pPr marL="1120076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6pPr>
            <a:lvl7pPr marL="13440912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7pPr>
            <a:lvl8pPr marL="15681064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8pPr>
            <a:lvl9pPr marL="17921216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2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0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4"/>
            <a:ext cx="18568032" cy="3954777"/>
          </a:xfrm>
        </p:spPr>
        <p:txBody>
          <a:bodyPr anchor="b"/>
          <a:lstStyle>
            <a:lvl1pPr marL="0" indent="0">
              <a:buNone/>
              <a:defRPr sz="11800" b="1"/>
            </a:lvl1pPr>
            <a:lvl2pPr marL="2240152" indent="0">
              <a:buNone/>
              <a:defRPr sz="9800" b="1"/>
            </a:lvl2pPr>
            <a:lvl3pPr marL="4480304" indent="0">
              <a:buNone/>
              <a:defRPr sz="8800" b="1"/>
            </a:lvl3pPr>
            <a:lvl4pPr marL="6720456" indent="0">
              <a:buNone/>
              <a:defRPr sz="7800" b="1"/>
            </a:lvl4pPr>
            <a:lvl5pPr marL="8960608" indent="0">
              <a:buNone/>
              <a:defRPr sz="7800" b="1"/>
            </a:lvl5pPr>
            <a:lvl6pPr marL="11200760" indent="0">
              <a:buNone/>
              <a:defRPr sz="7800" b="1"/>
            </a:lvl6pPr>
            <a:lvl7pPr marL="13440912" indent="0">
              <a:buNone/>
              <a:defRPr sz="7800" b="1"/>
            </a:lvl7pPr>
            <a:lvl8pPr marL="15681064" indent="0">
              <a:buNone/>
              <a:defRPr sz="7800" b="1"/>
            </a:lvl8pPr>
            <a:lvl9pPr marL="17921216" indent="0">
              <a:buNone/>
              <a:defRPr sz="7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4"/>
            <a:ext cx="18659477" cy="3954777"/>
          </a:xfrm>
        </p:spPr>
        <p:txBody>
          <a:bodyPr anchor="b"/>
          <a:lstStyle>
            <a:lvl1pPr marL="0" indent="0">
              <a:buNone/>
              <a:defRPr sz="11800" b="1"/>
            </a:lvl1pPr>
            <a:lvl2pPr marL="2240152" indent="0">
              <a:buNone/>
              <a:defRPr sz="9800" b="1"/>
            </a:lvl2pPr>
            <a:lvl3pPr marL="4480304" indent="0">
              <a:buNone/>
              <a:defRPr sz="8800" b="1"/>
            </a:lvl3pPr>
            <a:lvl4pPr marL="6720456" indent="0">
              <a:buNone/>
              <a:defRPr sz="7800" b="1"/>
            </a:lvl4pPr>
            <a:lvl5pPr marL="8960608" indent="0">
              <a:buNone/>
              <a:defRPr sz="7800" b="1"/>
            </a:lvl5pPr>
            <a:lvl6pPr marL="11200760" indent="0">
              <a:buNone/>
              <a:defRPr sz="7800" b="1"/>
            </a:lvl6pPr>
            <a:lvl7pPr marL="13440912" indent="0">
              <a:buNone/>
              <a:defRPr sz="7800" b="1"/>
            </a:lvl7pPr>
            <a:lvl8pPr marL="15681064" indent="0">
              <a:buNone/>
              <a:defRPr sz="7800" b="1"/>
            </a:lvl8pPr>
            <a:lvl9pPr marL="17921216" indent="0">
              <a:buNone/>
              <a:defRPr sz="7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0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5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8"/>
            <a:ext cx="22219920" cy="23393400"/>
          </a:xfrm>
        </p:spPr>
        <p:txBody>
          <a:bodyPr/>
          <a:lstStyle>
            <a:lvl1pPr>
              <a:defRPr sz="15700"/>
            </a:lvl1pPr>
            <a:lvl2pPr>
              <a:defRPr sz="13700"/>
            </a:lvl2pPr>
            <a:lvl3pPr>
              <a:defRPr sz="118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3"/>
          </a:xfrm>
        </p:spPr>
        <p:txBody>
          <a:bodyPr/>
          <a:lstStyle>
            <a:lvl1pPr marL="0" indent="0">
              <a:buNone/>
              <a:defRPr sz="7800"/>
            </a:lvl1pPr>
            <a:lvl2pPr marL="2240152" indent="0">
              <a:buNone/>
              <a:defRPr sz="6900"/>
            </a:lvl2pPr>
            <a:lvl3pPr marL="4480304" indent="0">
              <a:buNone/>
              <a:defRPr sz="5900"/>
            </a:lvl3pPr>
            <a:lvl4pPr marL="6720456" indent="0">
              <a:buNone/>
              <a:defRPr sz="4900"/>
            </a:lvl4pPr>
            <a:lvl5pPr marL="8960608" indent="0">
              <a:buNone/>
              <a:defRPr sz="4900"/>
            </a:lvl5pPr>
            <a:lvl6pPr marL="11200760" indent="0">
              <a:buNone/>
              <a:defRPr sz="4900"/>
            </a:lvl6pPr>
            <a:lvl7pPr marL="13440912" indent="0">
              <a:buNone/>
              <a:defRPr sz="4900"/>
            </a:lvl7pPr>
            <a:lvl8pPr marL="15681064" indent="0">
              <a:buNone/>
              <a:defRPr sz="4900"/>
            </a:lvl8pPr>
            <a:lvl9pPr marL="17921216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1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8"/>
            <a:ext cx="22219920" cy="23393400"/>
          </a:xfrm>
        </p:spPr>
        <p:txBody>
          <a:bodyPr anchor="t"/>
          <a:lstStyle>
            <a:lvl1pPr marL="0" indent="0">
              <a:buNone/>
              <a:defRPr sz="15700"/>
            </a:lvl1pPr>
            <a:lvl2pPr marL="2240152" indent="0">
              <a:buNone/>
              <a:defRPr sz="13700"/>
            </a:lvl2pPr>
            <a:lvl3pPr marL="4480304" indent="0">
              <a:buNone/>
              <a:defRPr sz="11800"/>
            </a:lvl3pPr>
            <a:lvl4pPr marL="6720456" indent="0">
              <a:buNone/>
              <a:defRPr sz="9800"/>
            </a:lvl4pPr>
            <a:lvl5pPr marL="8960608" indent="0">
              <a:buNone/>
              <a:defRPr sz="9800"/>
            </a:lvl5pPr>
            <a:lvl6pPr marL="11200760" indent="0">
              <a:buNone/>
              <a:defRPr sz="9800"/>
            </a:lvl6pPr>
            <a:lvl7pPr marL="13440912" indent="0">
              <a:buNone/>
              <a:defRPr sz="9800"/>
            </a:lvl7pPr>
            <a:lvl8pPr marL="15681064" indent="0">
              <a:buNone/>
              <a:defRPr sz="9800"/>
            </a:lvl8pPr>
            <a:lvl9pPr marL="17921216" indent="0">
              <a:buNone/>
              <a:defRPr sz="9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3"/>
          </a:xfrm>
        </p:spPr>
        <p:txBody>
          <a:bodyPr/>
          <a:lstStyle>
            <a:lvl1pPr marL="0" indent="0">
              <a:buNone/>
              <a:defRPr sz="7800"/>
            </a:lvl1pPr>
            <a:lvl2pPr marL="2240152" indent="0">
              <a:buNone/>
              <a:defRPr sz="6900"/>
            </a:lvl2pPr>
            <a:lvl3pPr marL="4480304" indent="0">
              <a:buNone/>
              <a:defRPr sz="5900"/>
            </a:lvl3pPr>
            <a:lvl4pPr marL="6720456" indent="0">
              <a:buNone/>
              <a:defRPr sz="4900"/>
            </a:lvl4pPr>
            <a:lvl5pPr marL="8960608" indent="0">
              <a:buNone/>
              <a:defRPr sz="4900"/>
            </a:lvl5pPr>
            <a:lvl6pPr marL="11200760" indent="0">
              <a:buNone/>
              <a:defRPr sz="4900"/>
            </a:lvl6pPr>
            <a:lvl7pPr marL="13440912" indent="0">
              <a:buNone/>
              <a:defRPr sz="4900"/>
            </a:lvl7pPr>
            <a:lvl8pPr marL="15681064" indent="0">
              <a:buNone/>
              <a:defRPr sz="4900"/>
            </a:lvl8pPr>
            <a:lvl9pPr marL="17921216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8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3"/>
          </a:xfrm>
          <a:prstGeom prst="rect">
            <a:avLst/>
          </a:prstGeom>
        </p:spPr>
        <p:txBody>
          <a:bodyPr vert="horz" lIns="106674" tIns="53337" rIns="106674" bIns="5333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3"/>
          </a:xfrm>
          <a:prstGeom prst="rect">
            <a:avLst/>
          </a:prstGeom>
        </p:spPr>
        <p:txBody>
          <a:bodyPr vert="horz" lIns="106674" tIns="53337" rIns="106674" bIns="5333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8"/>
            <a:ext cx="9875520" cy="1752600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l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81BC7-D5A5-445F-BF4D-797F02B50EB4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8"/>
            <a:ext cx="14813280" cy="1752600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ct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8"/>
            <a:ext cx="9875520" cy="1752600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7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480304" rtl="0" eaLnBrk="1" latinLnBrk="0" hangingPunct="1">
        <a:lnSpc>
          <a:spcPct val="90000"/>
        </a:lnSpc>
        <a:spcBef>
          <a:spcPct val="0"/>
        </a:spcBef>
        <a:buNone/>
        <a:defRPr sz="2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0076" indent="-1120076" algn="l" defTabSz="4480304" rtl="0" eaLnBrk="1" latinLnBrk="0" hangingPunct="1">
        <a:lnSpc>
          <a:spcPct val="90000"/>
        </a:lnSpc>
        <a:spcBef>
          <a:spcPts val="4900"/>
        </a:spcBef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360228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11800" kern="1200">
          <a:solidFill>
            <a:schemeClr val="tx1"/>
          </a:solidFill>
          <a:latin typeface="+mn-lt"/>
          <a:ea typeface="+mn-ea"/>
          <a:cs typeface="+mn-cs"/>
        </a:defRPr>
      </a:lvl2pPr>
      <a:lvl3pPr marL="5600380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840532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684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2320836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4560988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6801140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9041292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240152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304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456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8960608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200760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440912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681064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1216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597" y="522514"/>
            <a:ext cx="43136594" cy="3947886"/>
          </a:xfrm>
          <a:solidFill>
            <a:srgbClr val="002060"/>
          </a:solidFill>
          <a:ln w="1016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8400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Detecting and Modeling People Using Bluetooth</a:t>
            </a:r>
            <a:r>
              <a:rPr lang="en-US" sz="84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/>
            </a:r>
            <a:br>
              <a:rPr lang="en-US" sz="84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5600" u="sng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Cameron Devine – Computer Engineering Undergraduate</a:t>
            </a:r>
            <a:br>
              <a:rPr lang="en-US" sz="5600" u="sng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5600" u="sng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Nicholas Kirsch – Faculty Advisor – Connectivity Research Center</a:t>
            </a:r>
            <a:r>
              <a:rPr lang="en-US" sz="56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/>
            </a:r>
            <a:br>
              <a:rPr lang="en-US" sz="56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5600" i="1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Electrical and Computer Engineering, </a:t>
            </a:r>
            <a:r>
              <a:rPr lang="en-US" sz="5600" i="1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University of New Hampshire, Durham, NH 03824</a:t>
            </a:r>
            <a:endParaRPr lang="en-US" sz="9300" i="1" dirty="0">
              <a:solidFill>
                <a:schemeClr val="bg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69597" y="6191008"/>
            <a:ext cx="10914743" cy="699202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 fontScale="92500"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dirty="0" smtClean="0"/>
              <a:t>To make transportation more efficient and </a:t>
            </a:r>
            <a:r>
              <a:rPr lang="en-US" sz="4400" dirty="0" smtClean="0"/>
              <a:t>safe</a:t>
            </a:r>
            <a:endParaRPr lang="en-US" sz="44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dirty="0" smtClean="0"/>
              <a:t>Tracking pedestrians vital piece of information to achieve this goal</a:t>
            </a:r>
          </a:p>
          <a:p>
            <a:pPr marL="2491740" lvl="1" indent="-571500" algn="l">
              <a:buFont typeface="Arial" panose="020B0604020202020204" pitchFamily="34" charset="0"/>
              <a:buChar char="•"/>
            </a:pPr>
            <a:r>
              <a:rPr lang="en-US" sz="4400" dirty="0" smtClean="0"/>
              <a:t>Design better traffic patterns and traffic management</a:t>
            </a:r>
          </a:p>
          <a:p>
            <a:pPr marL="2491740" lvl="1" indent="-571500" algn="l">
              <a:buFont typeface="Arial" panose="020B0604020202020204" pitchFamily="34" charset="0"/>
              <a:buChar char="•"/>
            </a:pPr>
            <a:r>
              <a:rPr lang="en-US" sz="4400" dirty="0" smtClean="0"/>
              <a:t>Pinpoint </a:t>
            </a:r>
            <a:r>
              <a:rPr lang="en-US" sz="4400" dirty="0" smtClean="0"/>
              <a:t>highly </a:t>
            </a:r>
            <a:r>
              <a:rPr lang="en-US" sz="4400" dirty="0" smtClean="0"/>
              <a:t>traveled areas to cleanup for quicker recovery from storms</a:t>
            </a:r>
          </a:p>
          <a:p>
            <a:pPr marL="2491740" lvl="1" indent="-571500" algn="l">
              <a:buFont typeface="Arial" panose="020B0604020202020204" pitchFamily="34" charset="0"/>
              <a:buChar char="•"/>
            </a:pPr>
            <a:r>
              <a:rPr lang="en-US" sz="4400" dirty="0" smtClean="0"/>
              <a:t>Avoid densely packed areas for quicker commute</a:t>
            </a:r>
          </a:p>
          <a:p>
            <a:pPr algn="l"/>
            <a:endParaRPr lang="en-US" sz="4400" dirty="0"/>
          </a:p>
          <a:p>
            <a:pPr algn="l"/>
            <a:endParaRPr lang="en-US" sz="37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4400" dirty="0"/>
          </a:p>
          <a:p>
            <a:endParaRPr lang="en-US" sz="3700" dirty="0"/>
          </a:p>
          <a:p>
            <a:endParaRPr lang="en-US" sz="3700" dirty="0"/>
          </a:p>
          <a:p>
            <a:endParaRPr lang="en-US" sz="37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69597" y="13777876"/>
            <a:ext cx="10914743" cy="98343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300" dirty="0" smtClean="0">
                <a:solidFill>
                  <a:schemeClr val="bg1"/>
                </a:solidFill>
              </a:rPr>
              <a:t>Problem</a:t>
            </a:r>
            <a:endParaRPr lang="en-US" sz="5800" dirty="0">
              <a:solidFill>
                <a:schemeClr val="bg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125439" y="6237443"/>
            <a:ext cx="9820891" cy="694559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27" indent="-400027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dirty="0"/>
              <a:t>C</a:t>
            </a:r>
            <a:r>
              <a:rPr lang="en-US" sz="4400" dirty="0" smtClean="0"/>
              <a:t>onducted in front of Thompson Hall at the intersection of Garrison Ave. and Main St</a:t>
            </a:r>
          </a:p>
          <a:p>
            <a:pPr marL="400027" indent="-400027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dirty="0" smtClean="0"/>
              <a:t>Two experiments of 50 samples each</a:t>
            </a:r>
          </a:p>
          <a:p>
            <a:pPr marL="2320267" lvl="1" indent="-400027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dirty="0" smtClean="0"/>
              <a:t>Count devices every minute for 30 seconds</a:t>
            </a:r>
          </a:p>
          <a:p>
            <a:pPr marL="2320267" lvl="1" indent="-400027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dirty="0" smtClean="0"/>
              <a:t>Keep unique addresses and return the count</a:t>
            </a:r>
          </a:p>
          <a:p>
            <a:pPr marL="2320267" lvl="1" indent="-400027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dirty="0" smtClean="0"/>
              <a:t>Compare the devices to the actual amount of people</a:t>
            </a:r>
          </a:p>
          <a:p>
            <a:pPr marL="400027" indent="-400027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700" dirty="0"/>
          </a:p>
          <a:p>
            <a:pPr marL="400027" indent="-400027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900" dirty="0"/>
          </a:p>
          <a:p>
            <a:pPr marL="400027" indent="-400027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900" dirty="0"/>
          </a:p>
          <a:p>
            <a:pPr algn="just">
              <a:spcBef>
                <a:spcPts val="0"/>
              </a:spcBef>
            </a:pPr>
            <a:endParaRPr lang="en-US" sz="2900" dirty="0"/>
          </a:p>
          <a:p>
            <a:pPr algn="just">
              <a:spcBef>
                <a:spcPts val="0"/>
              </a:spcBef>
            </a:pPr>
            <a:endParaRPr lang="en-US" sz="2900" dirty="0"/>
          </a:p>
          <a:p>
            <a:pPr algn="just">
              <a:spcBef>
                <a:spcPts val="0"/>
              </a:spcBef>
            </a:pPr>
            <a:endParaRPr lang="en-US" sz="2900" dirty="0"/>
          </a:p>
          <a:p>
            <a:pPr marL="400027" indent="-400027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900" dirty="0"/>
          </a:p>
          <a:p>
            <a:pPr algn="just">
              <a:spcBef>
                <a:spcPts val="0"/>
              </a:spcBef>
            </a:pPr>
            <a:endParaRPr lang="en-US" sz="2900" dirty="0"/>
          </a:p>
          <a:p>
            <a:pPr marL="400027" indent="-400027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900" dirty="0"/>
          </a:p>
          <a:p>
            <a:pPr marL="400027" indent="-400027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900" dirty="0"/>
          </a:p>
          <a:p>
            <a:pPr marL="400027" indent="-400027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900" dirty="0"/>
          </a:p>
          <a:p>
            <a:pPr algn="l">
              <a:spcBef>
                <a:spcPts val="0"/>
              </a:spcBef>
            </a:pPr>
            <a:endParaRPr lang="en-US" sz="2900" dirty="0"/>
          </a:p>
          <a:p>
            <a:pPr algn="just">
              <a:spcBef>
                <a:spcPts val="0"/>
              </a:spcBef>
            </a:pPr>
            <a:endParaRPr lang="en-US" sz="2900" dirty="0"/>
          </a:p>
          <a:p>
            <a:pPr algn="l">
              <a:spcBef>
                <a:spcPts val="0"/>
              </a:spcBef>
            </a:pPr>
            <a:endParaRPr lang="en-US" sz="2900" dirty="0"/>
          </a:p>
          <a:p>
            <a:pPr algn="l">
              <a:spcBef>
                <a:spcPts val="0"/>
              </a:spcBef>
            </a:pPr>
            <a:endParaRPr lang="en-US" sz="2900" dirty="0"/>
          </a:p>
          <a:p>
            <a:pPr algn="l">
              <a:spcBef>
                <a:spcPts val="0"/>
              </a:spcBef>
            </a:pPr>
            <a:endParaRPr lang="en-US" sz="29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69596" y="23186945"/>
            <a:ext cx="10907781" cy="91827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300" dirty="0" smtClean="0">
                <a:solidFill>
                  <a:schemeClr val="bg1"/>
                </a:solidFill>
              </a:rPr>
              <a:t>Design</a:t>
            </a:r>
            <a:endParaRPr lang="en-US" sz="6300" dirty="0">
              <a:solidFill>
                <a:schemeClr val="bg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2572096" y="15157648"/>
            <a:ext cx="10914743" cy="704452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400" dirty="0" smtClean="0"/>
              <a:t>Detecting Bluetooth devices can be used to predict the amount of people in an outdoor space</a:t>
            </a: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400" dirty="0"/>
              <a:t>A</a:t>
            </a:r>
            <a:r>
              <a:rPr lang="en-US" sz="4400" dirty="0" smtClean="0"/>
              <a:t> </a:t>
            </a:r>
            <a:r>
              <a:rPr lang="en-US" sz="4400" dirty="0" smtClean="0"/>
              <a:t>strong probability model can make predictions more accurate </a:t>
            </a:r>
            <a:endParaRPr lang="en-US" sz="4400" dirty="0"/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400" dirty="0" smtClean="0"/>
              <a:t>Deployment around a city can now have extended battery life </a:t>
            </a:r>
            <a:endParaRPr lang="en-US" sz="4400" dirty="0"/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400" dirty="0" smtClean="0"/>
              <a:t>Connecting this device to a low powered network would  allow information to be collected for analysis of foot traffic in a city</a:t>
            </a:r>
            <a:endParaRPr lang="en-US" sz="4400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62635" y="4895451"/>
            <a:ext cx="10914743" cy="91827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300" dirty="0" smtClean="0">
                <a:solidFill>
                  <a:schemeClr val="bg1"/>
                </a:solidFill>
              </a:rPr>
              <a:t>Purpose</a:t>
            </a:r>
            <a:endParaRPr lang="en-US" sz="6300" dirty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2591449" y="4927623"/>
            <a:ext cx="10914743" cy="9131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300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69596" y="24437821"/>
            <a:ext cx="10907781" cy="761998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700" dirty="0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2492931" y="13773937"/>
            <a:ext cx="10914743" cy="9131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300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32591449" y="28877505"/>
            <a:ext cx="10914743" cy="73238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 fontScale="92500" lnSpcReduction="2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300" dirty="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32572096" y="6141488"/>
            <a:ext cx="10914743" cy="704154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 smtClean="0"/>
              <a:t>A lognormal probability distribution can be used to fit the data</a:t>
            </a:r>
          </a:p>
          <a:p>
            <a:pPr marL="2491740" lvl="1" indent="-5715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 smtClean="0"/>
              <a:t>Chi 2 Goodness of fit test proves a good fit to use</a:t>
            </a:r>
          </a:p>
          <a:p>
            <a:pPr marL="571500" indent="-5715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 smtClean="0"/>
              <a:t>One device equals one person around 50% of the </a:t>
            </a:r>
            <a:r>
              <a:rPr lang="en-US" sz="4400" dirty="0" smtClean="0"/>
              <a:t>time</a:t>
            </a:r>
            <a:endParaRPr lang="en-US" sz="4400" dirty="0" smtClean="0"/>
          </a:p>
          <a:p>
            <a:pPr marL="571500" indent="-5715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 smtClean="0"/>
              <a:t>1.5 devices as an upper bound can predict the amount of people around 80% of the time with 90% confidence level</a:t>
            </a:r>
          </a:p>
          <a:p>
            <a:pPr marL="2491740" lvl="1" indent="-5715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 smtClean="0"/>
              <a:t>More confident prediction than one for one relationship </a:t>
            </a: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4400" dirty="0" smtClean="0"/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4400" dirty="0"/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12125438" y="13773937"/>
            <a:ext cx="19799909" cy="98736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300" dirty="0" smtClean="0">
                <a:solidFill>
                  <a:schemeClr val="bg1"/>
                </a:solidFill>
              </a:rPr>
              <a:t>Plotted </a:t>
            </a:r>
            <a:r>
              <a:rPr lang="en-US" sz="6300" dirty="0" smtClean="0">
                <a:solidFill>
                  <a:schemeClr val="bg1"/>
                </a:solidFill>
              </a:rPr>
              <a:t>Data per Experiment</a:t>
            </a:r>
            <a:endParaRPr lang="en-US" sz="6300" dirty="0">
              <a:solidFill>
                <a:schemeClr val="bg1"/>
              </a:solidFill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12287297" y="22563439"/>
            <a:ext cx="19641782" cy="70088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 fontScale="92500"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100" dirty="0">
                <a:solidFill>
                  <a:schemeClr val="bg1"/>
                </a:solidFill>
              </a:rPr>
              <a:t>sTAMD Simulations</a:t>
            </a: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12063854" y="23688042"/>
            <a:ext cx="19861494" cy="8445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700" dirty="0"/>
          </a:p>
        </p:txBody>
      </p:sp>
      <p:sp>
        <p:nvSpPr>
          <p:cNvPr id="149" name="Subtitle 2"/>
          <p:cNvSpPr txBox="1">
            <a:spLocks/>
          </p:cNvSpPr>
          <p:nvPr/>
        </p:nvSpPr>
        <p:spPr>
          <a:xfrm>
            <a:off x="12125439" y="22583890"/>
            <a:ext cx="19713609" cy="81740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300" dirty="0" smtClean="0">
                <a:solidFill>
                  <a:schemeClr val="bg1"/>
                </a:solidFill>
              </a:rPr>
              <a:t>Device Detection Analysis</a:t>
            </a:r>
            <a:endParaRPr lang="en-US" sz="6300" dirty="0">
              <a:solidFill>
                <a:schemeClr val="bg1"/>
              </a:solidFill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12125440" y="15157647"/>
            <a:ext cx="19799908" cy="704452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700" dirty="0"/>
          </a:p>
        </p:txBody>
      </p:sp>
      <p:pic>
        <p:nvPicPr>
          <p:cNvPr id="161" name="Picture 16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639" y="1168998"/>
            <a:ext cx="2298576" cy="30422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984920" y="12216858"/>
            <a:ext cx="5657401" cy="553992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endParaRPr lang="en-US" sz="2900" dirty="0"/>
          </a:p>
        </p:txBody>
      </p:sp>
      <p:sp>
        <p:nvSpPr>
          <p:cNvPr id="98" name="Subtitle 2"/>
          <p:cNvSpPr txBox="1">
            <a:spLocks/>
          </p:cNvSpPr>
          <p:nvPr/>
        </p:nvSpPr>
        <p:spPr>
          <a:xfrm>
            <a:off x="12125439" y="4904728"/>
            <a:ext cx="9820891" cy="90900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300" dirty="0" smtClean="0">
                <a:solidFill>
                  <a:schemeClr val="bg1"/>
                </a:solidFill>
              </a:rPr>
              <a:t>Experiments</a:t>
            </a:r>
            <a:endParaRPr lang="en-US" sz="5800" dirty="0">
              <a:solidFill>
                <a:schemeClr val="bg1"/>
              </a:solidFill>
            </a:endParaRPr>
          </a:p>
        </p:txBody>
      </p:sp>
      <p:sp>
        <p:nvSpPr>
          <p:cNvPr id="99" name="Subtitle 2"/>
          <p:cNvSpPr txBox="1">
            <a:spLocks/>
          </p:cNvSpPr>
          <p:nvPr/>
        </p:nvSpPr>
        <p:spPr>
          <a:xfrm>
            <a:off x="362636" y="15157646"/>
            <a:ext cx="10914743" cy="7730793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 smtClean="0"/>
              <a:t>Current solutions are power heavy and expensive</a:t>
            </a:r>
          </a:p>
          <a:p>
            <a:pPr marL="457200" indent="-45720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 smtClean="0"/>
              <a:t>Detecting Bluetooth will solve both of these problems while creating another one</a:t>
            </a:r>
          </a:p>
          <a:p>
            <a:pPr marL="2377440" lvl="1" indent="-45720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 smtClean="0"/>
              <a:t>Not all Bluetooth devices on a person will be active and detectable</a:t>
            </a:r>
          </a:p>
          <a:p>
            <a:pPr marL="457200" indent="-45720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 smtClean="0"/>
              <a:t>Conduct experiments to create a probability model </a:t>
            </a:r>
          </a:p>
          <a:p>
            <a:pPr marL="2377440" lvl="1" indent="-45720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 smtClean="0"/>
              <a:t>Correlate devices and actual population</a:t>
            </a:r>
          </a:p>
          <a:p>
            <a:pPr marL="2377440" lvl="1" indent="-457200" algn="l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 smtClean="0"/>
              <a:t>Accurately predict devices per person with high confidence</a:t>
            </a:r>
            <a:endParaRPr lang="en-US" sz="4400" dirty="0"/>
          </a:p>
          <a:p>
            <a:pPr algn="l">
              <a:spcBef>
                <a:spcPts val="0"/>
              </a:spcBef>
            </a:pPr>
            <a:endParaRPr lang="en-US" sz="2900" dirty="0"/>
          </a:p>
        </p:txBody>
      </p:sp>
      <p:sp>
        <p:nvSpPr>
          <p:cNvPr id="108" name="Subtitle 2"/>
          <p:cNvSpPr txBox="1">
            <a:spLocks/>
          </p:cNvSpPr>
          <p:nvPr/>
        </p:nvSpPr>
        <p:spPr>
          <a:xfrm>
            <a:off x="32591449" y="29939664"/>
            <a:ext cx="10914743" cy="211814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700" dirty="0" smtClean="0"/>
              <a:t>Doctor Nicholas Kirsch – Professor Advisor</a:t>
            </a:r>
          </a:p>
          <a:p>
            <a:pPr marL="571500" indent="-5715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700" dirty="0" smtClean="0"/>
              <a:t>Chris </a:t>
            </a:r>
            <a:r>
              <a:rPr lang="en-US" sz="3700" dirty="0" err="1" smtClean="0"/>
              <a:t>Dube</a:t>
            </a:r>
            <a:r>
              <a:rPr lang="en-US" sz="3700" dirty="0" smtClean="0"/>
              <a:t> – Connectivity Research Center</a:t>
            </a:r>
          </a:p>
          <a:p>
            <a:pPr marL="571500" indent="-5715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700" dirty="0" smtClean="0"/>
              <a:t>Broadband Center of Excellence</a:t>
            </a:r>
            <a:endParaRPr lang="en-US" sz="3700" dirty="0"/>
          </a:p>
          <a:p>
            <a:pPr algn="l"/>
            <a:endParaRPr lang="en-US" sz="3700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687703"/>
              </p:ext>
            </p:extLst>
          </p:nvPr>
        </p:nvGraphicFramePr>
        <p:xfrm>
          <a:off x="22359154" y="6582013"/>
          <a:ext cx="9479895" cy="6416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99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59965"/>
                <a:gridCol w="31599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58955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Devices</a:t>
                      </a:r>
                      <a:r>
                        <a:rPr lang="en-US" sz="4000" baseline="0" dirty="0" smtClean="0"/>
                        <a:t> per Person</a:t>
                      </a:r>
                      <a:endParaRPr lang="en-US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8955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Experiment 1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Experiment 2</a:t>
                      </a:r>
                      <a:endParaRPr lang="en-US" sz="4000" dirty="0"/>
                    </a:p>
                  </a:txBody>
                  <a:tcPr/>
                </a:tc>
              </a:tr>
              <a:tr h="758955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Mean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1.86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0.74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8955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Median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1.22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0.62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97031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Standard Deviation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1.61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0.41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8955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97031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Correlation Coefficient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0.49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0.48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1" name="Subtitle 2"/>
          <p:cNvSpPr txBox="1">
            <a:spLocks/>
          </p:cNvSpPr>
          <p:nvPr/>
        </p:nvSpPr>
        <p:spPr>
          <a:xfrm>
            <a:off x="32492931" y="22630703"/>
            <a:ext cx="10914743" cy="63362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300" dirty="0" smtClean="0">
                <a:solidFill>
                  <a:schemeClr val="bg1"/>
                </a:solidFill>
              </a:rPr>
              <a:t>Future Work</a:t>
            </a:r>
            <a:endParaRPr lang="en-US" sz="63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551866" y="23777981"/>
            <a:ext cx="10993908" cy="461664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571500" indent="-5715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 smtClean="0"/>
              <a:t>Upgrade </a:t>
            </a:r>
            <a:r>
              <a:rPr lang="en-US" sz="4400" dirty="0"/>
              <a:t>to a lower power module that supports Bluetooth</a:t>
            </a:r>
          </a:p>
          <a:p>
            <a:pPr marL="571500" indent="-5715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/>
              <a:t>Use </a:t>
            </a:r>
            <a:r>
              <a:rPr lang="en-US" sz="4400" dirty="0" err="1"/>
              <a:t>LoRaWAN</a:t>
            </a:r>
            <a:r>
              <a:rPr lang="en-US" sz="4400" dirty="0"/>
              <a:t> to </a:t>
            </a:r>
            <a:r>
              <a:rPr lang="en-US" sz="4400" dirty="0" smtClean="0"/>
              <a:t>connect </a:t>
            </a:r>
            <a:r>
              <a:rPr lang="en-US" sz="4400" dirty="0"/>
              <a:t>to a </a:t>
            </a:r>
            <a:r>
              <a:rPr lang="en-US" sz="4400" dirty="0" smtClean="0"/>
              <a:t>server</a:t>
            </a:r>
            <a:endParaRPr lang="en-US" sz="4400" dirty="0"/>
          </a:p>
          <a:p>
            <a:pPr marL="571500" indent="-5715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/>
              <a:t>Use this probability distribution to give real time predictions of population to users</a:t>
            </a:r>
          </a:p>
          <a:p>
            <a:pPr marL="571500" indent="-5715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 err="1"/>
              <a:t>Widescale</a:t>
            </a:r>
            <a:r>
              <a:rPr lang="en-US" sz="4400" dirty="0"/>
              <a:t> deployment across </a:t>
            </a:r>
            <a:r>
              <a:rPr lang="en-US" sz="4400" dirty="0" smtClean="0"/>
              <a:t>Durham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38642321" y="1127662"/>
            <a:ext cx="3627897" cy="2635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4145" y="1217279"/>
            <a:ext cx="3444247" cy="22677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0" r="21159" b="21554"/>
          <a:stretch/>
        </p:blipFill>
        <p:spPr>
          <a:xfrm>
            <a:off x="1042661" y="24403729"/>
            <a:ext cx="9568614" cy="7729463"/>
          </a:xfrm>
          <a:prstGeom prst="rect">
            <a:avLst/>
          </a:prstGeom>
        </p:spPr>
      </p:pic>
      <p:sp>
        <p:nvSpPr>
          <p:cNvPr id="37" name="Subtitle 2"/>
          <p:cNvSpPr txBox="1">
            <a:spLocks/>
          </p:cNvSpPr>
          <p:nvPr/>
        </p:nvSpPr>
        <p:spPr>
          <a:xfrm>
            <a:off x="22358444" y="4873663"/>
            <a:ext cx="9408777" cy="96711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300" dirty="0" smtClean="0">
                <a:solidFill>
                  <a:schemeClr val="bg1"/>
                </a:solidFill>
              </a:rPr>
              <a:t>Experiment Statistics</a:t>
            </a:r>
            <a:endParaRPr lang="en-US" sz="58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358444" y="6237443"/>
            <a:ext cx="9480604" cy="6945591"/>
          </a:xfrm>
          <a:prstGeom prst="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87296" y="15360500"/>
            <a:ext cx="9659033" cy="663991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63854" y="23825799"/>
            <a:ext cx="9820892" cy="816963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344587" y="15360501"/>
            <a:ext cx="9422634" cy="657909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884746" y="23825010"/>
            <a:ext cx="9882475" cy="802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3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1966D790-D06C-4361-94B8-8BED25FA40AD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E8B49EBC-8012-49EB-A634-9AC004CF8E85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5316</TotalTime>
  <Words>356</Words>
  <Application>Microsoft Office PowerPoint</Application>
  <PresentationFormat>Custom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Detecting and Modeling People Using Bluetooth Cameron Devine – Computer Engineering Undergraduate Nicholas Kirsch – Faculty Advisor – Connectivity Research Center Electrical and Computer Engineering, University of New Hampshire, Durham, NH 03824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Rhiannon Jacobs</dc:creator>
  <cp:lastModifiedBy>Cameron Devine</cp:lastModifiedBy>
  <cp:revision>191</cp:revision>
  <dcterms:created xsi:type="dcterms:W3CDTF">2016-03-05T16:55:12Z</dcterms:created>
  <dcterms:modified xsi:type="dcterms:W3CDTF">2017-04-13T22:08:33Z</dcterms:modified>
</cp:coreProperties>
</file>