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6858000" cy="8994775"/>
  <p:defaultTextStyle>
    <a:defPPr>
      <a:defRPr lang="en-US"/>
    </a:defPPr>
    <a:lvl1pPr algn="l" defTabSz="4736261" rtl="0" eaLnBrk="0" fontAlgn="base" hangingPunct="0">
      <a:spcBef>
        <a:spcPct val="0"/>
      </a:spcBef>
      <a:spcAft>
        <a:spcPct val="0"/>
      </a:spcAft>
      <a:defRPr sz="3115" kern="1200">
        <a:solidFill>
          <a:schemeClr val="tx1"/>
        </a:solidFill>
        <a:latin typeface="Tahoma" charset="0"/>
        <a:ea typeface="+mn-ea"/>
        <a:cs typeface="+mn-cs"/>
      </a:defRPr>
    </a:lvl1pPr>
    <a:lvl2pPr marL="2368131" indent="-1859539" algn="l" defTabSz="4736261" rtl="0" eaLnBrk="0" fontAlgn="base" hangingPunct="0">
      <a:spcBef>
        <a:spcPct val="0"/>
      </a:spcBef>
      <a:spcAft>
        <a:spcPct val="0"/>
      </a:spcAft>
      <a:defRPr sz="3115" kern="1200">
        <a:solidFill>
          <a:schemeClr val="tx1"/>
        </a:solidFill>
        <a:latin typeface="Tahoma" charset="0"/>
        <a:ea typeface="+mn-ea"/>
        <a:cs typeface="+mn-cs"/>
      </a:defRPr>
    </a:lvl2pPr>
    <a:lvl3pPr marL="4736261" indent="-3719076" algn="l" defTabSz="4736261" rtl="0" eaLnBrk="0" fontAlgn="base" hangingPunct="0">
      <a:spcBef>
        <a:spcPct val="0"/>
      </a:spcBef>
      <a:spcAft>
        <a:spcPct val="0"/>
      </a:spcAft>
      <a:defRPr sz="3115" kern="1200">
        <a:solidFill>
          <a:schemeClr val="tx1"/>
        </a:solidFill>
        <a:latin typeface="Tahoma" charset="0"/>
        <a:ea typeface="+mn-ea"/>
        <a:cs typeface="+mn-cs"/>
      </a:defRPr>
    </a:lvl3pPr>
    <a:lvl4pPr marL="7104392" indent="-5578617" algn="l" defTabSz="4736261" rtl="0" eaLnBrk="0" fontAlgn="base" hangingPunct="0">
      <a:spcBef>
        <a:spcPct val="0"/>
      </a:spcBef>
      <a:spcAft>
        <a:spcPct val="0"/>
      </a:spcAft>
      <a:defRPr sz="3115" kern="1200">
        <a:solidFill>
          <a:schemeClr val="tx1"/>
        </a:solidFill>
        <a:latin typeface="Tahoma" charset="0"/>
        <a:ea typeface="+mn-ea"/>
        <a:cs typeface="+mn-cs"/>
      </a:defRPr>
    </a:lvl4pPr>
    <a:lvl5pPr marL="9472521" indent="-7438155" algn="l" defTabSz="4736261" rtl="0" eaLnBrk="0" fontAlgn="base" hangingPunct="0">
      <a:spcBef>
        <a:spcPct val="0"/>
      </a:spcBef>
      <a:spcAft>
        <a:spcPct val="0"/>
      </a:spcAft>
      <a:defRPr sz="3115" kern="1200">
        <a:solidFill>
          <a:schemeClr val="tx1"/>
        </a:solidFill>
        <a:latin typeface="Tahoma" charset="0"/>
        <a:ea typeface="+mn-ea"/>
        <a:cs typeface="+mn-cs"/>
      </a:defRPr>
    </a:lvl5pPr>
    <a:lvl6pPr marL="2542959" algn="l" defTabSz="1017183" rtl="0" eaLnBrk="1" latinLnBrk="0" hangingPunct="1">
      <a:defRPr sz="3115" kern="1200">
        <a:solidFill>
          <a:schemeClr val="tx1"/>
        </a:solidFill>
        <a:latin typeface="Tahoma" charset="0"/>
        <a:ea typeface="+mn-ea"/>
        <a:cs typeface="+mn-cs"/>
      </a:defRPr>
    </a:lvl6pPr>
    <a:lvl7pPr marL="3051551" algn="l" defTabSz="1017183" rtl="0" eaLnBrk="1" latinLnBrk="0" hangingPunct="1">
      <a:defRPr sz="3115" kern="1200">
        <a:solidFill>
          <a:schemeClr val="tx1"/>
        </a:solidFill>
        <a:latin typeface="Tahoma" charset="0"/>
        <a:ea typeface="+mn-ea"/>
        <a:cs typeface="+mn-cs"/>
      </a:defRPr>
    </a:lvl7pPr>
    <a:lvl8pPr marL="3560142" algn="l" defTabSz="1017183" rtl="0" eaLnBrk="1" latinLnBrk="0" hangingPunct="1">
      <a:defRPr sz="3115" kern="1200">
        <a:solidFill>
          <a:schemeClr val="tx1"/>
        </a:solidFill>
        <a:latin typeface="Tahoma" charset="0"/>
        <a:ea typeface="+mn-ea"/>
        <a:cs typeface="+mn-cs"/>
      </a:defRPr>
    </a:lvl8pPr>
    <a:lvl9pPr marL="4068734" algn="l" defTabSz="1017183" rtl="0" eaLnBrk="1" latinLnBrk="0" hangingPunct="1">
      <a:defRPr sz="3115"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g" initials="meg" lastIdx="5" clrIdx="0"/>
  <p:cmAuthor id="1" name="Brent Lawson" initials="BL" lastIdx="1" clrIdx="1">
    <p:extLst>
      <p:ext uri="{19B8F6BF-5375-455C-9EA6-DF929625EA0E}">
        <p15:presenceInfo xmlns:p15="http://schemas.microsoft.com/office/powerpoint/2012/main" userId="" providerI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180"/>
    <p:restoredTop sz="95462" autoAdjust="0"/>
  </p:normalViewPr>
  <p:slideViewPr>
    <p:cSldViewPr>
      <p:cViewPr>
        <p:scale>
          <a:sx n="25" d="100"/>
          <a:sy n="25" d="100"/>
        </p:scale>
        <p:origin x="400" y="-696"/>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6"/>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254146" indent="0" algn="ctr">
              <a:buNone/>
              <a:defRPr>
                <a:solidFill>
                  <a:schemeClr val="tx1">
                    <a:tint val="75000"/>
                  </a:schemeClr>
                </a:solidFill>
              </a:defRPr>
            </a:lvl2pPr>
            <a:lvl3pPr marL="4508292" indent="0" algn="ctr">
              <a:buNone/>
              <a:defRPr>
                <a:solidFill>
                  <a:schemeClr val="tx1">
                    <a:tint val="75000"/>
                  </a:schemeClr>
                </a:solidFill>
              </a:defRPr>
            </a:lvl3pPr>
            <a:lvl4pPr marL="6762438" indent="0" algn="ctr">
              <a:buNone/>
              <a:defRPr>
                <a:solidFill>
                  <a:schemeClr val="tx1">
                    <a:tint val="75000"/>
                  </a:schemeClr>
                </a:solidFill>
              </a:defRPr>
            </a:lvl4pPr>
            <a:lvl5pPr marL="9016584" indent="0" algn="ctr">
              <a:buNone/>
              <a:defRPr>
                <a:solidFill>
                  <a:schemeClr val="tx1">
                    <a:tint val="75000"/>
                  </a:schemeClr>
                </a:solidFill>
              </a:defRPr>
            </a:lvl5pPr>
            <a:lvl6pPr marL="11270729" indent="0" algn="ctr">
              <a:buNone/>
              <a:defRPr>
                <a:solidFill>
                  <a:schemeClr val="tx1">
                    <a:tint val="75000"/>
                  </a:schemeClr>
                </a:solidFill>
              </a:defRPr>
            </a:lvl6pPr>
            <a:lvl7pPr marL="13524876" indent="0" algn="ctr">
              <a:buNone/>
              <a:defRPr>
                <a:solidFill>
                  <a:schemeClr val="tx1">
                    <a:tint val="75000"/>
                  </a:schemeClr>
                </a:solidFill>
              </a:defRPr>
            </a:lvl7pPr>
            <a:lvl8pPr marL="15779022" indent="0" algn="ctr">
              <a:buNone/>
              <a:defRPr>
                <a:solidFill>
                  <a:schemeClr val="tx1">
                    <a:tint val="75000"/>
                  </a:schemeClr>
                </a:solidFill>
              </a:defRPr>
            </a:lvl8pPr>
            <a:lvl9pPr marL="1803316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91E2D49-D085-BF46-A2DF-D27B177741C8}" type="datetimeFigureOut">
              <a:rPr lang="en-US"/>
              <a:pPr>
                <a:defRPr/>
              </a:pPr>
              <a:t>4/14/17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4BC1B8-DE63-3D42-87B6-6359ED8716A8}" type="slidenum">
              <a:rPr lang="en-US" altLang="en-US"/>
              <a:pPr>
                <a:defRPr/>
              </a:pPr>
              <a:t>‹#›</a:t>
            </a:fld>
            <a:endParaRPr lang="en-US" altLang="en-US"/>
          </a:p>
        </p:txBody>
      </p:sp>
    </p:spTree>
    <p:extLst>
      <p:ext uri="{BB962C8B-B14F-4D97-AF65-F5344CB8AC3E}">
        <p14:creationId xmlns:p14="http://schemas.microsoft.com/office/powerpoint/2010/main" val="855215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835939-BA50-C64A-B8F0-A057C93744A1}" type="datetimeFigureOut">
              <a:rPr lang="en-US"/>
              <a:pPr>
                <a:defRPr/>
              </a:pPr>
              <a:t>4/14/17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2647E8-A286-9D49-AD19-9E3D01786E05}" type="slidenum">
              <a:rPr lang="en-US" altLang="en-US"/>
              <a:pPr>
                <a:defRPr/>
              </a:pPr>
              <a:t>‹#›</a:t>
            </a:fld>
            <a:endParaRPr lang="en-US" altLang="en-US"/>
          </a:p>
        </p:txBody>
      </p:sp>
    </p:spTree>
    <p:extLst>
      <p:ext uri="{BB962C8B-B14F-4D97-AF65-F5344CB8AC3E}">
        <p14:creationId xmlns:p14="http://schemas.microsoft.com/office/powerpoint/2010/main" val="1741545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7284480" y="5974082"/>
            <a:ext cx="39502080" cy="12733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78240" y="5974082"/>
            <a:ext cx="117774720" cy="12733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10466A8-8347-5347-A057-1BC4D2F20222}" type="datetimeFigureOut">
              <a:rPr lang="en-US"/>
              <a:pPr>
                <a:defRPr/>
              </a:pPr>
              <a:t>4/14/17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9155FE-05E2-194E-99FA-2D0956022A25}" type="slidenum">
              <a:rPr lang="en-US" altLang="en-US"/>
              <a:pPr>
                <a:defRPr/>
              </a:pPr>
              <a:t>‹#›</a:t>
            </a:fld>
            <a:endParaRPr lang="en-US" altLang="en-US"/>
          </a:p>
        </p:txBody>
      </p:sp>
    </p:spTree>
    <p:extLst>
      <p:ext uri="{BB962C8B-B14F-4D97-AF65-F5344CB8AC3E}">
        <p14:creationId xmlns:p14="http://schemas.microsoft.com/office/powerpoint/2010/main" val="2106509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D954A1-1AC0-DD41-9FE1-8455EB6647D6}" type="datetimeFigureOut">
              <a:rPr lang="en-US"/>
              <a:pPr>
                <a:defRPr/>
              </a:pPr>
              <a:t>4/14/17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A1900A-8F51-4D41-A9BC-C1AAA938BD1B}" type="slidenum">
              <a:rPr lang="en-US" altLang="en-US"/>
              <a:pPr>
                <a:defRPr/>
              </a:pPr>
              <a:t>‹#›</a:t>
            </a:fld>
            <a:endParaRPr lang="en-US" altLang="en-US"/>
          </a:p>
        </p:txBody>
      </p:sp>
    </p:spTree>
    <p:extLst>
      <p:ext uri="{BB962C8B-B14F-4D97-AF65-F5344CB8AC3E}">
        <p14:creationId xmlns:p14="http://schemas.microsoft.com/office/powerpoint/2010/main" val="502556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693"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953">
                <a:solidFill>
                  <a:schemeClr val="tx1">
                    <a:tint val="75000"/>
                  </a:schemeClr>
                </a:solidFill>
              </a:defRPr>
            </a:lvl1pPr>
            <a:lvl2pPr marL="2254146" indent="0">
              <a:buNone/>
              <a:defRPr sz="8893">
                <a:solidFill>
                  <a:schemeClr val="tx1">
                    <a:tint val="75000"/>
                  </a:schemeClr>
                </a:solidFill>
              </a:defRPr>
            </a:lvl2pPr>
            <a:lvl3pPr marL="4508292" indent="0">
              <a:buNone/>
              <a:defRPr sz="7940">
                <a:solidFill>
                  <a:schemeClr val="tx1">
                    <a:tint val="75000"/>
                  </a:schemeClr>
                </a:solidFill>
              </a:defRPr>
            </a:lvl3pPr>
            <a:lvl4pPr marL="6762438" indent="0">
              <a:buNone/>
              <a:defRPr sz="6881">
                <a:solidFill>
                  <a:schemeClr val="tx1">
                    <a:tint val="75000"/>
                  </a:schemeClr>
                </a:solidFill>
              </a:defRPr>
            </a:lvl4pPr>
            <a:lvl5pPr marL="9016584" indent="0">
              <a:buNone/>
              <a:defRPr sz="6881">
                <a:solidFill>
                  <a:schemeClr val="tx1">
                    <a:tint val="75000"/>
                  </a:schemeClr>
                </a:solidFill>
              </a:defRPr>
            </a:lvl5pPr>
            <a:lvl6pPr marL="11270729" indent="0">
              <a:buNone/>
              <a:defRPr sz="6881">
                <a:solidFill>
                  <a:schemeClr val="tx1">
                    <a:tint val="75000"/>
                  </a:schemeClr>
                </a:solidFill>
              </a:defRPr>
            </a:lvl6pPr>
            <a:lvl7pPr marL="13524876" indent="0">
              <a:buNone/>
              <a:defRPr sz="6881">
                <a:solidFill>
                  <a:schemeClr val="tx1">
                    <a:tint val="75000"/>
                  </a:schemeClr>
                </a:solidFill>
              </a:defRPr>
            </a:lvl7pPr>
            <a:lvl8pPr marL="15779022" indent="0">
              <a:buNone/>
              <a:defRPr sz="6881">
                <a:solidFill>
                  <a:schemeClr val="tx1">
                    <a:tint val="75000"/>
                  </a:schemeClr>
                </a:solidFill>
              </a:defRPr>
            </a:lvl8pPr>
            <a:lvl9pPr marL="18033168" indent="0">
              <a:buNone/>
              <a:defRPr sz="688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7D5218E-AA71-B345-AF33-2625AF6AE612}" type="datetimeFigureOut">
              <a:rPr lang="en-US"/>
              <a:pPr>
                <a:defRPr/>
              </a:pPr>
              <a:t>4/14/17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994A51-F791-5743-86BD-43DA0BDD4A7C}" type="slidenum">
              <a:rPr lang="en-US" altLang="en-US"/>
              <a:pPr>
                <a:defRPr/>
              </a:pPr>
              <a:t>‹#›</a:t>
            </a:fld>
            <a:endParaRPr lang="en-US" altLang="en-US"/>
          </a:p>
        </p:txBody>
      </p:sp>
    </p:spTree>
    <p:extLst>
      <p:ext uri="{BB962C8B-B14F-4D97-AF65-F5344CB8AC3E}">
        <p14:creationId xmlns:p14="http://schemas.microsoft.com/office/powerpoint/2010/main" val="416752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778240" y="34823400"/>
            <a:ext cx="78638400" cy="98480880"/>
          </a:xfrm>
        </p:spPr>
        <p:txBody>
          <a:bodyPr/>
          <a:lstStyle>
            <a:lvl1pPr>
              <a:defRPr sz="13763"/>
            </a:lvl1pPr>
            <a:lvl2pPr>
              <a:defRPr sz="11753"/>
            </a:lvl2pPr>
            <a:lvl3pPr>
              <a:defRPr sz="9953"/>
            </a:lvl3pPr>
            <a:lvl4pPr>
              <a:defRPr sz="8893"/>
            </a:lvl4pPr>
            <a:lvl5pPr>
              <a:defRPr sz="8893"/>
            </a:lvl5pPr>
            <a:lvl6pPr>
              <a:defRPr sz="8893"/>
            </a:lvl6pPr>
            <a:lvl7pPr>
              <a:defRPr sz="8893"/>
            </a:lvl7pPr>
            <a:lvl8pPr>
              <a:defRPr sz="8893"/>
            </a:lvl8pPr>
            <a:lvl9pPr>
              <a:defRPr sz="889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8148160" y="34823400"/>
            <a:ext cx="78638400" cy="98480880"/>
          </a:xfrm>
        </p:spPr>
        <p:txBody>
          <a:bodyPr/>
          <a:lstStyle>
            <a:lvl1pPr>
              <a:defRPr sz="13763"/>
            </a:lvl1pPr>
            <a:lvl2pPr>
              <a:defRPr sz="11753"/>
            </a:lvl2pPr>
            <a:lvl3pPr>
              <a:defRPr sz="9953"/>
            </a:lvl3pPr>
            <a:lvl4pPr>
              <a:defRPr sz="8893"/>
            </a:lvl4pPr>
            <a:lvl5pPr>
              <a:defRPr sz="8893"/>
            </a:lvl5pPr>
            <a:lvl6pPr>
              <a:defRPr sz="8893"/>
            </a:lvl6pPr>
            <a:lvl7pPr>
              <a:defRPr sz="8893"/>
            </a:lvl7pPr>
            <a:lvl8pPr>
              <a:defRPr sz="8893"/>
            </a:lvl8pPr>
            <a:lvl9pPr>
              <a:defRPr sz="889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0752D64-70F5-D94D-AEEB-7C88BBB4FFD5}" type="datetimeFigureOut">
              <a:rPr lang="en-US"/>
              <a:pPr>
                <a:defRPr/>
              </a:pPr>
              <a:t>4/14/17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D35CA0-6FC5-6440-AF85-5A93A1078CBC}" type="slidenum">
              <a:rPr lang="en-US" altLang="en-US"/>
              <a:pPr>
                <a:defRPr/>
              </a:pPr>
              <a:t>‹#›</a:t>
            </a:fld>
            <a:endParaRPr lang="en-US" altLang="en-US"/>
          </a:p>
        </p:txBody>
      </p:sp>
    </p:spTree>
    <p:extLst>
      <p:ext uri="{BB962C8B-B14F-4D97-AF65-F5344CB8AC3E}">
        <p14:creationId xmlns:p14="http://schemas.microsoft.com/office/powerpoint/2010/main" val="1410590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3"/>
            <a:ext cx="19392902" cy="3070858"/>
          </a:xfrm>
        </p:spPr>
        <p:txBody>
          <a:bodyPr anchor="b"/>
          <a:lstStyle>
            <a:lvl1pPr marL="0" indent="0">
              <a:buNone/>
              <a:defRPr sz="11753" b="1"/>
            </a:lvl1pPr>
            <a:lvl2pPr marL="2254146" indent="0">
              <a:buNone/>
              <a:defRPr sz="9953" b="1"/>
            </a:lvl2pPr>
            <a:lvl3pPr marL="4508292" indent="0">
              <a:buNone/>
              <a:defRPr sz="8893" b="1"/>
            </a:lvl3pPr>
            <a:lvl4pPr marL="6762438" indent="0">
              <a:buNone/>
              <a:defRPr sz="7940" b="1"/>
            </a:lvl4pPr>
            <a:lvl5pPr marL="9016584" indent="0">
              <a:buNone/>
              <a:defRPr sz="7940" b="1"/>
            </a:lvl5pPr>
            <a:lvl6pPr marL="11270729" indent="0">
              <a:buNone/>
              <a:defRPr sz="7940" b="1"/>
            </a:lvl6pPr>
            <a:lvl7pPr marL="13524876" indent="0">
              <a:buNone/>
              <a:defRPr sz="7940" b="1"/>
            </a:lvl7pPr>
            <a:lvl8pPr marL="15779022" indent="0">
              <a:buNone/>
              <a:defRPr sz="7940" b="1"/>
            </a:lvl8pPr>
            <a:lvl9pPr marL="18033168" indent="0">
              <a:buNone/>
              <a:defRPr sz="7940" b="1"/>
            </a:lvl9pPr>
          </a:lstStyle>
          <a:p>
            <a:pPr lvl="0"/>
            <a:r>
              <a:rPr lang="en-US" smtClean="0"/>
              <a:t>Click to edit Master text styles</a:t>
            </a:r>
          </a:p>
        </p:txBody>
      </p:sp>
      <p:sp>
        <p:nvSpPr>
          <p:cNvPr id="4" name="Content Placeholder 3"/>
          <p:cNvSpPr>
            <a:spLocks noGrp="1"/>
          </p:cNvSpPr>
          <p:nvPr>
            <p:ph sz="half" idx="2"/>
          </p:nvPr>
        </p:nvSpPr>
        <p:spPr>
          <a:xfrm>
            <a:off x="2194560" y="10439401"/>
            <a:ext cx="19392902" cy="18966182"/>
          </a:xfrm>
        </p:spPr>
        <p:txBody>
          <a:bodyPr/>
          <a:lstStyle>
            <a:lvl1pPr>
              <a:defRPr sz="11753"/>
            </a:lvl1pPr>
            <a:lvl2pPr>
              <a:defRPr sz="9953"/>
            </a:lvl2pPr>
            <a:lvl3pPr>
              <a:defRPr sz="8893"/>
            </a:lvl3pPr>
            <a:lvl4pPr>
              <a:defRPr sz="7940"/>
            </a:lvl4pPr>
            <a:lvl5pPr>
              <a:defRPr sz="7940"/>
            </a:lvl5pPr>
            <a:lvl6pPr>
              <a:defRPr sz="7940"/>
            </a:lvl6pPr>
            <a:lvl7pPr>
              <a:defRPr sz="7940"/>
            </a:lvl7pPr>
            <a:lvl8pPr>
              <a:defRPr sz="7940"/>
            </a:lvl8pPr>
            <a:lvl9pPr>
              <a:defRPr sz="79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3"/>
            <a:ext cx="19400520" cy="3070858"/>
          </a:xfrm>
        </p:spPr>
        <p:txBody>
          <a:bodyPr anchor="b"/>
          <a:lstStyle>
            <a:lvl1pPr marL="0" indent="0">
              <a:buNone/>
              <a:defRPr sz="11753" b="1"/>
            </a:lvl1pPr>
            <a:lvl2pPr marL="2254146" indent="0">
              <a:buNone/>
              <a:defRPr sz="9953" b="1"/>
            </a:lvl2pPr>
            <a:lvl3pPr marL="4508292" indent="0">
              <a:buNone/>
              <a:defRPr sz="8893" b="1"/>
            </a:lvl3pPr>
            <a:lvl4pPr marL="6762438" indent="0">
              <a:buNone/>
              <a:defRPr sz="7940" b="1"/>
            </a:lvl4pPr>
            <a:lvl5pPr marL="9016584" indent="0">
              <a:buNone/>
              <a:defRPr sz="7940" b="1"/>
            </a:lvl5pPr>
            <a:lvl6pPr marL="11270729" indent="0">
              <a:buNone/>
              <a:defRPr sz="7940" b="1"/>
            </a:lvl6pPr>
            <a:lvl7pPr marL="13524876" indent="0">
              <a:buNone/>
              <a:defRPr sz="7940" b="1"/>
            </a:lvl7pPr>
            <a:lvl8pPr marL="15779022" indent="0">
              <a:buNone/>
              <a:defRPr sz="7940" b="1"/>
            </a:lvl8pPr>
            <a:lvl9pPr marL="18033168" indent="0">
              <a:buNone/>
              <a:defRPr sz="7940" b="1"/>
            </a:lvl9pPr>
          </a:lstStyle>
          <a:p>
            <a:pPr lvl="0"/>
            <a:r>
              <a:rPr lang="en-US" smtClean="0"/>
              <a:t>Click to edit Master text styles</a:t>
            </a:r>
          </a:p>
        </p:txBody>
      </p:sp>
      <p:sp>
        <p:nvSpPr>
          <p:cNvPr id="6" name="Content Placeholder 5"/>
          <p:cNvSpPr>
            <a:spLocks noGrp="1"/>
          </p:cNvSpPr>
          <p:nvPr>
            <p:ph sz="quarter" idx="4"/>
          </p:nvPr>
        </p:nvSpPr>
        <p:spPr>
          <a:xfrm>
            <a:off x="22296122" y="10439401"/>
            <a:ext cx="19400520" cy="18966182"/>
          </a:xfrm>
        </p:spPr>
        <p:txBody>
          <a:bodyPr/>
          <a:lstStyle>
            <a:lvl1pPr>
              <a:defRPr sz="11753"/>
            </a:lvl1pPr>
            <a:lvl2pPr>
              <a:defRPr sz="9953"/>
            </a:lvl2pPr>
            <a:lvl3pPr>
              <a:defRPr sz="8893"/>
            </a:lvl3pPr>
            <a:lvl4pPr>
              <a:defRPr sz="7940"/>
            </a:lvl4pPr>
            <a:lvl5pPr>
              <a:defRPr sz="7940"/>
            </a:lvl5pPr>
            <a:lvl6pPr>
              <a:defRPr sz="7940"/>
            </a:lvl6pPr>
            <a:lvl7pPr>
              <a:defRPr sz="7940"/>
            </a:lvl7pPr>
            <a:lvl8pPr>
              <a:defRPr sz="7940"/>
            </a:lvl8pPr>
            <a:lvl9pPr>
              <a:defRPr sz="79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A979BCB-5257-5541-8A68-5B86FF558BBA}" type="datetimeFigureOut">
              <a:rPr lang="en-US"/>
              <a:pPr>
                <a:defRPr/>
              </a:pPr>
              <a:t>4/14/17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95EDF69-4F48-3B41-876E-BD10ADAC6659}" type="slidenum">
              <a:rPr lang="en-US" altLang="en-US"/>
              <a:pPr>
                <a:defRPr/>
              </a:pPr>
              <a:t>‹#›</a:t>
            </a:fld>
            <a:endParaRPr lang="en-US" altLang="en-US"/>
          </a:p>
        </p:txBody>
      </p:sp>
    </p:spTree>
    <p:extLst>
      <p:ext uri="{BB962C8B-B14F-4D97-AF65-F5344CB8AC3E}">
        <p14:creationId xmlns:p14="http://schemas.microsoft.com/office/powerpoint/2010/main" val="1720150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43F6897-63D2-B047-BFCE-E2D0E01C5A6D}" type="datetimeFigureOut">
              <a:rPr lang="en-US"/>
              <a:pPr>
                <a:defRPr/>
              </a:pPr>
              <a:t>4/14/17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5A3E6FD-D3B1-FC41-A5EB-5E141F6FEE91}" type="slidenum">
              <a:rPr lang="en-US" altLang="en-US"/>
              <a:pPr>
                <a:defRPr/>
              </a:pPr>
              <a:t>‹#›</a:t>
            </a:fld>
            <a:endParaRPr lang="en-US" altLang="en-US"/>
          </a:p>
        </p:txBody>
      </p:sp>
    </p:spTree>
    <p:extLst>
      <p:ext uri="{BB962C8B-B14F-4D97-AF65-F5344CB8AC3E}">
        <p14:creationId xmlns:p14="http://schemas.microsoft.com/office/powerpoint/2010/main" val="1150748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128F72-74B7-5B4C-8864-62D0071CDE31}" type="datetimeFigureOut">
              <a:rPr lang="en-US"/>
              <a:pPr>
                <a:defRPr/>
              </a:pPr>
              <a:t>4/14/17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89ACF2-B533-6342-BA30-D0296956B19E}" type="slidenum">
              <a:rPr lang="en-US" altLang="en-US"/>
              <a:pPr>
                <a:defRPr/>
              </a:pPr>
              <a:t>‹#›</a:t>
            </a:fld>
            <a:endParaRPr lang="en-US" altLang="en-US"/>
          </a:p>
        </p:txBody>
      </p:sp>
    </p:spTree>
    <p:extLst>
      <p:ext uri="{BB962C8B-B14F-4D97-AF65-F5344CB8AC3E}">
        <p14:creationId xmlns:p14="http://schemas.microsoft.com/office/powerpoint/2010/main" val="39984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953" b="1"/>
            </a:lvl1pPr>
          </a:lstStyle>
          <a:p>
            <a:r>
              <a:rPr lang="en-US" smtClean="0"/>
              <a:t>Click to edit Master title style</a:t>
            </a:r>
            <a:endParaRPr lang="en-US"/>
          </a:p>
        </p:txBody>
      </p:sp>
      <p:sp>
        <p:nvSpPr>
          <p:cNvPr id="3" name="Content Placeholder 2"/>
          <p:cNvSpPr>
            <a:spLocks noGrp="1"/>
          </p:cNvSpPr>
          <p:nvPr>
            <p:ph idx="1"/>
          </p:nvPr>
        </p:nvSpPr>
        <p:spPr>
          <a:xfrm>
            <a:off x="17160243" y="1310643"/>
            <a:ext cx="24536401" cy="28094942"/>
          </a:xfrm>
        </p:spPr>
        <p:txBody>
          <a:bodyPr/>
          <a:lstStyle>
            <a:lvl1pPr>
              <a:defRPr sz="15775"/>
            </a:lvl1pPr>
            <a:lvl2pPr>
              <a:defRPr sz="13763"/>
            </a:lvl2pPr>
            <a:lvl3pPr>
              <a:defRPr sz="11753"/>
            </a:lvl3pPr>
            <a:lvl4pPr>
              <a:defRPr sz="9953"/>
            </a:lvl4pPr>
            <a:lvl5pPr>
              <a:defRPr sz="9953"/>
            </a:lvl5pPr>
            <a:lvl6pPr>
              <a:defRPr sz="9953"/>
            </a:lvl6pPr>
            <a:lvl7pPr>
              <a:defRPr sz="9953"/>
            </a:lvl7pPr>
            <a:lvl8pPr>
              <a:defRPr sz="9953"/>
            </a:lvl8pPr>
            <a:lvl9pPr>
              <a:defRPr sz="995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881"/>
            </a:lvl1pPr>
            <a:lvl2pPr marL="2254146" indent="0">
              <a:buNone/>
              <a:defRPr sz="5928"/>
            </a:lvl2pPr>
            <a:lvl3pPr marL="4508292" indent="0">
              <a:buNone/>
              <a:defRPr sz="4869"/>
            </a:lvl3pPr>
            <a:lvl4pPr marL="6762438" indent="0">
              <a:buNone/>
              <a:defRPr sz="4447"/>
            </a:lvl4pPr>
            <a:lvl5pPr marL="9016584" indent="0">
              <a:buNone/>
              <a:defRPr sz="4447"/>
            </a:lvl5pPr>
            <a:lvl6pPr marL="11270729" indent="0">
              <a:buNone/>
              <a:defRPr sz="4447"/>
            </a:lvl6pPr>
            <a:lvl7pPr marL="13524876" indent="0">
              <a:buNone/>
              <a:defRPr sz="4447"/>
            </a:lvl7pPr>
            <a:lvl8pPr marL="15779022" indent="0">
              <a:buNone/>
              <a:defRPr sz="4447"/>
            </a:lvl8pPr>
            <a:lvl9pPr marL="18033168" indent="0">
              <a:buNone/>
              <a:defRPr sz="4447"/>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C130932-D6F0-A646-9B3A-519B7F15F43D}" type="datetimeFigureOut">
              <a:rPr lang="en-US"/>
              <a:pPr>
                <a:defRPr/>
              </a:pPr>
              <a:t>4/14/17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F360CE9-62C1-1C44-8FB4-A25E62BE6F1B}" type="slidenum">
              <a:rPr lang="en-US" altLang="en-US"/>
              <a:pPr>
                <a:defRPr/>
              </a:pPr>
              <a:t>‹#›</a:t>
            </a:fld>
            <a:endParaRPr lang="en-US" altLang="en-US"/>
          </a:p>
        </p:txBody>
      </p:sp>
    </p:spTree>
    <p:extLst>
      <p:ext uri="{BB962C8B-B14F-4D97-AF65-F5344CB8AC3E}">
        <p14:creationId xmlns:p14="http://schemas.microsoft.com/office/powerpoint/2010/main" val="704364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953"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rtlCol="0">
            <a:normAutofit/>
          </a:bodyPr>
          <a:lstStyle>
            <a:lvl1pPr marL="0" indent="0">
              <a:buNone/>
              <a:defRPr sz="15775"/>
            </a:lvl1pPr>
            <a:lvl2pPr marL="2254146" indent="0">
              <a:buNone/>
              <a:defRPr sz="13763"/>
            </a:lvl2pPr>
            <a:lvl3pPr marL="4508292" indent="0">
              <a:buNone/>
              <a:defRPr sz="11753"/>
            </a:lvl3pPr>
            <a:lvl4pPr marL="6762438" indent="0">
              <a:buNone/>
              <a:defRPr sz="9953"/>
            </a:lvl4pPr>
            <a:lvl5pPr marL="9016584" indent="0">
              <a:buNone/>
              <a:defRPr sz="9953"/>
            </a:lvl5pPr>
            <a:lvl6pPr marL="11270729" indent="0">
              <a:buNone/>
              <a:defRPr sz="9953"/>
            </a:lvl6pPr>
            <a:lvl7pPr marL="13524876" indent="0">
              <a:buNone/>
              <a:defRPr sz="9953"/>
            </a:lvl7pPr>
            <a:lvl8pPr marL="15779022" indent="0">
              <a:buNone/>
              <a:defRPr sz="9953"/>
            </a:lvl8pPr>
            <a:lvl9pPr marL="18033168" indent="0">
              <a:buNone/>
              <a:defRPr sz="9953"/>
            </a:lvl9pPr>
          </a:lstStyle>
          <a:p>
            <a:pPr lvl="0"/>
            <a:endParaRPr lang="en-US" noProof="0" dirty="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881"/>
            </a:lvl1pPr>
            <a:lvl2pPr marL="2254146" indent="0">
              <a:buNone/>
              <a:defRPr sz="5928"/>
            </a:lvl2pPr>
            <a:lvl3pPr marL="4508292" indent="0">
              <a:buNone/>
              <a:defRPr sz="4869"/>
            </a:lvl3pPr>
            <a:lvl4pPr marL="6762438" indent="0">
              <a:buNone/>
              <a:defRPr sz="4447"/>
            </a:lvl4pPr>
            <a:lvl5pPr marL="9016584" indent="0">
              <a:buNone/>
              <a:defRPr sz="4447"/>
            </a:lvl5pPr>
            <a:lvl6pPr marL="11270729" indent="0">
              <a:buNone/>
              <a:defRPr sz="4447"/>
            </a:lvl6pPr>
            <a:lvl7pPr marL="13524876" indent="0">
              <a:buNone/>
              <a:defRPr sz="4447"/>
            </a:lvl7pPr>
            <a:lvl8pPr marL="15779022" indent="0">
              <a:buNone/>
              <a:defRPr sz="4447"/>
            </a:lvl8pPr>
            <a:lvl9pPr marL="18033168" indent="0">
              <a:buNone/>
              <a:defRPr sz="4447"/>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734E1E-748D-DD45-AE8C-1777732202ED}" type="datetimeFigureOut">
              <a:rPr lang="en-US"/>
              <a:pPr>
                <a:defRPr/>
              </a:pPr>
              <a:t>4/14/17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4009FA-E293-934D-8047-6D841ECE72F0}" type="slidenum">
              <a:rPr lang="en-US" altLang="en-US"/>
              <a:pPr>
                <a:defRPr/>
              </a:pPr>
              <a:t>‹#›</a:t>
            </a:fld>
            <a:endParaRPr lang="en-US" altLang="en-US"/>
          </a:p>
        </p:txBody>
      </p:sp>
    </p:spTree>
    <p:extLst>
      <p:ext uri="{BB962C8B-B14F-4D97-AF65-F5344CB8AC3E}">
        <p14:creationId xmlns:p14="http://schemas.microsoft.com/office/powerpoint/2010/main" val="13295834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4194" y="1317812"/>
            <a:ext cx="39502814"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425822" tIns="212911" rIns="425822" bIns="212911"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2194194" y="7681632"/>
            <a:ext cx="39502814" cy="2172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425822" tIns="212911" rIns="425822" bIns="21291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2194194" y="30509696"/>
            <a:ext cx="10242014" cy="1753160"/>
          </a:xfrm>
          <a:prstGeom prst="rect">
            <a:avLst/>
          </a:prstGeom>
        </p:spPr>
        <p:txBody>
          <a:bodyPr vert="horz" lIns="425822" tIns="212911" rIns="425822" bIns="212911" rtlCol="0" anchor="ctr"/>
          <a:lstStyle>
            <a:lvl1pPr algn="l" defTabSz="4508292" eaLnBrk="1" fontAlgn="auto" hangingPunct="1">
              <a:spcBef>
                <a:spcPts val="0"/>
              </a:spcBef>
              <a:spcAft>
                <a:spcPts val="0"/>
              </a:spcAft>
              <a:defRPr sz="5928">
                <a:solidFill>
                  <a:schemeClr val="tx1">
                    <a:tint val="75000"/>
                  </a:schemeClr>
                </a:solidFill>
                <a:latin typeface="+mn-lt"/>
              </a:defRPr>
            </a:lvl1pPr>
          </a:lstStyle>
          <a:p>
            <a:pPr>
              <a:defRPr/>
            </a:pPr>
            <a:fld id="{680432B2-FA70-2647-8B14-1EEC8B7698AF}" type="datetimeFigureOut">
              <a:rPr lang="en-US"/>
              <a:pPr>
                <a:defRPr/>
              </a:pPr>
              <a:t>4/14/17</a:t>
            </a:fld>
            <a:endParaRPr lang="en-US" dirty="0"/>
          </a:p>
        </p:txBody>
      </p:sp>
      <p:sp>
        <p:nvSpPr>
          <p:cNvPr id="5" name="Footer Placeholder 4"/>
          <p:cNvSpPr>
            <a:spLocks noGrp="1"/>
          </p:cNvSpPr>
          <p:nvPr>
            <p:ph type="ftr" sz="quarter" idx="3"/>
          </p:nvPr>
        </p:nvSpPr>
        <p:spPr>
          <a:xfrm>
            <a:off x="14995794" y="30509696"/>
            <a:ext cx="13899614" cy="1753160"/>
          </a:xfrm>
          <a:prstGeom prst="rect">
            <a:avLst/>
          </a:prstGeom>
        </p:spPr>
        <p:txBody>
          <a:bodyPr vert="horz" lIns="425822" tIns="212911" rIns="425822" bIns="212911" rtlCol="0" anchor="ctr"/>
          <a:lstStyle>
            <a:lvl1pPr algn="ctr" defTabSz="4508292" eaLnBrk="1" fontAlgn="auto" hangingPunct="1">
              <a:spcBef>
                <a:spcPts val="0"/>
              </a:spcBef>
              <a:spcAft>
                <a:spcPts val="0"/>
              </a:spcAft>
              <a:defRPr sz="5928">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31454994" y="30509696"/>
            <a:ext cx="10242014" cy="1753160"/>
          </a:xfrm>
          <a:prstGeom prst="rect">
            <a:avLst/>
          </a:prstGeom>
        </p:spPr>
        <p:txBody>
          <a:bodyPr vert="horz" wrap="square" lIns="425822" tIns="212911" rIns="425822" bIns="212911" numCol="1" anchor="ctr" anchorCtr="0" compatLnSpc="1">
            <a:prstTxWarp prst="textNoShape">
              <a:avLst/>
            </a:prstTxWarp>
          </a:bodyPr>
          <a:lstStyle>
            <a:lvl1pPr algn="r" eaLnBrk="1" hangingPunct="1">
              <a:defRPr sz="5928" smtClean="0">
                <a:solidFill>
                  <a:srgbClr val="898989"/>
                </a:solidFill>
              </a:defRPr>
            </a:lvl1pPr>
          </a:lstStyle>
          <a:p>
            <a:pPr>
              <a:defRPr/>
            </a:pPr>
            <a:fld id="{625C6EAB-2560-BD46-AFD9-1FBF54B2741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07714" rtl="0" eaLnBrk="0" fontAlgn="base" hangingPunct="0">
        <a:spcBef>
          <a:spcPct val="0"/>
        </a:spcBef>
        <a:spcAft>
          <a:spcPct val="0"/>
        </a:spcAft>
        <a:defRPr sz="21703" kern="1200">
          <a:solidFill>
            <a:schemeClr val="tx1"/>
          </a:solidFill>
          <a:latin typeface="+mj-lt"/>
          <a:ea typeface="+mj-ea"/>
          <a:cs typeface="+mj-cs"/>
        </a:defRPr>
      </a:lvl1pPr>
      <a:lvl2pPr algn="ctr" defTabSz="4507714" rtl="0" eaLnBrk="0" fontAlgn="base" hangingPunct="0">
        <a:spcBef>
          <a:spcPct val="0"/>
        </a:spcBef>
        <a:spcAft>
          <a:spcPct val="0"/>
        </a:spcAft>
        <a:defRPr sz="21703">
          <a:solidFill>
            <a:schemeClr val="tx1"/>
          </a:solidFill>
          <a:latin typeface="Tahoma" pitchFamily="34" charset="0"/>
        </a:defRPr>
      </a:lvl2pPr>
      <a:lvl3pPr algn="ctr" defTabSz="4507714" rtl="0" eaLnBrk="0" fontAlgn="base" hangingPunct="0">
        <a:spcBef>
          <a:spcPct val="0"/>
        </a:spcBef>
        <a:spcAft>
          <a:spcPct val="0"/>
        </a:spcAft>
        <a:defRPr sz="21703">
          <a:solidFill>
            <a:schemeClr val="tx1"/>
          </a:solidFill>
          <a:latin typeface="Tahoma" pitchFamily="34" charset="0"/>
        </a:defRPr>
      </a:lvl3pPr>
      <a:lvl4pPr algn="ctr" defTabSz="4507714" rtl="0" eaLnBrk="0" fontAlgn="base" hangingPunct="0">
        <a:spcBef>
          <a:spcPct val="0"/>
        </a:spcBef>
        <a:spcAft>
          <a:spcPct val="0"/>
        </a:spcAft>
        <a:defRPr sz="21703">
          <a:solidFill>
            <a:schemeClr val="tx1"/>
          </a:solidFill>
          <a:latin typeface="Tahoma" pitchFamily="34" charset="0"/>
        </a:defRPr>
      </a:lvl4pPr>
      <a:lvl5pPr algn="ctr" defTabSz="4507714" rtl="0" eaLnBrk="0" fontAlgn="base" hangingPunct="0">
        <a:spcBef>
          <a:spcPct val="0"/>
        </a:spcBef>
        <a:spcAft>
          <a:spcPct val="0"/>
        </a:spcAft>
        <a:defRPr sz="21703">
          <a:solidFill>
            <a:schemeClr val="tx1"/>
          </a:solidFill>
          <a:latin typeface="Tahoma" pitchFamily="34" charset="0"/>
        </a:defRPr>
      </a:lvl5pPr>
      <a:lvl6pPr marL="484049" algn="ctr" defTabSz="4507714" rtl="0" fontAlgn="base">
        <a:spcBef>
          <a:spcPct val="0"/>
        </a:spcBef>
        <a:spcAft>
          <a:spcPct val="0"/>
        </a:spcAft>
        <a:defRPr sz="21703">
          <a:solidFill>
            <a:schemeClr val="tx1"/>
          </a:solidFill>
          <a:latin typeface="Tahoma" pitchFamily="34" charset="0"/>
        </a:defRPr>
      </a:lvl6pPr>
      <a:lvl7pPr marL="968100" algn="ctr" defTabSz="4507714" rtl="0" fontAlgn="base">
        <a:spcBef>
          <a:spcPct val="0"/>
        </a:spcBef>
        <a:spcAft>
          <a:spcPct val="0"/>
        </a:spcAft>
        <a:defRPr sz="21703">
          <a:solidFill>
            <a:schemeClr val="tx1"/>
          </a:solidFill>
          <a:latin typeface="Tahoma" pitchFamily="34" charset="0"/>
        </a:defRPr>
      </a:lvl7pPr>
      <a:lvl8pPr marL="1452149" algn="ctr" defTabSz="4507714" rtl="0" fontAlgn="base">
        <a:spcBef>
          <a:spcPct val="0"/>
        </a:spcBef>
        <a:spcAft>
          <a:spcPct val="0"/>
        </a:spcAft>
        <a:defRPr sz="21703">
          <a:solidFill>
            <a:schemeClr val="tx1"/>
          </a:solidFill>
          <a:latin typeface="Tahoma" pitchFamily="34" charset="0"/>
        </a:defRPr>
      </a:lvl8pPr>
      <a:lvl9pPr marL="1936199" algn="ctr" defTabSz="4507714" rtl="0" fontAlgn="base">
        <a:spcBef>
          <a:spcPct val="0"/>
        </a:spcBef>
        <a:spcAft>
          <a:spcPct val="0"/>
        </a:spcAft>
        <a:defRPr sz="21703">
          <a:solidFill>
            <a:schemeClr val="tx1"/>
          </a:solidFill>
          <a:latin typeface="Tahoma" pitchFamily="34" charset="0"/>
        </a:defRPr>
      </a:lvl9pPr>
    </p:titleStyle>
    <p:bodyStyle>
      <a:lvl1pPr marL="1689133" indent="-1689133" algn="l" defTabSz="4507714" rtl="0" eaLnBrk="0" fontAlgn="base" hangingPunct="0">
        <a:spcBef>
          <a:spcPct val="20000"/>
        </a:spcBef>
        <a:spcAft>
          <a:spcPct val="0"/>
        </a:spcAft>
        <a:buFont typeface="Arial" charset="0"/>
        <a:buChar char="•"/>
        <a:defRPr sz="15775" kern="1200">
          <a:solidFill>
            <a:schemeClr val="tx1"/>
          </a:solidFill>
          <a:latin typeface="+mn-lt"/>
          <a:ea typeface="+mn-ea"/>
          <a:cs typeface="+mn-cs"/>
        </a:defRPr>
      </a:lvl1pPr>
      <a:lvl2pPr marL="3662309" indent="-1408451" algn="l" defTabSz="4507714" rtl="0" eaLnBrk="0" fontAlgn="base" hangingPunct="0">
        <a:spcBef>
          <a:spcPct val="20000"/>
        </a:spcBef>
        <a:spcAft>
          <a:spcPct val="0"/>
        </a:spcAft>
        <a:buFont typeface="Arial" charset="0"/>
        <a:buChar char="–"/>
        <a:defRPr sz="13763" kern="1200">
          <a:solidFill>
            <a:schemeClr val="tx1"/>
          </a:solidFill>
          <a:latin typeface="+mn-lt"/>
          <a:ea typeface="+mn-ea"/>
          <a:cs typeface="+mn-cs"/>
        </a:defRPr>
      </a:lvl2pPr>
      <a:lvl3pPr marL="5633802" indent="-1126088" algn="l" defTabSz="4507714" rtl="0" eaLnBrk="0" fontAlgn="base" hangingPunct="0">
        <a:spcBef>
          <a:spcPct val="20000"/>
        </a:spcBef>
        <a:spcAft>
          <a:spcPct val="0"/>
        </a:spcAft>
        <a:buFont typeface="Arial" charset="0"/>
        <a:buChar char="•"/>
        <a:defRPr sz="11753" kern="1200">
          <a:solidFill>
            <a:schemeClr val="tx1"/>
          </a:solidFill>
          <a:latin typeface="+mn-lt"/>
          <a:ea typeface="+mn-ea"/>
          <a:cs typeface="+mn-cs"/>
        </a:defRPr>
      </a:lvl3pPr>
      <a:lvl4pPr marL="7889339" indent="-1126088" algn="l" defTabSz="4507714" rtl="0" eaLnBrk="0" fontAlgn="base" hangingPunct="0">
        <a:spcBef>
          <a:spcPct val="20000"/>
        </a:spcBef>
        <a:spcAft>
          <a:spcPct val="0"/>
        </a:spcAft>
        <a:buFont typeface="Arial" charset="0"/>
        <a:buChar char="–"/>
        <a:defRPr sz="9953" kern="1200">
          <a:solidFill>
            <a:schemeClr val="tx1"/>
          </a:solidFill>
          <a:latin typeface="+mn-lt"/>
          <a:ea typeface="+mn-ea"/>
          <a:cs typeface="+mn-cs"/>
        </a:defRPr>
      </a:lvl4pPr>
      <a:lvl5pPr marL="10143197" indent="-1126088" algn="l" defTabSz="4507714" rtl="0" eaLnBrk="0" fontAlgn="base" hangingPunct="0">
        <a:spcBef>
          <a:spcPct val="20000"/>
        </a:spcBef>
        <a:spcAft>
          <a:spcPct val="0"/>
        </a:spcAft>
        <a:buFont typeface="Arial" charset="0"/>
        <a:buChar char="»"/>
        <a:defRPr sz="9953" kern="1200">
          <a:solidFill>
            <a:schemeClr val="tx1"/>
          </a:solidFill>
          <a:latin typeface="+mn-lt"/>
          <a:ea typeface="+mn-ea"/>
          <a:cs typeface="+mn-cs"/>
        </a:defRPr>
      </a:lvl5pPr>
      <a:lvl6pPr marL="12397802" indent="-1127072" algn="l" defTabSz="4508292" rtl="0" eaLnBrk="1" latinLnBrk="0" hangingPunct="1">
        <a:spcBef>
          <a:spcPct val="20000"/>
        </a:spcBef>
        <a:buFont typeface="Arial" pitchFamily="34" charset="0"/>
        <a:buChar char="•"/>
        <a:defRPr sz="9953" kern="1200">
          <a:solidFill>
            <a:schemeClr val="tx1"/>
          </a:solidFill>
          <a:latin typeface="+mn-lt"/>
          <a:ea typeface="+mn-ea"/>
          <a:cs typeface="+mn-cs"/>
        </a:defRPr>
      </a:lvl6pPr>
      <a:lvl7pPr marL="14651949" indent="-1127072" algn="l" defTabSz="4508292" rtl="0" eaLnBrk="1" latinLnBrk="0" hangingPunct="1">
        <a:spcBef>
          <a:spcPct val="20000"/>
        </a:spcBef>
        <a:buFont typeface="Arial" pitchFamily="34" charset="0"/>
        <a:buChar char="•"/>
        <a:defRPr sz="9953" kern="1200">
          <a:solidFill>
            <a:schemeClr val="tx1"/>
          </a:solidFill>
          <a:latin typeface="+mn-lt"/>
          <a:ea typeface="+mn-ea"/>
          <a:cs typeface="+mn-cs"/>
        </a:defRPr>
      </a:lvl7pPr>
      <a:lvl8pPr marL="16906096" indent="-1127072" algn="l" defTabSz="4508292" rtl="0" eaLnBrk="1" latinLnBrk="0" hangingPunct="1">
        <a:spcBef>
          <a:spcPct val="20000"/>
        </a:spcBef>
        <a:buFont typeface="Arial" pitchFamily="34" charset="0"/>
        <a:buChar char="•"/>
        <a:defRPr sz="9953" kern="1200">
          <a:solidFill>
            <a:schemeClr val="tx1"/>
          </a:solidFill>
          <a:latin typeface="+mn-lt"/>
          <a:ea typeface="+mn-ea"/>
          <a:cs typeface="+mn-cs"/>
        </a:defRPr>
      </a:lvl8pPr>
      <a:lvl9pPr marL="19160241" indent="-1127072" algn="l" defTabSz="4508292" rtl="0" eaLnBrk="1" latinLnBrk="0" hangingPunct="1">
        <a:spcBef>
          <a:spcPct val="20000"/>
        </a:spcBef>
        <a:buFont typeface="Arial" pitchFamily="34" charset="0"/>
        <a:buChar char="•"/>
        <a:defRPr sz="9953" kern="1200">
          <a:solidFill>
            <a:schemeClr val="tx1"/>
          </a:solidFill>
          <a:latin typeface="+mn-lt"/>
          <a:ea typeface="+mn-ea"/>
          <a:cs typeface="+mn-cs"/>
        </a:defRPr>
      </a:lvl9pPr>
    </p:bodyStyle>
    <p:otherStyle>
      <a:defPPr>
        <a:defRPr lang="en-US"/>
      </a:defPPr>
      <a:lvl1pPr marL="0" algn="l" defTabSz="4508292" rtl="0" eaLnBrk="1" latinLnBrk="0" hangingPunct="1">
        <a:defRPr sz="8893" kern="1200">
          <a:solidFill>
            <a:schemeClr val="tx1"/>
          </a:solidFill>
          <a:latin typeface="+mn-lt"/>
          <a:ea typeface="+mn-ea"/>
          <a:cs typeface="+mn-cs"/>
        </a:defRPr>
      </a:lvl1pPr>
      <a:lvl2pPr marL="2254146" algn="l" defTabSz="4508292" rtl="0" eaLnBrk="1" latinLnBrk="0" hangingPunct="1">
        <a:defRPr sz="8893" kern="1200">
          <a:solidFill>
            <a:schemeClr val="tx1"/>
          </a:solidFill>
          <a:latin typeface="+mn-lt"/>
          <a:ea typeface="+mn-ea"/>
          <a:cs typeface="+mn-cs"/>
        </a:defRPr>
      </a:lvl2pPr>
      <a:lvl3pPr marL="4508292" algn="l" defTabSz="4508292" rtl="0" eaLnBrk="1" latinLnBrk="0" hangingPunct="1">
        <a:defRPr sz="8893" kern="1200">
          <a:solidFill>
            <a:schemeClr val="tx1"/>
          </a:solidFill>
          <a:latin typeface="+mn-lt"/>
          <a:ea typeface="+mn-ea"/>
          <a:cs typeface="+mn-cs"/>
        </a:defRPr>
      </a:lvl3pPr>
      <a:lvl4pPr marL="6762438" algn="l" defTabSz="4508292" rtl="0" eaLnBrk="1" latinLnBrk="0" hangingPunct="1">
        <a:defRPr sz="8893" kern="1200">
          <a:solidFill>
            <a:schemeClr val="tx1"/>
          </a:solidFill>
          <a:latin typeface="+mn-lt"/>
          <a:ea typeface="+mn-ea"/>
          <a:cs typeface="+mn-cs"/>
        </a:defRPr>
      </a:lvl4pPr>
      <a:lvl5pPr marL="9016584" algn="l" defTabSz="4508292" rtl="0" eaLnBrk="1" latinLnBrk="0" hangingPunct="1">
        <a:defRPr sz="8893" kern="1200">
          <a:solidFill>
            <a:schemeClr val="tx1"/>
          </a:solidFill>
          <a:latin typeface="+mn-lt"/>
          <a:ea typeface="+mn-ea"/>
          <a:cs typeface="+mn-cs"/>
        </a:defRPr>
      </a:lvl5pPr>
      <a:lvl6pPr marL="11270729" algn="l" defTabSz="4508292" rtl="0" eaLnBrk="1" latinLnBrk="0" hangingPunct="1">
        <a:defRPr sz="8893" kern="1200">
          <a:solidFill>
            <a:schemeClr val="tx1"/>
          </a:solidFill>
          <a:latin typeface="+mn-lt"/>
          <a:ea typeface="+mn-ea"/>
          <a:cs typeface="+mn-cs"/>
        </a:defRPr>
      </a:lvl6pPr>
      <a:lvl7pPr marL="13524876" algn="l" defTabSz="4508292" rtl="0" eaLnBrk="1" latinLnBrk="0" hangingPunct="1">
        <a:defRPr sz="8893" kern="1200">
          <a:solidFill>
            <a:schemeClr val="tx1"/>
          </a:solidFill>
          <a:latin typeface="+mn-lt"/>
          <a:ea typeface="+mn-ea"/>
          <a:cs typeface="+mn-cs"/>
        </a:defRPr>
      </a:lvl7pPr>
      <a:lvl8pPr marL="15779022" algn="l" defTabSz="4508292" rtl="0" eaLnBrk="1" latinLnBrk="0" hangingPunct="1">
        <a:defRPr sz="8893" kern="1200">
          <a:solidFill>
            <a:schemeClr val="tx1"/>
          </a:solidFill>
          <a:latin typeface="+mn-lt"/>
          <a:ea typeface="+mn-ea"/>
          <a:cs typeface="+mn-cs"/>
        </a:defRPr>
      </a:lvl8pPr>
      <a:lvl9pPr marL="18033168" algn="l" defTabSz="4508292" rtl="0" eaLnBrk="1" latinLnBrk="0" hangingPunct="1">
        <a:defRPr sz="889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tiff"/><Relationship Id="rId8" Type="http://schemas.openxmlformats.org/officeDocument/2006/relationships/image" Target="../media/image7.tiff"/><Relationship Id="rId9" Type="http://schemas.openxmlformats.org/officeDocument/2006/relationships/image" Target="../media/image8.tiff"/><Relationship Id="rId10"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Box 3"/>
          <p:cNvSpPr txBox="1">
            <a:spLocks noChangeArrowheads="1"/>
          </p:cNvSpPr>
          <p:nvPr/>
        </p:nvSpPr>
        <p:spPr bwMode="auto">
          <a:xfrm>
            <a:off x="0" y="0"/>
            <a:ext cx="43891200" cy="5486400"/>
          </a:xfrm>
          <a:prstGeom prst="rect">
            <a:avLst/>
          </a:prstGeom>
          <a:gradFill rotWithShape="1">
            <a:gsLst>
              <a:gs pos="0">
                <a:srgbClr val="254872"/>
              </a:gs>
              <a:gs pos="100000">
                <a:srgbClr val="4780C5"/>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6627" tIns="290456" rIns="106627" bIns="290456">
            <a:spAutoFit/>
          </a:bodyPr>
          <a:lstStyle>
            <a:lvl1pPr>
              <a:spcBef>
                <a:spcPct val="20000"/>
              </a:spcBef>
              <a:buFont typeface="Arial" charset="0"/>
              <a:buChar char="•"/>
              <a:defRPr sz="14900">
                <a:solidFill>
                  <a:schemeClr val="tx1"/>
                </a:solidFill>
                <a:latin typeface="Tahoma" charset="0"/>
              </a:defRPr>
            </a:lvl1pPr>
            <a:lvl2pPr marL="742950" indent="-285750">
              <a:spcBef>
                <a:spcPct val="20000"/>
              </a:spcBef>
              <a:buFont typeface="Arial" charset="0"/>
              <a:buChar char="–"/>
              <a:defRPr sz="13000">
                <a:solidFill>
                  <a:schemeClr val="tx1"/>
                </a:solidFill>
                <a:latin typeface="Tahoma" charset="0"/>
              </a:defRPr>
            </a:lvl2pPr>
            <a:lvl3pPr marL="1143000" indent="-228600">
              <a:spcBef>
                <a:spcPct val="20000"/>
              </a:spcBef>
              <a:buFont typeface="Arial" charset="0"/>
              <a:buChar char="•"/>
              <a:defRPr sz="11100">
                <a:solidFill>
                  <a:schemeClr val="tx1"/>
                </a:solidFill>
                <a:latin typeface="Tahoma" charset="0"/>
              </a:defRPr>
            </a:lvl3pPr>
            <a:lvl4pPr marL="1600200" indent="-228600">
              <a:spcBef>
                <a:spcPct val="20000"/>
              </a:spcBef>
              <a:buFont typeface="Arial" charset="0"/>
              <a:buChar char="–"/>
              <a:defRPr sz="9400">
                <a:solidFill>
                  <a:schemeClr val="tx1"/>
                </a:solidFill>
                <a:latin typeface="Tahoma" charset="0"/>
              </a:defRPr>
            </a:lvl4pPr>
            <a:lvl5pPr marL="2057400" indent="-228600">
              <a:spcBef>
                <a:spcPct val="20000"/>
              </a:spcBef>
              <a:buFont typeface="Arial" charset="0"/>
              <a:buChar char="»"/>
              <a:defRPr sz="9400">
                <a:solidFill>
                  <a:schemeClr val="tx1"/>
                </a:solidFill>
                <a:latin typeface="Tahoma" charset="0"/>
              </a:defRPr>
            </a:lvl5pPr>
            <a:lvl6pPr marL="2514600" indent="-228600" defTabSz="4257675" eaLnBrk="0" fontAlgn="base" hangingPunct="0">
              <a:spcBef>
                <a:spcPct val="20000"/>
              </a:spcBef>
              <a:spcAft>
                <a:spcPct val="0"/>
              </a:spcAft>
              <a:buFont typeface="Arial" charset="0"/>
              <a:buChar char="»"/>
              <a:defRPr sz="9400">
                <a:solidFill>
                  <a:schemeClr val="tx1"/>
                </a:solidFill>
                <a:latin typeface="Tahoma" charset="0"/>
              </a:defRPr>
            </a:lvl6pPr>
            <a:lvl7pPr marL="2971800" indent="-228600" defTabSz="4257675" eaLnBrk="0" fontAlgn="base" hangingPunct="0">
              <a:spcBef>
                <a:spcPct val="20000"/>
              </a:spcBef>
              <a:spcAft>
                <a:spcPct val="0"/>
              </a:spcAft>
              <a:buFont typeface="Arial" charset="0"/>
              <a:buChar char="»"/>
              <a:defRPr sz="9400">
                <a:solidFill>
                  <a:schemeClr val="tx1"/>
                </a:solidFill>
                <a:latin typeface="Tahoma" charset="0"/>
              </a:defRPr>
            </a:lvl7pPr>
            <a:lvl8pPr marL="3429000" indent="-228600" defTabSz="4257675" eaLnBrk="0" fontAlgn="base" hangingPunct="0">
              <a:spcBef>
                <a:spcPct val="20000"/>
              </a:spcBef>
              <a:spcAft>
                <a:spcPct val="0"/>
              </a:spcAft>
              <a:buFont typeface="Arial" charset="0"/>
              <a:buChar char="»"/>
              <a:defRPr sz="9400">
                <a:solidFill>
                  <a:schemeClr val="tx1"/>
                </a:solidFill>
                <a:latin typeface="Tahoma" charset="0"/>
              </a:defRPr>
            </a:lvl8pPr>
            <a:lvl9pPr marL="3886200" indent="-228600" defTabSz="4257675" eaLnBrk="0" fontAlgn="base" hangingPunct="0">
              <a:spcBef>
                <a:spcPct val="20000"/>
              </a:spcBef>
              <a:spcAft>
                <a:spcPct val="0"/>
              </a:spcAft>
              <a:buFont typeface="Arial" charset="0"/>
              <a:buChar char="»"/>
              <a:defRPr sz="9400">
                <a:solidFill>
                  <a:schemeClr val="tx1"/>
                </a:solidFill>
                <a:latin typeface="Tahoma" charset="0"/>
              </a:defRPr>
            </a:lvl9pPr>
          </a:lstStyle>
          <a:p>
            <a:pPr algn="ctr" eaLnBrk="1" hangingPunct="1">
              <a:spcBef>
                <a:spcPct val="0"/>
              </a:spcBef>
              <a:buFontTx/>
              <a:buNone/>
            </a:pPr>
            <a:r>
              <a:rPr lang="en-US" altLang="en-US" sz="8000" b="1" dirty="0" smtClean="0">
                <a:solidFill>
                  <a:schemeClr val="bg1"/>
                </a:solidFill>
                <a:latin typeface="Helvetica" charset="0"/>
                <a:ea typeface="Helvetica" charset="0"/>
                <a:cs typeface="Helvetica" charset="0"/>
              </a:rPr>
              <a:t>Dicarboxylic </a:t>
            </a:r>
            <a:r>
              <a:rPr lang="en-US" altLang="en-US" sz="8000" b="1" dirty="0">
                <a:solidFill>
                  <a:schemeClr val="bg1"/>
                </a:solidFill>
                <a:latin typeface="Helvetica" charset="0"/>
                <a:ea typeface="Helvetica" charset="0"/>
                <a:cs typeface="Helvetica" charset="0"/>
              </a:rPr>
              <a:t>Acid Shell on an Inert Aerosol Core: </a:t>
            </a:r>
            <a:endParaRPr lang="en-US" altLang="en-US" sz="8000" b="1" dirty="0" smtClean="0">
              <a:solidFill>
                <a:schemeClr val="bg1"/>
              </a:solidFill>
              <a:latin typeface="Helvetica" charset="0"/>
              <a:ea typeface="Helvetica" charset="0"/>
              <a:cs typeface="Helvetica" charset="0"/>
            </a:endParaRPr>
          </a:p>
          <a:p>
            <a:pPr algn="ctr" eaLnBrk="1" hangingPunct="1">
              <a:spcBef>
                <a:spcPct val="0"/>
              </a:spcBef>
              <a:buFontTx/>
              <a:buNone/>
            </a:pPr>
            <a:r>
              <a:rPr lang="en-US" altLang="en-US" sz="8000" b="1" dirty="0" smtClean="0">
                <a:solidFill>
                  <a:schemeClr val="bg1"/>
                </a:solidFill>
                <a:latin typeface="Helvetica" charset="0"/>
                <a:ea typeface="Helvetica" charset="0"/>
                <a:cs typeface="Helvetica" charset="0"/>
              </a:rPr>
              <a:t> </a:t>
            </a:r>
            <a:r>
              <a:rPr lang="en-US" altLang="en-US" sz="8000" b="1" dirty="0">
                <a:solidFill>
                  <a:schemeClr val="bg1"/>
                </a:solidFill>
                <a:latin typeface="Helvetica" charset="0"/>
                <a:ea typeface="Helvetica" charset="0"/>
                <a:cs typeface="Helvetica" charset="0"/>
              </a:rPr>
              <a:t>A Variable Controlled Hygroscopicity Investigation with Unexpected </a:t>
            </a:r>
            <a:r>
              <a:rPr lang="en-US" altLang="en-US" sz="8000" b="1" dirty="0" smtClean="0">
                <a:solidFill>
                  <a:schemeClr val="bg1"/>
                </a:solidFill>
                <a:latin typeface="Helvetica" charset="0"/>
                <a:ea typeface="Helvetica" charset="0"/>
                <a:cs typeface="Helvetica" charset="0"/>
              </a:rPr>
              <a:t>Results</a:t>
            </a:r>
            <a:endParaRPr lang="en-US" altLang="en-US" sz="6600" b="1" dirty="0" smtClean="0">
              <a:solidFill>
                <a:schemeClr val="bg1"/>
              </a:solidFill>
              <a:latin typeface="Helvetica" charset="0"/>
              <a:ea typeface="Helvetica" charset="0"/>
              <a:cs typeface="Helvetica" charset="0"/>
            </a:endParaRPr>
          </a:p>
          <a:p>
            <a:pPr algn="ctr" eaLnBrk="1" hangingPunct="1">
              <a:spcBef>
                <a:spcPct val="0"/>
              </a:spcBef>
              <a:buFontTx/>
              <a:buNone/>
            </a:pPr>
            <a:r>
              <a:rPr lang="en-US" altLang="en-US" sz="6600" b="1" dirty="0" smtClean="0">
                <a:solidFill>
                  <a:schemeClr val="bg1"/>
                </a:solidFill>
                <a:latin typeface="Helvetica" charset="0"/>
                <a:ea typeface="Helvetica" charset="0"/>
                <a:cs typeface="Helvetica" charset="0"/>
              </a:rPr>
              <a:t>Brent Lawson</a:t>
            </a:r>
            <a:r>
              <a:rPr lang="en-US" altLang="en-US" sz="6600" dirty="0" smtClean="0">
                <a:solidFill>
                  <a:schemeClr val="bg1"/>
                </a:solidFill>
                <a:latin typeface="Helvetica" charset="0"/>
                <a:ea typeface="Helvetica" charset="0"/>
                <a:cs typeface="Helvetica" charset="0"/>
              </a:rPr>
              <a:t>, </a:t>
            </a:r>
            <a:r>
              <a:rPr lang="en-US" altLang="en-US" sz="6600" dirty="0">
                <a:solidFill>
                  <a:schemeClr val="bg1"/>
                </a:solidFill>
                <a:latin typeface="Helvetica" charset="0"/>
                <a:ea typeface="Helvetica" charset="0"/>
                <a:cs typeface="Helvetica" charset="0"/>
              </a:rPr>
              <a:t>Margaret </a:t>
            </a:r>
            <a:r>
              <a:rPr lang="en-US" altLang="en-US" sz="6600" dirty="0" smtClean="0">
                <a:solidFill>
                  <a:schemeClr val="bg1"/>
                </a:solidFill>
                <a:latin typeface="Helvetica" charset="0"/>
                <a:ea typeface="Helvetica" charset="0"/>
                <a:cs typeface="Helvetica" charset="0"/>
              </a:rPr>
              <a:t>E. Greenslade</a:t>
            </a:r>
            <a:endParaRPr lang="en-US" altLang="en-US" sz="6600" dirty="0">
              <a:solidFill>
                <a:schemeClr val="bg1"/>
              </a:solidFill>
              <a:latin typeface="Helvetica" charset="0"/>
              <a:ea typeface="Helvetica" charset="0"/>
              <a:cs typeface="Helvetica" charset="0"/>
            </a:endParaRPr>
          </a:p>
          <a:p>
            <a:pPr algn="ctr" eaLnBrk="1" hangingPunct="1">
              <a:spcBef>
                <a:spcPct val="0"/>
              </a:spcBef>
              <a:buFontTx/>
              <a:buNone/>
            </a:pPr>
            <a:r>
              <a:rPr lang="en-US" altLang="en-US" sz="4800" dirty="0" smtClean="0">
                <a:solidFill>
                  <a:schemeClr val="bg1"/>
                </a:solidFill>
                <a:latin typeface="Helvetica" charset="0"/>
                <a:ea typeface="Helvetica" charset="0"/>
                <a:cs typeface="Helvetica" charset="0"/>
              </a:rPr>
              <a:t>University of New Hampshire, Chemistry Department, Durham, NH  03824</a:t>
            </a:r>
          </a:p>
          <a:p>
            <a:pPr algn="ctr" eaLnBrk="1" hangingPunct="1">
              <a:spcBef>
                <a:spcPct val="0"/>
              </a:spcBef>
              <a:buFontTx/>
              <a:buNone/>
            </a:pPr>
            <a:r>
              <a:rPr lang="en-US" altLang="en-US" sz="4800" dirty="0" smtClean="0">
                <a:solidFill>
                  <a:schemeClr val="bg1"/>
                </a:solidFill>
                <a:latin typeface="Helvetica" charset="0"/>
                <a:ea typeface="Helvetica" charset="0"/>
                <a:cs typeface="Helvetica" charset="0"/>
              </a:rPr>
              <a:t> </a:t>
            </a:r>
            <a:r>
              <a:rPr lang="en-US" altLang="en-US" sz="5081" dirty="0" smtClean="0">
                <a:solidFill>
                  <a:schemeClr val="bg1"/>
                </a:solidFill>
              </a:rPr>
              <a:t>	 </a:t>
            </a:r>
            <a:endParaRPr lang="en-US" altLang="en-US" sz="5081" dirty="0">
              <a:solidFill>
                <a:schemeClr val="bg1"/>
              </a:solidFill>
            </a:endParaRPr>
          </a:p>
        </p:txBody>
      </p:sp>
      <p:sp>
        <p:nvSpPr>
          <p:cNvPr id="9" name="TextBox 8"/>
          <p:cNvSpPr txBox="1"/>
          <p:nvPr/>
        </p:nvSpPr>
        <p:spPr>
          <a:xfrm>
            <a:off x="0" y="5486400"/>
            <a:ext cx="12801600" cy="1143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solidFill>
              <a:schemeClr val="tx1"/>
            </a:solidFill>
          </a:ln>
        </p:spPr>
        <p:txBody>
          <a:bodyPr lIns="106627" tIns="53313" rIns="106627" bIns="53313">
            <a:spAutoFit/>
          </a:bodyPr>
          <a:lstStyle/>
          <a:p>
            <a:pPr algn="ctr" defTabSz="4508292" eaLnBrk="1" fontAlgn="auto" hangingPunct="1">
              <a:spcBef>
                <a:spcPts val="0"/>
              </a:spcBef>
              <a:spcAft>
                <a:spcPts val="0"/>
              </a:spcAft>
              <a:defRPr/>
            </a:pPr>
            <a:r>
              <a:rPr lang="en-US" sz="6600" dirty="0">
                <a:solidFill>
                  <a:schemeClr val="bg1"/>
                </a:solidFill>
                <a:latin typeface="Helvetica" charset="0"/>
                <a:ea typeface="Helvetica" charset="0"/>
                <a:cs typeface="Helvetica" charset="0"/>
              </a:rPr>
              <a:t>Introduction</a:t>
            </a:r>
          </a:p>
        </p:txBody>
      </p:sp>
      <p:sp>
        <p:nvSpPr>
          <p:cNvPr id="15" name="TextBox 14"/>
          <p:cNvSpPr txBox="1"/>
          <p:nvPr/>
        </p:nvSpPr>
        <p:spPr>
          <a:xfrm>
            <a:off x="31089600" y="5486400"/>
            <a:ext cx="12801600" cy="112333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solidFill>
              <a:schemeClr val="tx1"/>
            </a:solidFill>
          </a:ln>
        </p:spPr>
        <p:txBody>
          <a:bodyPr lIns="106627" tIns="53313" rIns="106627" bIns="53313">
            <a:spAutoFit/>
          </a:bodyPr>
          <a:lstStyle/>
          <a:p>
            <a:pPr algn="ctr" defTabSz="4508292" eaLnBrk="1" fontAlgn="auto" hangingPunct="1">
              <a:spcBef>
                <a:spcPts val="0"/>
              </a:spcBef>
              <a:spcAft>
                <a:spcPts val="0"/>
              </a:spcAft>
              <a:defRPr/>
            </a:pPr>
            <a:r>
              <a:rPr lang="en-US" sz="6600" dirty="0">
                <a:solidFill>
                  <a:schemeClr val="bg1"/>
                </a:solidFill>
                <a:latin typeface="Helvetica" charset="0"/>
                <a:ea typeface="Helvetica" charset="0"/>
                <a:cs typeface="Helvetica" charset="0"/>
              </a:rPr>
              <a:t>Discussion</a:t>
            </a:r>
          </a:p>
        </p:txBody>
      </p:sp>
      <p:sp>
        <p:nvSpPr>
          <p:cNvPr id="19" name="TextBox 18"/>
          <p:cNvSpPr txBox="1"/>
          <p:nvPr/>
        </p:nvSpPr>
        <p:spPr>
          <a:xfrm>
            <a:off x="0" y="21650264"/>
            <a:ext cx="12801600" cy="112333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solidFill>
              <a:schemeClr val="tx1"/>
            </a:solidFill>
          </a:ln>
        </p:spPr>
        <p:txBody>
          <a:bodyPr lIns="106627" tIns="53313" rIns="106627" bIns="53313">
            <a:spAutoFit/>
          </a:bodyPr>
          <a:lstStyle>
            <a:lvl1pPr>
              <a:defRPr sz="8400">
                <a:solidFill>
                  <a:schemeClr val="tx1"/>
                </a:solidFill>
                <a:latin typeface="Tahoma" pitchFamily="34" charset="0"/>
              </a:defRPr>
            </a:lvl1pPr>
            <a:lvl2pPr marL="742950" indent="-285750">
              <a:defRPr sz="8400">
                <a:solidFill>
                  <a:schemeClr val="tx1"/>
                </a:solidFill>
                <a:latin typeface="Tahoma" pitchFamily="34" charset="0"/>
              </a:defRPr>
            </a:lvl2pPr>
            <a:lvl3pPr marL="1143000" indent="-228600">
              <a:defRPr sz="8400">
                <a:solidFill>
                  <a:schemeClr val="tx1"/>
                </a:solidFill>
                <a:latin typeface="Tahoma" pitchFamily="34" charset="0"/>
              </a:defRPr>
            </a:lvl3pPr>
            <a:lvl4pPr marL="1600200" indent="-228600">
              <a:defRPr sz="8400">
                <a:solidFill>
                  <a:schemeClr val="tx1"/>
                </a:solidFill>
                <a:latin typeface="Tahoma" pitchFamily="34" charset="0"/>
              </a:defRPr>
            </a:lvl4pPr>
            <a:lvl5pPr marL="2057400" indent="-228600">
              <a:defRPr sz="8400">
                <a:solidFill>
                  <a:schemeClr val="tx1"/>
                </a:solidFill>
                <a:latin typeface="Tahoma" pitchFamily="34" charset="0"/>
              </a:defRPr>
            </a:lvl5pPr>
            <a:lvl6pPr marL="2514600" indent="-228600" defTabSz="4257675" fontAlgn="base">
              <a:spcBef>
                <a:spcPct val="0"/>
              </a:spcBef>
              <a:spcAft>
                <a:spcPct val="0"/>
              </a:spcAft>
              <a:defRPr sz="8400">
                <a:solidFill>
                  <a:schemeClr val="tx1"/>
                </a:solidFill>
                <a:latin typeface="Tahoma" pitchFamily="34" charset="0"/>
              </a:defRPr>
            </a:lvl6pPr>
            <a:lvl7pPr marL="2971800" indent="-228600" defTabSz="4257675" fontAlgn="base">
              <a:spcBef>
                <a:spcPct val="0"/>
              </a:spcBef>
              <a:spcAft>
                <a:spcPct val="0"/>
              </a:spcAft>
              <a:defRPr sz="8400">
                <a:solidFill>
                  <a:schemeClr val="tx1"/>
                </a:solidFill>
                <a:latin typeface="Tahoma" pitchFamily="34" charset="0"/>
              </a:defRPr>
            </a:lvl7pPr>
            <a:lvl8pPr marL="3429000" indent="-228600" defTabSz="4257675" fontAlgn="base">
              <a:spcBef>
                <a:spcPct val="0"/>
              </a:spcBef>
              <a:spcAft>
                <a:spcPct val="0"/>
              </a:spcAft>
              <a:defRPr sz="8400">
                <a:solidFill>
                  <a:schemeClr val="tx1"/>
                </a:solidFill>
                <a:latin typeface="Tahoma" pitchFamily="34" charset="0"/>
              </a:defRPr>
            </a:lvl8pPr>
            <a:lvl9pPr marL="3886200" indent="-228600" defTabSz="4257675" fontAlgn="base">
              <a:spcBef>
                <a:spcPct val="0"/>
              </a:spcBef>
              <a:spcAft>
                <a:spcPct val="0"/>
              </a:spcAft>
              <a:defRPr sz="8400">
                <a:solidFill>
                  <a:schemeClr val="tx1"/>
                </a:solidFill>
                <a:latin typeface="Tahoma" pitchFamily="34" charset="0"/>
              </a:defRPr>
            </a:lvl9pPr>
          </a:lstStyle>
          <a:p>
            <a:pPr algn="ctr" eaLnBrk="1" hangingPunct="1">
              <a:defRPr/>
            </a:pPr>
            <a:r>
              <a:rPr lang="en-US" altLang="en-US" sz="6600" dirty="0">
                <a:solidFill>
                  <a:schemeClr val="bg1"/>
                </a:solidFill>
                <a:latin typeface="Helvetica" charset="0"/>
                <a:ea typeface="Helvetica" charset="0"/>
                <a:cs typeface="Helvetica" charset="0"/>
              </a:rPr>
              <a:t>Experimental Methods</a:t>
            </a:r>
          </a:p>
        </p:txBody>
      </p:sp>
      <p:sp>
        <p:nvSpPr>
          <p:cNvPr id="20" name="TextBox 19"/>
          <p:cNvSpPr txBox="1"/>
          <p:nvPr/>
        </p:nvSpPr>
        <p:spPr>
          <a:xfrm>
            <a:off x="13715999" y="14917410"/>
            <a:ext cx="16459200" cy="118289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solidFill>
              <a:schemeClr val="tx1"/>
            </a:solidFill>
          </a:ln>
        </p:spPr>
        <p:txBody>
          <a:bodyPr lIns="106627" tIns="53313" rIns="106627" bIns="53313">
            <a:spAutoFit/>
          </a:bodyPr>
          <a:lstStyle>
            <a:lvl1pPr>
              <a:defRPr sz="8400">
                <a:solidFill>
                  <a:schemeClr val="tx1"/>
                </a:solidFill>
                <a:latin typeface="Tahoma" pitchFamily="34" charset="0"/>
              </a:defRPr>
            </a:lvl1pPr>
            <a:lvl2pPr marL="742950" indent="-285750">
              <a:defRPr sz="8400">
                <a:solidFill>
                  <a:schemeClr val="tx1"/>
                </a:solidFill>
                <a:latin typeface="Tahoma" pitchFamily="34" charset="0"/>
              </a:defRPr>
            </a:lvl2pPr>
            <a:lvl3pPr marL="1143000" indent="-228600">
              <a:defRPr sz="8400">
                <a:solidFill>
                  <a:schemeClr val="tx1"/>
                </a:solidFill>
                <a:latin typeface="Tahoma" pitchFamily="34" charset="0"/>
              </a:defRPr>
            </a:lvl3pPr>
            <a:lvl4pPr marL="1600200" indent="-228600">
              <a:defRPr sz="8400">
                <a:solidFill>
                  <a:schemeClr val="tx1"/>
                </a:solidFill>
                <a:latin typeface="Tahoma" pitchFamily="34" charset="0"/>
              </a:defRPr>
            </a:lvl4pPr>
            <a:lvl5pPr marL="2057400" indent="-228600">
              <a:defRPr sz="8400">
                <a:solidFill>
                  <a:schemeClr val="tx1"/>
                </a:solidFill>
                <a:latin typeface="Tahoma" pitchFamily="34" charset="0"/>
              </a:defRPr>
            </a:lvl5pPr>
            <a:lvl6pPr marL="2514600" indent="-228600" defTabSz="4257675" fontAlgn="base">
              <a:spcBef>
                <a:spcPct val="0"/>
              </a:spcBef>
              <a:spcAft>
                <a:spcPct val="0"/>
              </a:spcAft>
              <a:defRPr sz="8400">
                <a:solidFill>
                  <a:schemeClr val="tx1"/>
                </a:solidFill>
                <a:latin typeface="Tahoma" pitchFamily="34" charset="0"/>
              </a:defRPr>
            </a:lvl6pPr>
            <a:lvl7pPr marL="2971800" indent="-228600" defTabSz="4257675" fontAlgn="base">
              <a:spcBef>
                <a:spcPct val="0"/>
              </a:spcBef>
              <a:spcAft>
                <a:spcPct val="0"/>
              </a:spcAft>
              <a:defRPr sz="8400">
                <a:solidFill>
                  <a:schemeClr val="tx1"/>
                </a:solidFill>
                <a:latin typeface="Tahoma" pitchFamily="34" charset="0"/>
              </a:defRPr>
            </a:lvl7pPr>
            <a:lvl8pPr marL="3429000" indent="-228600" defTabSz="4257675" fontAlgn="base">
              <a:spcBef>
                <a:spcPct val="0"/>
              </a:spcBef>
              <a:spcAft>
                <a:spcPct val="0"/>
              </a:spcAft>
              <a:defRPr sz="8400">
                <a:solidFill>
                  <a:schemeClr val="tx1"/>
                </a:solidFill>
                <a:latin typeface="Tahoma" pitchFamily="34" charset="0"/>
              </a:defRPr>
            </a:lvl8pPr>
            <a:lvl9pPr marL="3886200" indent="-228600" defTabSz="4257675" fontAlgn="base">
              <a:spcBef>
                <a:spcPct val="0"/>
              </a:spcBef>
              <a:spcAft>
                <a:spcPct val="0"/>
              </a:spcAft>
              <a:defRPr sz="8400">
                <a:solidFill>
                  <a:schemeClr val="tx1"/>
                </a:solidFill>
                <a:latin typeface="Tahoma" pitchFamily="34" charset="0"/>
              </a:defRPr>
            </a:lvl9pPr>
          </a:lstStyle>
          <a:p>
            <a:pPr algn="ctr" eaLnBrk="1" hangingPunct="1">
              <a:defRPr/>
            </a:pPr>
            <a:r>
              <a:rPr lang="en-US" altLang="en-US" sz="6600" dirty="0">
                <a:solidFill>
                  <a:schemeClr val="bg1"/>
                </a:solidFill>
                <a:latin typeface="Helvetica" charset="0"/>
                <a:ea typeface="Helvetica" charset="0"/>
                <a:cs typeface="Helvetica" charset="0"/>
              </a:rPr>
              <a:t>Results</a:t>
            </a:r>
            <a:r>
              <a:rPr lang="en-US" altLang="en-US" sz="6987" dirty="0">
                <a:solidFill>
                  <a:schemeClr val="bg1"/>
                </a:solidFill>
              </a:rPr>
              <a:t>          </a:t>
            </a:r>
          </a:p>
        </p:txBody>
      </p:sp>
      <p:sp>
        <p:nvSpPr>
          <p:cNvPr id="21" name="TextBox 20"/>
          <p:cNvSpPr txBox="1"/>
          <p:nvPr/>
        </p:nvSpPr>
        <p:spPr>
          <a:xfrm>
            <a:off x="31089600" y="22356597"/>
            <a:ext cx="12801600" cy="112333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solidFill>
              <a:schemeClr val="tx1"/>
            </a:solidFill>
          </a:ln>
        </p:spPr>
        <p:txBody>
          <a:bodyPr lIns="106627" tIns="53313" rIns="106627" bIns="53313">
            <a:spAutoFit/>
          </a:bodyPr>
          <a:lstStyle/>
          <a:p>
            <a:pPr algn="ctr" defTabSz="4508292" eaLnBrk="1" fontAlgn="auto" hangingPunct="1">
              <a:spcBef>
                <a:spcPts val="0"/>
              </a:spcBef>
              <a:spcAft>
                <a:spcPts val="0"/>
              </a:spcAft>
              <a:defRPr/>
            </a:pPr>
            <a:r>
              <a:rPr lang="en-US" sz="6600" dirty="0">
                <a:solidFill>
                  <a:schemeClr val="bg1"/>
                </a:solidFill>
                <a:latin typeface="Helvetica" charset="0"/>
                <a:ea typeface="Helvetica" charset="0"/>
                <a:cs typeface="Helvetica" charset="0"/>
              </a:rPr>
              <a:t>Future Work</a:t>
            </a:r>
          </a:p>
        </p:txBody>
      </p:sp>
      <p:sp>
        <p:nvSpPr>
          <p:cNvPr id="22" name="TextBox 21"/>
          <p:cNvSpPr txBox="1"/>
          <p:nvPr/>
        </p:nvSpPr>
        <p:spPr>
          <a:xfrm>
            <a:off x="31089600" y="28848644"/>
            <a:ext cx="12801600" cy="1143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solidFill>
              <a:schemeClr val="tx1"/>
            </a:solidFill>
          </a:ln>
        </p:spPr>
        <p:txBody>
          <a:bodyPr lIns="106627" tIns="53313" rIns="106627" bIns="53313">
            <a:spAutoFit/>
          </a:bodyPr>
          <a:lstStyle/>
          <a:p>
            <a:pPr algn="ctr" defTabSz="4508292" eaLnBrk="1" fontAlgn="auto" hangingPunct="1">
              <a:spcBef>
                <a:spcPts val="0"/>
              </a:spcBef>
              <a:spcAft>
                <a:spcPts val="0"/>
              </a:spcAft>
              <a:defRPr/>
            </a:pPr>
            <a:r>
              <a:rPr lang="en-US" sz="6600" dirty="0">
                <a:solidFill>
                  <a:schemeClr val="bg1"/>
                </a:solidFill>
                <a:latin typeface="Helvetica" charset="0"/>
                <a:ea typeface="Helvetica" charset="0"/>
                <a:cs typeface="Helvetica" charset="0"/>
              </a:rPr>
              <a:t>References</a:t>
            </a:r>
          </a:p>
        </p:txBody>
      </p:sp>
      <p:sp>
        <p:nvSpPr>
          <p:cNvPr id="23" name="TextBox 22"/>
          <p:cNvSpPr txBox="1"/>
          <p:nvPr/>
        </p:nvSpPr>
        <p:spPr>
          <a:xfrm>
            <a:off x="31089600" y="26191559"/>
            <a:ext cx="12801600" cy="112333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solidFill>
              <a:schemeClr val="tx1"/>
            </a:solidFill>
          </a:ln>
        </p:spPr>
        <p:txBody>
          <a:bodyPr lIns="106627" tIns="53313" rIns="106627" bIns="53313">
            <a:spAutoFit/>
          </a:bodyPr>
          <a:lstStyle/>
          <a:p>
            <a:pPr algn="ctr" defTabSz="4508292" eaLnBrk="1" fontAlgn="auto" hangingPunct="1">
              <a:spcBef>
                <a:spcPts val="0"/>
              </a:spcBef>
              <a:spcAft>
                <a:spcPts val="0"/>
              </a:spcAft>
              <a:defRPr/>
            </a:pPr>
            <a:r>
              <a:rPr lang="en-US" sz="6600" dirty="0">
                <a:solidFill>
                  <a:schemeClr val="bg1"/>
                </a:solidFill>
                <a:latin typeface="Helvetica" charset="0"/>
                <a:ea typeface="Helvetica" charset="0"/>
                <a:cs typeface="Helvetica" charset="0"/>
              </a:rPr>
              <a:t>Acknowledgments</a:t>
            </a:r>
          </a:p>
        </p:txBody>
      </p:sp>
      <p:sp>
        <p:nvSpPr>
          <p:cNvPr id="2070" name="Rectangle 40"/>
          <p:cNvSpPr>
            <a:spLocks noChangeArrowheads="1"/>
          </p:cNvSpPr>
          <p:nvPr/>
        </p:nvSpPr>
        <p:spPr bwMode="auto">
          <a:xfrm>
            <a:off x="0" y="4800600"/>
            <a:ext cx="43891200" cy="685800"/>
          </a:xfrm>
          <a:prstGeom prst="rect">
            <a:avLst/>
          </a:prstGeom>
          <a:gradFill rotWithShape="1">
            <a:gsLst>
              <a:gs pos="0">
                <a:srgbClr val="008000"/>
              </a:gs>
              <a:gs pos="100000">
                <a:srgbClr val="003B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ltLang="en-US" sz="3298"/>
          </a:p>
        </p:txBody>
      </p:sp>
      <p:sp>
        <p:nvSpPr>
          <p:cNvPr id="2073" name="Rectangle 48"/>
          <p:cNvSpPr>
            <a:spLocks noChangeArrowheads="1"/>
          </p:cNvSpPr>
          <p:nvPr/>
        </p:nvSpPr>
        <p:spPr bwMode="auto">
          <a:xfrm>
            <a:off x="1855694" y="15110408"/>
            <a:ext cx="184731" cy="599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tLang="en-US" sz="3298"/>
          </a:p>
        </p:txBody>
      </p:sp>
      <p:grpSp>
        <p:nvGrpSpPr>
          <p:cNvPr id="13329" name="Group 1463"/>
          <p:cNvGrpSpPr>
            <a:grpSpLocks noChangeAspect="1"/>
          </p:cNvGrpSpPr>
          <p:nvPr/>
        </p:nvGrpSpPr>
        <p:grpSpPr bwMode="auto">
          <a:xfrm>
            <a:off x="15544800" y="5776540"/>
            <a:ext cx="12801600" cy="3596294"/>
            <a:chOff x="1371600" y="1262677"/>
            <a:chExt cx="8687789" cy="2409894"/>
          </a:xfrm>
        </p:grpSpPr>
        <p:sp>
          <p:nvSpPr>
            <p:cNvPr id="1465" name="Oval 1464"/>
            <p:cNvSpPr/>
            <p:nvPr/>
          </p:nvSpPr>
          <p:spPr>
            <a:xfrm>
              <a:off x="2399737" y="2511790"/>
              <a:ext cx="182332" cy="183460"/>
            </a:xfrm>
            <a:prstGeom prst="ellipse">
              <a:avLst/>
            </a:prstGeom>
            <a:solidFill>
              <a:sysClr val="window" lastClr="FFFFFF"/>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466" name="Oval 1465"/>
            <p:cNvSpPr/>
            <p:nvPr/>
          </p:nvSpPr>
          <p:spPr>
            <a:xfrm>
              <a:off x="2576406" y="1833441"/>
              <a:ext cx="182332" cy="183460"/>
            </a:xfrm>
            <a:prstGeom prst="ellipse">
              <a:avLst/>
            </a:prstGeom>
            <a:solidFill>
              <a:sysClr val="window" lastClr="FFFFFF"/>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467" name="Oval 1466"/>
            <p:cNvSpPr/>
            <p:nvPr/>
          </p:nvSpPr>
          <p:spPr>
            <a:xfrm>
              <a:off x="2185696" y="3002149"/>
              <a:ext cx="182331" cy="183460"/>
            </a:xfrm>
            <a:prstGeom prst="ellipse">
              <a:avLst/>
            </a:prstGeom>
            <a:solidFill>
              <a:sysClr val="window" lastClr="FFFFFF"/>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468" name="Oval 1467"/>
            <p:cNvSpPr/>
            <p:nvPr/>
          </p:nvSpPr>
          <p:spPr>
            <a:xfrm>
              <a:off x="3052054" y="2099571"/>
              <a:ext cx="182332" cy="182328"/>
            </a:xfrm>
            <a:prstGeom prst="ellipse">
              <a:avLst/>
            </a:prstGeom>
            <a:solidFill>
              <a:sysClr val="window" lastClr="FFFFFF"/>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469" name="Oval 1468"/>
            <p:cNvSpPr/>
            <p:nvPr/>
          </p:nvSpPr>
          <p:spPr>
            <a:xfrm>
              <a:off x="3035067" y="2760933"/>
              <a:ext cx="183464" cy="182328"/>
            </a:xfrm>
            <a:prstGeom prst="ellipse">
              <a:avLst/>
            </a:prstGeom>
            <a:solidFill>
              <a:sysClr val="window" lastClr="FFFFFF"/>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470" name="Oval 1469"/>
            <p:cNvSpPr/>
            <p:nvPr/>
          </p:nvSpPr>
          <p:spPr>
            <a:xfrm>
              <a:off x="3415584" y="2358907"/>
              <a:ext cx="182331" cy="183460"/>
            </a:xfrm>
            <a:prstGeom prst="ellipse">
              <a:avLst/>
            </a:prstGeom>
            <a:solidFill>
              <a:sysClr val="window" lastClr="FFFFFF"/>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grpSp>
          <p:nvGrpSpPr>
            <p:cNvPr id="13336" name="Group 1470"/>
            <p:cNvGrpSpPr>
              <a:grpSpLocks/>
            </p:cNvGrpSpPr>
            <p:nvPr/>
          </p:nvGrpSpPr>
          <p:grpSpPr bwMode="auto">
            <a:xfrm>
              <a:off x="4882524" y="3024770"/>
              <a:ext cx="228600" cy="228600"/>
              <a:chOff x="7358741" y="2435481"/>
              <a:chExt cx="228600" cy="228600"/>
            </a:xfrm>
          </p:grpSpPr>
          <p:sp>
            <p:nvSpPr>
              <p:cNvPr id="1610" name="Oval 1609"/>
              <p:cNvSpPr/>
              <p:nvPr/>
            </p:nvSpPr>
            <p:spPr>
              <a:xfrm>
                <a:off x="7359514" y="2435510"/>
                <a:ext cx="227631" cy="228759"/>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611" name="Oval 1610"/>
              <p:cNvSpPr/>
              <p:nvPr/>
            </p:nvSpPr>
            <p:spPr>
              <a:xfrm>
                <a:off x="7382164" y="2455894"/>
                <a:ext cx="182331" cy="182327"/>
              </a:xfrm>
              <a:prstGeom prst="ellipse">
                <a:avLst/>
              </a:prstGeom>
              <a:solidFill>
                <a:sysClr val="window" lastClr="FFFFFF"/>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grpSp>
        <p:grpSp>
          <p:nvGrpSpPr>
            <p:cNvPr id="13337" name="Group 1471"/>
            <p:cNvGrpSpPr>
              <a:grpSpLocks/>
            </p:cNvGrpSpPr>
            <p:nvPr/>
          </p:nvGrpSpPr>
          <p:grpSpPr bwMode="auto">
            <a:xfrm>
              <a:off x="8987226" y="2267517"/>
              <a:ext cx="365760" cy="365760"/>
              <a:chOff x="6438603" y="4673491"/>
              <a:chExt cx="365760" cy="365760"/>
            </a:xfrm>
          </p:grpSpPr>
          <p:sp>
            <p:nvSpPr>
              <p:cNvPr id="1608" name="Oval 1607"/>
              <p:cNvSpPr/>
              <p:nvPr/>
            </p:nvSpPr>
            <p:spPr>
              <a:xfrm>
                <a:off x="6438831" y="4673151"/>
                <a:ext cx="365795" cy="365788"/>
              </a:xfrm>
              <a:prstGeom prst="ellipse">
                <a:avLst/>
              </a:prstGeom>
              <a:solidFill>
                <a:srgbClr val="00B0F0"/>
              </a:solidFill>
              <a:ln w="12700" cap="flat" cmpd="sng" algn="ctr">
                <a:solidFill>
                  <a:srgbClr val="00B0F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609" name="Oval 1608"/>
              <p:cNvSpPr/>
              <p:nvPr/>
            </p:nvSpPr>
            <p:spPr>
              <a:xfrm>
                <a:off x="6530562" y="4764881"/>
                <a:ext cx="182332" cy="182327"/>
              </a:xfrm>
              <a:prstGeom prst="ellipse">
                <a:avLst/>
              </a:prstGeom>
              <a:solidFill>
                <a:sysClr val="window" lastClr="FFFFFF"/>
              </a:solidFill>
              <a:ln w="12700" cap="flat" cmpd="sng" algn="ctr">
                <a:solidFill>
                  <a:srgbClr val="00B0F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grpSp>
        <p:grpSp>
          <p:nvGrpSpPr>
            <p:cNvPr id="13338" name="Group 1472"/>
            <p:cNvGrpSpPr>
              <a:grpSpLocks/>
            </p:cNvGrpSpPr>
            <p:nvPr/>
          </p:nvGrpSpPr>
          <p:grpSpPr bwMode="auto">
            <a:xfrm>
              <a:off x="6373769" y="1804799"/>
              <a:ext cx="228600" cy="228600"/>
              <a:chOff x="7358741" y="2435481"/>
              <a:chExt cx="228600" cy="228600"/>
            </a:xfrm>
          </p:grpSpPr>
          <p:sp>
            <p:nvSpPr>
              <p:cNvPr id="1606" name="Oval 1605"/>
              <p:cNvSpPr/>
              <p:nvPr/>
            </p:nvSpPr>
            <p:spPr>
              <a:xfrm>
                <a:off x="7358630" y="2435811"/>
                <a:ext cx="228764" cy="228759"/>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607" name="Oval 1606"/>
              <p:cNvSpPr/>
              <p:nvPr/>
            </p:nvSpPr>
            <p:spPr>
              <a:xfrm>
                <a:off x="7381280" y="2456196"/>
                <a:ext cx="183464" cy="182328"/>
              </a:xfrm>
              <a:prstGeom prst="ellipse">
                <a:avLst/>
              </a:prstGeom>
              <a:solidFill>
                <a:sysClr val="window" lastClr="FFFFFF"/>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grpSp>
        <p:grpSp>
          <p:nvGrpSpPr>
            <p:cNvPr id="13339" name="Group 1473"/>
            <p:cNvGrpSpPr>
              <a:grpSpLocks/>
            </p:cNvGrpSpPr>
            <p:nvPr/>
          </p:nvGrpSpPr>
          <p:grpSpPr bwMode="auto">
            <a:xfrm>
              <a:off x="6025221" y="2340245"/>
              <a:ext cx="228600" cy="228600"/>
              <a:chOff x="7358741" y="2435481"/>
              <a:chExt cx="228600" cy="228600"/>
            </a:xfrm>
          </p:grpSpPr>
          <p:sp>
            <p:nvSpPr>
              <p:cNvPr id="1604" name="Oval 1603"/>
              <p:cNvSpPr/>
              <p:nvPr/>
            </p:nvSpPr>
            <p:spPr>
              <a:xfrm>
                <a:off x="7359502" y="2436023"/>
                <a:ext cx="227632" cy="227626"/>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605" name="Oval 1604"/>
              <p:cNvSpPr/>
              <p:nvPr/>
            </p:nvSpPr>
            <p:spPr>
              <a:xfrm>
                <a:off x="7382152" y="2455275"/>
                <a:ext cx="182332" cy="182328"/>
              </a:xfrm>
              <a:prstGeom prst="ellipse">
                <a:avLst/>
              </a:prstGeom>
              <a:solidFill>
                <a:sysClr val="window" lastClr="FFFFFF"/>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grpSp>
        <p:grpSp>
          <p:nvGrpSpPr>
            <p:cNvPr id="13340" name="Group 1474"/>
            <p:cNvGrpSpPr>
              <a:grpSpLocks/>
            </p:cNvGrpSpPr>
            <p:nvPr/>
          </p:nvGrpSpPr>
          <p:grpSpPr bwMode="auto">
            <a:xfrm>
              <a:off x="6294613" y="2920237"/>
              <a:ext cx="228600" cy="228600"/>
              <a:chOff x="7358741" y="2435481"/>
              <a:chExt cx="228600" cy="228600"/>
            </a:xfrm>
          </p:grpSpPr>
          <p:sp>
            <p:nvSpPr>
              <p:cNvPr id="1602" name="Oval 1601"/>
              <p:cNvSpPr/>
              <p:nvPr/>
            </p:nvSpPr>
            <p:spPr>
              <a:xfrm>
                <a:off x="7358511" y="2435856"/>
                <a:ext cx="228764" cy="228759"/>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603" name="Oval 1602"/>
              <p:cNvSpPr/>
              <p:nvPr/>
            </p:nvSpPr>
            <p:spPr>
              <a:xfrm>
                <a:off x="7381161" y="2456240"/>
                <a:ext cx="183464" cy="182327"/>
              </a:xfrm>
              <a:prstGeom prst="ellipse">
                <a:avLst/>
              </a:prstGeom>
              <a:solidFill>
                <a:sysClr val="window" lastClr="FFFFFF"/>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grpSp>
        <p:grpSp>
          <p:nvGrpSpPr>
            <p:cNvPr id="13341" name="Group 1475"/>
            <p:cNvGrpSpPr>
              <a:grpSpLocks/>
            </p:cNvGrpSpPr>
            <p:nvPr/>
          </p:nvGrpSpPr>
          <p:grpSpPr bwMode="auto">
            <a:xfrm>
              <a:off x="5088264" y="2357352"/>
              <a:ext cx="228600" cy="228600"/>
              <a:chOff x="7358741" y="2435481"/>
              <a:chExt cx="228600" cy="228600"/>
            </a:xfrm>
          </p:grpSpPr>
          <p:sp>
            <p:nvSpPr>
              <p:cNvPr id="1600" name="Oval 1599"/>
              <p:cNvSpPr/>
              <p:nvPr/>
            </p:nvSpPr>
            <p:spPr>
              <a:xfrm>
                <a:off x="7358755" y="2435903"/>
                <a:ext cx="228764" cy="227627"/>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601" name="Oval 1600"/>
              <p:cNvSpPr/>
              <p:nvPr/>
            </p:nvSpPr>
            <p:spPr>
              <a:xfrm>
                <a:off x="7381404" y="2455156"/>
                <a:ext cx="183464" cy="182327"/>
              </a:xfrm>
              <a:prstGeom prst="ellipse">
                <a:avLst/>
              </a:prstGeom>
              <a:solidFill>
                <a:sysClr val="window" lastClr="FFFFFF"/>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grpSp>
        <p:grpSp>
          <p:nvGrpSpPr>
            <p:cNvPr id="13342" name="Group 1476"/>
            <p:cNvGrpSpPr>
              <a:grpSpLocks/>
            </p:cNvGrpSpPr>
            <p:nvPr/>
          </p:nvGrpSpPr>
          <p:grpSpPr bwMode="auto">
            <a:xfrm>
              <a:off x="5481766" y="1674610"/>
              <a:ext cx="228600" cy="228600"/>
              <a:chOff x="7358741" y="2435481"/>
              <a:chExt cx="228600" cy="228600"/>
            </a:xfrm>
          </p:grpSpPr>
          <p:sp>
            <p:nvSpPr>
              <p:cNvPr id="1598" name="Oval 1597"/>
              <p:cNvSpPr/>
              <p:nvPr/>
            </p:nvSpPr>
            <p:spPr>
              <a:xfrm>
                <a:off x="7359360" y="2435767"/>
                <a:ext cx="228764" cy="228759"/>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99" name="Oval 1598"/>
              <p:cNvSpPr/>
              <p:nvPr/>
            </p:nvSpPr>
            <p:spPr>
              <a:xfrm>
                <a:off x="7382010" y="2456152"/>
                <a:ext cx="183464" cy="182327"/>
              </a:xfrm>
              <a:prstGeom prst="ellipse">
                <a:avLst/>
              </a:prstGeom>
              <a:solidFill>
                <a:sysClr val="window" lastClr="FFFFFF"/>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grpSp>
        <p:grpSp>
          <p:nvGrpSpPr>
            <p:cNvPr id="13343" name="Group 1477"/>
            <p:cNvGrpSpPr>
              <a:grpSpLocks/>
            </p:cNvGrpSpPr>
            <p:nvPr/>
          </p:nvGrpSpPr>
          <p:grpSpPr bwMode="auto">
            <a:xfrm>
              <a:off x="7667080" y="2024994"/>
              <a:ext cx="365760" cy="365760"/>
              <a:chOff x="6438603" y="4673491"/>
              <a:chExt cx="365760" cy="365760"/>
            </a:xfrm>
          </p:grpSpPr>
          <p:sp>
            <p:nvSpPr>
              <p:cNvPr id="1596" name="Oval 1595"/>
              <p:cNvSpPr/>
              <p:nvPr/>
            </p:nvSpPr>
            <p:spPr>
              <a:xfrm>
                <a:off x="6438489" y="4673325"/>
                <a:ext cx="365795" cy="365788"/>
              </a:xfrm>
              <a:prstGeom prst="ellipse">
                <a:avLst/>
              </a:prstGeom>
              <a:solidFill>
                <a:srgbClr val="00B0F0"/>
              </a:solidFill>
              <a:ln w="12700" cap="flat" cmpd="sng" algn="ctr">
                <a:solidFill>
                  <a:srgbClr val="00B0F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97" name="Oval 1596"/>
              <p:cNvSpPr/>
              <p:nvPr/>
            </p:nvSpPr>
            <p:spPr>
              <a:xfrm>
                <a:off x="6530220" y="4765056"/>
                <a:ext cx="182332" cy="182327"/>
              </a:xfrm>
              <a:prstGeom prst="ellipse">
                <a:avLst/>
              </a:prstGeom>
              <a:solidFill>
                <a:sysClr val="window" lastClr="FFFFFF"/>
              </a:solidFill>
              <a:ln w="12700" cap="flat" cmpd="sng" algn="ctr">
                <a:solidFill>
                  <a:srgbClr val="00B0F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grpSp>
        <p:grpSp>
          <p:nvGrpSpPr>
            <p:cNvPr id="13344" name="Group 1478"/>
            <p:cNvGrpSpPr>
              <a:grpSpLocks/>
            </p:cNvGrpSpPr>
            <p:nvPr/>
          </p:nvGrpSpPr>
          <p:grpSpPr bwMode="auto">
            <a:xfrm>
              <a:off x="8367058" y="1651146"/>
              <a:ext cx="365760" cy="365760"/>
              <a:chOff x="6438603" y="4673491"/>
              <a:chExt cx="365760" cy="365760"/>
            </a:xfrm>
          </p:grpSpPr>
          <p:sp>
            <p:nvSpPr>
              <p:cNvPr id="1594" name="Oval 1593"/>
              <p:cNvSpPr/>
              <p:nvPr/>
            </p:nvSpPr>
            <p:spPr>
              <a:xfrm>
                <a:off x="6439524" y="4673458"/>
                <a:ext cx="365796" cy="365788"/>
              </a:xfrm>
              <a:prstGeom prst="ellipse">
                <a:avLst/>
              </a:prstGeom>
              <a:solidFill>
                <a:srgbClr val="00B0F0"/>
              </a:solidFill>
              <a:ln w="12700" cap="flat" cmpd="sng" algn="ctr">
                <a:solidFill>
                  <a:srgbClr val="00B0F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95" name="Oval 1594"/>
              <p:cNvSpPr/>
              <p:nvPr/>
            </p:nvSpPr>
            <p:spPr>
              <a:xfrm>
                <a:off x="6531256" y="4765189"/>
                <a:ext cx="182331" cy="182327"/>
              </a:xfrm>
              <a:prstGeom prst="ellipse">
                <a:avLst/>
              </a:prstGeom>
              <a:solidFill>
                <a:sysClr val="window" lastClr="FFFFFF"/>
              </a:solidFill>
              <a:ln w="12700" cap="flat" cmpd="sng" algn="ctr">
                <a:solidFill>
                  <a:srgbClr val="00B0F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grpSp>
        <p:grpSp>
          <p:nvGrpSpPr>
            <p:cNvPr id="13345" name="Group 1479"/>
            <p:cNvGrpSpPr>
              <a:grpSpLocks/>
            </p:cNvGrpSpPr>
            <p:nvPr/>
          </p:nvGrpSpPr>
          <p:grpSpPr bwMode="auto">
            <a:xfrm>
              <a:off x="8708597" y="3038045"/>
              <a:ext cx="365760" cy="365760"/>
              <a:chOff x="6438603" y="4673491"/>
              <a:chExt cx="365760" cy="365760"/>
            </a:xfrm>
          </p:grpSpPr>
          <p:sp>
            <p:nvSpPr>
              <p:cNvPr id="1592" name="Oval 1591"/>
              <p:cNvSpPr/>
              <p:nvPr/>
            </p:nvSpPr>
            <p:spPr>
              <a:xfrm>
                <a:off x="6438866" y="4673834"/>
                <a:ext cx="365795" cy="365787"/>
              </a:xfrm>
              <a:prstGeom prst="ellipse">
                <a:avLst/>
              </a:prstGeom>
              <a:solidFill>
                <a:srgbClr val="00B0F0"/>
              </a:solidFill>
              <a:ln w="12700" cap="flat" cmpd="sng" algn="ctr">
                <a:solidFill>
                  <a:srgbClr val="00B0F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93" name="Oval 1592"/>
              <p:cNvSpPr/>
              <p:nvPr/>
            </p:nvSpPr>
            <p:spPr>
              <a:xfrm>
                <a:off x="6530598" y="4765564"/>
                <a:ext cx="182332" cy="182328"/>
              </a:xfrm>
              <a:prstGeom prst="ellipse">
                <a:avLst/>
              </a:prstGeom>
              <a:solidFill>
                <a:sysClr val="window" lastClr="FFFFFF"/>
              </a:solidFill>
              <a:ln w="12700" cap="flat" cmpd="sng" algn="ctr">
                <a:solidFill>
                  <a:srgbClr val="00B0F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grpSp>
        <p:grpSp>
          <p:nvGrpSpPr>
            <p:cNvPr id="13346" name="Group 1480"/>
            <p:cNvGrpSpPr>
              <a:grpSpLocks/>
            </p:cNvGrpSpPr>
            <p:nvPr/>
          </p:nvGrpSpPr>
          <p:grpSpPr bwMode="auto">
            <a:xfrm>
              <a:off x="7548747" y="2872045"/>
              <a:ext cx="365760" cy="365760"/>
              <a:chOff x="6438603" y="4673491"/>
              <a:chExt cx="365760" cy="365760"/>
            </a:xfrm>
          </p:grpSpPr>
          <p:sp>
            <p:nvSpPr>
              <p:cNvPr id="1590" name="Oval 1589"/>
              <p:cNvSpPr/>
              <p:nvPr/>
            </p:nvSpPr>
            <p:spPr>
              <a:xfrm>
                <a:off x="6439042" y="4673361"/>
                <a:ext cx="365795" cy="365788"/>
              </a:xfrm>
              <a:prstGeom prst="ellipse">
                <a:avLst/>
              </a:prstGeom>
              <a:solidFill>
                <a:srgbClr val="00B0F0"/>
              </a:solidFill>
              <a:ln w="12700" cap="flat" cmpd="sng" algn="ctr">
                <a:solidFill>
                  <a:srgbClr val="00B0F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91" name="Oval 1590"/>
              <p:cNvSpPr/>
              <p:nvPr/>
            </p:nvSpPr>
            <p:spPr>
              <a:xfrm>
                <a:off x="6530774" y="4765092"/>
                <a:ext cx="182332" cy="182327"/>
              </a:xfrm>
              <a:prstGeom prst="ellipse">
                <a:avLst/>
              </a:prstGeom>
              <a:solidFill>
                <a:sysClr val="window" lastClr="FFFFFF"/>
              </a:solidFill>
              <a:ln w="12700" cap="flat" cmpd="sng" algn="ctr">
                <a:solidFill>
                  <a:srgbClr val="00B0F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grpSp>
        <p:grpSp>
          <p:nvGrpSpPr>
            <p:cNvPr id="13347" name="Group 1481"/>
            <p:cNvGrpSpPr>
              <a:grpSpLocks/>
            </p:cNvGrpSpPr>
            <p:nvPr/>
          </p:nvGrpSpPr>
          <p:grpSpPr bwMode="auto">
            <a:xfrm>
              <a:off x="8150260" y="2472491"/>
              <a:ext cx="365760" cy="365760"/>
              <a:chOff x="6438603" y="4673491"/>
              <a:chExt cx="365760" cy="365760"/>
            </a:xfrm>
          </p:grpSpPr>
          <p:sp>
            <p:nvSpPr>
              <p:cNvPr id="1588" name="Oval 1587"/>
              <p:cNvSpPr/>
              <p:nvPr/>
            </p:nvSpPr>
            <p:spPr>
              <a:xfrm>
                <a:off x="6438883" y="4673154"/>
                <a:ext cx="365796" cy="365787"/>
              </a:xfrm>
              <a:prstGeom prst="ellipse">
                <a:avLst/>
              </a:prstGeom>
              <a:solidFill>
                <a:srgbClr val="00B0F0"/>
              </a:solidFill>
              <a:ln w="12700" cap="flat" cmpd="sng" algn="ctr">
                <a:solidFill>
                  <a:srgbClr val="00B0F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89" name="Oval 1588"/>
              <p:cNvSpPr/>
              <p:nvPr/>
            </p:nvSpPr>
            <p:spPr>
              <a:xfrm>
                <a:off x="6530616" y="4764883"/>
                <a:ext cx="182331" cy="182328"/>
              </a:xfrm>
              <a:prstGeom prst="ellipse">
                <a:avLst/>
              </a:prstGeom>
              <a:solidFill>
                <a:sysClr val="window" lastClr="FFFFFF"/>
              </a:solidFill>
              <a:ln w="12700" cap="flat" cmpd="sng" algn="ctr">
                <a:solidFill>
                  <a:srgbClr val="00B0F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grpSp>
        <p:grpSp>
          <p:nvGrpSpPr>
            <p:cNvPr id="13348" name="Group 1482"/>
            <p:cNvGrpSpPr>
              <a:grpSpLocks/>
            </p:cNvGrpSpPr>
            <p:nvPr/>
          </p:nvGrpSpPr>
          <p:grpSpPr bwMode="auto">
            <a:xfrm>
              <a:off x="4114800" y="1371600"/>
              <a:ext cx="458189" cy="2194560"/>
              <a:chOff x="3886200" y="1419602"/>
              <a:chExt cx="458189" cy="2194560"/>
            </a:xfrm>
          </p:grpSpPr>
          <p:cxnSp>
            <p:nvCxnSpPr>
              <p:cNvPr id="13449" name="Straight Connector 1583"/>
              <p:cNvCxnSpPr>
                <a:cxnSpLocks noChangeShapeType="1"/>
              </p:cNvCxnSpPr>
              <p:nvPr/>
            </p:nvCxnSpPr>
            <p:spPr bwMode="auto">
              <a:xfrm>
                <a:off x="4118758" y="1419602"/>
                <a:ext cx="0" cy="2194560"/>
              </a:xfrm>
              <a:prstGeom prst="line">
                <a:avLst/>
              </a:prstGeom>
              <a:noFill/>
              <a:ln w="6350">
                <a:solidFill>
                  <a:srgbClr val="000000"/>
                </a:solidFill>
                <a:prstDash val="dash"/>
                <a:miter lim="800000"/>
                <a:headEnd/>
                <a:tailEnd/>
              </a:ln>
              <a:extLst>
                <a:ext uri="{909E8E84-426E-40DD-AFC4-6F175D3DCCD1}">
                  <a14:hiddenFill xmlns:a14="http://schemas.microsoft.com/office/drawing/2010/main">
                    <a:noFill/>
                  </a14:hiddenFill>
                </a:ext>
              </a:extLst>
            </p:spPr>
          </p:cxnSp>
          <p:cxnSp>
            <p:nvCxnSpPr>
              <p:cNvPr id="13450" name="Straight Arrow Connector 1584"/>
              <p:cNvCxnSpPr>
                <a:cxnSpLocks noChangeShapeType="1"/>
              </p:cNvCxnSpPr>
              <p:nvPr/>
            </p:nvCxnSpPr>
            <p:spPr bwMode="auto">
              <a:xfrm>
                <a:off x="3886200" y="2514600"/>
                <a:ext cx="451262" cy="0"/>
              </a:xfrm>
              <a:prstGeom prst="straightConnector1">
                <a:avLst/>
              </a:prstGeom>
              <a:noFill/>
              <a:ln w="6350">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3451" name="Straight Arrow Connector 1585"/>
              <p:cNvCxnSpPr>
                <a:cxnSpLocks noChangeShapeType="1"/>
              </p:cNvCxnSpPr>
              <p:nvPr/>
            </p:nvCxnSpPr>
            <p:spPr bwMode="auto">
              <a:xfrm>
                <a:off x="3893127" y="3063240"/>
                <a:ext cx="451262" cy="0"/>
              </a:xfrm>
              <a:prstGeom prst="straightConnector1">
                <a:avLst/>
              </a:prstGeom>
              <a:noFill/>
              <a:ln w="6350">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3452" name="Straight Arrow Connector 1586"/>
              <p:cNvCxnSpPr>
                <a:cxnSpLocks noChangeShapeType="1"/>
              </p:cNvCxnSpPr>
              <p:nvPr/>
            </p:nvCxnSpPr>
            <p:spPr bwMode="auto">
              <a:xfrm>
                <a:off x="3886200" y="1965960"/>
                <a:ext cx="457200" cy="0"/>
              </a:xfrm>
              <a:prstGeom prst="straightConnector1">
                <a:avLst/>
              </a:prstGeom>
              <a:noFill/>
              <a:ln w="6350">
                <a:solidFill>
                  <a:srgbClr val="000000"/>
                </a:solidFill>
                <a:miter lim="800000"/>
                <a:headEnd/>
                <a:tailEnd type="triangle" w="med" len="med"/>
              </a:ln>
              <a:extLst>
                <a:ext uri="{909E8E84-426E-40DD-AFC4-6F175D3DCCD1}">
                  <a14:hiddenFill xmlns:a14="http://schemas.microsoft.com/office/drawing/2010/main">
                    <a:noFill/>
                  </a14:hiddenFill>
                </a:ext>
              </a:extLst>
            </p:spPr>
          </p:cxnSp>
        </p:grpSp>
        <p:grpSp>
          <p:nvGrpSpPr>
            <p:cNvPr id="13349" name="Group 1483"/>
            <p:cNvGrpSpPr>
              <a:grpSpLocks/>
            </p:cNvGrpSpPr>
            <p:nvPr/>
          </p:nvGrpSpPr>
          <p:grpSpPr bwMode="auto">
            <a:xfrm>
              <a:off x="6858000" y="1371600"/>
              <a:ext cx="458189" cy="2194560"/>
              <a:chOff x="3886200" y="1419602"/>
              <a:chExt cx="458189" cy="2194560"/>
            </a:xfrm>
          </p:grpSpPr>
          <p:cxnSp>
            <p:nvCxnSpPr>
              <p:cNvPr id="13445" name="Straight Connector 1579"/>
              <p:cNvCxnSpPr>
                <a:cxnSpLocks noChangeShapeType="1"/>
              </p:cNvCxnSpPr>
              <p:nvPr/>
            </p:nvCxnSpPr>
            <p:spPr bwMode="auto">
              <a:xfrm>
                <a:off x="4118758" y="1419602"/>
                <a:ext cx="0" cy="2194560"/>
              </a:xfrm>
              <a:prstGeom prst="line">
                <a:avLst/>
              </a:prstGeom>
              <a:noFill/>
              <a:ln w="6350">
                <a:solidFill>
                  <a:srgbClr val="000000"/>
                </a:solidFill>
                <a:prstDash val="dash"/>
                <a:miter lim="800000"/>
                <a:headEnd/>
                <a:tailEnd/>
              </a:ln>
              <a:extLst>
                <a:ext uri="{909E8E84-426E-40DD-AFC4-6F175D3DCCD1}">
                  <a14:hiddenFill xmlns:a14="http://schemas.microsoft.com/office/drawing/2010/main">
                    <a:noFill/>
                  </a14:hiddenFill>
                </a:ext>
              </a:extLst>
            </p:spPr>
          </p:cxnSp>
          <p:cxnSp>
            <p:nvCxnSpPr>
              <p:cNvPr id="13446" name="Straight Arrow Connector 1580"/>
              <p:cNvCxnSpPr>
                <a:cxnSpLocks noChangeShapeType="1"/>
              </p:cNvCxnSpPr>
              <p:nvPr/>
            </p:nvCxnSpPr>
            <p:spPr bwMode="auto">
              <a:xfrm>
                <a:off x="3886200" y="2514600"/>
                <a:ext cx="451262" cy="0"/>
              </a:xfrm>
              <a:prstGeom prst="straightConnector1">
                <a:avLst/>
              </a:prstGeom>
              <a:noFill/>
              <a:ln w="6350">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3447" name="Straight Arrow Connector 1581"/>
              <p:cNvCxnSpPr>
                <a:cxnSpLocks noChangeShapeType="1"/>
              </p:cNvCxnSpPr>
              <p:nvPr/>
            </p:nvCxnSpPr>
            <p:spPr bwMode="auto">
              <a:xfrm>
                <a:off x="3893127" y="3063240"/>
                <a:ext cx="451262" cy="0"/>
              </a:xfrm>
              <a:prstGeom prst="straightConnector1">
                <a:avLst/>
              </a:prstGeom>
              <a:noFill/>
              <a:ln w="6350">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3448" name="Straight Arrow Connector 1582"/>
              <p:cNvCxnSpPr>
                <a:cxnSpLocks noChangeShapeType="1"/>
              </p:cNvCxnSpPr>
              <p:nvPr/>
            </p:nvCxnSpPr>
            <p:spPr bwMode="auto">
              <a:xfrm>
                <a:off x="3886200" y="1965960"/>
                <a:ext cx="457200" cy="0"/>
              </a:xfrm>
              <a:prstGeom prst="straightConnector1">
                <a:avLst/>
              </a:prstGeom>
              <a:noFill/>
              <a:ln w="6350">
                <a:solidFill>
                  <a:srgbClr val="000000"/>
                </a:solidFill>
                <a:miter lim="800000"/>
                <a:headEnd/>
                <a:tailEnd type="triangle" w="med" len="med"/>
              </a:ln>
              <a:extLst>
                <a:ext uri="{909E8E84-426E-40DD-AFC4-6F175D3DCCD1}">
                  <a14:hiddenFill xmlns:a14="http://schemas.microsoft.com/office/drawing/2010/main">
                    <a:noFill/>
                  </a14:hiddenFill>
                </a:ext>
              </a:extLst>
            </p:spPr>
          </p:cxnSp>
        </p:grpSp>
        <p:grpSp>
          <p:nvGrpSpPr>
            <p:cNvPr id="13350" name="Group 1484"/>
            <p:cNvGrpSpPr>
              <a:grpSpLocks/>
            </p:cNvGrpSpPr>
            <p:nvPr/>
          </p:nvGrpSpPr>
          <p:grpSpPr bwMode="auto">
            <a:xfrm>
              <a:off x="1371600" y="1371600"/>
              <a:ext cx="458189" cy="2194560"/>
              <a:chOff x="3886200" y="1419602"/>
              <a:chExt cx="458189" cy="2194560"/>
            </a:xfrm>
          </p:grpSpPr>
          <p:cxnSp>
            <p:nvCxnSpPr>
              <p:cNvPr id="13441" name="Straight Connector 1575"/>
              <p:cNvCxnSpPr>
                <a:cxnSpLocks noChangeShapeType="1"/>
              </p:cNvCxnSpPr>
              <p:nvPr/>
            </p:nvCxnSpPr>
            <p:spPr bwMode="auto">
              <a:xfrm>
                <a:off x="4118758" y="1419602"/>
                <a:ext cx="0" cy="2194560"/>
              </a:xfrm>
              <a:prstGeom prst="line">
                <a:avLst/>
              </a:prstGeom>
              <a:noFill/>
              <a:ln w="6350">
                <a:solidFill>
                  <a:srgbClr val="000000"/>
                </a:solidFill>
                <a:prstDash val="dash"/>
                <a:miter lim="800000"/>
                <a:headEnd/>
                <a:tailEnd/>
              </a:ln>
              <a:extLst>
                <a:ext uri="{909E8E84-426E-40DD-AFC4-6F175D3DCCD1}">
                  <a14:hiddenFill xmlns:a14="http://schemas.microsoft.com/office/drawing/2010/main">
                    <a:noFill/>
                  </a14:hiddenFill>
                </a:ext>
              </a:extLst>
            </p:spPr>
          </p:cxnSp>
          <p:cxnSp>
            <p:nvCxnSpPr>
              <p:cNvPr id="13442" name="Straight Arrow Connector 1576"/>
              <p:cNvCxnSpPr>
                <a:cxnSpLocks noChangeShapeType="1"/>
              </p:cNvCxnSpPr>
              <p:nvPr/>
            </p:nvCxnSpPr>
            <p:spPr bwMode="auto">
              <a:xfrm>
                <a:off x="3886200" y="2514600"/>
                <a:ext cx="451262" cy="0"/>
              </a:xfrm>
              <a:prstGeom prst="straightConnector1">
                <a:avLst/>
              </a:prstGeom>
              <a:noFill/>
              <a:ln w="6350">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3443" name="Straight Arrow Connector 1577"/>
              <p:cNvCxnSpPr>
                <a:cxnSpLocks noChangeShapeType="1"/>
              </p:cNvCxnSpPr>
              <p:nvPr/>
            </p:nvCxnSpPr>
            <p:spPr bwMode="auto">
              <a:xfrm>
                <a:off x="3893127" y="3063240"/>
                <a:ext cx="451262" cy="0"/>
              </a:xfrm>
              <a:prstGeom prst="straightConnector1">
                <a:avLst/>
              </a:prstGeom>
              <a:noFill/>
              <a:ln w="6350">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3444" name="Straight Arrow Connector 1578"/>
              <p:cNvCxnSpPr>
                <a:cxnSpLocks noChangeShapeType="1"/>
              </p:cNvCxnSpPr>
              <p:nvPr/>
            </p:nvCxnSpPr>
            <p:spPr bwMode="auto">
              <a:xfrm>
                <a:off x="3886200" y="1965960"/>
                <a:ext cx="457200" cy="0"/>
              </a:xfrm>
              <a:prstGeom prst="straightConnector1">
                <a:avLst/>
              </a:prstGeom>
              <a:noFill/>
              <a:ln w="6350">
                <a:solidFill>
                  <a:srgbClr val="000000"/>
                </a:solidFill>
                <a:miter lim="800000"/>
                <a:headEnd/>
                <a:tailEnd type="triangle" w="med" len="med"/>
              </a:ln>
              <a:extLst>
                <a:ext uri="{909E8E84-426E-40DD-AFC4-6F175D3DCCD1}">
                  <a14:hiddenFill xmlns:a14="http://schemas.microsoft.com/office/drawing/2010/main">
                    <a:noFill/>
                  </a14:hiddenFill>
                </a:ext>
              </a:extLst>
            </p:spPr>
          </p:cxnSp>
        </p:grpSp>
        <p:grpSp>
          <p:nvGrpSpPr>
            <p:cNvPr id="13351" name="Group 1485"/>
            <p:cNvGrpSpPr>
              <a:grpSpLocks/>
            </p:cNvGrpSpPr>
            <p:nvPr/>
          </p:nvGrpSpPr>
          <p:grpSpPr bwMode="auto">
            <a:xfrm>
              <a:off x="9601200" y="1371600"/>
              <a:ext cx="458189" cy="2194560"/>
              <a:chOff x="3886200" y="1419602"/>
              <a:chExt cx="458189" cy="2194560"/>
            </a:xfrm>
          </p:grpSpPr>
          <p:cxnSp>
            <p:nvCxnSpPr>
              <p:cNvPr id="13437" name="Straight Connector 1571"/>
              <p:cNvCxnSpPr>
                <a:cxnSpLocks noChangeShapeType="1"/>
              </p:cNvCxnSpPr>
              <p:nvPr/>
            </p:nvCxnSpPr>
            <p:spPr bwMode="auto">
              <a:xfrm>
                <a:off x="4118758" y="1419602"/>
                <a:ext cx="0" cy="2194560"/>
              </a:xfrm>
              <a:prstGeom prst="line">
                <a:avLst/>
              </a:prstGeom>
              <a:noFill/>
              <a:ln w="6350">
                <a:solidFill>
                  <a:srgbClr val="000000"/>
                </a:solidFill>
                <a:prstDash val="dash"/>
                <a:miter lim="800000"/>
                <a:headEnd/>
                <a:tailEnd/>
              </a:ln>
              <a:extLst>
                <a:ext uri="{909E8E84-426E-40DD-AFC4-6F175D3DCCD1}">
                  <a14:hiddenFill xmlns:a14="http://schemas.microsoft.com/office/drawing/2010/main">
                    <a:noFill/>
                  </a14:hiddenFill>
                </a:ext>
              </a:extLst>
            </p:spPr>
          </p:cxnSp>
          <p:cxnSp>
            <p:nvCxnSpPr>
              <p:cNvPr id="13438" name="Straight Arrow Connector 1572"/>
              <p:cNvCxnSpPr>
                <a:cxnSpLocks noChangeShapeType="1"/>
              </p:cNvCxnSpPr>
              <p:nvPr/>
            </p:nvCxnSpPr>
            <p:spPr bwMode="auto">
              <a:xfrm>
                <a:off x="3886200" y="2514600"/>
                <a:ext cx="451262" cy="0"/>
              </a:xfrm>
              <a:prstGeom prst="straightConnector1">
                <a:avLst/>
              </a:prstGeom>
              <a:noFill/>
              <a:ln w="6350">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3439" name="Straight Arrow Connector 1573"/>
              <p:cNvCxnSpPr>
                <a:cxnSpLocks noChangeShapeType="1"/>
              </p:cNvCxnSpPr>
              <p:nvPr/>
            </p:nvCxnSpPr>
            <p:spPr bwMode="auto">
              <a:xfrm>
                <a:off x="3893127" y="3063240"/>
                <a:ext cx="451262" cy="0"/>
              </a:xfrm>
              <a:prstGeom prst="straightConnector1">
                <a:avLst/>
              </a:prstGeom>
              <a:noFill/>
              <a:ln w="6350">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3440" name="Straight Arrow Connector 1574"/>
              <p:cNvCxnSpPr>
                <a:cxnSpLocks noChangeShapeType="1"/>
              </p:cNvCxnSpPr>
              <p:nvPr/>
            </p:nvCxnSpPr>
            <p:spPr bwMode="auto">
              <a:xfrm>
                <a:off x="3886200" y="1965960"/>
                <a:ext cx="457200" cy="0"/>
              </a:xfrm>
              <a:prstGeom prst="straightConnector1">
                <a:avLst/>
              </a:prstGeom>
              <a:noFill/>
              <a:ln w="6350">
                <a:solidFill>
                  <a:srgbClr val="000000"/>
                </a:solidFill>
                <a:miter lim="800000"/>
                <a:headEnd/>
                <a:tailEnd type="triangle" w="med" len="med"/>
              </a:ln>
              <a:extLst>
                <a:ext uri="{909E8E84-426E-40DD-AFC4-6F175D3DCCD1}">
                  <a14:hiddenFill xmlns:a14="http://schemas.microsoft.com/office/drawing/2010/main">
                    <a:noFill/>
                  </a14:hiddenFill>
                </a:ext>
              </a:extLst>
            </p:spPr>
          </p:cxnSp>
        </p:grpSp>
        <p:cxnSp>
          <p:nvCxnSpPr>
            <p:cNvPr id="13352" name="Straight Connector 1486"/>
            <p:cNvCxnSpPr>
              <a:cxnSpLocks noChangeShapeType="1"/>
            </p:cNvCxnSpPr>
            <p:nvPr/>
          </p:nvCxnSpPr>
          <p:spPr bwMode="auto">
            <a:xfrm>
              <a:off x="1603544" y="1371600"/>
              <a:ext cx="8229600" cy="0"/>
            </a:xfrm>
            <a:prstGeom prst="line">
              <a:avLst/>
            </a:prstGeom>
            <a:noFill/>
            <a:ln w="31750">
              <a:solidFill>
                <a:srgbClr val="000000"/>
              </a:solidFill>
              <a:miter lim="800000"/>
              <a:headEnd/>
              <a:tailEnd/>
            </a:ln>
            <a:extLst>
              <a:ext uri="{909E8E84-426E-40DD-AFC4-6F175D3DCCD1}">
                <a14:hiddenFill xmlns:a14="http://schemas.microsoft.com/office/drawing/2010/main">
                  <a:noFill/>
                </a14:hiddenFill>
              </a:ext>
            </a:extLst>
          </p:spPr>
        </p:cxnSp>
        <p:cxnSp>
          <p:nvCxnSpPr>
            <p:cNvPr id="13353" name="Straight Connector 1487"/>
            <p:cNvCxnSpPr>
              <a:cxnSpLocks noChangeShapeType="1"/>
            </p:cNvCxnSpPr>
            <p:nvPr/>
          </p:nvCxnSpPr>
          <p:spPr bwMode="auto">
            <a:xfrm>
              <a:off x="1597231" y="3566160"/>
              <a:ext cx="8229600" cy="0"/>
            </a:xfrm>
            <a:prstGeom prst="line">
              <a:avLst/>
            </a:prstGeom>
            <a:noFill/>
            <a:ln w="31750">
              <a:solidFill>
                <a:srgbClr val="000000"/>
              </a:solidFill>
              <a:miter lim="800000"/>
              <a:headEnd/>
              <a:tailEnd/>
            </a:ln>
            <a:extLst>
              <a:ext uri="{909E8E84-426E-40DD-AFC4-6F175D3DCCD1}">
                <a14:hiddenFill xmlns:a14="http://schemas.microsoft.com/office/drawing/2010/main">
                  <a:noFill/>
                </a14:hiddenFill>
              </a:ext>
            </a:extLst>
          </p:spPr>
        </p:cxnSp>
        <p:sp>
          <p:nvSpPr>
            <p:cNvPr id="1490" name="Oval 1489"/>
            <p:cNvSpPr/>
            <p:nvPr/>
          </p:nvSpPr>
          <p:spPr>
            <a:xfrm>
              <a:off x="2728160" y="2116559"/>
              <a:ext cx="18120" cy="1812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491" name="Oval 1490"/>
            <p:cNvSpPr/>
            <p:nvPr/>
          </p:nvSpPr>
          <p:spPr>
            <a:xfrm>
              <a:off x="2698716" y="1601285"/>
              <a:ext cx="18120" cy="1812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492" name="Oval 1491"/>
            <p:cNvSpPr/>
            <p:nvPr/>
          </p:nvSpPr>
          <p:spPr>
            <a:xfrm>
              <a:off x="2776858" y="2954586"/>
              <a:ext cx="18120" cy="1812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493" name="Oval 1492"/>
            <p:cNvSpPr/>
            <p:nvPr/>
          </p:nvSpPr>
          <p:spPr>
            <a:xfrm>
              <a:off x="3720225" y="2144870"/>
              <a:ext cx="18120" cy="1812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494" name="Oval 1493"/>
            <p:cNvSpPr/>
            <p:nvPr/>
          </p:nvSpPr>
          <p:spPr>
            <a:xfrm>
              <a:off x="3167568" y="1704340"/>
              <a:ext cx="18120" cy="19252"/>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495" name="Oval 1494"/>
            <p:cNvSpPr/>
            <p:nvPr/>
          </p:nvSpPr>
          <p:spPr>
            <a:xfrm>
              <a:off x="3677190" y="2984030"/>
              <a:ext cx="18120" cy="1812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496" name="Oval 1495"/>
            <p:cNvSpPr/>
            <p:nvPr/>
          </p:nvSpPr>
          <p:spPr>
            <a:xfrm>
              <a:off x="3612638" y="1891197"/>
              <a:ext cx="19252" cy="1812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497" name="Oval 1496"/>
            <p:cNvSpPr/>
            <p:nvPr/>
          </p:nvSpPr>
          <p:spPr>
            <a:xfrm>
              <a:off x="3794969" y="3183344"/>
              <a:ext cx="18120" cy="1812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498" name="Oval 1497"/>
            <p:cNvSpPr/>
            <p:nvPr/>
          </p:nvSpPr>
          <p:spPr>
            <a:xfrm>
              <a:off x="2175503" y="1687353"/>
              <a:ext cx="18120" cy="1812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499" name="Oval 1498"/>
            <p:cNvSpPr/>
            <p:nvPr/>
          </p:nvSpPr>
          <p:spPr>
            <a:xfrm>
              <a:off x="2206081" y="2178844"/>
              <a:ext cx="19252" cy="1812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00" name="Oval 1499"/>
            <p:cNvSpPr/>
            <p:nvPr/>
          </p:nvSpPr>
          <p:spPr>
            <a:xfrm>
              <a:off x="3061114" y="2474419"/>
              <a:ext cx="18120" cy="1812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01" name="Oval 1500"/>
            <p:cNvSpPr/>
            <p:nvPr/>
          </p:nvSpPr>
          <p:spPr>
            <a:xfrm>
              <a:off x="2821025" y="2575208"/>
              <a:ext cx="18120" cy="1812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02" name="Oval 1501"/>
            <p:cNvSpPr/>
            <p:nvPr/>
          </p:nvSpPr>
          <p:spPr>
            <a:xfrm>
              <a:off x="3827812" y="2421192"/>
              <a:ext cx="19252" cy="19252"/>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03" name="Oval 1502"/>
            <p:cNvSpPr/>
            <p:nvPr/>
          </p:nvSpPr>
          <p:spPr>
            <a:xfrm>
              <a:off x="3804029" y="2681660"/>
              <a:ext cx="18120" cy="1812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04" name="Oval 1503"/>
            <p:cNvSpPr/>
            <p:nvPr/>
          </p:nvSpPr>
          <p:spPr>
            <a:xfrm>
              <a:off x="2464290" y="2306813"/>
              <a:ext cx="18120" cy="1812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05" name="Oval 1504"/>
            <p:cNvSpPr/>
            <p:nvPr/>
          </p:nvSpPr>
          <p:spPr>
            <a:xfrm>
              <a:off x="3322720" y="1952350"/>
              <a:ext cx="18120" cy="1812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06" name="Oval 1505"/>
            <p:cNvSpPr/>
            <p:nvPr/>
          </p:nvSpPr>
          <p:spPr>
            <a:xfrm>
              <a:off x="3185688" y="2574076"/>
              <a:ext cx="18120" cy="1812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07" name="Oval 1506"/>
            <p:cNvSpPr/>
            <p:nvPr/>
          </p:nvSpPr>
          <p:spPr>
            <a:xfrm>
              <a:off x="3251372" y="3140311"/>
              <a:ext cx="18120" cy="1812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08" name="Oval 1507"/>
            <p:cNvSpPr/>
            <p:nvPr/>
          </p:nvSpPr>
          <p:spPr>
            <a:xfrm>
              <a:off x="2767798" y="3251293"/>
              <a:ext cx="18120" cy="1812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09" name="Oval 1508"/>
            <p:cNvSpPr/>
            <p:nvPr/>
          </p:nvSpPr>
          <p:spPr>
            <a:xfrm>
              <a:off x="3939929" y="1618272"/>
              <a:ext cx="18120" cy="1812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10" name="Oval 1509"/>
            <p:cNvSpPr/>
            <p:nvPr/>
          </p:nvSpPr>
          <p:spPr>
            <a:xfrm>
              <a:off x="3466546" y="3015739"/>
              <a:ext cx="18120" cy="1812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11" name="Oval 1510"/>
            <p:cNvSpPr/>
            <p:nvPr/>
          </p:nvSpPr>
          <p:spPr>
            <a:xfrm>
              <a:off x="3374815" y="1569576"/>
              <a:ext cx="18120" cy="1812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12" name="Oval 1511"/>
            <p:cNvSpPr/>
            <p:nvPr/>
          </p:nvSpPr>
          <p:spPr>
            <a:xfrm>
              <a:off x="2278561" y="2811895"/>
              <a:ext cx="19252" cy="1812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13" name="Oval 1512"/>
            <p:cNvSpPr/>
            <p:nvPr/>
          </p:nvSpPr>
          <p:spPr>
            <a:xfrm>
              <a:off x="2283091" y="1956880"/>
              <a:ext cx="18120" cy="1812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14" name="Rounded Rectangle 1513"/>
            <p:cNvSpPr/>
            <p:nvPr/>
          </p:nvSpPr>
          <p:spPr>
            <a:xfrm>
              <a:off x="1892380" y="3490243"/>
              <a:ext cx="2120028" cy="75876"/>
            </a:xfrm>
            <a:prstGeom prst="roundRect">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15" name="Oval 1514"/>
            <p:cNvSpPr/>
            <p:nvPr/>
          </p:nvSpPr>
          <p:spPr>
            <a:xfrm>
              <a:off x="8011244" y="3392851"/>
              <a:ext cx="18120" cy="18120"/>
            </a:xfrm>
            <a:prstGeom prst="ellipse">
              <a:avLst/>
            </a:prstGeom>
            <a:solidFill>
              <a:srgbClr val="00B0F0"/>
            </a:solidFill>
            <a:ln w="12700" cap="flat" cmpd="sng" algn="ctr">
              <a:solidFill>
                <a:srgbClr val="00B0F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16" name="Oval 1515"/>
            <p:cNvSpPr/>
            <p:nvPr/>
          </p:nvSpPr>
          <p:spPr>
            <a:xfrm>
              <a:off x="7553716" y="1887800"/>
              <a:ext cx="18120" cy="18120"/>
            </a:xfrm>
            <a:prstGeom prst="ellipse">
              <a:avLst/>
            </a:prstGeom>
            <a:solidFill>
              <a:srgbClr val="00B0F0"/>
            </a:solidFill>
            <a:ln w="12700" cap="flat" cmpd="sng" algn="ctr">
              <a:solidFill>
                <a:srgbClr val="00B0F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17" name="Oval 1516"/>
            <p:cNvSpPr/>
            <p:nvPr/>
          </p:nvSpPr>
          <p:spPr>
            <a:xfrm>
              <a:off x="8387232" y="1510687"/>
              <a:ext cx="18120" cy="18120"/>
            </a:xfrm>
            <a:prstGeom prst="ellipse">
              <a:avLst/>
            </a:prstGeom>
            <a:solidFill>
              <a:srgbClr val="00B0F0"/>
            </a:solidFill>
            <a:ln w="12700" cap="flat" cmpd="sng" algn="ctr">
              <a:solidFill>
                <a:srgbClr val="00B0F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18" name="Oval 1517"/>
            <p:cNvSpPr/>
            <p:nvPr/>
          </p:nvSpPr>
          <p:spPr>
            <a:xfrm>
              <a:off x="7848165" y="2612580"/>
              <a:ext cx="18120" cy="18120"/>
            </a:xfrm>
            <a:prstGeom prst="ellipse">
              <a:avLst/>
            </a:prstGeom>
            <a:solidFill>
              <a:srgbClr val="00B0F0"/>
            </a:solidFill>
            <a:ln w="12700" cap="flat" cmpd="sng" algn="ctr">
              <a:solidFill>
                <a:srgbClr val="00B0F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19" name="Oval 1518"/>
            <p:cNvSpPr/>
            <p:nvPr/>
          </p:nvSpPr>
          <p:spPr>
            <a:xfrm>
              <a:off x="9266047" y="1771155"/>
              <a:ext cx="18120" cy="18120"/>
            </a:xfrm>
            <a:prstGeom prst="ellipse">
              <a:avLst/>
            </a:prstGeom>
            <a:solidFill>
              <a:srgbClr val="00B0F0"/>
            </a:solidFill>
            <a:ln w="12700" cap="flat" cmpd="sng" algn="ctr">
              <a:solidFill>
                <a:srgbClr val="00B0F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20" name="Oval 1519"/>
            <p:cNvSpPr/>
            <p:nvPr/>
          </p:nvSpPr>
          <p:spPr>
            <a:xfrm>
              <a:off x="9126750" y="2093909"/>
              <a:ext cx="19253" cy="18120"/>
            </a:xfrm>
            <a:prstGeom prst="ellipse">
              <a:avLst/>
            </a:prstGeom>
            <a:solidFill>
              <a:srgbClr val="00B0F0"/>
            </a:solidFill>
            <a:ln w="12700" cap="flat" cmpd="sng" algn="ctr">
              <a:solidFill>
                <a:srgbClr val="00B0F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21" name="Oval 1520"/>
            <p:cNvSpPr/>
            <p:nvPr/>
          </p:nvSpPr>
          <p:spPr>
            <a:xfrm>
              <a:off x="8268320" y="3150502"/>
              <a:ext cx="18120" cy="19252"/>
            </a:xfrm>
            <a:prstGeom prst="ellipse">
              <a:avLst/>
            </a:prstGeom>
            <a:solidFill>
              <a:srgbClr val="00B0F0"/>
            </a:solidFill>
            <a:ln w="12700" cap="flat" cmpd="sng" algn="ctr">
              <a:solidFill>
                <a:srgbClr val="00B0F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22" name="Oval 1521"/>
            <p:cNvSpPr/>
            <p:nvPr/>
          </p:nvSpPr>
          <p:spPr>
            <a:xfrm>
              <a:off x="8856084" y="2699780"/>
              <a:ext cx="18120" cy="18120"/>
            </a:xfrm>
            <a:prstGeom prst="ellipse">
              <a:avLst/>
            </a:prstGeom>
            <a:solidFill>
              <a:srgbClr val="00B0F0"/>
            </a:solidFill>
            <a:ln w="12700" cap="flat" cmpd="sng" algn="ctr">
              <a:solidFill>
                <a:srgbClr val="00B0F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23" name="Oval 1522"/>
            <p:cNvSpPr/>
            <p:nvPr/>
          </p:nvSpPr>
          <p:spPr>
            <a:xfrm>
              <a:off x="8982924" y="1578635"/>
              <a:ext cx="19252" cy="18120"/>
            </a:xfrm>
            <a:prstGeom prst="ellipse">
              <a:avLst/>
            </a:prstGeom>
            <a:solidFill>
              <a:srgbClr val="00B0F0"/>
            </a:solidFill>
            <a:ln w="12700" cap="flat" cmpd="sng" algn="ctr">
              <a:solidFill>
                <a:srgbClr val="00B0F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24" name="Oval 1523"/>
            <p:cNvSpPr/>
            <p:nvPr/>
          </p:nvSpPr>
          <p:spPr>
            <a:xfrm>
              <a:off x="7857225" y="1677161"/>
              <a:ext cx="18120" cy="18120"/>
            </a:xfrm>
            <a:prstGeom prst="ellipse">
              <a:avLst/>
            </a:prstGeom>
            <a:solidFill>
              <a:srgbClr val="00B0F0"/>
            </a:solidFill>
            <a:ln w="12700" cap="flat" cmpd="sng" algn="ctr">
              <a:solidFill>
                <a:srgbClr val="00B0F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25" name="Oval 1524"/>
            <p:cNvSpPr/>
            <p:nvPr/>
          </p:nvSpPr>
          <p:spPr>
            <a:xfrm>
              <a:off x="9353249" y="3050845"/>
              <a:ext cx="18120" cy="19252"/>
            </a:xfrm>
            <a:prstGeom prst="ellipse">
              <a:avLst/>
            </a:prstGeom>
            <a:solidFill>
              <a:srgbClr val="00B0F0"/>
            </a:solidFill>
            <a:ln w="12700" cap="flat" cmpd="sng" algn="ctr">
              <a:solidFill>
                <a:srgbClr val="00B0F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26" name="Oval 1525"/>
            <p:cNvSpPr/>
            <p:nvPr/>
          </p:nvSpPr>
          <p:spPr>
            <a:xfrm>
              <a:off x="8399689" y="2242262"/>
              <a:ext cx="18120" cy="18120"/>
            </a:xfrm>
            <a:prstGeom prst="ellipse">
              <a:avLst/>
            </a:prstGeom>
            <a:solidFill>
              <a:srgbClr val="00B0F0"/>
            </a:solidFill>
            <a:ln w="12700" cap="flat" cmpd="sng" algn="ctr">
              <a:solidFill>
                <a:srgbClr val="00B0F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cxnSp>
          <p:nvCxnSpPr>
            <p:cNvPr id="13392" name="Straight Connector 1526"/>
            <p:cNvCxnSpPr>
              <a:cxnSpLocks noChangeShapeType="1"/>
            </p:cNvCxnSpPr>
            <p:nvPr/>
          </p:nvCxnSpPr>
          <p:spPr bwMode="auto">
            <a:xfrm>
              <a:off x="7083631" y="1342176"/>
              <a:ext cx="2750127" cy="6039"/>
            </a:xfrm>
            <a:prstGeom prst="line">
              <a:avLst/>
            </a:prstGeom>
            <a:noFill/>
            <a:ln w="44450">
              <a:solidFill>
                <a:srgbClr val="00B0F0"/>
              </a:solidFill>
              <a:miter lim="800000"/>
              <a:headEnd/>
              <a:tailEnd/>
            </a:ln>
            <a:extLst>
              <a:ext uri="{909E8E84-426E-40DD-AFC4-6F175D3DCCD1}">
                <a14:hiddenFill xmlns:a14="http://schemas.microsoft.com/office/drawing/2010/main">
                  <a:noFill/>
                </a14:hiddenFill>
              </a:ext>
            </a:extLst>
          </p:spPr>
        </p:cxnSp>
        <p:cxnSp>
          <p:nvCxnSpPr>
            <p:cNvPr id="13393" name="Straight Connector 1527"/>
            <p:cNvCxnSpPr>
              <a:cxnSpLocks noChangeShapeType="1"/>
            </p:cNvCxnSpPr>
            <p:nvPr/>
          </p:nvCxnSpPr>
          <p:spPr bwMode="auto">
            <a:xfrm flipV="1">
              <a:off x="7090558" y="3602731"/>
              <a:ext cx="2743200" cy="227"/>
            </a:xfrm>
            <a:prstGeom prst="line">
              <a:avLst/>
            </a:prstGeom>
            <a:noFill/>
            <a:ln w="44450">
              <a:solidFill>
                <a:srgbClr val="00B0F0"/>
              </a:solidFill>
              <a:miter lim="800000"/>
              <a:headEnd/>
              <a:tailEnd/>
            </a:ln>
            <a:extLst>
              <a:ext uri="{909E8E84-426E-40DD-AFC4-6F175D3DCCD1}">
                <a14:hiddenFill xmlns:a14="http://schemas.microsoft.com/office/drawing/2010/main">
                  <a:noFill/>
                </a14:hiddenFill>
              </a:ext>
            </a:extLst>
          </p:spPr>
        </p:cxnSp>
        <p:sp>
          <p:nvSpPr>
            <p:cNvPr id="1529" name="Oval 1528"/>
            <p:cNvSpPr/>
            <p:nvPr/>
          </p:nvSpPr>
          <p:spPr>
            <a:xfrm>
              <a:off x="7489164" y="2594461"/>
              <a:ext cx="18120" cy="18120"/>
            </a:xfrm>
            <a:prstGeom prst="ellipse">
              <a:avLst/>
            </a:prstGeom>
            <a:solidFill>
              <a:srgbClr val="00B0F0"/>
            </a:solidFill>
            <a:ln w="12700" cap="flat" cmpd="sng" algn="ctr">
              <a:solidFill>
                <a:srgbClr val="00B0F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30" name="Rectangle 1529"/>
            <p:cNvSpPr/>
            <p:nvPr/>
          </p:nvSpPr>
          <p:spPr>
            <a:xfrm>
              <a:off x="1608124" y="1262677"/>
              <a:ext cx="731591" cy="91730"/>
            </a:xfrm>
            <a:prstGeom prst="rect">
              <a:avLst/>
            </a:prstGeom>
            <a:solidFill>
              <a:srgbClr val="FF0000"/>
            </a:solidFill>
            <a:ln w="12700" cap="flat" cmpd="sng" algn="ctr">
              <a:solidFill>
                <a:srgbClr val="FF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31" name="Rectangle 1530"/>
            <p:cNvSpPr/>
            <p:nvPr/>
          </p:nvSpPr>
          <p:spPr>
            <a:xfrm>
              <a:off x="2612646" y="1264942"/>
              <a:ext cx="731591" cy="91730"/>
            </a:xfrm>
            <a:prstGeom prst="rect">
              <a:avLst/>
            </a:prstGeom>
            <a:solidFill>
              <a:srgbClr val="FF0000"/>
            </a:solidFill>
            <a:ln w="12700" cap="flat" cmpd="sng" algn="ctr">
              <a:solidFill>
                <a:srgbClr val="FF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32" name="Rectangle 1531"/>
            <p:cNvSpPr/>
            <p:nvPr/>
          </p:nvSpPr>
          <p:spPr>
            <a:xfrm>
              <a:off x="3616035" y="1266074"/>
              <a:ext cx="731591" cy="90598"/>
            </a:xfrm>
            <a:prstGeom prst="rect">
              <a:avLst/>
            </a:prstGeom>
            <a:solidFill>
              <a:srgbClr val="FF0000"/>
            </a:solidFill>
            <a:ln w="12700" cap="flat" cmpd="sng" algn="ctr">
              <a:solidFill>
                <a:srgbClr val="FF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33" name="Rectangle 1532"/>
            <p:cNvSpPr/>
            <p:nvPr/>
          </p:nvSpPr>
          <p:spPr>
            <a:xfrm>
              <a:off x="1604727" y="3578977"/>
              <a:ext cx="731591" cy="90598"/>
            </a:xfrm>
            <a:prstGeom prst="rect">
              <a:avLst/>
            </a:prstGeom>
            <a:solidFill>
              <a:srgbClr val="FF0000"/>
            </a:solidFill>
            <a:ln w="12700" cap="flat" cmpd="sng" algn="ctr">
              <a:solidFill>
                <a:srgbClr val="FF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34" name="Rectangle 1533"/>
            <p:cNvSpPr/>
            <p:nvPr/>
          </p:nvSpPr>
          <p:spPr>
            <a:xfrm>
              <a:off x="2643224" y="3580841"/>
              <a:ext cx="731591" cy="91730"/>
            </a:xfrm>
            <a:prstGeom prst="rect">
              <a:avLst/>
            </a:prstGeom>
            <a:solidFill>
              <a:srgbClr val="FF0000"/>
            </a:solidFill>
            <a:ln w="12700" cap="flat" cmpd="sng" algn="ctr">
              <a:solidFill>
                <a:srgbClr val="FF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35" name="Rectangle 1534"/>
            <p:cNvSpPr/>
            <p:nvPr/>
          </p:nvSpPr>
          <p:spPr>
            <a:xfrm>
              <a:off x="3616035" y="3578977"/>
              <a:ext cx="731591" cy="91730"/>
            </a:xfrm>
            <a:prstGeom prst="rect">
              <a:avLst/>
            </a:prstGeom>
            <a:solidFill>
              <a:srgbClr val="FF0000"/>
            </a:solidFill>
            <a:ln w="12700" cap="flat" cmpd="sng" algn="ctr">
              <a:solidFill>
                <a:srgbClr val="FF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36" name="Oval 1535"/>
            <p:cNvSpPr/>
            <p:nvPr/>
          </p:nvSpPr>
          <p:spPr>
            <a:xfrm>
              <a:off x="7853827" y="2071260"/>
              <a:ext cx="9060" cy="906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37" name="Oval 1536"/>
            <p:cNvSpPr/>
            <p:nvPr/>
          </p:nvSpPr>
          <p:spPr>
            <a:xfrm>
              <a:off x="8005581" y="2223011"/>
              <a:ext cx="9060" cy="906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38" name="Oval 1537"/>
            <p:cNvSpPr/>
            <p:nvPr/>
          </p:nvSpPr>
          <p:spPr>
            <a:xfrm>
              <a:off x="8292102" y="2523115"/>
              <a:ext cx="10192" cy="906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39" name="Oval 1538"/>
            <p:cNvSpPr/>
            <p:nvPr/>
          </p:nvSpPr>
          <p:spPr>
            <a:xfrm>
              <a:off x="8233213" y="2738284"/>
              <a:ext cx="9060" cy="906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40" name="Oval 1539"/>
            <p:cNvSpPr/>
            <p:nvPr/>
          </p:nvSpPr>
          <p:spPr>
            <a:xfrm>
              <a:off x="7881007" y="2335125"/>
              <a:ext cx="9060" cy="10193"/>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41" name="Oval 1540"/>
            <p:cNvSpPr/>
            <p:nvPr/>
          </p:nvSpPr>
          <p:spPr>
            <a:xfrm>
              <a:off x="7741710" y="2129015"/>
              <a:ext cx="9060" cy="906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42" name="Oval 1541"/>
            <p:cNvSpPr/>
            <p:nvPr/>
          </p:nvSpPr>
          <p:spPr>
            <a:xfrm>
              <a:off x="7773420" y="2301151"/>
              <a:ext cx="9060" cy="906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43" name="Oval 1542"/>
            <p:cNvSpPr/>
            <p:nvPr/>
          </p:nvSpPr>
          <p:spPr>
            <a:xfrm>
              <a:off x="7960281" y="2124486"/>
              <a:ext cx="9060" cy="906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44" name="Oval 1543"/>
            <p:cNvSpPr/>
            <p:nvPr/>
          </p:nvSpPr>
          <p:spPr>
            <a:xfrm>
              <a:off x="8191310" y="2608050"/>
              <a:ext cx="9060" cy="906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45" name="Oval 1544"/>
            <p:cNvSpPr/>
            <p:nvPr/>
          </p:nvSpPr>
          <p:spPr>
            <a:xfrm>
              <a:off x="8452917" y="2603520"/>
              <a:ext cx="9060" cy="906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46" name="Oval 1545"/>
            <p:cNvSpPr/>
            <p:nvPr/>
          </p:nvSpPr>
          <p:spPr>
            <a:xfrm>
              <a:off x="8420074" y="2747343"/>
              <a:ext cx="9060" cy="906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47" name="Oval 1546"/>
            <p:cNvSpPr/>
            <p:nvPr/>
          </p:nvSpPr>
          <p:spPr>
            <a:xfrm>
              <a:off x="7825515" y="2973837"/>
              <a:ext cx="9060" cy="10193"/>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48" name="Oval 1547"/>
            <p:cNvSpPr/>
            <p:nvPr/>
          </p:nvSpPr>
          <p:spPr>
            <a:xfrm>
              <a:off x="7732650" y="2916082"/>
              <a:ext cx="9060" cy="906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49" name="Oval 1548"/>
            <p:cNvSpPr/>
            <p:nvPr/>
          </p:nvSpPr>
          <p:spPr>
            <a:xfrm>
              <a:off x="7611473" y="2997619"/>
              <a:ext cx="9060" cy="906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50" name="Oval 1549"/>
            <p:cNvSpPr/>
            <p:nvPr/>
          </p:nvSpPr>
          <p:spPr>
            <a:xfrm>
              <a:off x="7853827" y="3109734"/>
              <a:ext cx="9060" cy="906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51" name="Oval 1550"/>
            <p:cNvSpPr/>
            <p:nvPr/>
          </p:nvSpPr>
          <p:spPr>
            <a:xfrm>
              <a:off x="7743975" y="3183344"/>
              <a:ext cx="9060" cy="906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52" name="Oval 1551"/>
            <p:cNvSpPr/>
            <p:nvPr/>
          </p:nvSpPr>
          <p:spPr>
            <a:xfrm>
              <a:off x="7606943" y="3149370"/>
              <a:ext cx="9060" cy="906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53" name="Oval 1552"/>
            <p:cNvSpPr/>
            <p:nvPr/>
          </p:nvSpPr>
          <p:spPr>
            <a:xfrm>
              <a:off x="8885529" y="3080289"/>
              <a:ext cx="9060" cy="906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54" name="Oval 1553"/>
            <p:cNvSpPr/>
            <p:nvPr/>
          </p:nvSpPr>
          <p:spPr>
            <a:xfrm>
              <a:off x="8757557" y="3183344"/>
              <a:ext cx="9060" cy="906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55" name="Oval 1554"/>
            <p:cNvSpPr/>
            <p:nvPr/>
          </p:nvSpPr>
          <p:spPr>
            <a:xfrm>
              <a:off x="9024825" y="3194669"/>
              <a:ext cx="9060" cy="906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56" name="Oval 1555"/>
            <p:cNvSpPr/>
            <p:nvPr/>
          </p:nvSpPr>
          <p:spPr>
            <a:xfrm>
              <a:off x="8796062" y="3310181"/>
              <a:ext cx="9060" cy="906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57" name="Oval 1556"/>
            <p:cNvSpPr/>
            <p:nvPr/>
          </p:nvSpPr>
          <p:spPr>
            <a:xfrm>
              <a:off x="8973864" y="3333962"/>
              <a:ext cx="9060" cy="906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58" name="Oval 1557"/>
            <p:cNvSpPr/>
            <p:nvPr/>
          </p:nvSpPr>
          <p:spPr>
            <a:xfrm>
              <a:off x="8965936" y="3117661"/>
              <a:ext cx="9060" cy="906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59" name="Oval 1558"/>
            <p:cNvSpPr/>
            <p:nvPr/>
          </p:nvSpPr>
          <p:spPr>
            <a:xfrm>
              <a:off x="8551443" y="1960278"/>
              <a:ext cx="9060" cy="906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60" name="Oval 1559"/>
            <p:cNvSpPr/>
            <p:nvPr/>
          </p:nvSpPr>
          <p:spPr>
            <a:xfrm>
              <a:off x="8441592" y="1896860"/>
              <a:ext cx="9060" cy="906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61" name="Oval 1560"/>
            <p:cNvSpPr/>
            <p:nvPr/>
          </p:nvSpPr>
          <p:spPr>
            <a:xfrm>
              <a:off x="8426869" y="1792672"/>
              <a:ext cx="9060" cy="906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62" name="Oval 1561"/>
            <p:cNvSpPr/>
            <p:nvPr/>
          </p:nvSpPr>
          <p:spPr>
            <a:xfrm>
              <a:off x="8498216" y="1698677"/>
              <a:ext cx="9060" cy="906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63" name="Oval 1562"/>
            <p:cNvSpPr/>
            <p:nvPr/>
          </p:nvSpPr>
          <p:spPr>
            <a:xfrm>
              <a:off x="8632983" y="1728121"/>
              <a:ext cx="9060" cy="906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64" name="Oval 1563"/>
            <p:cNvSpPr/>
            <p:nvPr/>
          </p:nvSpPr>
          <p:spPr>
            <a:xfrm>
              <a:off x="8682812" y="1856091"/>
              <a:ext cx="9060" cy="906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65" name="Oval 1564"/>
            <p:cNvSpPr/>
            <p:nvPr/>
          </p:nvSpPr>
          <p:spPr>
            <a:xfrm>
              <a:off x="9141473" y="2317005"/>
              <a:ext cx="9060" cy="906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66" name="Oval 1565"/>
            <p:cNvSpPr/>
            <p:nvPr/>
          </p:nvSpPr>
          <p:spPr>
            <a:xfrm>
              <a:off x="9030488" y="2425722"/>
              <a:ext cx="9060" cy="10193"/>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67" name="Oval 1566"/>
            <p:cNvSpPr/>
            <p:nvPr/>
          </p:nvSpPr>
          <p:spPr>
            <a:xfrm>
              <a:off x="9081450" y="2554824"/>
              <a:ext cx="9060" cy="906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68" name="Oval 1567"/>
            <p:cNvSpPr/>
            <p:nvPr/>
          </p:nvSpPr>
          <p:spPr>
            <a:xfrm>
              <a:off x="9249059" y="2548029"/>
              <a:ext cx="9060" cy="906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69" name="Oval 1568"/>
            <p:cNvSpPr/>
            <p:nvPr/>
          </p:nvSpPr>
          <p:spPr>
            <a:xfrm>
              <a:off x="9296624" y="2416663"/>
              <a:ext cx="9060" cy="906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70" name="Oval 1569"/>
            <p:cNvSpPr/>
            <p:nvPr/>
          </p:nvSpPr>
          <p:spPr>
            <a:xfrm>
              <a:off x="9238867" y="2323800"/>
              <a:ext cx="9060" cy="906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sp>
          <p:nvSpPr>
            <p:cNvPr id="1571" name="Oval 1570"/>
            <p:cNvSpPr/>
            <p:nvPr/>
          </p:nvSpPr>
          <p:spPr>
            <a:xfrm>
              <a:off x="8373642" y="2511790"/>
              <a:ext cx="9060" cy="9060"/>
            </a:xfrm>
            <a:prstGeom prst="ellipse">
              <a:avLst/>
            </a:prstGeom>
            <a:solidFill>
              <a:sysClr val="windowText" lastClr="000000"/>
            </a:solidFill>
            <a:ln w="12700" cap="flat" cmpd="sng" algn="ctr">
              <a:solidFill>
                <a:sysClr val="windowText" lastClr="000000"/>
              </a:solidFill>
              <a:prstDash val="solid"/>
              <a:miter lim="800000"/>
            </a:ln>
            <a:effectLst/>
          </p:spPr>
          <p:txBody>
            <a:bodyPr anchor="ctr"/>
            <a:lstStyle/>
            <a:p>
              <a:pPr algn="ctr" defTabSz="968100" eaLnBrk="1" fontAlgn="auto" hangingPunct="1">
                <a:spcBef>
                  <a:spcPts val="0"/>
                </a:spcBef>
                <a:spcAft>
                  <a:spcPts val="0"/>
                </a:spcAft>
                <a:defRPr/>
              </a:pPr>
              <a:endParaRPr lang="en-US" sz="1906" kern="0">
                <a:solidFill>
                  <a:prstClr val="white"/>
                </a:solidFill>
                <a:latin typeface="Calibri" panose="020F0502020204030204"/>
              </a:endParaRPr>
            </a:p>
          </p:txBody>
        </p:sp>
      </p:grpSp>
      <p:sp>
        <p:nvSpPr>
          <p:cNvPr id="2090" name="Rectangle 315"/>
          <p:cNvSpPr>
            <a:spLocks noChangeArrowheads="1"/>
          </p:cNvSpPr>
          <p:nvPr/>
        </p:nvSpPr>
        <p:spPr bwMode="auto">
          <a:xfrm>
            <a:off x="17023975" y="31387586"/>
            <a:ext cx="887506" cy="806824"/>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ltLang="en-US" sz="3298"/>
          </a:p>
        </p:txBody>
      </p:sp>
      <p:sp>
        <p:nvSpPr>
          <p:cNvPr id="25" name="TextBox 24"/>
          <p:cNvSpPr txBox="1"/>
          <p:nvPr/>
        </p:nvSpPr>
        <p:spPr>
          <a:xfrm>
            <a:off x="0" y="9949438"/>
            <a:ext cx="12801600" cy="11692585"/>
          </a:xfrm>
          <a:prstGeom prst="rect">
            <a:avLst/>
          </a:prstGeom>
          <a:noFill/>
          <a:ln>
            <a:noFill/>
          </a:ln>
        </p:spPr>
        <p:txBody>
          <a:bodyPr wrap="square" rtlCol="0">
            <a:noAutofit/>
          </a:bodyPr>
          <a:lstStyle/>
          <a:p>
            <a:pPr marL="457200" indent="-457200">
              <a:spcAft>
                <a:spcPts val="600"/>
              </a:spcAft>
              <a:buFont typeface="Arial" charset="0"/>
              <a:buChar char="•"/>
            </a:pPr>
            <a:r>
              <a:rPr lang="en-US" sz="2600" dirty="0" smtClean="0">
                <a:latin typeface="Microsoft Sans Serif" charset="0"/>
                <a:ea typeface="Microsoft Sans Serif" charset="0"/>
                <a:cs typeface="Microsoft Sans Serif" charset="0"/>
              </a:rPr>
              <a:t>Atmospheric aerosols play a significant role in the Earth’s energy balance and atmospheric processes, specifically their interaction with water vapor are one of the largest sources of uncertainty in global modelling</a:t>
            </a:r>
            <a:r>
              <a:rPr lang="en-US" sz="2600" baseline="30000" dirty="0" smtClean="0">
                <a:latin typeface="Microsoft Sans Serif" charset="0"/>
                <a:ea typeface="Microsoft Sans Serif" charset="0"/>
                <a:cs typeface="Microsoft Sans Serif" charset="0"/>
              </a:rPr>
              <a:t>1</a:t>
            </a:r>
            <a:r>
              <a:rPr lang="en-US" sz="2600" dirty="0" smtClean="0">
                <a:latin typeface="Microsoft Sans Serif" charset="0"/>
                <a:ea typeface="Microsoft Sans Serif" charset="0"/>
                <a:cs typeface="Microsoft Sans Serif" charset="0"/>
              </a:rPr>
              <a:t>.</a:t>
            </a:r>
          </a:p>
          <a:p>
            <a:pPr marL="457200" indent="-457200">
              <a:spcAft>
                <a:spcPts val="600"/>
              </a:spcAft>
              <a:buFont typeface="Arial" charset="0"/>
              <a:buChar char="•"/>
            </a:pPr>
            <a:r>
              <a:rPr lang="en-US" sz="2600" dirty="0" smtClean="0">
                <a:latin typeface="Microsoft Sans Serif" charset="0"/>
                <a:ea typeface="Microsoft Sans Serif" charset="0"/>
                <a:cs typeface="Microsoft Sans Serif" charset="0"/>
              </a:rPr>
              <a:t>They exist typically as complex mixtures of organics, salts, dust or soot in one of three possible mixing states.</a:t>
            </a:r>
          </a:p>
          <a:p>
            <a:pPr marL="457200" indent="-457200">
              <a:spcAft>
                <a:spcPts val="600"/>
              </a:spcAft>
              <a:buFont typeface="Arial" charset="0"/>
              <a:buChar char="•"/>
            </a:pPr>
            <a:r>
              <a:rPr lang="en-US" sz="2600" dirty="0" smtClean="0">
                <a:latin typeface="Microsoft Sans Serif" charset="0"/>
                <a:ea typeface="Microsoft Sans Serif" charset="0"/>
                <a:cs typeface="Microsoft Sans Serif" charset="0"/>
              </a:rPr>
              <a:t>The mixing state of an aerosol depends on how it was formed initially and secondary changes while in the atmosphere (e.g. seawater spray evaporating leaving salt and organic aerosol, soot from forest fire coated in organics from forests or cities).</a:t>
            </a:r>
          </a:p>
          <a:p>
            <a:pPr marL="457200" indent="-457200">
              <a:spcAft>
                <a:spcPts val="600"/>
              </a:spcAft>
              <a:buFont typeface="Arial" charset="0"/>
              <a:buChar char="•"/>
            </a:pPr>
            <a:r>
              <a:rPr lang="en-US" sz="2600" dirty="0" smtClean="0">
                <a:latin typeface="Microsoft Sans Serif" charset="0"/>
                <a:ea typeface="Microsoft Sans Serif" charset="0"/>
                <a:cs typeface="Microsoft Sans Serif" charset="0"/>
              </a:rPr>
              <a:t>Both internal mixing states have been commonly observed in field measurements though lab data is mostly well-mixed due to experimental cababilities</a:t>
            </a:r>
            <a:r>
              <a:rPr lang="en-US" sz="2600" baseline="30000" dirty="0" smtClean="0">
                <a:latin typeface="Microsoft Sans Serif" charset="0"/>
                <a:ea typeface="Microsoft Sans Serif" charset="0"/>
                <a:cs typeface="Microsoft Sans Serif" charset="0"/>
              </a:rPr>
              <a:t>2,3</a:t>
            </a:r>
            <a:r>
              <a:rPr lang="en-US" sz="2600" dirty="0" smtClean="0">
                <a:latin typeface="Microsoft Sans Serif" charset="0"/>
                <a:ea typeface="Microsoft Sans Serif" charset="0"/>
                <a:cs typeface="Microsoft Sans Serif" charset="0"/>
              </a:rPr>
              <a:t>.</a:t>
            </a:r>
          </a:p>
          <a:p>
            <a:pPr marL="457200" indent="-457200">
              <a:spcAft>
                <a:spcPts val="600"/>
              </a:spcAft>
              <a:buFont typeface="Arial" charset="0"/>
              <a:buChar char="•"/>
            </a:pPr>
            <a:r>
              <a:rPr lang="en-US" sz="2600" dirty="0" smtClean="0">
                <a:latin typeface="Microsoft Sans Serif" charset="0"/>
                <a:ea typeface="Microsoft Sans Serif" charset="0"/>
                <a:cs typeface="Microsoft Sans Serif" charset="0"/>
              </a:rPr>
              <a:t>The core shell model needs to be better understood especially how each component interacts with water vapor independently and together.</a:t>
            </a:r>
          </a:p>
          <a:p>
            <a:pPr marL="457200" indent="-457200">
              <a:spcAft>
                <a:spcPts val="600"/>
              </a:spcAft>
              <a:buFont typeface="Arial" charset="0"/>
              <a:buChar char="•"/>
            </a:pPr>
            <a:r>
              <a:rPr lang="en-US" sz="2600" dirty="0" smtClean="0">
                <a:latin typeface="Microsoft Sans Serif" charset="0"/>
                <a:ea typeface="Microsoft Sans Serif" charset="0"/>
                <a:cs typeface="Microsoft Sans Serif" charset="0"/>
              </a:rPr>
              <a:t>Dicarboxylic acids are often used to study how organics take up water in aerosols since they are often observed in field research and have been well characterized and modeled. </a:t>
            </a:r>
          </a:p>
          <a:p>
            <a:pPr marL="457200" indent="-457200">
              <a:spcAft>
                <a:spcPts val="600"/>
              </a:spcAft>
              <a:buFont typeface="Arial" charset="0"/>
              <a:buChar char="•"/>
            </a:pPr>
            <a:r>
              <a:rPr lang="en-US" sz="2600" dirty="0" smtClean="0">
                <a:latin typeface="Microsoft Sans Serif" charset="0"/>
                <a:ea typeface="Microsoft Sans Serif" charset="0"/>
                <a:cs typeface="Microsoft Sans Serif" charset="0"/>
              </a:rPr>
              <a:t>In this work, a new method was designed to simulate the hygroscopicity of an organic shell condensed onto an inert nonhygroscopic core.</a:t>
            </a:r>
          </a:p>
          <a:p>
            <a:pPr marL="457200" indent="-457200">
              <a:buFont typeface="Arial" charset="0"/>
              <a:buChar char="•"/>
            </a:pPr>
            <a:r>
              <a:rPr lang="en-US" sz="2600" dirty="0" smtClean="0">
                <a:latin typeface="Microsoft Sans Serif" charset="0"/>
                <a:ea typeface="Microsoft Sans Serif" charset="0"/>
                <a:cs typeface="Microsoft Sans Serif" charset="0"/>
              </a:rPr>
              <a:t>The benefits are</a:t>
            </a:r>
          </a:p>
          <a:p>
            <a:pPr marL="2825331" lvl="1" indent="-457200">
              <a:buFont typeface="Arial" charset="0"/>
              <a:buChar char="•"/>
            </a:pPr>
            <a:r>
              <a:rPr lang="en-US" sz="2600" dirty="0" smtClean="0">
                <a:latin typeface="Microsoft Sans Serif" charset="0"/>
                <a:ea typeface="Microsoft Sans Serif" charset="0"/>
                <a:cs typeface="Microsoft Sans Serif" charset="0"/>
              </a:rPr>
              <a:t>New data on the core shell model using dicarboxylic acids</a:t>
            </a:r>
          </a:p>
          <a:p>
            <a:pPr marL="2825331" lvl="1" indent="-457200">
              <a:buFont typeface="Arial" charset="0"/>
              <a:buChar char="•"/>
            </a:pPr>
            <a:r>
              <a:rPr lang="en-US" sz="2600" dirty="0" smtClean="0">
                <a:latin typeface="Microsoft Sans Serif" charset="0"/>
                <a:ea typeface="Microsoft Sans Serif" charset="0"/>
                <a:cs typeface="Microsoft Sans Serif" charset="0"/>
              </a:rPr>
              <a:t>Ability to determine if the organic shell follows bulk models and previous research</a:t>
            </a:r>
          </a:p>
          <a:p>
            <a:pPr marL="2825331" lvl="1" indent="-457200">
              <a:spcAft>
                <a:spcPts val="600"/>
              </a:spcAft>
              <a:buFont typeface="Arial" charset="0"/>
              <a:buChar char="•"/>
            </a:pPr>
            <a:r>
              <a:rPr lang="en-US" sz="2600" dirty="0" smtClean="0">
                <a:latin typeface="Microsoft Sans Serif" charset="0"/>
                <a:ea typeface="Microsoft Sans Serif" charset="0"/>
                <a:cs typeface="Microsoft Sans Serif" charset="0"/>
              </a:rPr>
              <a:t>Reduction in the mass transfer effect that might arise with organics by having high surface area to volume ratio</a:t>
            </a:r>
          </a:p>
          <a:p>
            <a:pPr marL="457200" indent="-457200">
              <a:buFont typeface="Arial" charset="0"/>
              <a:buChar char="•"/>
            </a:pPr>
            <a:r>
              <a:rPr lang="en-US" sz="2600" b="1" dirty="0" smtClean="0">
                <a:latin typeface="Microsoft Sans Serif" charset="0"/>
                <a:ea typeface="Microsoft Sans Serif" charset="0"/>
                <a:cs typeface="Microsoft Sans Serif" charset="0"/>
              </a:rPr>
              <a:t>Goal: </a:t>
            </a:r>
            <a:r>
              <a:rPr lang="en-US" sz="2600" dirty="0" smtClean="0">
                <a:latin typeface="Microsoft Sans Serif" charset="0"/>
                <a:ea typeface="Microsoft Sans Serif" charset="0"/>
                <a:cs typeface="Microsoft Sans Serif" charset="0"/>
              </a:rPr>
              <a:t>To measure the water uptake over a range of relative humidities (RH) of different dicarboxylic acids coated onto an inert polystyrene latex microsphere (PSL) core.</a:t>
            </a:r>
          </a:p>
        </p:txBody>
      </p:sp>
      <p:sp>
        <p:nvSpPr>
          <p:cNvPr id="27" name="TextBox 26"/>
          <p:cNvSpPr txBox="1"/>
          <p:nvPr/>
        </p:nvSpPr>
        <p:spPr>
          <a:xfrm>
            <a:off x="4572" y="27558734"/>
            <a:ext cx="12801600" cy="5319599"/>
          </a:xfrm>
          <a:prstGeom prst="rect">
            <a:avLst/>
          </a:prstGeom>
          <a:noFill/>
          <a:ln>
            <a:noFill/>
          </a:ln>
        </p:spPr>
        <p:txBody>
          <a:bodyPr wrap="square" rtlCol="0">
            <a:noAutofit/>
          </a:bodyPr>
          <a:lstStyle/>
          <a:p>
            <a:pPr marL="457200" indent="-457200">
              <a:spcAft>
                <a:spcPts val="600"/>
              </a:spcAft>
              <a:buFont typeface="Arial" charset="0"/>
              <a:buChar char="•"/>
            </a:pPr>
            <a:r>
              <a:rPr lang="en-US" sz="2600" dirty="0" smtClean="0">
                <a:latin typeface="Microsoft Sans Serif" charset="0"/>
                <a:ea typeface="Microsoft Sans Serif" charset="0"/>
                <a:cs typeface="Microsoft Sans Serif" charset="0"/>
              </a:rPr>
              <a:t>PSLs were atomized from an aqueous suspension and dried to &lt; 10% RH before size selecting 220 nm PSLs with the differential mobility analyzer (DMA).</a:t>
            </a:r>
          </a:p>
          <a:p>
            <a:pPr marL="457200" indent="-457200">
              <a:spcAft>
                <a:spcPts val="600"/>
              </a:spcAft>
              <a:buFont typeface="Arial" charset="0"/>
              <a:buChar char="•"/>
            </a:pPr>
            <a:r>
              <a:rPr lang="en-US" sz="2600" dirty="0" smtClean="0">
                <a:latin typeface="Microsoft Sans Serif" charset="0"/>
                <a:ea typeface="Microsoft Sans Serif" charset="0"/>
                <a:cs typeface="Microsoft Sans Serif" charset="0"/>
              </a:rPr>
              <a:t>They were then passed through a coating oven (60-80 </a:t>
            </a:r>
            <a:r>
              <a:rPr lang="en-US" sz="2600" dirty="0">
                <a:latin typeface="Microsoft Sans Serif" charset="0"/>
                <a:ea typeface="Microsoft Sans Serif" charset="0"/>
                <a:cs typeface="Microsoft Sans Serif" charset="0"/>
              </a:rPr>
              <a:t>°</a:t>
            </a:r>
            <a:r>
              <a:rPr lang="en-US" sz="2600" dirty="0" smtClean="0">
                <a:latin typeface="Microsoft Sans Serif" charset="0"/>
                <a:ea typeface="Microsoft Sans Serif" charset="0"/>
                <a:cs typeface="Microsoft Sans Serif" charset="0"/>
              </a:rPr>
              <a:t>C) saturated with the dicarboxylic acid (DCA) vapor, where solid DCA was deposited inside the tube.</a:t>
            </a:r>
          </a:p>
          <a:p>
            <a:pPr marL="457200" indent="-457200">
              <a:spcAft>
                <a:spcPts val="600"/>
              </a:spcAft>
              <a:buFont typeface="Arial" charset="0"/>
              <a:buChar char="•"/>
            </a:pPr>
            <a:r>
              <a:rPr lang="en-US" sz="2600" dirty="0" smtClean="0">
                <a:latin typeface="Microsoft Sans Serif" charset="0"/>
                <a:ea typeface="Microsoft Sans Serif" charset="0"/>
                <a:cs typeface="Microsoft Sans Serif" charset="0"/>
              </a:rPr>
              <a:t>As the PSLs exit the oven and the flow cools to room temperature, the organic vapor condenses on the PSLs with a shell thickness dependent upon the coating oven temperature.</a:t>
            </a:r>
          </a:p>
          <a:p>
            <a:pPr marL="457200" indent="-457200">
              <a:buFont typeface="Arial" charset="0"/>
              <a:buChar char="•"/>
            </a:pPr>
            <a:r>
              <a:rPr lang="en-US" sz="2600" dirty="0" smtClean="0">
                <a:latin typeface="Microsoft Sans Serif" charset="0"/>
                <a:ea typeface="Microsoft Sans Serif" charset="0"/>
                <a:cs typeface="Microsoft Sans Serif" charset="0"/>
              </a:rPr>
              <a:t>Once a stable thickness is achieved, the coated PSLs are humidified to variable % RH and the change in size is measured by another DMA with humidity control.</a:t>
            </a:r>
          </a:p>
          <a:p>
            <a:pPr marL="457200" indent="-457200">
              <a:buFont typeface="Arial" charset="0"/>
              <a:buChar char="•"/>
            </a:pPr>
            <a:r>
              <a:rPr lang="en-US" sz="2600" dirty="0" smtClean="0">
                <a:latin typeface="Microsoft Sans Serif" charset="0"/>
                <a:ea typeface="Microsoft Sans Serif" charset="0"/>
                <a:cs typeface="Microsoft Sans Serif" charset="0"/>
              </a:rPr>
              <a:t>The measured physical growth factor (GF) of the organic shell was calculated as a function of RH and was compared to theoretical models and previous research.</a:t>
            </a:r>
            <a:endParaRPr lang="en-US" sz="2600" dirty="0">
              <a:latin typeface="Microsoft Sans Serif" charset="0"/>
              <a:ea typeface="Microsoft Sans Serif" charset="0"/>
              <a:cs typeface="Microsoft Sans Serif" charset="0"/>
            </a:endParaRPr>
          </a:p>
        </p:txBody>
      </p:sp>
      <p:sp>
        <p:nvSpPr>
          <p:cNvPr id="29" name="TextBox 28"/>
          <p:cNvSpPr txBox="1"/>
          <p:nvPr/>
        </p:nvSpPr>
        <p:spPr>
          <a:xfrm>
            <a:off x="31089600" y="6623703"/>
            <a:ext cx="12801600" cy="15714220"/>
          </a:xfrm>
          <a:prstGeom prst="rect">
            <a:avLst/>
          </a:prstGeom>
          <a:noFill/>
          <a:ln>
            <a:noFill/>
          </a:ln>
        </p:spPr>
        <p:txBody>
          <a:bodyPr wrap="square" rtlCol="0">
            <a:noAutofit/>
          </a:bodyPr>
          <a:lstStyle/>
          <a:p>
            <a:pPr marL="457200" indent="-457200">
              <a:spcAft>
                <a:spcPts val="600"/>
              </a:spcAft>
              <a:buFont typeface="Arial" charset="0"/>
              <a:buChar char="•"/>
            </a:pPr>
            <a:r>
              <a:rPr lang="en-US" sz="2600" dirty="0" smtClean="0">
                <a:latin typeface="Microsoft Sans Serif" charset="0"/>
                <a:ea typeface="Microsoft Sans Serif" charset="0"/>
                <a:cs typeface="Microsoft Sans Serif" charset="0"/>
              </a:rPr>
              <a:t>The growth curves for NaCl and (NH</a:t>
            </a:r>
            <a:r>
              <a:rPr lang="en-US" sz="2600" baseline="-25000" dirty="0" smtClean="0">
                <a:latin typeface="Microsoft Sans Serif" charset="0"/>
                <a:ea typeface="Microsoft Sans Serif" charset="0"/>
                <a:cs typeface="Microsoft Sans Serif" charset="0"/>
              </a:rPr>
              <a:t>4</a:t>
            </a:r>
            <a:r>
              <a:rPr lang="en-US" sz="2600" dirty="0" smtClean="0">
                <a:latin typeface="Microsoft Sans Serif" charset="0"/>
                <a:ea typeface="Microsoft Sans Serif" charset="0"/>
                <a:cs typeface="Microsoft Sans Serif" charset="0"/>
              </a:rPr>
              <a:t>)</a:t>
            </a:r>
            <a:r>
              <a:rPr lang="en-US" sz="2600" baseline="-25000" dirty="0" smtClean="0">
                <a:latin typeface="Microsoft Sans Serif" charset="0"/>
                <a:ea typeface="Microsoft Sans Serif" charset="0"/>
                <a:cs typeface="Microsoft Sans Serif" charset="0"/>
              </a:rPr>
              <a:t>2</a:t>
            </a:r>
            <a:r>
              <a:rPr lang="en-US" sz="2600" dirty="0" smtClean="0">
                <a:latin typeface="Microsoft Sans Serif" charset="0"/>
                <a:ea typeface="Microsoft Sans Serif" charset="0"/>
                <a:cs typeface="Microsoft Sans Serif" charset="0"/>
              </a:rPr>
              <a:t>SO</a:t>
            </a:r>
            <a:r>
              <a:rPr lang="en-US" sz="2600" baseline="-25000" dirty="0" smtClean="0">
                <a:latin typeface="Microsoft Sans Serif" charset="0"/>
                <a:ea typeface="Microsoft Sans Serif" charset="0"/>
                <a:cs typeface="Microsoft Sans Serif" charset="0"/>
              </a:rPr>
              <a:t>4</a:t>
            </a:r>
            <a:r>
              <a:rPr lang="en-US" sz="2600" dirty="0" smtClean="0">
                <a:latin typeface="Microsoft Sans Serif" charset="0"/>
                <a:ea typeface="Microsoft Sans Serif" charset="0"/>
                <a:cs typeface="Microsoft Sans Serif" charset="0"/>
              </a:rPr>
              <a:t> show the experimental set up works as expected with accurate measurements.</a:t>
            </a:r>
          </a:p>
          <a:p>
            <a:pPr marL="457200" indent="-457200">
              <a:spcAft>
                <a:spcPts val="600"/>
              </a:spcAft>
              <a:buFont typeface="Arial" charset="0"/>
              <a:buChar char="•"/>
            </a:pPr>
            <a:r>
              <a:rPr lang="en-US" sz="2600" dirty="0" smtClean="0">
                <a:latin typeface="Microsoft Sans Serif" charset="0"/>
                <a:ea typeface="Microsoft Sans Serif" charset="0"/>
                <a:cs typeface="Microsoft Sans Serif" charset="0"/>
              </a:rPr>
              <a:t>The PSLs are a valid proxy to represent a nonhygroscopic inert core.</a:t>
            </a:r>
          </a:p>
          <a:p>
            <a:pPr marL="457200" indent="-457200">
              <a:spcAft>
                <a:spcPts val="600"/>
              </a:spcAft>
              <a:buFont typeface="Arial" charset="0"/>
              <a:buChar char="•"/>
            </a:pPr>
            <a:r>
              <a:rPr lang="en-US" sz="2600" b="1" dirty="0" smtClean="0">
                <a:latin typeface="Microsoft Sans Serif" charset="0"/>
                <a:ea typeface="Microsoft Sans Serif" charset="0"/>
                <a:cs typeface="Microsoft Sans Serif" charset="0"/>
              </a:rPr>
              <a:t>Malonic acid: </a:t>
            </a:r>
            <a:r>
              <a:rPr lang="en-US" sz="2600" dirty="0" smtClean="0">
                <a:latin typeface="Microsoft Sans Serif" charset="0"/>
                <a:ea typeface="Microsoft Sans Serif" charset="0"/>
                <a:cs typeface="Microsoft Sans Serif" charset="0"/>
              </a:rPr>
              <a:t>The growth curve matches both theory and previous data very well. At all RHs, the malonic acid shell acts as a liquid and does not go through deliquescence. Often liquid particles are associated with water, but no water should be present in this DCA coating.</a:t>
            </a:r>
          </a:p>
          <a:p>
            <a:pPr marL="457200" indent="-457200">
              <a:spcAft>
                <a:spcPts val="600"/>
              </a:spcAft>
              <a:buFont typeface="Arial" charset="0"/>
              <a:buChar char="•"/>
            </a:pPr>
            <a:r>
              <a:rPr lang="en-US" sz="2600" b="1" dirty="0" smtClean="0">
                <a:latin typeface="Microsoft Sans Serif" charset="0"/>
                <a:ea typeface="Microsoft Sans Serif" charset="0"/>
                <a:cs typeface="Microsoft Sans Serif" charset="0"/>
              </a:rPr>
              <a:t>Succinic Acid:</a:t>
            </a:r>
            <a:r>
              <a:rPr lang="en-US" sz="2600" dirty="0" smtClean="0">
                <a:latin typeface="Microsoft Sans Serif" charset="0"/>
                <a:ea typeface="Microsoft Sans Serif" charset="0"/>
                <a:cs typeface="Microsoft Sans Serif" charset="0"/>
              </a:rPr>
              <a:t> The shell did not take up water below 60-65% RH, at which point it gradually took up water until 75% RH and then it followed the theoretical model. Succinic acid should deliquesce at  99% RH. The shell seems to act like a glass or amorphous solid instead of the expected crystalline solid.</a:t>
            </a:r>
          </a:p>
          <a:p>
            <a:pPr marL="457200" indent="-457200">
              <a:spcAft>
                <a:spcPts val="600"/>
              </a:spcAft>
              <a:buFont typeface="Arial" charset="0"/>
              <a:buChar char="•"/>
            </a:pPr>
            <a:r>
              <a:rPr lang="en-US" sz="2600" b="1" dirty="0" smtClean="0">
                <a:latin typeface="Microsoft Sans Serif" charset="0"/>
                <a:ea typeface="Microsoft Sans Serif" charset="0"/>
                <a:cs typeface="Microsoft Sans Serif" charset="0"/>
              </a:rPr>
              <a:t>Glutaric Acid: </a:t>
            </a:r>
            <a:r>
              <a:rPr lang="en-US" sz="2600" dirty="0" smtClean="0">
                <a:latin typeface="Microsoft Sans Serif" charset="0"/>
                <a:ea typeface="Microsoft Sans Serif" charset="0"/>
                <a:cs typeface="Microsoft Sans Serif" charset="0"/>
              </a:rPr>
              <a:t>The shell continuously takes up water similar to malonic acid instead of deliquescing at 80–90% RH as expected. Despite formation of the glutaric acid shell in dry conditions, the shell acts like a liquid, easily taking up water.</a:t>
            </a:r>
          </a:p>
          <a:p>
            <a:pPr marL="457200" indent="-457200">
              <a:spcAft>
                <a:spcPts val="600"/>
              </a:spcAft>
              <a:buFont typeface="Arial" charset="0"/>
              <a:buChar char="•"/>
            </a:pPr>
            <a:r>
              <a:rPr lang="en-US" sz="2600" b="1" dirty="0" smtClean="0">
                <a:latin typeface="Microsoft Sans Serif" charset="0"/>
                <a:ea typeface="Microsoft Sans Serif" charset="0"/>
                <a:cs typeface="Microsoft Sans Serif" charset="0"/>
              </a:rPr>
              <a:t>Adipic Acid: </a:t>
            </a:r>
            <a:r>
              <a:rPr lang="en-US" sz="2600" dirty="0" smtClean="0">
                <a:latin typeface="Microsoft Sans Serif" charset="0"/>
                <a:ea typeface="Microsoft Sans Serif" charset="0"/>
                <a:cs typeface="Microsoft Sans Serif" charset="0"/>
              </a:rPr>
              <a:t>The shell does not take up any water and matches previous measurements. This indicates the shell formed a crystalline solid.</a:t>
            </a:r>
          </a:p>
          <a:p>
            <a:pPr marL="457200" indent="-457200">
              <a:spcAft>
                <a:spcPts val="600"/>
              </a:spcAft>
              <a:buFont typeface="Arial" charset="0"/>
              <a:buChar char="•"/>
            </a:pPr>
            <a:r>
              <a:rPr lang="en-US" sz="2600" dirty="0" smtClean="0">
                <a:latin typeface="Microsoft Sans Serif" charset="0"/>
                <a:ea typeface="Microsoft Sans Serif" charset="0"/>
                <a:cs typeface="Microsoft Sans Serif" charset="0"/>
              </a:rPr>
              <a:t>Both succinic acid and glutaric acid have two observed crystalline polymorphs. When condensed from vapor to the surface of the particle, both polymorphs can exist simultaneously preventing stable crystallization. This might lead to a glass or amorphous solid shell which can exist stably on relatively large timescales. </a:t>
            </a:r>
          </a:p>
          <a:p>
            <a:pPr marL="457200" indent="-457200">
              <a:spcAft>
                <a:spcPts val="600"/>
              </a:spcAft>
              <a:buFont typeface="Arial" charset="0"/>
              <a:buChar char="•"/>
            </a:pPr>
            <a:r>
              <a:rPr lang="en-US" sz="2600" dirty="0" smtClean="0">
                <a:latin typeface="Microsoft Sans Serif" charset="0"/>
                <a:ea typeface="Microsoft Sans Serif" charset="0"/>
                <a:cs typeface="Microsoft Sans Serif" charset="0"/>
              </a:rPr>
              <a:t>Amorphous solids and glasses exhibit different hygroscopic properties from their crystalline counterpart due to a different viscosity and diffusivity coefficient with water.</a:t>
            </a:r>
          </a:p>
          <a:p>
            <a:pPr marL="457200" indent="-457200">
              <a:spcAft>
                <a:spcPts val="600"/>
              </a:spcAft>
              <a:buFont typeface="Arial" charset="0"/>
              <a:buChar char="•"/>
            </a:pPr>
            <a:r>
              <a:rPr lang="en-US" sz="2600" dirty="0" smtClean="0">
                <a:latin typeface="Microsoft Sans Serif" charset="0"/>
                <a:ea typeface="Microsoft Sans Serif" charset="0"/>
                <a:cs typeface="Microsoft Sans Serif" charset="0"/>
              </a:rPr>
              <a:t>(Koop et al., 2011)</a:t>
            </a:r>
            <a:r>
              <a:rPr lang="en-US" sz="2600" baseline="30000" dirty="0" smtClean="0">
                <a:latin typeface="Microsoft Sans Serif" charset="0"/>
                <a:ea typeface="Microsoft Sans Serif" charset="0"/>
                <a:cs typeface="Microsoft Sans Serif" charset="0"/>
              </a:rPr>
              <a:t>10</a:t>
            </a:r>
            <a:r>
              <a:rPr lang="en-US" sz="2600" dirty="0" smtClean="0">
                <a:latin typeface="Microsoft Sans Serif" charset="0"/>
                <a:ea typeface="Microsoft Sans Serif" charset="0"/>
                <a:cs typeface="Microsoft Sans Serif" charset="0"/>
              </a:rPr>
              <a:t> found the growth curve for an amorphous solid as a function of RH to be similar to that measured for succinic acid.</a:t>
            </a:r>
          </a:p>
          <a:p>
            <a:pPr marL="457200" indent="-457200">
              <a:spcAft>
                <a:spcPts val="600"/>
              </a:spcAft>
              <a:buFont typeface="Arial" charset="0"/>
              <a:buChar char="•"/>
            </a:pPr>
            <a:endParaRPr lang="en-US" sz="2600" dirty="0" smtClean="0">
              <a:latin typeface="Microsoft Sans Serif" charset="0"/>
              <a:ea typeface="Microsoft Sans Serif" charset="0"/>
              <a:cs typeface="Microsoft Sans Serif" charset="0"/>
            </a:endParaRPr>
          </a:p>
          <a:p>
            <a:pPr marL="457200" indent="-457200">
              <a:spcAft>
                <a:spcPts val="600"/>
              </a:spcAft>
              <a:buFont typeface="Arial" charset="0"/>
              <a:buChar char="•"/>
            </a:pPr>
            <a:endParaRPr lang="en-US" sz="2600" dirty="0">
              <a:latin typeface="Microsoft Sans Serif" charset="0"/>
              <a:ea typeface="Microsoft Sans Serif" charset="0"/>
              <a:cs typeface="Microsoft Sans Serif" charset="0"/>
            </a:endParaRPr>
          </a:p>
          <a:p>
            <a:pPr marL="457200" indent="-457200">
              <a:spcAft>
                <a:spcPts val="600"/>
              </a:spcAft>
              <a:buFont typeface="Arial" charset="0"/>
              <a:buChar char="•"/>
            </a:pPr>
            <a:endParaRPr lang="en-US" sz="2600" dirty="0" smtClean="0">
              <a:latin typeface="Microsoft Sans Serif" charset="0"/>
              <a:ea typeface="Microsoft Sans Serif" charset="0"/>
              <a:cs typeface="Microsoft Sans Serif" charset="0"/>
            </a:endParaRPr>
          </a:p>
          <a:p>
            <a:pPr marL="457200" indent="-457200">
              <a:spcAft>
                <a:spcPts val="600"/>
              </a:spcAft>
              <a:buFont typeface="Arial" charset="0"/>
              <a:buChar char="•"/>
            </a:pPr>
            <a:endParaRPr lang="en-US" sz="2600" dirty="0">
              <a:latin typeface="Microsoft Sans Serif" charset="0"/>
              <a:ea typeface="Microsoft Sans Serif" charset="0"/>
              <a:cs typeface="Microsoft Sans Serif" charset="0"/>
            </a:endParaRPr>
          </a:p>
          <a:p>
            <a:pPr marL="457200" indent="-457200">
              <a:spcAft>
                <a:spcPts val="600"/>
              </a:spcAft>
              <a:buFont typeface="Arial" charset="0"/>
              <a:buChar char="•"/>
            </a:pPr>
            <a:endParaRPr lang="en-US" sz="2600" dirty="0" smtClean="0">
              <a:latin typeface="Microsoft Sans Serif" charset="0"/>
              <a:ea typeface="Microsoft Sans Serif" charset="0"/>
              <a:cs typeface="Microsoft Sans Serif" charset="0"/>
            </a:endParaRPr>
          </a:p>
          <a:p>
            <a:pPr marL="457200" indent="-457200">
              <a:buFont typeface="Arial" charset="0"/>
              <a:buChar char="•"/>
            </a:pPr>
            <a:endParaRPr lang="en-US" sz="2600" dirty="0" smtClean="0">
              <a:latin typeface="Microsoft Sans Serif" charset="0"/>
              <a:ea typeface="Microsoft Sans Serif" charset="0"/>
              <a:cs typeface="Microsoft Sans Serif" charset="0"/>
            </a:endParaRPr>
          </a:p>
          <a:p>
            <a:pPr marL="457200" indent="-457200">
              <a:spcAft>
                <a:spcPts val="600"/>
              </a:spcAft>
              <a:buFont typeface="Arial" charset="0"/>
              <a:buChar char="•"/>
            </a:pPr>
            <a:endParaRPr lang="en-US" sz="2600" dirty="0" smtClean="0">
              <a:latin typeface="Microsoft Sans Serif" charset="0"/>
              <a:ea typeface="Microsoft Sans Serif" charset="0"/>
              <a:cs typeface="Microsoft Sans Serif" charset="0"/>
            </a:endParaRPr>
          </a:p>
          <a:p>
            <a:pPr marL="457200" indent="-457200">
              <a:spcAft>
                <a:spcPts val="600"/>
              </a:spcAft>
              <a:buFont typeface="Arial" charset="0"/>
              <a:buChar char="•"/>
            </a:pPr>
            <a:endParaRPr lang="en-US" sz="2600" dirty="0" smtClean="0">
              <a:latin typeface="Microsoft Sans Serif" charset="0"/>
              <a:ea typeface="Microsoft Sans Serif" charset="0"/>
              <a:cs typeface="Microsoft Sans Serif" charset="0"/>
            </a:endParaRPr>
          </a:p>
          <a:p>
            <a:pPr marL="457200" indent="-457200">
              <a:buFont typeface="Arial" charset="0"/>
              <a:buChar char="•"/>
            </a:pPr>
            <a:r>
              <a:rPr lang="en-US" sz="2600" dirty="0" smtClean="0">
                <a:latin typeface="Microsoft Sans Serif" charset="0"/>
                <a:ea typeface="Microsoft Sans Serif" charset="0"/>
                <a:cs typeface="Microsoft Sans Serif" charset="0"/>
              </a:rPr>
              <a:t>Measurement of the organic shell independent of the core, indicates some unexpected and new results.  This work represents a significant advancement of experimental data supporting core shell models.</a:t>
            </a:r>
          </a:p>
        </p:txBody>
      </p:sp>
      <p:sp>
        <p:nvSpPr>
          <p:cNvPr id="30" name="TextBox 29"/>
          <p:cNvSpPr txBox="1"/>
          <p:nvPr/>
        </p:nvSpPr>
        <p:spPr>
          <a:xfrm>
            <a:off x="31089600" y="23498601"/>
            <a:ext cx="12801600" cy="2719009"/>
          </a:xfrm>
          <a:prstGeom prst="rect">
            <a:avLst/>
          </a:prstGeom>
          <a:noFill/>
          <a:ln>
            <a:noFill/>
          </a:ln>
        </p:spPr>
        <p:txBody>
          <a:bodyPr wrap="square" rtlCol="0">
            <a:noAutofit/>
          </a:bodyPr>
          <a:lstStyle/>
          <a:p>
            <a:pPr marL="457200" indent="-457200">
              <a:spcAft>
                <a:spcPts val="600"/>
              </a:spcAft>
              <a:buFont typeface="Arial" charset="0"/>
              <a:buChar char="•"/>
            </a:pPr>
            <a:r>
              <a:rPr lang="en-US" sz="2600" dirty="0" smtClean="0">
                <a:latin typeface="Microsoft Sans Serif" charset="0"/>
                <a:ea typeface="Microsoft Sans Serif" charset="0"/>
                <a:cs typeface="Microsoft Sans Serif" charset="0"/>
              </a:rPr>
              <a:t>Make measurements of organic shells on larger and smaller diameter PSLs to determine if size has any effect.</a:t>
            </a:r>
          </a:p>
          <a:p>
            <a:pPr marL="457200" indent="-457200">
              <a:spcAft>
                <a:spcPts val="600"/>
              </a:spcAft>
              <a:buFont typeface="Arial" charset="0"/>
              <a:buChar char="•"/>
            </a:pPr>
            <a:r>
              <a:rPr lang="en-US" sz="2600" dirty="0" smtClean="0">
                <a:latin typeface="Microsoft Sans Serif" charset="0"/>
                <a:ea typeface="Microsoft Sans Serif" charset="0"/>
                <a:cs typeface="Microsoft Sans Serif" charset="0"/>
              </a:rPr>
              <a:t>Find an alternative instrumental method to identify the phase state of the organic shell on the PSL core such as aerosol particle bounce or FTIR spectroscopy.</a:t>
            </a:r>
          </a:p>
          <a:p>
            <a:pPr marL="457200" indent="-457200">
              <a:buFont typeface="Arial" charset="0"/>
              <a:buChar char="•"/>
            </a:pPr>
            <a:r>
              <a:rPr lang="en-US" sz="2600" dirty="0" smtClean="0">
                <a:latin typeface="Microsoft Sans Serif" charset="0"/>
                <a:ea typeface="Microsoft Sans Serif" charset="0"/>
                <a:cs typeface="Microsoft Sans Serif" charset="0"/>
              </a:rPr>
              <a:t>Determine hygroscopic growth curves for larger dicarboxylic acids and other types of organics such as terpenes, saccharides, or carboxylic acids.</a:t>
            </a:r>
          </a:p>
        </p:txBody>
      </p:sp>
      <p:sp>
        <p:nvSpPr>
          <p:cNvPr id="96" name="TextBox 95"/>
          <p:cNvSpPr txBox="1"/>
          <p:nvPr/>
        </p:nvSpPr>
        <p:spPr>
          <a:xfrm>
            <a:off x="31089600" y="27333563"/>
            <a:ext cx="12801600" cy="1577005"/>
          </a:xfrm>
          <a:prstGeom prst="rect">
            <a:avLst/>
          </a:prstGeom>
          <a:noFill/>
          <a:ln>
            <a:noFill/>
          </a:ln>
        </p:spPr>
        <p:txBody>
          <a:bodyPr wrap="square" rtlCol="0">
            <a:noAutofit/>
          </a:bodyPr>
          <a:lstStyle/>
          <a:p>
            <a:pPr marL="457200" indent="-457200">
              <a:buFont typeface="Arial" charset="0"/>
              <a:buChar char="•"/>
            </a:pPr>
            <a:r>
              <a:rPr lang="en-US" sz="2600" dirty="0" smtClean="0">
                <a:latin typeface="Microsoft Sans Serif" panose="020B0604020202020204" pitchFamily="34" charset="0"/>
                <a:cs typeface="Microsoft Sans Serif" panose="020B0604020202020204" pitchFamily="34" charset="0"/>
              </a:rPr>
              <a:t>Funding from UNH College of Engineering and Physical Sciences, the Chemistry Department and URA support from the UNH Hamel Center </a:t>
            </a:r>
          </a:p>
          <a:p>
            <a:pPr marL="457200" indent="-457200">
              <a:buFont typeface="Arial" charset="0"/>
              <a:buChar char="•"/>
            </a:pPr>
            <a:r>
              <a:rPr lang="en-US" sz="2600" dirty="0" smtClean="0">
                <a:latin typeface="Microsoft Sans Serif" panose="020B0604020202020204" pitchFamily="34" charset="0"/>
                <a:cs typeface="Microsoft Sans Serif" panose="020B0604020202020204" pitchFamily="34" charset="0"/>
              </a:rPr>
              <a:t>Dr. Greenslade and the Greenslade Group</a:t>
            </a:r>
            <a:endParaRPr lang="en-US" sz="2600" dirty="0">
              <a:latin typeface="Microsoft Sans Serif" panose="020B0604020202020204" pitchFamily="34" charset="0"/>
              <a:cs typeface="Microsoft Sans Serif" panose="020B0604020202020204" pitchFamily="34" charset="0"/>
            </a:endParaRPr>
          </a:p>
        </p:txBody>
      </p:sp>
      <p:sp>
        <p:nvSpPr>
          <p:cNvPr id="97" name="TextBox 96"/>
          <p:cNvSpPr txBox="1"/>
          <p:nvPr/>
        </p:nvSpPr>
        <p:spPr>
          <a:xfrm>
            <a:off x="35052000" y="30886400"/>
            <a:ext cx="184731" cy="571695"/>
          </a:xfrm>
          <a:prstGeom prst="rect">
            <a:avLst/>
          </a:prstGeom>
          <a:noFill/>
        </p:spPr>
        <p:txBody>
          <a:bodyPr wrap="none" rtlCol="0">
            <a:noAutofit/>
          </a:bodyPr>
          <a:lstStyle/>
          <a:p>
            <a:endParaRPr lang="en-US"/>
          </a:p>
        </p:txBody>
      </p:sp>
      <p:sp>
        <p:nvSpPr>
          <p:cNvPr id="98" name="TextBox 97"/>
          <p:cNvSpPr txBox="1"/>
          <p:nvPr/>
        </p:nvSpPr>
        <p:spPr>
          <a:xfrm>
            <a:off x="31089600" y="29991643"/>
            <a:ext cx="12801600" cy="2886689"/>
          </a:xfrm>
          <a:prstGeom prst="rect">
            <a:avLst/>
          </a:prstGeom>
          <a:noFill/>
          <a:ln>
            <a:noFill/>
          </a:ln>
        </p:spPr>
        <p:txBody>
          <a:bodyPr wrap="square" rtlCol="0">
            <a:noAutofit/>
          </a:bodyPr>
          <a:lstStyle/>
          <a:p>
            <a:r>
              <a:rPr lang="en-US" sz="1600" dirty="0" smtClean="0">
                <a:latin typeface="Microsoft Sans Serif" charset="0"/>
                <a:ea typeface="Microsoft Sans Serif" charset="0"/>
                <a:cs typeface="Microsoft Sans Serif" charset="0"/>
              </a:rPr>
              <a:t>1. Intergovernmental </a:t>
            </a:r>
            <a:r>
              <a:rPr lang="en-US" sz="1600" dirty="0">
                <a:latin typeface="Microsoft Sans Serif" charset="0"/>
                <a:ea typeface="Microsoft Sans Serif" charset="0"/>
                <a:cs typeface="Microsoft Sans Serif" charset="0"/>
              </a:rPr>
              <a:t>Panel on Climate Change. (2013). Climate Change 2013—The Physical Science Basis: Working Group I Contribution to the Fifth Assessment Report of the IPCC. Cambridge: Cambridge University Press</a:t>
            </a:r>
            <a:r>
              <a:rPr lang="en-US" sz="1600" dirty="0" smtClean="0">
                <a:latin typeface="Microsoft Sans Serif" charset="0"/>
                <a:ea typeface="Microsoft Sans Serif" charset="0"/>
                <a:cs typeface="Microsoft Sans Serif" charset="0"/>
              </a:rPr>
              <a:t>.</a:t>
            </a:r>
          </a:p>
          <a:p>
            <a:r>
              <a:rPr lang="en-US" sz="1600" dirty="0" smtClean="0">
                <a:latin typeface="Microsoft Sans Serif" charset="0"/>
                <a:ea typeface="Microsoft Sans Serif" charset="0"/>
                <a:cs typeface="Microsoft Sans Serif" charset="0"/>
              </a:rPr>
              <a:t>2. Ramachandran, S.; Srivastava, R. </a:t>
            </a:r>
            <a:r>
              <a:rPr lang="en-US" sz="1600" i="1" dirty="0" smtClean="0">
                <a:latin typeface="Microsoft Sans Serif" charset="0"/>
                <a:ea typeface="Microsoft Sans Serif" charset="0"/>
                <a:cs typeface="Microsoft Sans Serif" charset="0"/>
              </a:rPr>
              <a:t>Environ. Sci. </a:t>
            </a:r>
            <a:r>
              <a:rPr lang="en-US" sz="1600" i="1" dirty="0" err="1" smtClean="0">
                <a:latin typeface="Microsoft Sans Serif" charset="0"/>
                <a:ea typeface="Microsoft Sans Serif" charset="0"/>
                <a:cs typeface="Microsoft Sans Serif" charset="0"/>
              </a:rPr>
              <a:t>Pollut</a:t>
            </a:r>
            <a:r>
              <a:rPr lang="en-US" sz="1600" i="1" dirty="0" smtClean="0">
                <a:latin typeface="Microsoft Sans Serif" charset="0"/>
                <a:ea typeface="Microsoft Sans Serif" charset="0"/>
                <a:cs typeface="Microsoft Sans Serif" charset="0"/>
              </a:rPr>
              <a:t>. Res. </a:t>
            </a:r>
            <a:r>
              <a:rPr lang="en-US" sz="1600" b="1" dirty="0" smtClean="0">
                <a:latin typeface="Microsoft Sans Serif" charset="0"/>
                <a:ea typeface="Microsoft Sans Serif" charset="0"/>
                <a:cs typeface="Microsoft Sans Serif" charset="0"/>
              </a:rPr>
              <a:t>2016</a:t>
            </a:r>
            <a:r>
              <a:rPr lang="en-US" sz="1600" dirty="0" smtClean="0">
                <a:latin typeface="Microsoft Sans Serif" charset="0"/>
                <a:ea typeface="Microsoft Sans Serif" charset="0"/>
                <a:cs typeface="Microsoft Sans Serif" charset="0"/>
              </a:rPr>
              <a:t>, 23, 11109-11128.</a:t>
            </a:r>
          </a:p>
          <a:p>
            <a:pPr lvl="0"/>
            <a:r>
              <a:rPr lang="en-US" sz="1600" dirty="0" smtClean="0">
                <a:latin typeface="Microsoft Sans Serif" charset="0"/>
                <a:ea typeface="Microsoft Sans Serif" charset="0"/>
                <a:cs typeface="Microsoft Sans Serif" charset="0"/>
              </a:rPr>
              <a:t>3. </a:t>
            </a:r>
            <a:r>
              <a:rPr lang="en-US" sz="1600" dirty="0" err="1">
                <a:latin typeface="Microsoft Sans Serif" charset="0"/>
                <a:ea typeface="Microsoft Sans Serif" charset="0"/>
                <a:cs typeface="Microsoft Sans Serif" charset="0"/>
              </a:rPr>
              <a:t>Maskey</a:t>
            </a:r>
            <a:r>
              <a:rPr lang="en-US" sz="1600" dirty="0">
                <a:latin typeface="Microsoft Sans Serif" charset="0"/>
                <a:ea typeface="Microsoft Sans Serif" charset="0"/>
                <a:cs typeface="Microsoft Sans Serif" charset="0"/>
              </a:rPr>
              <a:t>, S.; Chong, K. Y.; Kim, G.; Kim, J.; Ali, A.; Park, K. </a:t>
            </a:r>
            <a:r>
              <a:rPr lang="en-US" sz="1600" i="1" dirty="0" err="1">
                <a:latin typeface="Microsoft Sans Serif" charset="0"/>
                <a:ea typeface="Microsoft Sans Serif" charset="0"/>
                <a:cs typeface="Microsoft Sans Serif" charset="0"/>
              </a:rPr>
              <a:t>Particuology</a:t>
            </a:r>
            <a:r>
              <a:rPr lang="en-US" sz="1600" dirty="0">
                <a:latin typeface="Microsoft Sans Serif" charset="0"/>
                <a:ea typeface="Microsoft Sans Serif" charset="0"/>
                <a:cs typeface="Microsoft Sans Serif" charset="0"/>
              </a:rPr>
              <a:t>. </a:t>
            </a:r>
            <a:r>
              <a:rPr lang="en-US" sz="1600" b="1" dirty="0">
                <a:latin typeface="Microsoft Sans Serif" charset="0"/>
                <a:ea typeface="Microsoft Sans Serif" charset="0"/>
                <a:cs typeface="Microsoft Sans Serif" charset="0"/>
              </a:rPr>
              <a:t>2014</a:t>
            </a:r>
            <a:r>
              <a:rPr lang="en-US" sz="1600" dirty="0">
                <a:latin typeface="Microsoft Sans Serif" charset="0"/>
                <a:ea typeface="Microsoft Sans Serif" charset="0"/>
                <a:cs typeface="Microsoft Sans Serif" charset="0"/>
              </a:rPr>
              <a:t>, 13, 27-34</a:t>
            </a:r>
            <a:r>
              <a:rPr lang="en-US" sz="1600" dirty="0" smtClean="0">
                <a:latin typeface="Microsoft Sans Serif" charset="0"/>
                <a:ea typeface="Microsoft Sans Serif" charset="0"/>
                <a:cs typeface="Microsoft Sans Serif" charset="0"/>
              </a:rPr>
              <a:t>.</a:t>
            </a:r>
          </a:p>
          <a:p>
            <a:pPr lvl="0"/>
            <a:r>
              <a:rPr lang="en-US" sz="1600" dirty="0" smtClean="0">
                <a:latin typeface="Microsoft Sans Serif" charset="0"/>
                <a:ea typeface="Microsoft Sans Serif" charset="0"/>
                <a:cs typeface="Microsoft Sans Serif" charset="0"/>
              </a:rPr>
              <a:t>4. Peng, C.; Chan, M.N.; Chan, C.K. </a:t>
            </a:r>
            <a:r>
              <a:rPr lang="en-US" sz="1600" i="1" dirty="0" smtClean="0">
                <a:latin typeface="Microsoft Sans Serif" charset="0"/>
                <a:ea typeface="Microsoft Sans Serif" charset="0"/>
                <a:cs typeface="Microsoft Sans Serif" charset="0"/>
              </a:rPr>
              <a:t>Environ. Sci. Technol.</a:t>
            </a:r>
            <a:r>
              <a:rPr lang="en-US" sz="1600" dirty="0" smtClean="0">
                <a:latin typeface="Microsoft Sans Serif" charset="0"/>
                <a:ea typeface="Microsoft Sans Serif" charset="0"/>
                <a:cs typeface="Microsoft Sans Serif" charset="0"/>
              </a:rPr>
              <a:t>, </a:t>
            </a:r>
            <a:r>
              <a:rPr lang="en-US" sz="1600" b="1" dirty="0" smtClean="0">
                <a:latin typeface="Microsoft Sans Serif" charset="0"/>
                <a:ea typeface="Microsoft Sans Serif" charset="0"/>
                <a:cs typeface="Microsoft Sans Serif" charset="0"/>
              </a:rPr>
              <a:t>2001</a:t>
            </a:r>
            <a:r>
              <a:rPr lang="en-US" sz="1600" dirty="0" smtClean="0">
                <a:latin typeface="Microsoft Sans Serif" charset="0"/>
                <a:ea typeface="Microsoft Sans Serif" charset="0"/>
                <a:cs typeface="Microsoft Sans Serif" charset="0"/>
              </a:rPr>
              <a:t>, 35, 4495-4501.</a:t>
            </a:r>
          </a:p>
          <a:p>
            <a:r>
              <a:rPr lang="en-US" sz="1600" dirty="0" smtClean="0">
                <a:latin typeface="Microsoft Sans Serif" charset="0"/>
                <a:ea typeface="Microsoft Sans Serif" charset="0"/>
                <a:cs typeface="Microsoft Sans Serif" charset="0"/>
              </a:rPr>
              <a:t>5. </a:t>
            </a:r>
            <a:r>
              <a:rPr lang="en-US" sz="1600" dirty="0">
                <a:latin typeface="Microsoft Sans Serif" charset="0"/>
                <a:ea typeface="Microsoft Sans Serif" charset="0"/>
                <a:cs typeface="Microsoft Sans Serif" charset="0"/>
              </a:rPr>
              <a:t>Pope, F. D.; Dennis-</a:t>
            </a:r>
            <a:r>
              <a:rPr lang="en-US" sz="1600" dirty="0" err="1">
                <a:latin typeface="Microsoft Sans Serif" charset="0"/>
                <a:ea typeface="Microsoft Sans Serif" charset="0"/>
                <a:cs typeface="Microsoft Sans Serif" charset="0"/>
              </a:rPr>
              <a:t>Smither</a:t>
            </a:r>
            <a:r>
              <a:rPr lang="en-US" sz="1600" dirty="0">
                <a:latin typeface="Microsoft Sans Serif" charset="0"/>
                <a:ea typeface="Microsoft Sans Serif" charset="0"/>
                <a:cs typeface="Microsoft Sans Serif" charset="0"/>
              </a:rPr>
              <a:t>, B. J.; Griffiths, P. T.; Clegg, S. L.; Cox, A. R. </a:t>
            </a:r>
            <a:r>
              <a:rPr lang="en-US" sz="1600" i="1" dirty="0">
                <a:latin typeface="Microsoft Sans Serif" charset="0"/>
                <a:ea typeface="Microsoft Sans Serif" charset="0"/>
                <a:cs typeface="Microsoft Sans Serif" charset="0"/>
              </a:rPr>
              <a:t>J. Phys. Chem. A.</a:t>
            </a:r>
            <a:r>
              <a:rPr lang="en-US" sz="1600" b="1" dirty="0">
                <a:latin typeface="Microsoft Sans Serif" charset="0"/>
                <a:ea typeface="Microsoft Sans Serif" charset="0"/>
                <a:cs typeface="Microsoft Sans Serif" charset="0"/>
              </a:rPr>
              <a:t> 2010</a:t>
            </a:r>
            <a:r>
              <a:rPr lang="en-US" sz="1600" dirty="0">
                <a:latin typeface="Microsoft Sans Serif" charset="0"/>
                <a:ea typeface="Microsoft Sans Serif" charset="0"/>
                <a:cs typeface="Microsoft Sans Serif" charset="0"/>
              </a:rPr>
              <a:t>, 114, 5335-5341.</a:t>
            </a:r>
          </a:p>
          <a:p>
            <a:pPr lvl="0"/>
            <a:r>
              <a:rPr lang="en-US" sz="1600" dirty="0" smtClean="0">
                <a:latin typeface="Microsoft Sans Serif" charset="0"/>
                <a:ea typeface="Microsoft Sans Serif" charset="0"/>
                <a:cs typeface="Microsoft Sans Serif" charset="0"/>
              </a:rPr>
              <a:t>6. </a:t>
            </a:r>
            <a:r>
              <a:rPr lang="en-US" sz="1600" dirty="0" err="1" smtClean="0">
                <a:latin typeface="Microsoft Sans Serif" charset="0"/>
                <a:ea typeface="Microsoft Sans Serif" charset="0"/>
                <a:cs typeface="Microsoft Sans Serif" charset="0"/>
              </a:rPr>
              <a:t>Prenni</a:t>
            </a:r>
            <a:r>
              <a:rPr lang="en-US" sz="1600" dirty="0" smtClean="0">
                <a:latin typeface="Microsoft Sans Serif" charset="0"/>
                <a:ea typeface="Microsoft Sans Serif" charset="0"/>
                <a:cs typeface="Microsoft Sans Serif" charset="0"/>
              </a:rPr>
              <a:t>, A.J.; </a:t>
            </a:r>
            <a:r>
              <a:rPr lang="en-US" sz="1600" dirty="0" err="1" smtClean="0">
                <a:latin typeface="Microsoft Sans Serif" charset="0"/>
                <a:ea typeface="Microsoft Sans Serif" charset="0"/>
                <a:cs typeface="Microsoft Sans Serif" charset="0"/>
              </a:rPr>
              <a:t>DeMott</a:t>
            </a:r>
            <a:r>
              <a:rPr lang="en-US" sz="1600" dirty="0" smtClean="0">
                <a:latin typeface="Microsoft Sans Serif" charset="0"/>
                <a:ea typeface="Microsoft Sans Serif" charset="0"/>
                <a:cs typeface="Microsoft Sans Serif" charset="0"/>
              </a:rPr>
              <a:t>, P.J.; </a:t>
            </a:r>
            <a:r>
              <a:rPr lang="en-US" sz="1600" dirty="0" err="1" smtClean="0">
                <a:latin typeface="Microsoft Sans Serif" charset="0"/>
                <a:ea typeface="Microsoft Sans Serif" charset="0"/>
                <a:cs typeface="Microsoft Sans Serif" charset="0"/>
              </a:rPr>
              <a:t>Kreidenweiss</a:t>
            </a:r>
            <a:r>
              <a:rPr lang="en-US" sz="1600" dirty="0" smtClean="0">
                <a:latin typeface="Microsoft Sans Serif" charset="0"/>
                <a:ea typeface="Microsoft Sans Serif" charset="0"/>
                <a:cs typeface="Microsoft Sans Serif" charset="0"/>
              </a:rPr>
              <a:t>, S.M.; Sherman, D.E.; Russell, L.M.; Ming, Y. </a:t>
            </a:r>
            <a:r>
              <a:rPr lang="en-US" sz="1600" i="1" dirty="0" smtClean="0">
                <a:latin typeface="Microsoft Sans Serif" charset="0"/>
                <a:ea typeface="Microsoft Sans Serif" charset="0"/>
                <a:cs typeface="Microsoft Sans Serif" charset="0"/>
              </a:rPr>
              <a:t>J. Phys. Chem. A.</a:t>
            </a:r>
            <a:r>
              <a:rPr lang="en-US" sz="1600" dirty="0" smtClean="0">
                <a:latin typeface="Microsoft Sans Serif" charset="0"/>
                <a:ea typeface="Microsoft Sans Serif" charset="0"/>
                <a:cs typeface="Microsoft Sans Serif" charset="0"/>
              </a:rPr>
              <a:t>, </a:t>
            </a:r>
            <a:r>
              <a:rPr lang="en-US" sz="1600" b="1" dirty="0" smtClean="0">
                <a:latin typeface="Microsoft Sans Serif" charset="0"/>
                <a:ea typeface="Microsoft Sans Serif" charset="0"/>
                <a:cs typeface="Microsoft Sans Serif" charset="0"/>
              </a:rPr>
              <a:t>2001</a:t>
            </a:r>
            <a:r>
              <a:rPr lang="en-US" sz="1600" dirty="0" smtClean="0">
                <a:latin typeface="Microsoft Sans Serif" charset="0"/>
                <a:ea typeface="Microsoft Sans Serif" charset="0"/>
                <a:cs typeface="Microsoft Sans Serif" charset="0"/>
              </a:rPr>
              <a:t>, 105, 11240-11248.</a:t>
            </a:r>
          </a:p>
          <a:p>
            <a:pPr lvl="0"/>
            <a:r>
              <a:rPr lang="en-US" sz="1600" dirty="0" smtClean="0">
                <a:latin typeface="Microsoft Sans Serif" charset="0"/>
                <a:ea typeface="Microsoft Sans Serif" charset="0"/>
                <a:cs typeface="Microsoft Sans Serif" charset="0"/>
              </a:rPr>
              <a:t>7. </a:t>
            </a:r>
            <a:r>
              <a:rPr lang="en-US" sz="1600" dirty="0">
                <a:latin typeface="Microsoft Sans Serif" charset="0"/>
                <a:ea typeface="Microsoft Sans Serif" charset="0"/>
                <a:cs typeface="Microsoft Sans Serif" charset="0"/>
              </a:rPr>
              <a:t>Marsh, A</a:t>
            </a:r>
            <a:r>
              <a:rPr lang="en-US" sz="1600" dirty="0" smtClean="0">
                <a:latin typeface="Microsoft Sans Serif" charset="0"/>
                <a:ea typeface="Microsoft Sans Serif" charset="0"/>
                <a:cs typeface="Microsoft Sans Serif" charset="0"/>
              </a:rPr>
              <a:t>.; </a:t>
            </a:r>
            <a:r>
              <a:rPr lang="en-US" sz="1600" dirty="0">
                <a:latin typeface="Microsoft Sans Serif" charset="0"/>
                <a:ea typeface="Microsoft Sans Serif" charset="0"/>
                <a:cs typeface="Microsoft Sans Serif" charset="0"/>
              </a:rPr>
              <a:t>Miles, R. E. H</a:t>
            </a:r>
            <a:r>
              <a:rPr lang="en-US" sz="1600" dirty="0" smtClean="0">
                <a:latin typeface="Microsoft Sans Serif" charset="0"/>
                <a:ea typeface="Microsoft Sans Serif" charset="0"/>
                <a:cs typeface="Microsoft Sans Serif" charset="0"/>
              </a:rPr>
              <a:t>.; </a:t>
            </a:r>
            <a:r>
              <a:rPr lang="en-US" sz="1600" dirty="0" err="1">
                <a:latin typeface="Microsoft Sans Serif" charset="0"/>
                <a:ea typeface="Microsoft Sans Serif" charset="0"/>
                <a:cs typeface="Microsoft Sans Serif" charset="0"/>
              </a:rPr>
              <a:t>Rovelli</a:t>
            </a:r>
            <a:r>
              <a:rPr lang="en-US" sz="1600" dirty="0">
                <a:latin typeface="Microsoft Sans Serif" charset="0"/>
                <a:ea typeface="Microsoft Sans Serif" charset="0"/>
                <a:cs typeface="Microsoft Sans Serif" charset="0"/>
              </a:rPr>
              <a:t>, G</a:t>
            </a:r>
            <a:r>
              <a:rPr lang="en-US" sz="1600" dirty="0" smtClean="0">
                <a:latin typeface="Microsoft Sans Serif" charset="0"/>
                <a:ea typeface="Microsoft Sans Serif" charset="0"/>
                <a:cs typeface="Microsoft Sans Serif" charset="0"/>
              </a:rPr>
              <a:t>.; </a:t>
            </a:r>
            <a:r>
              <a:rPr lang="en-US" sz="1600" dirty="0">
                <a:latin typeface="Microsoft Sans Serif" charset="0"/>
                <a:ea typeface="Microsoft Sans Serif" charset="0"/>
                <a:cs typeface="Microsoft Sans Serif" charset="0"/>
              </a:rPr>
              <a:t>Cowling, A. G</a:t>
            </a:r>
            <a:r>
              <a:rPr lang="en-US" sz="1600" dirty="0" smtClean="0">
                <a:latin typeface="Microsoft Sans Serif" charset="0"/>
                <a:ea typeface="Microsoft Sans Serif" charset="0"/>
                <a:cs typeface="Microsoft Sans Serif" charset="0"/>
              </a:rPr>
              <a:t>.; </a:t>
            </a:r>
            <a:r>
              <a:rPr lang="en-US" sz="1600" dirty="0" err="1">
                <a:latin typeface="Microsoft Sans Serif" charset="0"/>
                <a:ea typeface="Microsoft Sans Serif" charset="0"/>
                <a:cs typeface="Microsoft Sans Serif" charset="0"/>
              </a:rPr>
              <a:t>Nandy</a:t>
            </a:r>
            <a:r>
              <a:rPr lang="en-US" sz="1600" dirty="0">
                <a:latin typeface="Microsoft Sans Serif" charset="0"/>
                <a:ea typeface="Microsoft Sans Serif" charset="0"/>
                <a:cs typeface="Microsoft Sans Serif" charset="0"/>
              </a:rPr>
              <a:t>, L</a:t>
            </a:r>
            <a:r>
              <a:rPr lang="en-US" sz="1600" dirty="0" smtClean="0">
                <a:latin typeface="Microsoft Sans Serif" charset="0"/>
                <a:ea typeface="Microsoft Sans Serif" charset="0"/>
                <a:cs typeface="Microsoft Sans Serif" charset="0"/>
              </a:rPr>
              <a:t>.; </a:t>
            </a:r>
            <a:r>
              <a:rPr lang="en-US" sz="1600" dirty="0">
                <a:latin typeface="Microsoft Sans Serif" charset="0"/>
                <a:ea typeface="Microsoft Sans Serif" charset="0"/>
                <a:cs typeface="Microsoft Sans Serif" charset="0"/>
              </a:rPr>
              <a:t>Dutcher, C. S</a:t>
            </a:r>
            <a:r>
              <a:rPr lang="en-US" sz="1600" dirty="0" smtClean="0">
                <a:latin typeface="Microsoft Sans Serif" charset="0"/>
                <a:ea typeface="Microsoft Sans Serif" charset="0"/>
                <a:cs typeface="Microsoft Sans Serif" charset="0"/>
              </a:rPr>
              <a:t>.; </a:t>
            </a:r>
            <a:r>
              <a:rPr lang="en-US" sz="1600" dirty="0">
                <a:latin typeface="Microsoft Sans Serif" charset="0"/>
                <a:ea typeface="Microsoft Sans Serif" charset="0"/>
                <a:cs typeface="Microsoft Sans Serif" charset="0"/>
              </a:rPr>
              <a:t>Reid, J. P</a:t>
            </a:r>
            <a:r>
              <a:rPr lang="en-US" sz="1600" dirty="0" smtClean="0">
                <a:latin typeface="Microsoft Sans Serif" charset="0"/>
                <a:ea typeface="Microsoft Sans Serif" charset="0"/>
                <a:cs typeface="Microsoft Sans Serif" charset="0"/>
              </a:rPr>
              <a:t>. </a:t>
            </a:r>
            <a:r>
              <a:rPr lang="en-US" sz="1600" b="1" dirty="0" smtClean="0">
                <a:latin typeface="Microsoft Sans Serif" charset="0"/>
                <a:ea typeface="Microsoft Sans Serif" charset="0"/>
                <a:cs typeface="Microsoft Sans Serif" charset="0"/>
              </a:rPr>
              <a:t>Atmos</a:t>
            </a:r>
            <a:r>
              <a:rPr lang="en-US" sz="1600" b="1" dirty="0">
                <a:latin typeface="Microsoft Sans Serif" charset="0"/>
                <a:ea typeface="Microsoft Sans Serif" charset="0"/>
                <a:cs typeface="Microsoft Sans Serif" charset="0"/>
              </a:rPr>
              <a:t>. Chem. Phys. Discuss., </a:t>
            </a:r>
            <a:r>
              <a:rPr lang="en-US" sz="1600" dirty="0" smtClean="0">
                <a:latin typeface="Microsoft Sans Serif" charset="0"/>
                <a:ea typeface="Microsoft Sans Serif" charset="0"/>
                <a:cs typeface="Microsoft Sans Serif" charset="0"/>
              </a:rPr>
              <a:t>in </a:t>
            </a:r>
            <a:r>
              <a:rPr lang="en-US" sz="1600" dirty="0">
                <a:latin typeface="Microsoft Sans Serif" charset="0"/>
                <a:ea typeface="Microsoft Sans Serif" charset="0"/>
                <a:cs typeface="Microsoft Sans Serif" charset="0"/>
              </a:rPr>
              <a:t>review, 2016</a:t>
            </a:r>
            <a:r>
              <a:rPr lang="en-US" sz="1600" dirty="0" smtClean="0">
                <a:latin typeface="Microsoft Sans Serif" charset="0"/>
                <a:ea typeface="Microsoft Sans Serif" charset="0"/>
                <a:cs typeface="Microsoft Sans Serif" charset="0"/>
              </a:rPr>
              <a:t>.</a:t>
            </a:r>
          </a:p>
          <a:p>
            <a:r>
              <a:rPr lang="en-US" sz="1600" dirty="0" smtClean="0">
                <a:latin typeface="Microsoft Sans Serif" charset="0"/>
                <a:ea typeface="Microsoft Sans Serif" charset="0"/>
                <a:cs typeface="Microsoft Sans Serif" charset="0"/>
              </a:rPr>
              <a:t>8. </a:t>
            </a:r>
            <a:r>
              <a:rPr lang="en-US" sz="1600" dirty="0">
                <a:latin typeface="Microsoft Sans Serif" charset="0"/>
                <a:ea typeface="Microsoft Sans Serif" charset="0"/>
                <a:cs typeface="Microsoft Sans Serif" charset="0"/>
              </a:rPr>
              <a:t>Cruz, C. N.; </a:t>
            </a:r>
            <a:r>
              <a:rPr lang="en-US" sz="1600" dirty="0" err="1">
                <a:latin typeface="Microsoft Sans Serif" charset="0"/>
                <a:ea typeface="Microsoft Sans Serif" charset="0"/>
                <a:cs typeface="Microsoft Sans Serif" charset="0"/>
              </a:rPr>
              <a:t>Pandis</a:t>
            </a:r>
            <a:r>
              <a:rPr lang="en-US" sz="1600" dirty="0">
                <a:latin typeface="Microsoft Sans Serif" charset="0"/>
                <a:ea typeface="Microsoft Sans Serif" charset="0"/>
                <a:cs typeface="Microsoft Sans Serif" charset="0"/>
              </a:rPr>
              <a:t>, S. N. </a:t>
            </a:r>
            <a:r>
              <a:rPr lang="en-US" sz="1600" i="1" dirty="0">
                <a:latin typeface="Microsoft Sans Serif" charset="0"/>
                <a:ea typeface="Microsoft Sans Serif" charset="0"/>
                <a:cs typeface="Microsoft Sans Serif" charset="0"/>
              </a:rPr>
              <a:t>Environ. Sci. Technol</a:t>
            </a:r>
            <a:r>
              <a:rPr lang="en-US" sz="1600" dirty="0">
                <a:latin typeface="Microsoft Sans Serif" charset="0"/>
                <a:ea typeface="Microsoft Sans Serif" charset="0"/>
                <a:cs typeface="Microsoft Sans Serif" charset="0"/>
              </a:rPr>
              <a:t>. </a:t>
            </a:r>
            <a:r>
              <a:rPr lang="en-US" sz="1600" b="1" dirty="0">
                <a:latin typeface="Microsoft Sans Serif" charset="0"/>
                <a:ea typeface="Microsoft Sans Serif" charset="0"/>
                <a:cs typeface="Microsoft Sans Serif" charset="0"/>
              </a:rPr>
              <a:t>2000</a:t>
            </a:r>
            <a:r>
              <a:rPr lang="en-US" sz="1600" dirty="0">
                <a:latin typeface="Microsoft Sans Serif" charset="0"/>
                <a:ea typeface="Microsoft Sans Serif" charset="0"/>
                <a:cs typeface="Microsoft Sans Serif" charset="0"/>
              </a:rPr>
              <a:t>, </a:t>
            </a:r>
            <a:r>
              <a:rPr lang="en-US" sz="1600" i="1" dirty="0">
                <a:latin typeface="Microsoft Sans Serif" charset="0"/>
                <a:ea typeface="Microsoft Sans Serif" charset="0"/>
                <a:cs typeface="Microsoft Sans Serif" charset="0"/>
              </a:rPr>
              <a:t>34</a:t>
            </a:r>
            <a:r>
              <a:rPr lang="en-US" sz="1600" dirty="0">
                <a:latin typeface="Microsoft Sans Serif" charset="0"/>
                <a:ea typeface="Microsoft Sans Serif" charset="0"/>
                <a:cs typeface="Microsoft Sans Serif" charset="0"/>
              </a:rPr>
              <a:t>, 4313-4319</a:t>
            </a:r>
            <a:r>
              <a:rPr lang="en-US" sz="1600" dirty="0" smtClean="0">
                <a:latin typeface="Microsoft Sans Serif" charset="0"/>
                <a:ea typeface="Microsoft Sans Serif" charset="0"/>
                <a:cs typeface="Microsoft Sans Serif" charset="0"/>
              </a:rPr>
              <a:t>.</a:t>
            </a:r>
          </a:p>
          <a:p>
            <a:r>
              <a:rPr lang="en-US" sz="1600" dirty="0" smtClean="0">
                <a:latin typeface="Microsoft Sans Serif" charset="0"/>
                <a:ea typeface="Microsoft Sans Serif" charset="0"/>
                <a:cs typeface="Microsoft Sans Serif" charset="0"/>
              </a:rPr>
              <a:t>9. Chan, M. N.; </a:t>
            </a:r>
            <a:r>
              <a:rPr lang="en-US" sz="1600" dirty="0" err="1" smtClean="0">
                <a:latin typeface="Microsoft Sans Serif" charset="0"/>
                <a:ea typeface="Microsoft Sans Serif" charset="0"/>
                <a:cs typeface="Microsoft Sans Serif" charset="0"/>
              </a:rPr>
              <a:t>Kreidenweis</a:t>
            </a:r>
            <a:r>
              <a:rPr lang="en-US" sz="1600" dirty="0" smtClean="0">
                <a:latin typeface="Microsoft Sans Serif" charset="0"/>
                <a:ea typeface="Microsoft Sans Serif" charset="0"/>
                <a:cs typeface="Microsoft Sans Serif" charset="0"/>
              </a:rPr>
              <a:t>, S.M.; Chan, C. K. </a:t>
            </a:r>
            <a:r>
              <a:rPr lang="en-US" sz="1600" i="1" dirty="0" smtClean="0">
                <a:latin typeface="Microsoft Sans Serif" charset="0"/>
                <a:ea typeface="Microsoft Sans Serif" charset="0"/>
                <a:cs typeface="Microsoft Sans Serif" charset="0"/>
              </a:rPr>
              <a:t>Environ. Sci. Technol.</a:t>
            </a:r>
            <a:r>
              <a:rPr lang="en-US" sz="1600" dirty="0" smtClean="0">
                <a:latin typeface="Microsoft Sans Serif" charset="0"/>
                <a:ea typeface="Microsoft Sans Serif" charset="0"/>
                <a:cs typeface="Microsoft Sans Serif" charset="0"/>
              </a:rPr>
              <a:t>, </a:t>
            </a:r>
            <a:r>
              <a:rPr lang="en-US" sz="1600" b="1" dirty="0" smtClean="0">
                <a:latin typeface="Microsoft Sans Serif" charset="0"/>
                <a:ea typeface="Microsoft Sans Serif" charset="0"/>
                <a:cs typeface="Microsoft Sans Serif" charset="0"/>
              </a:rPr>
              <a:t>2008</a:t>
            </a:r>
            <a:r>
              <a:rPr lang="en-US" sz="1600" dirty="0" smtClean="0">
                <a:latin typeface="Microsoft Sans Serif" charset="0"/>
                <a:ea typeface="Microsoft Sans Serif" charset="0"/>
                <a:cs typeface="Microsoft Sans Serif" charset="0"/>
              </a:rPr>
              <a:t>, 42, 3602-3608.</a:t>
            </a:r>
          </a:p>
          <a:p>
            <a:r>
              <a:rPr lang="en-US" sz="1600" dirty="0" smtClean="0">
                <a:latin typeface="Microsoft Sans Serif" charset="0"/>
                <a:ea typeface="Microsoft Sans Serif" charset="0"/>
                <a:cs typeface="Microsoft Sans Serif" charset="0"/>
              </a:rPr>
              <a:t>10. Koop, T.; </a:t>
            </a:r>
            <a:r>
              <a:rPr lang="en-US" sz="1600" dirty="0" err="1" smtClean="0">
                <a:latin typeface="Microsoft Sans Serif" charset="0"/>
                <a:ea typeface="Microsoft Sans Serif" charset="0"/>
                <a:cs typeface="Microsoft Sans Serif" charset="0"/>
              </a:rPr>
              <a:t>Brookhold</a:t>
            </a:r>
            <a:r>
              <a:rPr lang="en-US" sz="1600" dirty="0" smtClean="0">
                <a:latin typeface="Microsoft Sans Serif" charset="0"/>
                <a:ea typeface="Microsoft Sans Serif" charset="0"/>
                <a:cs typeface="Microsoft Sans Serif" charset="0"/>
              </a:rPr>
              <a:t>, J.; Manabu, S.; </a:t>
            </a:r>
            <a:r>
              <a:rPr lang="en-US" sz="1600" dirty="0" err="1" smtClean="0">
                <a:latin typeface="Microsoft Sans Serif" charset="0"/>
                <a:ea typeface="Microsoft Sans Serif" charset="0"/>
                <a:cs typeface="Microsoft Sans Serif" charset="0"/>
              </a:rPr>
              <a:t>Poschl</a:t>
            </a:r>
            <a:r>
              <a:rPr lang="en-US" sz="1600" dirty="0" smtClean="0">
                <a:latin typeface="Microsoft Sans Serif" charset="0"/>
                <a:ea typeface="Microsoft Sans Serif" charset="0"/>
                <a:cs typeface="Microsoft Sans Serif" charset="0"/>
              </a:rPr>
              <a:t>, U. </a:t>
            </a:r>
            <a:r>
              <a:rPr lang="en-US" sz="1600" i="1" dirty="0" smtClean="0">
                <a:latin typeface="Microsoft Sans Serif" charset="0"/>
                <a:ea typeface="Microsoft Sans Serif" charset="0"/>
                <a:cs typeface="Microsoft Sans Serif" charset="0"/>
              </a:rPr>
              <a:t>Phys. Chem. Chem. Phys.</a:t>
            </a:r>
            <a:r>
              <a:rPr lang="en-US" sz="1600" dirty="0" smtClean="0">
                <a:latin typeface="Microsoft Sans Serif" charset="0"/>
                <a:ea typeface="Microsoft Sans Serif" charset="0"/>
                <a:cs typeface="Microsoft Sans Serif" charset="0"/>
              </a:rPr>
              <a:t>, </a:t>
            </a:r>
            <a:r>
              <a:rPr lang="en-US" sz="1600" b="1" dirty="0" smtClean="0">
                <a:latin typeface="Microsoft Sans Serif" charset="0"/>
                <a:ea typeface="Microsoft Sans Serif" charset="0"/>
                <a:cs typeface="Microsoft Sans Serif" charset="0"/>
              </a:rPr>
              <a:t>2011</a:t>
            </a:r>
            <a:r>
              <a:rPr lang="en-US" sz="1600" dirty="0" smtClean="0">
                <a:latin typeface="Microsoft Sans Serif" charset="0"/>
                <a:ea typeface="Microsoft Sans Serif" charset="0"/>
                <a:cs typeface="Microsoft Sans Serif" charset="0"/>
              </a:rPr>
              <a:t>, 13, 19238-19255.</a:t>
            </a:r>
            <a:endParaRPr lang="en-US" sz="1600" dirty="0">
              <a:latin typeface="Microsoft Sans Serif" charset="0"/>
              <a:ea typeface="Microsoft Sans Serif" charset="0"/>
              <a:cs typeface="Microsoft Sans Serif" charset="0"/>
            </a:endParaRPr>
          </a:p>
          <a:p>
            <a:pPr lvl="0"/>
            <a:endParaRPr lang="en-US" sz="2000" dirty="0" smtClean="0">
              <a:latin typeface="Microsoft Sans Serif" charset="0"/>
              <a:ea typeface="Microsoft Sans Serif" charset="0"/>
              <a:cs typeface="Microsoft Sans Serif" charset="0"/>
            </a:endParaRPr>
          </a:p>
          <a:p>
            <a:endParaRPr lang="en-US" sz="2000" dirty="0" smtClean="0">
              <a:latin typeface="Microsoft Sans Serif" charset="0"/>
              <a:ea typeface="Microsoft Sans Serif" charset="0"/>
              <a:cs typeface="Microsoft Sans Serif" charset="0"/>
            </a:endParaRPr>
          </a:p>
          <a:p>
            <a:pPr marL="457200" indent="-457200">
              <a:buAutoNum type="arabicPeriod"/>
            </a:pPr>
            <a:endParaRPr lang="en-US" sz="2000" dirty="0" smtClean="0">
              <a:latin typeface="Microsoft Sans Serif" charset="0"/>
              <a:ea typeface="Microsoft Sans Serif" charset="0"/>
              <a:cs typeface="Microsoft Sans Serif" charset="0"/>
            </a:endParaRPr>
          </a:p>
          <a:p>
            <a:endParaRPr lang="en-US" sz="2000" dirty="0" smtClean="0">
              <a:latin typeface="Microsoft Sans Serif" charset="0"/>
              <a:ea typeface="Microsoft Sans Serif" charset="0"/>
              <a:cs typeface="Microsoft Sans Serif" charset="0"/>
            </a:endParaRPr>
          </a:p>
          <a:p>
            <a:endParaRPr lang="en-US" dirty="0"/>
          </a:p>
        </p:txBody>
      </p:sp>
      <mc:AlternateContent xmlns:mc="http://schemas.openxmlformats.org/markup-compatibility/2006">
        <mc:Choice xmlns:a14="http://schemas.microsoft.com/office/drawing/2010/main" Requires="a14">
          <p:sp>
            <p:nvSpPr>
              <p:cNvPr id="6" name="TextBox 5"/>
              <p:cNvSpPr txBox="1"/>
              <p:nvPr/>
            </p:nvSpPr>
            <p:spPr>
              <a:xfrm>
                <a:off x="23102314" y="12026083"/>
                <a:ext cx="4763992" cy="114415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charset="0"/>
                        </a:rPr>
                        <m:t>𝑮𝑭</m:t>
                      </m:r>
                      <m:r>
                        <a:rPr lang="en-US" sz="2800" b="0" i="1" smtClean="0">
                          <a:latin typeface="Cambria Math" charset="0"/>
                        </a:rPr>
                        <m:t>=</m:t>
                      </m:r>
                      <m:f>
                        <m:fPr>
                          <m:ctrlPr>
                            <a:rPr lang="bg-BG" sz="2800" b="0" i="1" smtClean="0">
                              <a:latin typeface="Cambria Math" charset="0"/>
                            </a:rPr>
                          </m:ctrlPr>
                        </m:fPr>
                        <m:num>
                          <m:sSub>
                            <m:sSubPr>
                              <m:ctrlPr>
                                <a:rPr lang="en-US" sz="2800" b="0" i="1" smtClean="0">
                                  <a:latin typeface="Cambria Math" charset="0"/>
                                </a:rPr>
                              </m:ctrlPr>
                            </m:sSubPr>
                            <m:e>
                              <m:r>
                                <a:rPr lang="en-US" sz="2800" b="0" i="1" smtClean="0">
                                  <a:latin typeface="Cambria Math" charset="0"/>
                                </a:rPr>
                                <m:t>𝑑𝑝</m:t>
                              </m:r>
                            </m:e>
                            <m:sub>
                              <m:r>
                                <a:rPr lang="en-US" sz="2800" b="0" i="1" smtClean="0">
                                  <a:latin typeface="Cambria Math" charset="0"/>
                                </a:rPr>
                                <m:t>𝑤𝑒𝑡</m:t>
                              </m:r>
                            </m:sub>
                          </m:sSub>
                        </m:num>
                        <m:den>
                          <m:sSub>
                            <m:sSubPr>
                              <m:ctrlPr>
                                <a:rPr lang="en-US" sz="2800" b="0" i="1" smtClean="0">
                                  <a:latin typeface="Cambria Math" charset="0"/>
                                </a:rPr>
                              </m:ctrlPr>
                            </m:sSubPr>
                            <m:e>
                              <m:r>
                                <a:rPr lang="en-US" sz="2800" b="0" i="1" smtClean="0">
                                  <a:latin typeface="Cambria Math" charset="0"/>
                                </a:rPr>
                                <m:t>𝑑𝑝</m:t>
                              </m:r>
                            </m:e>
                            <m:sub>
                              <m:r>
                                <a:rPr lang="en-US" sz="2800" b="0" i="1" smtClean="0">
                                  <a:latin typeface="Cambria Math" charset="0"/>
                                </a:rPr>
                                <m:t>𝑑𝑟𝑦</m:t>
                              </m:r>
                            </m:sub>
                          </m:sSub>
                        </m:den>
                      </m:f>
                      <m:r>
                        <a:rPr lang="en-US" sz="2800" b="0" i="1" smtClean="0">
                          <a:latin typeface="Cambria Math" charset="0"/>
                          <a:ea typeface="Cambria Math" charset="0"/>
                          <a:cs typeface="Cambria Math" charset="0"/>
                        </a:rPr>
                        <m:t>=</m:t>
                      </m:r>
                      <m:sSup>
                        <m:sSupPr>
                          <m:ctrlPr>
                            <a:rPr lang="en-US" sz="2800" b="0" i="1" smtClean="0">
                              <a:latin typeface="Cambria Math" charset="0"/>
                            </a:rPr>
                          </m:ctrlPr>
                        </m:sSupPr>
                        <m:e>
                          <m:d>
                            <m:dPr>
                              <m:ctrlPr>
                                <a:rPr lang="is-IS" sz="2800" b="0" i="1" smtClean="0">
                                  <a:latin typeface="Cambria Math" charset="0"/>
                                </a:rPr>
                              </m:ctrlPr>
                            </m:dPr>
                            <m:e>
                              <m:f>
                                <m:fPr>
                                  <m:ctrlPr>
                                    <a:rPr lang="bg-BG" sz="2800" b="0" i="1" smtClean="0">
                                      <a:latin typeface="Cambria Math" charset="0"/>
                                    </a:rPr>
                                  </m:ctrlPr>
                                </m:fPr>
                                <m:num>
                                  <m:sSub>
                                    <m:sSubPr>
                                      <m:ctrlPr>
                                        <a:rPr lang="en-US" sz="2800" b="0" i="1" smtClean="0">
                                          <a:latin typeface="Cambria Math" charset="0"/>
                                        </a:rPr>
                                      </m:ctrlPr>
                                    </m:sSubPr>
                                    <m:e>
                                      <m:r>
                                        <a:rPr lang="en-US" sz="2800" b="0" i="1" smtClean="0">
                                          <a:latin typeface="Cambria Math" charset="0"/>
                                        </a:rPr>
                                        <m:t>𝑉𝑜𝑙</m:t>
                                      </m:r>
                                    </m:e>
                                    <m:sub>
                                      <m:r>
                                        <a:rPr lang="en-US" sz="2800" b="0" i="1" smtClean="0">
                                          <a:latin typeface="Cambria Math" charset="0"/>
                                        </a:rPr>
                                        <m:t>𝑤𝑒𝑡</m:t>
                                      </m:r>
                                    </m:sub>
                                  </m:sSub>
                                </m:num>
                                <m:den>
                                  <m:sSub>
                                    <m:sSubPr>
                                      <m:ctrlPr>
                                        <a:rPr lang="en-US" sz="2800" b="0" i="1" smtClean="0">
                                          <a:latin typeface="Cambria Math" charset="0"/>
                                        </a:rPr>
                                      </m:ctrlPr>
                                    </m:sSubPr>
                                    <m:e>
                                      <m:r>
                                        <a:rPr lang="en-US" sz="2800" b="0" i="1" smtClean="0">
                                          <a:latin typeface="Cambria Math" charset="0"/>
                                        </a:rPr>
                                        <m:t>𝑉𝑜𝑙</m:t>
                                      </m:r>
                                    </m:e>
                                    <m:sub>
                                      <m:r>
                                        <a:rPr lang="en-US" sz="2800" b="0" i="1" smtClean="0">
                                          <a:latin typeface="Cambria Math" charset="0"/>
                                        </a:rPr>
                                        <m:t>𝑑𝑟𝑦</m:t>
                                      </m:r>
                                    </m:sub>
                                  </m:sSub>
                                </m:den>
                              </m:f>
                            </m:e>
                          </m:d>
                        </m:e>
                        <m:sup>
                          <m:f>
                            <m:fPr>
                              <m:type m:val="skw"/>
                              <m:ctrlPr>
                                <a:rPr lang="en-US" sz="2800" b="0" i="1" smtClean="0">
                                  <a:latin typeface="Cambria Math" charset="0"/>
                                </a:rPr>
                              </m:ctrlPr>
                            </m:fPr>
                            <m:num>
                              <m:r>
                                <a:rPr lang="en-US" sz="2800" b="0" i="1" smtClean="0">
                                  <a:latin typeface="Cambria Math" charset="0"/>
                                </a:rPr>
                                <m:t>1</m:t>
                              </m:r>
                            </m:num>
                            <m:den>
                              <m:r>
                                <a:rPr lang="en-US" sz="2800" b="0" i="1" smtClean="0">
                                  <a:latin typeface="Cambria Math" charset="0"/>
                                </a:rPr>
                                <m:t>3</m:t>
                              </m:r>
                            </m:den>
                          </m:f>
                        </m:sup>
                      </m:sSup>
                    </m:oMath>
                  </m:oMathPara>
                </a14:m>
                <a:endParaRPr lang="en-US" sz="2800" dirty="0"/>
              </a:p>
            </p:txBody>
          </p:sp>
        </mc:Choice>
        <mc:Fallback>
          <p:sp>
            <p:nvSpPr>
              <p:cNvPr id="6" name="TextBox 5"/>
              <p:cNvSpPr txBox="1">
                <a:spLocks noRot="1" noChangeAspect="1" noMove="1" noResize="1" noEditPoints="1" noAdjustHandles="1" noChangeArrowheads="1" noChangeShapeType="1" noTextEdit="1"/>
              </p:cNvSpPr>
              <p:nvPr/>
            </p:nvSpPr>
            <p:spPr>
              <a:xfrm>
                <a:off x="23102314" y="12026083"/>
                <a:ext cx="4763992" cy="1144159"/>
              </a:xfrm>
              <a:prstGeom prst="rect">
                <a:avLst/>
              </a:prstGeom>
              <a:blipFill rotWithShape="0">
                <a:blip r:embed="rId2"/>
                <a:stretch>
                  <a:fillRect/>
                </a:stretch>
              </a:blipFill>
            </p:spPr>
            <p:txBody>
              <a:bodyPr/>
              <a:lstStyle/>
              <a:p>
                <a:r>
                  <a:rPr lang="en-US">
                    <a:noFill/>
                  </a:rPr>
                  <a:t> </a:t>
                </a:r>
              </a:p>
            </p:txBody>
          </p:sp>
        </mc:Fallback>
      </mc:AlternateContent>
      <p:sp>
        <p:nvSpPr>
          <p:cNvPr id="319" name="Rectangle 40"/>
          <p:cNvSpPr>
            <a:spLocks noChangeArrowheads="1"/>
          </p:cNvSpPr>
          <p:nvPr/>
        </p:nvSpPr>
        <p:spPr bwMode="auto">
          <a:xfrm>
            <a:off x="14630399" y="20175210"/>
            <a:ext cx="6858000" cy="685800"/>
          </a:xfrm>
          <a:prstGeom prst="rect">
            <a:avLst/>
          </a:prstGeom>
          <a:gradFill rotWithShape="1">
            <a:gsLst>
              <a:gs pos="0">
                <a:srgbClr val="008000"/>
              </a:gs>
              <a:gs pos="100000">
                <a:srgbClr val="003B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tLang="en-US" sz="3600" dirty="0" smtClean="0">
                <a:solidFill>
                  <a:schemeClr val="bg1"/>
                </a:solidFill>
                <a:latin typeface="Microsoft Sans Serif" charset="0"/>
                <a:ea typeface="Microsoft Sans Serif" charset="0"/>
                <a:cs typeface="Microsoft Sans Serif" charset="0"/>
              </a:rPr>
              <a:t>Malonic Acid</a:t>
            </a:r>
            <a:endParaRPr lang="en-US" altLang="en-US" sz="3600" dirty="0">
              <a:solidFill>
                <a:schemeClr val="bg1"/>
              </a:solidFill>
              <a:latin typeface="Microsoft Sans Serif" charset="0"/>
              <a:ea typeface="Microsoft Sans Serif" charset="0"/>
              <a:cs typeface="Microsoft Sans Serif" charset="0"/>
            </a:endParaRPr>
          </a:p>
        </p:txBody>
      </p:sp>
      <p:sp>
        <p:nvSpPr>
          <p:cNvPr id="320" name="Rectangle 40"/>
          <p:cNvSpPr>
            <a:spLocks noChangeArrowheads="1"/>
          </p:cNvSpPr>
          <p:nvPr/>
        </p:nvSpPr>
        <p:spPr bwMode="auto">
          <a:xfrm>
            <a:off x="22402799" y="20175210"/>
            <a:ext cx="6858000" cy="685800"/>
          </a:xfrm>
          <a:prstGeom prst="rect">
            <a:avLst/>
          </a:prstGeom>
          <a:gradFill rotWithShape="1">
            <a:gsLst>
              <a:gs pos="0">
                <a:srgbClr val="008000"/>
              </a:gs>
              <a:gs pos="100000">
                <a:srgbClr val="003B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tLang="en-US" sz="3600" dirty="0" smtClean="0">
                <a:solidFill>
                  <a:schemeClr val="bg1"/>
                </a:solidFill>
                <a:latin typeface="Microsoft Sans Serif" charset="0"/>
                <a:ea typeface="Microsoft Sans Serif" charset="0"/>
                <a:cs typeface="Microsoft Sans Serif" charset="0"/>
              </a:rPr>
              <a:t>Succinic Acid</a:t>
            </a:r>
            <a:endParaRPr lang="en-US" altLang="en-US" sz="3600" dirty="0">
              <a:solidFill>
                <a:schemeClr val="bg1"/>
              </a:solidFill>
              <a:latin typeface="Microsoft Sans Serif" charset="0"/>
              <a:ea typeface="Microsoft Sans Serif" charset="0"/>
              <a:cs typeface="Microsoft Sans Serif" charset="0"/>
            </a:endParaRPr>
          </a:p>
        </p:txBody>
      </p:sp>
      <p:sp>
        <p:nvSpPr>
          <p:cNvPr id="322" name="Rectangle 40"/>
          <p:cNvSpPr>
            <a:spLocks noChangeArrowheads="1"/>
          </p:cNvSpPr>
          <p:nvPr/>
        </p:nvSpPr>
        <p:spPr bwMode="auto">
          <a:xfrm>
            <a:off x="22402799" y="26118810"/>
            <a:ext cx="6858000" cy="685800"/>
          </a:xfrm>
          <a:prstGeom prst="rect">
            <a:avLst/>
          </a:prstGeom>
          <a:gradFill rotWithShape="1">
            <a:gsLst>
              <a:gs pos="0">
                <a:srgbClr val="008000"/>
              </a:gs>
              <a:gs pos="100000">
                <a:srgbClr val="003B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tLang="en-US" sz="3600" dirty="0" smtClean="0">
                <a:solidFill>
                  <a:schemeClr val="bg1"/>
                </a:solidFill>
                <a:latin typeface="Microsoft Sans Serif" charset="0"/>
                <a:ea typeface="Microsoft Sans Serif" charset="0"/>
                <a:cs typeface="Microsoft Sans Serif" charset="0"/>
              </a:rPr>
              <a:t>Adipic Acid</a:t>
            </a:r>
            <a:endParaRPr lang="en-US" altLang="en-US" sz="3600" dirty="0">
              <a:solidFill>
                <a:schemeClr val="bg1"/>
              </a:solidFill>
              <a:latin typeface="Microsoft Sans Serif" charset="0"/>
              <a:ea typeface="Microsoft Sans Serif" charset="0"/>
              <a:cs typeface="Microsoft Sans Serif" charset="0"/>
            </a:endParaRPr>
          </a:p>
        </p:txBody>
      </p:sp>
      <p:sp>
        <p:nvSpPr>
          <p:cNvPr id="323" name="Rectangle 40"/>
          <p:cNvSpPr>
            <a:spLocks noChangeArrowheads="1"/>
          </p:cNvSpPr>
          <p:nvPr/>
        </p:nvSpPr>
        <p:spPr bwMode="auto">
          <a:xfrm>
            <a:off x="14630399" y="26118810"/>
            <a:ext cx="6858000" cy="685800"/>
          </a:xfrm>
          <a:prstGeom prst="rect">
            <a:avLst/>
          </a:prstGeom>
          <a:gradFill rotWithShape="1">
            <a:gsLst>
              <a:gs pos="0">
                <a:srgbClr val="008000"/>
              </a:gs>
              <a:gs pos="100000">
                <a:srgbClr val="003B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tLang="en-US" sz="3600" dirty="0" smtClean="0">
                <a:solidFill>
                  <a:schemeClr val="bg1"/>
                </a:solidFill>
                <a:latin typeface="Microsoft Sans Serif" charset="0"/>
                <a:ea typeface="Microsoft Sans Serif" charset="0"/>
                <a:cs typeface="Microsoft Sans Serif" charset="0"/>
              </a:rPr>
              <a:t>Glutaric Acid</a:t>
            </a:r>
            <a:endParaRPr lang="en-US" altLang="en-US" sz="3600" dirty="0">
              <a:solidFill>
                <a:schemeClr val="bg1"/>
              </a:solidFill>
              <a:latin typeface="Microsoft Sans Serif" charset="0"/>
              <a:ea typeface="Microsoft Sans Serif" charset="0"/>
              <a:cs typeface="Microsoft Sans Serif" charset="0"/>
            </a:endParaRP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60199" y="16346285"/>
            <a:ext cx="4800600" cy="2880360"/>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30399" y="16346285"/>
            <a:ext cx="4800600" cy="2880360"/>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47777" y="16346285"/>
            <a:ext cx="4800600" cy="2880360"/>
          </a:xfrm>
          <a:prstGeom prst="rect">
            <a:avLst/>
          </a:prstGeom>
        </p:spPr>
      </p:pic>
      <p:grpSp>
        <p:nvGrpSpPr>
          <p:cNvPr id="334" name="Group 333"/>
          <p:cNvGrpSpPr>
            <a:grpSpLocks noChangeAspect="1"/>
          </p:cNvGrpSpPr>
          <p:nvPr/>
        </p:nvGrpSpPr>
        <p:grpSpPr>
          <a:xfrm>
            <a:off x="1097280" y="6856819"/>
            <a:ext cx="10972800" cy="3029129"/>
            <a:chOff x="457200" y="2286000"/>
            <a:chExt cx="11079275" cy="3029129"/>
          </a:xfrm>
        </p:grpSpPr>
        <p:grpSp>
          <p:nvGrpSpPr>
            <p:cNvPr id="335" name="Group 334"/>
            <p:cNvGrpSpPr/>
            <p:nvPr/>
          </p:nvGrpSpPr>
          <p:grpSpPr>
            <a:xfrm>
              <a:off x="457200" y="2286001"/>
              <a:ext cx="1948107" cy="3026663"/>
              <a:chOff x="1304136" y="2325742"/>
              <a:chExt cx="1948107" cy="3029127"/>
            </a:xfrm>
          </p:grpSpPr>
          <p:sp>
            <p:nvSpPr>
              <p:cNvPr id="344" name="Oval 343"/>
              <p:cNvSpPr>
                <a:spLocks noChangeAspect="1"/>
              </p:cNvSpPr>
              <p:nvPr/>
            </p:nvSpPr>
            <p:spPr>
              <a:xfrm>
                <a:off x="2331033" y="3097175"/>
                <a:ext cx="921210" cy="9212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a:spLocks noChangeAspect="1"/>
              </p:cNvSpPr>
              <p:nvPr/>
            </p:nvSpPr>
            <p:spPr>
              <a:xfrm>
                <a:off x="1304136" y="2325742"/>
                <a:ext cx="923544" cy="9235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TextBox 345"/>
              <p:cNvSpPr txBox="1"/>
              <p:nvPr/>
            </p:nvSpPr>
            <p:spPr>
              <a:xfrm>
                <a:off x="1304136" y="4154540"/>
                <a:ext cx="1948107" cy="1200329"/>
              </a:xfrm>
              <a:prstGeom prst="rect">
                <a:avLst/>
              </a:prstGeom>
              <a:noFill/>
            </p:spPr>
            <p:txBody>
              <a:bodyPr wrap="square" rtlCol="0">
                <a:spAutoFit/>
              </a:bodyPr>
              <a:lstStyle/>
              <a:p>
                <a:pPr algn="ctr"/>
                <a:r>
                  <a:rPr lang="en-US" sz="3600" b="1" dirty="0" smtClean="0">
                    <a:latin typeface="Microsoft Sans Serif" charset="0"/>
                    <a:ea typeface="Microsoft Sans Serif" charset="0"/>
                    <a:cs typeface="Microsoft Sans Serif" charset="0"/>
                  </a:rPr>
                  <a:t>External Mixture</a:t>
                </a:r>
                <a:endParaRPr lang="en-US" sz="3600" b="1" dirty="0">
                  <a:latin typeface="Microsoft Sans Serif" charset="0"/>
                  <a:ea typeface="Microsoft Sans Serif" charset="0"/>
                  <a:cs typeface="Microsoft Sans Serif" charset="0"/>
                </a:endParaRPr>
              </a:p>
            </p:txBody>
          </p:sp>
        </p:grpSp>
        <p:grpSp>
          <p:nvGrpSpPr>
            <p:cNvPr id="336" name="Group 335"/>
            <p:cNvGrpSpPr/>
            <p:nvPr/>
          </p:nvGrpSpPr>
          <p:grpSpPr>
            <a:xfrm>
              <a:off x="3657600" y="2286000"/>
              <a:ext cx="3517310" cy="3029129"/>
              <a:chOff x="3434885" y="2325741"/>
              <a:chExt cx="3517310" cy="3029129"/>
            </a:xfrm>
          </p:grpSpPr>
          <p:sp>
            <p:nvSpPr>
              <p:cNvPr id="342" name="Oval 341"/>
              <p:cNvSpPr>
                <a:spLocks noChangeAspect="1"/>
              </p:cNvSpPr>
              <p:nvPr/>
            </p:nvSpPr>
            <p:spPr>
              <a:xfrm>
                <a:off x="4279140" y="2325741"/>
                <a:ext cx="1828800" cy="18288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TextBox 342"/>
              <p:cNvSpPr txBox="1"/>
              <p:nvPr/>
            </p:nvSpPr>
            <p:spPr>
              <a:xfrm>
                <a:off x="3434885" y="4154541"/>
                <a:ext cx="3517310" cy="1200329"/>
              </a:xfrm>
              <a:prstGeom prst="rect">
                <a:avLst/>
              </a:prstGeom>
              <a:noFill/>
            </p:spPr>
            <p:txBody>
              <a:bodyPr wrap="none" rtlCol="0">
                <a:spAutoFit/>
              </a:bodyPr>
              <a:lstStyle/>
              <a:p>
                <a:pPr algn="ctr"/>
                <a:r>
                  <a:rPr lang="en-US" sz="3600" b="1" dirty="0" smtClean="0">
                    <a:latin typeface="Microsoft Sans Serif" charset="0"/>
                    <a:ea typeface="Microsoft Sans Serif" charset="0"/>
                    <a:cs typeface="Microsoft Sans Serif" charset="0"/>
                  </a:rPr>
                  <a:t>Well-Mixed</a:t>
                </a:r>
              </a:p>
              <a:p>
                <a:pPr algn="ctr"/>
                <a:r>
                  <a:rPr lang="en-US" sz="3600" b="1" dirty="0" smtClean="0">
                    <a:latin typeface="Microsoft Sans Serif" charset="0"/>
                    <a:ea typeface="Microsoft Sans Serif" charset="0"/>
                    <a:cs typeface="Microsoft Sans Serif" charset="0"/>
                  </a:rPr>
                  <a:t> Internal Mixture</a:t>
                </a:r>
                <a:endParaRPr lang="en-US" sz="3600" b="1" dirty="0">
                  <a:latin typeface="Microsoft Sans Serif" charset="0"/>
                  <a:ea typeface="Microsoft Sans Serif" charset="0"/>
                  <a:cs typeface="Microsoft Sans Serif" charset="0"/>
                </a:endParaRPr>
              </a:p>
            </p:txBody>
          </p:sp>
        </p:grpSp>
        <p:grpSp>
          <p:nvGrpSpPr>
            <p:cNvPr id="337" name="Group 336"/>
            <p:cNvGrpSpPr/>
            <p:nvPr/>
          </p:nvGrpSpPr>
          <p:grpSpPr>
            <a:xfrm>
              <a:off x="8019165" y="2325739"/>
              <a:ext cx="3517310" cy="2986925"/>
              <a:chOff x="6952195" y="2325739"/>
              <a:chExt cx="3517310" cy="2986925"/>
            </a:xfrm>
          </p:grpSpPr>
          <p:grpSp>
            <p:nvGrpSpPr>
              <p:cNvPr id="338" name="Group 337"/>
              <p:cNvGrpSpPr/>
              <p:nvPr/>
            </p:nvGrpSpPr>
            <p:grpSpPr>
              <a:xfrm>
                <a:off x="7796450" y="2325739"/>
                <a:ext cx="1828800" cy="1828800"/>
                <a:chOff x="6967543" y="1868541"/>
                <a:chExt cx="1828800" cy="1828800"/>
              </a:xfrm>
            </p:grpSpPr>
            <p:sp>
              <p:nvSpPr>
                <p:cNvPr id="340" name="Oval 339"/>
                <p:cNvSpPr>
                  <a:spLocks noChangeAspect="1"/>
                </p:cNvSpPr>
                <p:nvPr/>
              </p:nvSpPr>
              <p:spPr>
                <a:xfrm>
                  <a:off x="6967543" y="1868541"/>
                  <a:ext cx="1828800" cy="1828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a:spLocks noChangeAspect="1"/>
                </p:cNvSpPr>
                <p:nvPr/>
              </p:nvSpPr>
              <p:spPr>
                <a:xfrm>
                  <a:off x="7424743" y="2325741"/>
                  <a:ext cx="914401" cy="914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9" name="TextBox 338"/>
              <p:cNvSpPr txBox="1"/>
              <p:nvPr/>
            </p:nvSpPr>
            <p:spPr>
              <a:xfrm>
                <a:off x="6952195" y="4112335"/>
                <a:ext cx="3517310" cy="1200329"/>
              </a:xfrm>
              <a:prstGeom prst="rect">
                <a:avLst/>
              </a:prstGeom>
              <a:noFill/>
            </p:spPr>
            <p:txBody>
              <a:bodyPr wrap="none" rtlCol="0">
                <a:spAutoFit/>
              </a:bodyPr>
              <a:lstStyle/>
              <a:p>
                <a:pPr algn="ctr"/>
                <a:r>
                  <a:rPr lang="en-US" sz="3600" b="1" dirty="0" smtClean="0">
                    <a:latin typeface="Microsoft Sans Serif" charset="0"/>
                    <a:ea typeface="Microsoft Sans Serif" charset="0"/>
                    <a:cs typeface="Microsoft Sans Serif" charset="0"/>
                  </a:rPr>
                  <a:t>Core Shell</a:t>
                </a:r>
              </a:p>
              <a:p>
                <a:pPr algn="ctr"/>
                <a:r>
                  <a:rPr lang="en-US" sz="3600" b="1" dirty="0" smtClean="0">
                    <a:latin typeface="Microsoft Sans Serif" charset="0"/>
                    <a:ea typeface="Microsoft Sans Serif" charset="0"/>
                    <a:cs typeface="Microsoft Sans Serif" charset="0"/>
                  </a:rPr>
                  <a:t> Internal Mixture</a:t>
                </a:r>
                <a:endParaRPr lang="en-US" sz="3600" b="1" dirty="0">
                  <a:latin typeface="Microsoft Sans Serif" charset="0"/>
                  <a:ea typeface="Microsoft Sans Serif" charset="0"/>
                  <a:cs typeface="Microsoft Sans Serif" charset="0"/>
                </a:endParaRPr>
              </a:p>
            </p:txBody>
          </p:sp>
        </p:grpSp>
      </p:grpSp>
      <p:pic>
        <p:nvPicPr>
          <p:cNvPr id="1441" name="Picture 14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55007" y="11120898"/>
            <a:ext cx="7009108" cy="3450408"/>
          </a:xfrm>
          <a:prstGeom prst="rect">
            <a:avLst/>
          </a:prstGeom>
        </p:spPr>
      </p:pic>
      <p:grpSp>
        <p:nvGrpSpPr>
          <p:cNvPr id="268" name="Group 267"/>
          <p:cNvGrpSpPr>
            <a:grpSpLocks noChangeAspect="1"/>
          </p:cNvGrpSpPr>
          <p:nvPr/>
        </p:nvGrpSpPr>
        <p:grpSpPr>
          <a:xfrm>
            <a:off x="1932418" y="22963821"/>
            <a:ext cx="8936764" cy="4337252"/>
            <a:chOff x="385802" y="532611"/>
            <a:chExt cx="11806198" cy="5729865"/>
          </a:xfrm>
        </p:grpSpPr>
        <p:grpSp>
          <p:nvGrpSpPr>
            <p:cNvPr id="269" name="Group 268"/>
            <p:cNvGrpSpPr/>
            <p:nvPr/>
          </p:nvGrpSpPr>
          <p:grpSpPr>
            <a:xfrm>
              <a:off x="422764" y="532611"/>
              <a:ext cx="11769236" cy="5729865"/>
              <a:chOff x="422764" y="532611"/>
              <a:chExt cx="11769236" cy="5729865"/>
            </a:xfrm>
          </p:grpSpPr>
          <p:grpSp>
            <p:nvGrpSpPr>
              <p:cNvPr id="273" name="Group 272"/>
              <p:cNvGrpSpPr/>
              <p:nvPr/>
            </p:nvGrpSpPr>
            <p:grpSpPr>
              <a:xfrm>
                <a:off x="422764" y="1463011"/>
                <a:ext cx="8936602" cy="1812800"/>
                <a:chOff x="410450" y="590318"/>
                <a:chExt cx="8936602" cy="1812800"/>
              </a:xfrm>
            </p:grpSpPr>
            <p:sp>
              <p:nvSpPr>
                <p:cNvPr id="327" name="Alternate Process 326"/>
                <p:cNvSpPr/>
                <p:nvPr/>
              </p:nvSpPr>
              <p:spPr>
                <a:xfrm>
                  <a:off x="410450" y="590318"/>
                  <a:ext cx="8936602" cy="1812800"/>
                </a:xfrm>
                <a:prstGeom prst="flowChartAlternateProcess">
                  <a:avLst/>
                </a:prstGeom>
                <a:solidFill>
                  <a:srgbClr val="5B9BD5">
                    <a:alpha val="57000"/>
                  </a:srgbClr>
                </a:solidFill>
                <a:ln w="12700" cap="flat" cmpd="sng" algn="ctr">
                  <a:solidFill>
                    <a:srgbClr val="5B9BD5">
                      <a:shade val="50000"/>
                    </a:srgbClr>
                  </a:solidFill>
                  <a:prstDash val="solid"/>
                  <a:miter lim="800000"/>
                </a:ln>
                <a:effectLst/>
              </p:spPr>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Microsoft Sans Serif" charset="0"/>
                    <a:ea typeface="Microsoft Sans Serif" charset="0"/>
                    <a:cs typeface="Microsoft Sans Serif" charset="0"/>
                  </a:endParaRPr>
                </a:p>
              </p:txBody>
            </p:sp>
            <p:grpSp>
              <p:nvGrpSpPr>
                <p:cNvPr id="328" name="Group 327"/>
                <p:cNvGrpSpPr/>
                <p:nvPr/>
              </p:nvGrpSpPr>
              <p:grpSpPr>
                <a:xfrm>
                  <a:off x="5679476" y="1095267"/>
                  <a:ext cx="1091272" cy="1073020"/>
                  <a:chOff x="6820821" y="933058"/>
                  <a:chExt cx="1091272" cy="1073020"/>
                </a:xfrm>
              </p:grpSpPr>
              <p:sp>
                <p:nvSpPr>
                  <p:cNvPr id="355" name="Rectangle 354"/>
                  <p:cNvSpPr/>
                  <p:nvPr/>
                </p:nvSpPr>
                <p:spPr>
                  <a:xfrm>
                    <a:off x="6823590" y="933058"/>
                    <a:ext cx="1088503" cy="107302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Microsoft Sans Serif" charset="0"/>
                      <a:ea typeface="Microsoft Sans Serif" charset="0"/>
                      <a:cs typeface="Microsoft Sans Serif" charset="0"/>
                    </a:endParaRPr>
                  </a:p>
                </p:txBody>
              </p:sp>
              <p:sp>
                <p:nvSpPr>
                  <p:cNvPr id="356" name="TextBox 355"/>
                  <p:cNvSpPr txBox="1"/>
                  <p:nvPr/>
                </p:nvSpPr>
                <p:spPr>
                  <a:xfrm>
                    <a:off x="6820821" y="1146402"/>
                    <a:ext cx="1045179" cy="646332"/>
                  </a:xfrm>
                  <a:prstGeom prst="rect">
                    <a:avLst/>
                  </a:prstGeom>
                  <a:noFill/>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latin typeface="Microsoft Sans Serif" charset="0"/>
                        <a:ea typeface="Microsoft Sans Serif" charset="0"/>
                        <a:cs typeface="Microsoft Sans Serif" charset="0"/>
                      </a:rPr>
                      <a:t>Flow</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latin typeface="Microsoft Sans Serif" charset="0"/>
                        <a:ea typeface="Microsoft Sans Serif" charset="0"/>
                        <a:cs typeface="Microsoft Sans Serif" charset="0"/>
                      </a:rPr>
                      <a:t> Equalizer</a:t>
                    </a:r>
                  </a:p>
                </p:txBody>
              </p:sp>
            </p:grpSp>
            <p:grpSp>
              <p:nvGrpSpPr>
                <p:cNvPr id="329" name="Group 328"/>
                <p:cNvGrpSpPr/>
                <p:nvPr/>
              </p:nvGrpSpPr>
              <p:grpSpPr>
                <a:xfrm>
                  <a:off x="716655" y="1200263"/>
                  <a:ext cx="838042" cy="881697"/>
                  <a:chOff x="709127" y="578498"/>
                  <a:chExt cx="838042" cy="727788"/>
                </a:xfrm>
              </p:grpSpPr>
              <p:sp>
                <p:nvSpPr>
                  <p:cNvPr id="353" name="Rectangle 352"/>
                  <p:cNvSpPr/>
                  <p:nvPr/>
                </p:nvSpPr>
                <p:spPr>
                  <a:xfrm>
                    <a:off x="709127" y="578498"/>
                    <a:ext cx="838042" cy="727788"/>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Microsoft Sans Serif" charset="0"/>
                      <a:ea typeface="Microsoft Sans Serif" charset="0"/>
                      <a:cs typeface="Microsoft Sans Serif" charset="0"/>
                    </a:endParaRPr>
                  </a:p>
                </p:txBody>
              </p:sp>
              <p:sp>
                <p:nvSpPr>
                  <p:cNvPr id="354" name="TextBox 353"/>
                  <p:cNvSpPr txBox="1"/>
                  <p:nvPr/>
                </p:nvSpPr>
                <p:spPr>
                  <a:xfrm>
                    <a:off x="839076" y="678068"/>
                    <a:ext cx="556563" cy="533507"/>
                  </a:xfrm>
                  <a:prstGeom prst="rect">
                    <a:avLst/>
                  </a:prstGeom>
                  <a:noFill/>
                </p:spPr>
                <p:txBody>
                  <a:bodyPr wrap="none" rtlCol="0">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Microsoft Sans Serif" charset="0"/>
                        <a:ea typeface="Microsoft Sans Serif" charset="0"/>
                        <a:cs typeface="Microsoft Sans Serif" charset="0"/>
                      </a:rPr>
                      <a:t>N</a:t>
                    </a:r>
                    <a:r>
                      <a:rPr kumimoji="0" lang="en-US" sz="1800" b="0" i="0" u="none" strike="noStrike" kern="0" cap="none" spc="0" normalizeH="0" baseline="-25000" noProof="0" dirty="0" smtClean="0">
                        <a:ln>
                          <a:noFill/>
                        </a:ln>
                        <a:solidFill>
                          <a:prstClr val="black"/>
                        </a:solidFill>
                        <a:effectLst/>
                        <a:uLnTx/>
                        <a:uFillTx/>
                        <a:latin typeface="Microsoft Sans Serif" charset="0"/>
                        <a:ea typeface="Microsoft Sans Serif" charset="0"/>
                        <a:cs typeface="Microsoft Sans Serif" charset="0"/>
                      </a:rPr>
                      <a:t>2</a:t>
                    </a:r>
                    <a:r>
                      <a:rPr kumimoji="0" lang="en-US" sz="1800" b="0" i="0" u="none" strike="noStrike" kern="0" cap="none" spc="0" normalizeH="0" baseline="0" noProof="0" dirty="0" smtClean="0">
                        <a:ln>
                          <a:noFill/>
                        </a:ln>
                        <a:solidFill>
                          <a:prstClr val="black"/>
                        </a:solidFill>
                        <a:effectLst/>
                        <a:uLnTx/>
                        <a:uFillTx/>
                        <a:latin typeface="Microsoft Sans Serif" charset="0"/>
                        <a:ea typeface="Microsoft Sans Serif" charset="0"/>
                        <a:cs typeface="Microsoft Sans Serif"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Microsoft Sans Serif" charset="0"/>
                        <a:ea typeface="Microsoft Sans Serif" charset="0"/>
                        <a:cs typeface="Microsoft Sans Serif" charset="0"/>
                      </a:rPr>
                      <a:t>gas</a:t>
                    </a:r>
                  </a:p>
                </p:txBody>
              </p:sp>
            </p:grpSp>
            <p:grpSp>
              <p:nvGrpSpPr>
                <p:cNvPr id="330" name="Group 329"/>
                <p:cNvGrpSpPr/>
                <p:nvPr/>
              </p:nvGrpSpPr>
              <p:grpSpPr>
                <a:xfrm>
                  <a:off x="1843244" y="1297819"/>
                  <a:ext cx="1509965" cy="688925"/>
                  <a:chOff x="2129644" y="608999"/>
                  <a:chExt cx="1509965" cy="1089169"/>
                </a:xfrm>
              </p:grpSpPr>
              <p:sp>
                <p:nvSpPr>
                  <p:cNvPr id="351" name="Rectangle 350"/>
                  <p:cNvSpPr/>
                  <p:nvPr/>
                </p:nvSpPr>
                <p:spPr>
                  <a:xfrm>
                    <a:off x="2129644" y="608999"/>
                    <a:ext cx="1509965" cy="1089169"/>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Microsoft Sans Serif" charset="0"/>
                      <a:ea typeface="Microsoft Sans Serif" charset="0"/>
                      <a:cs typeface="Microsoft Sans Serif" charset="0"/>
                    </a:endParaRPr>
                  </a:p>
                </p:txBody>
              </p:sp>
              <p:sp>
                <p:nvSpPr>
                  <p:cNvPr id="352" name="TextBox 351"/>
                  <p:cNvSpPr txBox="1"/>
                  <p:nvPr/>
                </p:nvSpPr>
                <p:spPr>
                  <a:xfrm>
                    <a:off x="2182001" y="627610"/>
                    <a:ext cx="1436492" cy="827876"/>
                  </a:xfrm>
                  <a:prstGeom prst="rect">
                    <a:avLst/>
                  </a:prstGeom>
                  <a:noFill/>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latin typeface="Microsoft Sans Serif" charset="0"/>
                        <a:ea typeface="Microsoft Sans Serif" charset="0"/>
                        <a:cs typeface="Microsoft Sans Serif" charset="0"/>
                      </a:rPr>
                      <a:t>Atomizer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smtClean="0">
                        <a:ln>
                          <a:noFill/>
                        </a:ln>
                        <a:solidFill>
                          <a:prstClr val="black"/>
                        </a:solidFill>
                        <a:effectLst/>
                        <a:uLnTx/>
                        <a:uFillTx/>
                        <a:latin typeface="Microsoft Sans Serif" charset="0"/>
                        <a:ea typeface="Microsoft Sans Serif" charset="0"/>
                        <a:cs typeface="Microsoft Sans Serif" charset="0"/>
                      </a:rPr>
                      <a:t>PSLs in H</a:t>
                    </a:r>
                    <a:r>
                      <a:rPr kumimoji="0" lang="en-US" sz="1500" b="0" i="0" u="none" strike="noStrike" kern="0" cap="none" spc="0" normalizeH="0" baseline="-25000" noProof="0" dirty="0" smtClean="0">
                        <a:ln>
                          <a:noFill/>
                        </a:ln>
                        <a:solidFill>
                          <a:prstClr val="black"/>
                        </a:solidFill>
                        <a:effectLst/>
                        <a:uLnTx/>
                        <a:uFillTx/>
                        <a:latin typeface="Microsoft Sans Serif" charset="0"/>
                        <a:ea typeface="Microsoft Sans Serif" charset="0"/>
                        <a:cs typeface="Microsoft Sans Serif" charset="0"/>
                      </a:rPr>
                      <a:t>2</a:t>
                    </a:r>
                    <a:r>
                      <a:rPr kumimoji="0" lang="en-US" sz="1500" b="0" i="0" u="none" strike="noStrike" kern="0" cap="none" spc="0" normalizeH="0" baseline="0" noProof="0" dirty="0" smtClean="0">
                        <a:ln>
                          <a:noFill/>
                        </a:ln>
                        <a:solidFill>
                          <a:prstClr val="black"/>
                        </a:solidFill>
                        <a:effectLst/>
                        <a:uLnTx/>
                        <a:uFillTx/>
                        <a:latin typeface="Microsoft Sans Serif" charset="0"/>
                        <a:ea typeface="Microsoft Sans Serif" charset="0"/>
                        <a:cs typeface="Microsoft Sans Serif" charset="0"/>
                      </a:rPr>
                      <a:t>O</a:t>
                    </a:r>
                  </a:p>
                </p:txBody>
              </p:sp>
            </p:grpSp>
            <p:grpSp>
              <p:nvGrpSpPr>
                <p:cNvPr id="331" name="Group 330"/>
                <p:cNvGrpSpPr/>
                <p:nvPr/>
              </p:nvGrpSpPr>
              <p:grpSpPr>
                <a:xfrm>
                  <a:off x="3505239" y="1354796"/>
                  <a:ext cx="1888479" cy="559836"/>
                  <a:chOff x="4289935" y="1127058"/>
                  <a:chExt cx="1799136" cy="559836"/>
                </a:xfrm>
              </p:grpSpPr>
              <p:sp>
                <p:nvSpPr>
                  <p:cNvPr id="349" name="Rectangle 348"/>
                  <p:cNvSpPr/>
                  <p:nvPr/>
                </p:nvSpPr>
                <p:spPr>
                  <a:xfrm>
                    <a:off x="4334778" y="1127058"/>
                    <a:ext cx="1754293" cy="559836"/>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Microsoft Sans Serif" charset="0"/>
                      <a:ea typeface="Microsoft Sans Serif" charset="0"/>
                      <a:cs typeface="Microsoft Sans Serif" charset="0"/>
                    </a:endParaRPr>
                  </a:p>
                </p:txBody>
              </p:sp>
              <p:sp>
                <p:nvSpPr>
                  <p:cNvPr id="350" name="TextBox 349"/>
                  <p:cNvSpPr txBox="1"/>
                  <p:nvPr/>
                </p:nvSpPr>
                <p:spPr>
                  <a:xfrm>
                    <a:off x="4289935" y="1290768"/>
                    <a:ext cx="1569318" cy="366394"/>
                  </a:xfrm>
                  <a:prstGeom prst="rect">
                    <a:avLst/>
                  </a:prstGeom>
                  <a:noFill/>
                </p:spPr>
                <p:txBody>
                  <a:bodyPr wrap="none" rtlCol="0">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Microsoft Sans Serif" charset="0"/>
                        <a:ea typeface="Microsoft Sans Serif" charset="0"/>
                        <a:cs typeface="Microsoft Sans Serif" charset="0"/>
                      </a:rPr>
                      <a:t>Diffusion Dryer</a:t>
                    </a:r>
                  </a:p>
                </p:txBody>
              </p:sp>
            </p:grpSp>
            <p:grpSp>
              <p:nvGrpSpPr>
                <p:cNvPr id="332" name="Group 331"/>
                <p:cNvGrpSpPr/>
                <p:nvPr/>
              </p:nvGrpSpPr>
              <p:grpSpPr>
                <a:xfrm>
                  <a:off x="6982056" y="1351858"/>
                  <a:ext cx="1831229" cy="559836"/>
                  <a:chOff x="8296611" y="1234997"/>
                  <a:chExt cx="1831229" cy="559836"/>
                </a:xfrm>
              </p:grpSpPr>
              <p:sp>
                <p:nvSpPr>
                  <p:cNvPr id="347" name="Rectangle 346"/>
                  <p:cNvSpPr/>
                  <p:nvPr/>
                </p:nvSpPr>
                <p:spPr>
                  <a:xfrm>
                    <a:off x="8373547" y="1234997"/>
                    <a:ext cx="1754293" cy="559836"/>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Microsoft Sans Serif" charset="0"/>
                      <a:ea typeface="Microsoft Sans Serif" charset="0"/>
                      <a:cs typeface="Microsoft Sans Serif" charset="0"/>
                    </a:endParaRPr>
                  </a:p>
                </p:txBody>
              </p:sp>
              <p:sp>
                <p:nvSpPr>
                  <p:cNvPr id="348" name="TextBox 347"/>
                  <p:cNvSpPr txBox="1"/>
                  <p:nvPr/>
                </p:nvSpPr>
                <p:spPr>
                  <a:xfrm>
                    <a:off x="8296611" y="1387734"/>
                    <a:ext cx="1710725" cy="369332"/>
                  </a:xfrm>
                  <a:prstGeom prst="rect">
                    <a:avLst/>
                  </a:prstGeom>
                  <a:noFill/>
                </p:spPr>
                <p:txBody>
                  <a:bodyPr wrap="none" rtlCol="0">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Microsoft Sans Serif" charset="0"/>
                        <a:ea typeface="Microsoft Sans Serif" charset="0"/>
                        <a:cs typeface="Microsoft Sans Serif" charset="0"/>
                      </a:rPr>
                      <a:t>Diffusion Dryer</a:t>
                    </a:r>
                  </a:p>
                </p:txBody>
              </p:sp>
            </p:grpSp>
            <p:sp>
              <p:nvSpPr>
                <p:cNvPr id="333" name="TextBox 332"/>
                <p:cNvSpPr txBox="1"/>
                <p:nvPr/>
              </p:nvSpPr>
              <p:spPr>
                <a:xfrm>
                  <a:off x="2810599" y="704705"/>
                  <a:ext cx="4136303" cy="369332"/>
                </a:xfrm>
                <a:prstGeom prst="rect">
                  <a:avLst/>
                </a:prstGeom>
                <a:noFill/>
              </p:spPr>
              <p:txBody>
                <a:bodyPr wrap="square" rtlCol="0">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Microsoft Sans Serif" charset="0"/>
                      <a:ea typeface="Microsoft Sans Serif" charset="0"/>
                      <a:cs typeface="Microsoft Sans Serif" charset="0"/>
                    </a:rPr>
                    <a:t>Aerosol Core Particle Generation</a:t>
                  </a:r>
                </a:p>
              </p:txBody>
            </p:sp>
          </p:grpSp>
          <p:grpSp>
            <p:nvGrpSpPr>
              <p:cNvPr id="274" name="Group 273"/>
              <p:cNvGrpSpPr/>
              <p:nvPr/>
            </p:nvGrpSpPr>
            <p:grpSpPr>
              <a:xfrm>
                <a:off x="9603468" y="532611"/>
                <a:ext cx="2210755" cy="2743200"/>
                <a:chOff x="1554697" y="3094715"/>
                <a:chExt cx="2210755" cy="2743200"/>
              </a:xfrm>
            </p:grpSpPr>
            <p:sp>
              <p:nvSpPr>
                <p:cNvPr id="315" name="Rectangle 314"/>
                <p:cNvSpPr/>
                <p:nvPr/>
              </p:nvSpPr>
              <p:spPr>
                <a:xfrm>
                  <a:off x="1554697" y="4009115"/>
                  <a:ext cx="1371600" cy="1828800"/>
                </a:xfrm>
                <a:prstGeom prst="rect">
                  <a:avLst/>
                </a:prstGeom>
                <a:solidFill>
                  <a:srgbClr val="70AD47">
                    <a:lumMod val="40000"/>
                    <a:lumOff val="60000"/>
                  </a:srgbClr>
                </a:solidFill>
                <a:ln w="12700" cap="flat" cmpd="sng" algn="ctr">
                  <a:solidFill>
                    <a:sysClr val="windowText" lastClr="000000"/>
                  </a:solidFill>
                  <a:prstDash val="solid"/>
                  <a:miter lim="800000"/>
                </a:ln>
                <a:effectLst/>
              </p:spPr>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Microsoft Sans Serif" charset="0"/>
                    <a:ea typeface="Microsoft Sans Serif" charset="0"/>
                    <a:cs typeface="Microsoft Sans Serif" charset="0"/>
                  </a:endParaRPr>
                </a:p>
              </p:txBody>
            </p:sp>
            <p:sp>
              <p:nvSpPr>
                <p:cNvPr id="316" name="Can 315"/>
                <p:cNvSpPr/>
                <p:nvPr/>
              </p:nvSpPr>
              <p:spPr>
                <a:xfrm>
                  <a:off x="3267358" y="3094715"/>
                  <a:ext cx="365760" cy="2743200"/>
                </a:xfrm>
                <a:prstGeom prst="can">
                  <a:avLst/>
                </a:prstGeom>
                <a:solidFill>
                  <a:srgbClr val="D6D6D6"/>
                </a:solidFill>
                <a:ln w="12700" cap="flat" cmpd="sng" algn="ctr">
                  <a:solidFill>
                    <a:sysClr val="windowText" lastClr="000000"/>
                  </a:solidFill>
                  <a:prstDash val="solid"/>
                  <a:miter lim="800000"/>
                </a:ln>
                <a:effectLst/>
              </p:spPr>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Microsoft Sans Serif" charset="0"/>
                    <a:ea typeface="Microsoft Sans Serif" charset="0"/>
                    <a:cs typeface="Microsoft Sans Serif" charset="0"/>
                  </a:endParaRPr>
                </a:p>
              </p:txBody>
            </p:sp>
            <p:sp>
              <p:nvSpPr>
                <p:cNvPr id="317" name="Rectangle 316"/>
                <p:cNvSpPr/>
                <p:nvPr/>
              </p:nvSpPr>
              <p:spPr>
                <a:xfrm>
                  <a:off x="1793847" y="4196631"/>
                  <a:ext cx="606420" cy="541175"/>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Microsoft Sans Serif" charset="0"/>
                    <a:ea typeface="Microsoft Sans Serif" charset="0"/>
                    <a:cs typeface="Microsoft Sans Serif" charset="0"/>
                  </a:endParaRPr>
                </a:p>
              </p:txBody>
            </p:sp>
            <p:sp>
              <p:nvSpPr>
                <p:cNvPr id="318" name="Oval 317"/>
                <p:cNvSpPr/>
                <p:nvPr/>
              </p:nvSpPr>
              <p:spPr>
                <a:xfrm>
                  <a:off x="2541366" y="4384645"/>
                  <a:ext cx="204217" cy="198881"/>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Microsoft Sans Serif" charset="0"/>
                    <a:ea typeface="Microsoft Sans Serif" charset="0"/>
                    <a:cs typeface="Microsoft Sans Serif" charset="0"/>
                  </a:endParaRPr>
                </a:p>
              </p:txBody>
            </p:sp>
            <p:sp>
              <p:nvSpPr>
                <p:cNvPr id="321" name="Arc 320"/>
                <p:cNvSpPr/>
                <p:nvPr/>
              </p:nvSpPr>
              <p:spPr>
                <a:xfrm rot="16200000">
                  <a:off x="2533916" y="3618789"/>
                  <a:ext cx="1499697" cy="736529"/>
                </a:xfrm>
                <a:prstGeom prst="arc">
                  <a:avLst>
                    <a:gd name="adj1" fmla="val 16026209"/>
                    <a:gd name="adj2" fmla="val 21557080"/>
                  </a:avLst>
                </a:prstGeom>
                <a:noFill/>
                <a:ln w="38100" cap="flat" cmpd="sng" algn="ctr">
                  <a:solidFill>
                    <a:sysClr val="windowText" lastClr="000000"/>
                  </a:solidFill>
                  <a:prstDash val="solid"/>
                  <a:miter lim="800000"/>
                </a:ln>
                <a:effectLst/>
              </p:spPr>
              <p:txBody>
                <a:bodyPr rtlCol="0" anchor="ctr">
                  <a:normAutofit fontScale="77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Microsoft Sans Serif" charset="0"/>
                    <a:ea typeface="Microsoft Sans Serif" charset="0"/>
                    <a:cs typeface="Microsoft Sans Serif" charset="0"/>
                  </a:endParaRPr>
                </a:p>
              </p:txBody>
            </p:sp>
            <p:sp>
              <p:nvSpPr>
                <p:cNvPr id="324" name="Rectangle 323"/>
                <p:cNvSpPr/>
                <p:nvPr/>
              </p:nvSpPr>
              <p:spPr>
                <a:xfrm>
                  <a:off x="2926297" y="4249271"/>
                  <a:ext cx="337464" cy="49946"/>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Microsoft Sans Serif" charset="0"/>
                    <a:ea typeface="Microsoft Sans Serif" charset="0"/>
                    <a:cs typeface="Microsoft Sans Serif" charset="0"/>
                  </a:endParaRPr>
                </a:p>
              </p:txBody>
            </p:sp>
            <p:sp>
              <p:nvSpPr>
                <p:cNvPr id="325" name="Rectangle 324"/>
                <p:cNvSpPr/>
                <p:nvPr/>
              </p:nvSpPr>
              <p:spPr>
                <a:xfrm>
                  <a:off x="2929894" y="5089189"/>
                  <a:ext cx="337464" cy="49946"/>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Microsoft Sans Serif" charset="0"/>
                    <a:ea typeface="Microsoft Sans Serif" charset="0"/>
                    <a:cs typeface="Microsoft Sans Serif" charset="0"/>
                  </a:endParaRPr>
                </a:p>
              </p:txBody>
            </p:sp>
            <p:sp>
              <p:nvSpPr>
                <p:cNvPr id="326" name="Rectangle 325"/>
                <p:cNvSpPr/>
                <p:nvPr/>
              </p:nvSpPr>
              <p:spPr>
                <a:xfrm>
                  <a:off x="3632752" y="5570806"/>
                  <a:ext cx="132700" cy="84406"/>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Microsoft Sans Serif" charset="0"/>
                    <a:ea typeface="Microsoft Sans Serif" charset="0"/>
                    <a:cs typeface="Microsoft Sans Serif" charset="0"/>
                  </a:endParaRPr>
                </a:p>
              </p:txBody>
            </p:sp>
          </p:grpSp>
          <p:grpSp>
            <p:nvGrpSpPr>
              <p:cNvPr id="275" name="Group 274"/>
              <p:cNvGrpSpPr/>
              <p:nvPr/>
            </p:nvGrpSpPr>
            <p:grpSpPr>
              <a:xfrm flipH="1">
                <a:off x="2002024" y="3519276"/>
                <a:ext cx="2210755" cy="2743200"/>
                <a:chOff x="1554697" y="3094715"/>
                <a:chExt cx="2210755" cy="2743200"/>
              </a:xfrm>
            </p:grpSpPr>
            <p:sp>
              <p:nvSpPr>
                <p:cNvPr id="307" name="Rectangle 306"/>
                <p:cNvSpPr/>
                <p:nvPr/>
              </p:nvSpPr>
              <p:spPr>
                <a:xfrm>
                  <a:off x="1554697" y="4009115"/>
                  <a:ext cx="1371600" cy="1828800"/>
                </a:xfrm>
                <a:prstGeom prst="rect">
                  <a:avLst/>
                </a:prstGeom>
                <a:solidFill>
                  <a:srgbClr val="70AD47">
                    <a:lumMod val="40000"/>
                    <a:lumOff val="60000"/>
                  </a:srgbClr>
                </a:solidFill>
                <a:ln w="12700" cap="flat" cmpd="sng" algn="ctr">
                  <a:solidFill>
                    <a:sysClr val="windowText" lastClr="000000"/>
                  </a:solidFill>
                  <a:prstDash val="solid"/>
                  <a:miter lim="800000"/>
                </a:ln>
                <a:effectLst/>
              </p:spPr>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Microsoft Sans Serif" charset="0"/>
                    <a:ea typeface="Microsoft Sans Serif" charset="0"/>
                    <a:cs typeface="Microsoft Sans Serif" charset="0"/>
                  </a:endParaRPr>
                </a:p>
              </p:txBody>
            </p:sp>
            <p:sp>
              <p:nvSpPr>
                <p:cNvPr id="308" name="Can 307"/>
                <p:cNvSpPr/>
                <p:nvPr/>
              </p:nvSpPr>
              <p:spPr>
                <a:xfrm>
                  <a:off x="3267358" y="3094715"/>
                  <a:ext cx="365760" cy="2743200"/>
                </a:xfrm>
                <a:prstGeom prst="can">
                  <a:avLst/>
                </a:prstGeom>
                <a:solidFill>
                  <a:srgbClr val="D6D6D6"/>
                </a:solidFill>
                <a:ln w="12700" cap="flat" cmpd="sng" algn="ctr">
                  <a:solidFill>
                    <a:sysClr val="windowText" lastClr="000000"/>
                  </a:solidFill>
                  <a:prstDash val="solid"/>
                  <a:miter lim="800000"/>
                </a:ln>
                <a:effectLst/>
              </p:spPr>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Microsoft Sans Serif" charset="0"/>
                    <a:ea typeface="Microsoft Sans Serif" charset="0"/>
                    <a:cs typeface="Microsoft Sans Serif" charset="0"/>
                  </a:endParaRPr>
                </a:p>
              </p:txBody>
            </p:sp>
            <p:sp>
              <p:nvSpPr>
                <p:cNvPr id="309" name="Rectangle 308"/>
                <p:cNvSpPr/>
                <p:nvPr/>
              </p:nvSpPr>
              <p:spPr>
                <a:xfrm>
                  <a:off x="1793847" y="4196631"/>
                  <a:ext cx="606420" cy="541175"/>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Microsoft Sans Serif" charset="0"/>
                    <a:ea typeface="Microsoft Sans Serif" charset="0"/>
                    <a:cs typeface="Microsoft Sans Serif" charset="0"/>
                  </a:endParaRPr>
                </a:p>
              </p:txBody>
            </p:sp>
            <p:sp>
              <p:nvSpPr>
                <p:cNvPr id="310" name="Oval 309"/>
                <p:cNvSpPr/>
                <p:nvPr/>
              </p:nvSpPr>
              <p:spPr>
                <a:xfrm>
                  <a:off x="2541366" y="4384645"/>
                  <a:ext cx="204217" cy="198881"/>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Microsoft Sans Serif" charset="0"/>
                    <a:ea typeface="Microsoft Sans Serif" charset="0"/>
                    <a:cs typeface="Microsoft Sans Serif" charset="0"/>
                  </a:endParaRPr>
                </a:p>
              </p:txBody>
            </p:sp>
            <p:sp>
              <p:nvSpPr>
                <p:cNvPr id="311" name="Arc 310"/>
                <p:cNvSpPr/>
                <p:nvPr/>
              </p:nvSpPr>
              <p:spPr>
                <a:xfrm rot="16200000">
                  <a:off x="2533916" y="3618789"/>
                  <a:ext cx="1499697" cy="736529"/>
                </a:xfrm>
                <a:prstGeom prst="arc">
                  <a:avLst>
                    <a:gd name="adj1" fmla="val 16026209"/>
                    <a:gd name="adj2" fmla="val 21557080"/>
                  </a:avLst>
                </a:prstGeom>
                <a:noFill/>
                <a:ln w="38100" cap="flat" cmpd="sng" algn="ctr">
                  <a:solidFill>
                    <a:sysClr val="windowText" lastClr="000000"/>
                  </a:solidFill>
                  <a:prstDash val="solid"/>
                  <a:miter lim="800000"/>
                </a:ln>
                <a:effectLst/>
              </p:spPr>
              <p:txBody>
                <a:bodyPr rtlCol="0" anchor="ctr">
                  <a:normAutofit fontScale="77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Microsoft Sans Serif" charset="0"/>
                    <a:ea typeface="Microsoft Sans Serif" charset="0"/>
                    <a:cs typeface="Microsoft Sans Serif" charset="0"/>
                  </a:endParaRPr>
                </a:p>
              </p:txBody>
            </p:sp>
            <p:sp>
              <p:nvSpPr>
                <p:cNvPr id="312" name="Rectangle 311"/>
                <p:cNvSpPr/>
                <p:nvPr/>
              </p:nvSpPr>
              <p:spPr>
                <a:xfrm>
                  <a:off x="2926297" y="4249271"/>
                  <a:ext cx="337464" cy="49946"/>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Microsoft Sans Serif" charset="0"/>
                    <a:ea typeface="Microsoft Sans Serif" charset="0"/>
                    <a:cs typeface="Microsoft Sans Serif" charset="0"/>
                  </a:endParaRPr>
                </a:p>
              </p:txBody>
            </p:sp>
            <p:sp>
              <p:nvSpPr>
                <p:cNvPr id="313" name="Rectangle 312"/>
                <p:cNvSpPr/>
                <p:nvPr/>
              </p:nvSpPr>
              <p:spPr>
                <a:xfrm>
                  <a:off x="2929894" y="5089189"/>
                  <a:ext cx="337464" cy="49946"/>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Microsoft Sans Serif" charset="0"/>
                    <a:ea typeface="Microsoft Sans Serif" charset="0"/>
                    <a:cs typeface="Microsoft Sans Serif" charset="0"/>
                  </a:endParaRPr>
                </a:p>
              </p:txBody>
            </p:sp>
            <p:sp>
              <p:nvSpPr>
                <p:cNvPr id="314" name="Rectangle 313"/>
                <p:cNvSpPr/>
                <p:nvPr/>
              </p:nvSpPr>
              <p:spPr>
                <a:xfrm>
                  <a:off x="3632752" y="5570806"/>
                  <a:ext cx="132700" cy="84406"/>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Microsoft Sans Serif" charset="0"/>
                    <a:ea typeface="Microsoft Sans Serif" charset="0"/>
                    <a:cs typeface="Microsoft Sans Serif" charset="0"/>
                  </a:endParaRPr>
                </a:p>
              </p:txBody>
            </p:sp>
          </p:grpSp>
          <p:grpSp>
            <p:nvGrpSpPr>
              <p:cNvPr id="276" name="Group 275"/>
              <p:cNvGrpSpPr/>
              <p:nvPr/>
            </p:nvGrpSpPr>
            <p:grpSpPr>
              <a:xfrm>
                <a:off x="4473012" y="4665949"/>
                <a:ext cx="7315986" cy="1596527"/>
                <a:chOff x="4521200" y="3781311"/>
                <a:chExt cx="7315986" cy="1596527"/>
              </a:xfrm>
            </p:grpSpPr>
            <p:sp>
              <p:nvSpPr>
                <p:cNvPr id="293" name="Alternate Process 292"/>
                <p:cNvSpPr/>
                <p:nvPr/>
              </p:nvSpPr>
              <p:spPr>
                <a:xfrm>
                  <a:off x="4521200" y="3781311"/>
                  <a:ext cx="7315986" cy="1596527"/>
                </a:xfrm>
                <a:prstGeom prst="flowChartAlternateProcess">
                  <a:avLst/>
                </a:prstGeom>
                <a:solidFill>
                  <a:srgbClr val="FF2600">
                    <a:alpha val="34118"/>
                  </a:srgbClr>
                </a:solidFill>
                <a:ln w="12700" cap="flat" cmpd="sng" algn="ctr">
                  <a:solidFill>
                    <a:srgbClr val="5B9BD5">
                      <a:shade val="50000"/>
                    </a:srgbClr>
                  </a:solidFill>
                  <a:prstDash val="solid"/>
                  <a:miter lim="800000"/>
                </a:ln>
                <a:effectLst/>
              </p:spPr>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Microsoft Sans Serif" charset="0"/>
                    <a:ea typeface="Microsoft Sans Serif" charset="0"/>
                    <a:cs typeface="Microsoft Sans Serif" charset="0"/>
                  </a:endParaRPr>
                </a:p>
              </p:txBody>
            </p:sp>
            <p:grpSp>
              <p:nvGrpSpPr>
                <p:cNvPr id="294" name="Group 293"/>
                <p:cNvGrpSpPr/>
                <p:nvPr/>
              </p:nvGrpSpPr>
              <p:grpSpPr>
                <a:xfrm>
                  <a:off x="7668972" y="4546658"/>
                  <a:ext cx="1934174" cy="480477"/>
                  <a:chOff x="6795757" y="3544150"/>
                  <a:chExt cx="2537927" cy="480477"/>
                </a:xfrm>
              </p:grpSpPr>
              <p:sp>
                <p:nvSpPr>
                  <p:cNvPr id="305" name="Rectangle 304"/>
                  <p:cNvSpPr/>
                  <p:nvPr/>
                </p:nvSpPr>
                <p:spPr>
                  <a:xfrm>
                    <a:off x="6795757" y="3544150"/>
                    <a:ext cx="2537927" cy="48047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normAutofit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Microsoft Sans Serif" charset="0"/>
                      <a:ea typeface="Microsoft Sans Serif" charset="0"/>
                      <a:cs typeface="Microsoft Sans Serif" charset="0"/>
                    </a:endParaRPr>
                  </a:p>
                </p:txBody>
              </p:sp>
              <p:sp>
                <p:nvSpPr>
                  <p:cNvPr id="306" name="TextBox 305"/>
                  <p:cNvSpPr txBox="1"/>
                  <p:nvPr/>
                </p:nvSpPr>
                <p:spPr>
                  <a:xfrm>
                    <a:off x="7188871" y="3573598"/>
                    <a:ext cx="1771156" cy="369333"/>
                  </a:xfrm>
                  <a:prstGeom prst="rect">
                    <a:avLst/>
                  </a:prstGeom>
                  <a:noFill/>
                </p:spPr>
                <p:txBody>
                  <a:bodyPr wrap="non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Microsoft Sans Serif" charset="0"/>
                        <a:ea typeface="Microsoft Sans Serif" charset="0"/>
                        <a:cs typeface="Microsoft Sans Serif" charset="0"/>
                      </a:rPr>
                      <a:t>Condensing Tube</a:t>
                    </a:r>
                  </a:p>
                </p:txBody>
              </p:sp>
            </p:grpSp>
            <p:grpSp>
              <p:nvGrpSpPr>
                <p:cNvPr id="295" name="Group 294"/>
                <p:cNvGrpSpPr/>
                <p:nvPr/>
              </p:nvGrpSpPr>
              <p:grpSpPr>
                <a:xfrm>
                  <a:off x="9900399" y="4546660"/>
                  <a:ext cx="1698492" cy="480468"/>
                  <a:chOff x="4192525" y="3567532"/>
                  <a:chExt cx="2432210" cy="421998"/>
                </a:xfrm>
              </p:grpSpPr>
              <p:sp>
                <p:nvSpPr>
                  <p:cNvPr id="303" name="Rectangle 302"/>
                  <p:cNvSpPr/>
                  <p:nvPr/>
                </p:nvSpPr>
                <p:spPr>
                  <a:xfrm>
                    <a:off x="4192525" y="3567532"/>
                    <a:ext cx="2432210" cy="421998"/>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normAutofit lnSpcReduction="1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Microsoft Sans Serif" charset="0"/>
                      <a:ea typeface="Microsoft Sans Serif" charset="0"/>
                      <a:cs typeface="Microsoft Sans Serif" charset="0"/>
                    </a:endParaRPr>
                  </a:p>
                </p:txBody>
              </p:sp>
              <p:sp>
                <p:nvSpPr>
                  <p:cNvPr id="304" name="TextBox 303"/>
                  <p:cNvSpPr txBox="1"/>
                  <p:nvPr/>
                </p:nvSpPr>
                <p:spPr>
                  <a:xfrm>
                    <a:off x="4260246" y="3650646"/>
                    <a:ext cx="2282159" cy="324387"/>
                  </a:xfrm>
                  <a:prstGeom prst="rect">
                    <a:avLst/>
                  </a:prstGeom>
                  <a:noFill/>
                </p:spPr>
                <p:txBody>
                  <a:bodyPr wrap="none" rtlCol="0">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Microsoft Sans Serif" charset="0"/>
                        <a:ea typeface="Microsoft Sans Serif" charset="0"/>
                        <a:cs typeface="Microsoft Sans Serif" charset="0"/>
                      </a:rPr>
                      <a:t>Coating Oven</a:t>
                    </a:r>
                  </a:p>
                </p:txBody>
              </p:sp>
            </p:grpSp>
            <p:grpSp>
              <p:nvGrpSpPr>
                <p:cNvPr id="296" name="Group 295"/>
                <p:cNvGrpSpPr/>
                <p:nvPr/>
              </p:nvGrpSpPr>
              <p:grpSpPr>
                <a:xfrm>
                  <a:off x="6029231" y="4554802"/>
                  <a:ext cx="1304327" cy="491140"/>
                  <a:chOff x="3869212" y="3638635"/>
                  <a:chExt cx="1731603" cy="540451"/>
                </a:xfrm>
              </p:grpSpPr>
              <p:sp>
                <p:nvSpPr>
                  <p:cNvPr id="301" name="Rectangle 300"/>
                  <p:cNvSpPr/>
                  <p:nvPr/>
                </p:nvSpPr>
                <p:spPr>
                  <a:xfrm>
                    <a:off x="3872578" y="3638635"/>
                    <a:ext cx="1728237" cy="5404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Microsoft Sans Serif" charset="0"/>
                      <a:ea typeface="Microsoft Sans Serif" charset="0"/>
                      <a:cs typeface="Microsoft Sans Serif" charset="0"/>
                    </a:endParaRPr>
                  </a:p>
                </p:txBody>
              </p:sp>
              <p:sp>
                <p:nvSpPr>
                  <p:cNvPr id="302" name="TextBox 301"/>
                  <p:cNvSpPr txBox="1"/>
                  <p:nvPr/>
                </p:nvSpPr>
                <p:spPr>
                  <a:xfrm>
                    <a:off x="3869212" y="3761035"/>
                    <a:ext cx="1630565" cy="406414"/>
                  </a:xfrm>
                  <a:prstGeom prst="rect">
                    <a:avLst/>
                  </a:prstGeom>
                  <a:noFill/>
                </p:spPr>
                <p:txBody>
                  <a:bodyPr wrap="none" rtlCol="0">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Microsoft Sans Serif" charset="0"/>
                        <a:ea typeface="Microsoft Sans Serif" charset="0"/>
                        <a:cs typeface="Microsoft Sans Serif" charset="0"/>
                      </a:rPr>
                      <a:t>Humidifier</a:t>
                    </a:r>
                  </a:p>
                </p:txBody>
              </p:sp>
            </p:grpSp>
            <p:grpSp>
              <p:nvGrpSpPr>
                <p:cNvPr id="297" name="Group 296"/>
                <p:cNvGrpSpPr/>
                <p:nvPr/>
              </p:nvGrpSpPr>
              <p:grpSpPr>
                <a:xfrm>
                  <a:off x="4622676" y="4565465"/>
                  <a:ext cx="1170426" cy="509040"/>
                  <a:chOff x="3703430" y="3639308"/>
                  <a:chExt cx="1912196" cy="585572"/>
                </a:xfrm>
              </p:grpSpPr>
              <p:sp>
                <p:nvSpPr>
                  <p:cNvPr id="299" name="Rectangle 298"/>
                  <p:cNvSpPr/>
                  <p:nvPr/>
                </p:nvSpPr>
                <p:spPr>
                  <a:xfrm>
                    <a:off x="3703430" y="3639308"/>
                    <a:ext cx="1912196" cy="585572"/>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Microsoft Sans Serif" charset="0"/>
                      <a:ea typeface="Microsoft Sans Serif" charset="0"/>
                      <a:cs typeface="Microsoft Sans Serif" charset="0"/>
                    </a:endParaRPr>
                  </a:p>
                </p:txBody>
              </p:sp>
              <p:sp>
                <p:nvSpPr>
                  <p:cNvPr id="300" name="TextBox 299"/>
                  <p:cNvSpPr txBox="1"/>
                  <p:nvPr/>
                </p:nvSpPr>
                <p:spPr>
                  <a:xfrm>
                    <a:off x="3779459" y="3743737"/>
                    <a:ext cx="1753602" cy="417727"/>
                  </a:xfrm>
                  <a:prstGeom prst="rect">
                    <a:avLst/>
                  </a:prstGeom>
                  <a:noFill/>
                </p:spPr>
                <p:txBody>
                  <a:bodyPr wrap="none" rtlCol="0">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Microsoft Sans Serif" charset="0"/>
                        <a:ea typeface="Microsoft Sans Serif" charset="0"/>
                        <a:cs typeface="Microsoft Sans Serif" charset="0"/>
                      </a:rPr>
                      <a:t>RH Probe</a:t>
                    </a:r>
                  </a:p>
                </p:txBody>
              </p:sp>
            </p:grpSp>
            <p:sp>
              <p:nvSpPr>
                <p:cNvPr id="298" name="TextBox 297"/>
                <p:cNvSpPr txBox="1"/>
                <p:nvPr/>
              </p:nvSpPr>
              <p:spPr>
                <a:xfrm>
                  <a:off x="6538422" y="4062759"/>
                  <a:ext cx="3485250" cy="369332"/>
                </a:xfrm>
                <a:prstGeom prst="rect">
                  <a:avLst/>
                </a:prstGeom>
                <a:noFill/>
              </p:spPr>
              <p:txBody>
                <a:bodyPr wrap="none" rtlCol="0">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Microsoft Sans Serif" charset="0"/>
                      <a:ea typeface="Microsoft Sans Serif" charset="0"/>
                      <a:cs typeface="Microsoft Sans Serif" charset="0"/>
                    </a:rPr>
                    <a:t>Coat and Humidify  Aerosol</a:t>
                  </a:r>
                </a:p>
              </p:txBody>
            </p:sp>
          </p:grpSp>
          <p:sp>
            <p:nvSpPr>
              <p:cNvPr id="277" name="Rectangle 276"/>
              <p:cNvSpPr/>
              <p:nvPr/>
            </p:nvSpPr>
            <p:spPr>
              <a:xfrm>
                <a:off x="422764" y="5316731"/>
                <a:ext cx="1432794" cy="931666"/>
              </a:xfrm>
              <a:prstGeom prst="rect">
                <a:avLst/>
              </a:prstGeom>
              <a:solidFill>
                <a:srgbClr val="70AD47">
                  <a:lumMod val="40000"/>
                  <a:lumOff val="60000"/>
                </a:srgbClr>
              </a:solidFill>
              <a:ln w="12700" cap="flat" cmpd="sng" algn="ctr">
                <a:solidFill>
                  <a:sysClr val="windowText" lastClr="000000"/>
                </a:solidFill>
                <a:prstDash val="solid"/>
                <a:miter lim="800000"/>
              </a:ln>
              <a:effectLst/>
            </p:spPr>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Microsoft Sans Serif" charset="0"/>
                  <a:ea typeface="Microsoft Sans Serif" charset="0"/>
                  <a:cs typeface="Microsoft Sans Serif" charset="0"/>
                </a:endParaRPr>
              </a:p>
            </p:txBody>
          </p:sp>
          <p:sp>
            <p:nvSpPr>
              <p:cNvPr id="278" name="Alternate Process 277"/>
              <p:cNvSpPr/>
              <p:nvPr/>
            </p:nvSpPr>
            <p:spPr>
              <a:xfrm>
                <a:off x="422764" y="4947398"/>
                <a:ext cx="306205" cy="369332"/>
              </a:xfrm>
              <a:prstGeom prst="flowChartAlternateProcess">
                <a:avLst/>
              </a:prstGeom>
              <a:solidFill>
                <a:sysClr val="window" lastClr="FFFFFF"/>
              </a:solidFill>
              <a:ln w="12700" cap="flat" cmpd="sng" algn="ctr">
                <a:solidFill>
                  <a:sysClr val="windowText" lastClr="000000"/>
                </a:solidFill>
                <a:prstDash val="solid"/>
                <a:miter lim="800000"/>
              </a:ln>
              <a:effectLst/>
            </p:spPr>
            <p:txBody>
              <a:bodyPr rtlCol="0" anchor="ctr">
                <a:normAutofit fontScale="70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Microsoft Sans Serif" charset="0"/>
                  <a:ea typeface="Microsoft Sans Serif" charset="0"/>
                  <a:cs typeface="Microsoft Sans Serif" charset="0"/>
                </a:endParaRPr>
              </a:p>
            </p:txBody>
          </p:sp>
          <p:sp>
            <p:nvSpPr>
              <p:cNvPr id="279" name="Rectangle 278"/>
              <p:cNvSpPr/>
              <p:nvPr/>
            </p:nvSpPr>
            <p:spPr>
              <a:xfrm>
                <a:off x="807214" y="5468250"/>
                <a:ext cx="663893" cy="378064"/>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Microsoft Sans Serif" charset="0"/>
                  <a:ea typeface="Microsoft Sans Serif" charset="0"/>
                  <a:cs typeface="Microsoft Sans Serif" charset="0"/>
                </a:endParaRPr>
              </a:p>
            </p:txBody>
          </p:sp>
          <p:sp>
            <p:nvSpPr>
              <p:cNvPr id="280" name="Oval 279"/>
              <p:cNvSpPr/>
              <p:nvPr/>
            </p:nvSpPr>
            <p:spPr>
              <a:xfrm>
                <a:off x="1047481" y="5917104"/>
                <a:ext cx="201018" cy="201018"/>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Microsoft Sans Serif" charset="0"/>
                  <a:ea typeface="Microsoft Sans Serif" charset="0"/>
                  <a:cs typeface="Microsoft Sans Serif" charset="0"/>
                </a:endParaRPr>
              </a:p>
            </p:txBody>
          </p:sp>
          <p:cxnSp>
            <p:nvCxnSpPr>
              <p:cNvPr id="281" name="Straight Arrow Connector 280"/>
              <p:cNvCxnSpPr/>
              <p:nvPr/>
            </p:nvCxnSpPr>
            <p:spPr>
              <a:xfrm>
                <a:off x="1567011" y="2516386"/>
                <a:ext cx="289298" cy="0"/>
              </a:xfrm>
              <a:prstGeom prst="straightConnector1">
                <a:avLst/>
              </a:prstGeom>
              <a:noFill/>
              <a:ln w="22225" cap="flat" cmpd="sng" algn="ctr">
                <a:solidFill>
                  <a:sysClr val="windowText" lastClr="000000"/>
                </a:solidFill>
                <a:prstDash val="solid"/>
                <a:miter lim="800000"/>
                <a:tailEnd type="triangle"/>
              </a:ln>
              <a:effectLst/>
            </p:spPr>
          </p:cxnSp>
          <p:cxnSp>
            <p:nvCxnSpPr>
              <p:cNvPr id="282" name="Straight Arrow Connector 281"/>
              <p:cNvCxnSpPr/>
              <p:nvPr/>
            </p:nvCxnSpPr>
            <p:spPr>
              <a:xfrm>
                <a:off x="3290208" y="2515590"/>
                <a:ext cx="289298" cy="0"/>
              </a:xfrm>
              <a:prstGeom prst="straightConnector1">
                <a:avLst/>
              </a:prstGeom>
              <a:noFill/>
              <a:ln w="22225" cap="flat" cmpd="sng" algn="ctr">
                <a:solidFill>
                  <a:sysClr val="windowText" lastClr="000000"/>
                </a:solidFill>
                <a:prstDash val="solid"/>
                <a:miter lim="800000"/>
                <a:tailEnd type="triangle"/>
              </a:ln>
              <a:effectLst/>
            </p:spPr>
          </p:cxnSp>
          <p:cxnSp>
            <p:nvCxnSpPr>
              <p:cNvPr id="283" name="Straight Arrow Connector 282"/>
              <p:cNvCxnSpPr/>
              <p:nvPr/>
            </p:nvCxnSpPr>
            <p:spPr>
              <a:xfrm>
                <a:off x="5406031" y="2514600"/>
                <a:ext cx="289298" cy="0"/>
              </a:xfrm>
              <a:prstGeom prst="straightConnector1">
                <a:avLst/>
              </a:prstGeom>
              <a:noFill/>
              <a:ln w="22225" cap="flat" cmpd="sng" algn="ctr">
                <a:solidFill>
                  <a:sysClr val="windowText" lastClr="000000"/>
                </a:solidFill>
                <a:prstDash val="solid"/>
                <a:miter lim="800000"/>
                <a:tailEnd type="triangle"/>
              </a:ln>
              <a:effectLst/>
            </p:spPr>
          </p:cxnSp>
          <p:cxnSp>
            <p:nvCxnSpPr>
              <p:cNvPr id="284" name="Straight Arrow Connector 283"/>
              <p:cNvCxnSpPr/>
              <p:nvPr/>
            </p:nvCxnSpPr>
            <p:spPr>
              <a:xfrm>
                <a:off x="6782920" y="2514600"/>
                <a:ext cx="289298" cy="0"/>
              </a:xfrm>
              <a:prstGeom prst="straightConnector1">
                <a:avLst/>
              </a:prstGeom>
              <a:noFill/>
              <a:ln w="22225" cap="flat" cmpd="sng" algn="ctr">
                <a:solidFill>
                  <a:sysClr val="windowText" lastClr="000000"/>
                </a:solidFill>
                <a:prstDash val="solid"/>
                <a:miter lim="800000"/>
                <a:tailEnd type="triangle"/>
              </a:ln>
              <a:effectLst/>
            </p:spPr>
          </p:cxnSp>
          <p:cxnSp>
            <p:nvCxnSpPr>
              <p:cNvPr id="285" name="Straight Arrow Connector 284"/>
              <p:cNvCxnSpPr/>
              <p:nvPr/>
            </p:nvCxnSpPr>
            <p:spPr>
              <a:xfrm>
                <a:off x="8825599" y="2513804"/>
                <a:ext cx="777869" cy="0"/>
              </a:xfrm>
              <a:prstGeom prst="straightConnector1">
                <a:avLst/>
              </a:prstGeom>
              <a:noFill/>
              <a:ln w="50800" cap="flat" cmpd="sng" algn="ctr">
                <a:solidFill>
                  <a:sysClr val="windowText" lastClr="000000"/>
                </a:solidFill>
                <a:prstDash val="solid"/>
                <a:miter lim="800000"/>
                <a:tailEnd type="triangle"/>
              </a:ln>
              <a:effectLst/>
            </p:spPr>
          </p:cxnSp>
          <p:sp>
            <p:nvSpPr>
              <p:cNvPr id="286" name="Curved Left Arrow 285"/>
              <p:cNvSpPr/>
              <p:nvPr/>
            </p:nvSpPr>
            <p:spPr>
              <a:xfrm>
                <a:off x="11814223" y="3008703"/>
                <a:ext cx="377777" cy="2780610"/>
              </a:xfrm>
              <a:prstGeom prst="curvedLeftArrow">
                <a:avLst>
                  <a:gd name="adj1" fmla="val 25000"/>
                  <a:gd name="adj2" fmla="val 50000"/>
                  <a:gd name="adj3" fmla="val 17665"/>
                </a:avLst>
              </a:prstGeom>
              <a:solidFill>
                <a:sysClr val="windowText" lastClr="000000"/>
              </a:solidFill>
              <a:ln w="12700" cap="flat" cmpd="sng" algn="ctr">
                <a:solidFill>
                  <a:sysClr val="windowText" lastClr="000000"/>
                </a:solidFill>
                <a:prstDash val="solid"/>
                <a:miter lim="800000"/>
              </a:ln>
              <a:effectLst/>
            </p:spPr>
            <p:txBody>
              <a:bodyPr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Microsoft Sans Serif" charset="0"/>
                  <a:ea typeface="Microsoft Sans Serif" charset="0"/>
                  <a:cs typeface="Microsoft Sans Serif" charset="0"/>
                </a:endParaRPr>
              </a:p>
            </p:txBody>
          </p:sp>
          <p:cxnSp>
            <p:nvCxnSpPr>
              <p:cNvPr id="287" name="Straight Arrow Connector 286"/>
              <p:cNvCxnSpPr/>
              <p:nvPr/>
            </p:nvCxnSpPr>
            <p:spPr>
              <a:xfrm flipH="1">
                <a:off x="9554956" y="5687568"/>
                <a:ext cx="274320" cy="0"/>
              </a:xfrm>
              <a:prstGeom prst="straightConnector1">
                <a:avLst/>
              </a:prstGeom>
              <a:noFill/>
              <a:ln w="25400" cap="flat" cmpd="sng" algn="ctr">
                <a:solidFill>
                  <a:sysClr val="windowText" lastClr="000000"/>
                </a:solidFill>
                <a:prstDash val="solid"/>
                <a:miter lim="800000"/>
                <a:tailEnd type="triangle"/>
              </a:ln>
              <a:effectLst/>
            </p:spPr>
          </p:cxnSp>
          <p:cxnSp>
            <p:nvCxnSpPr>
              <p:cNvPr id="288" name="Straight Arrow Connector 287"/>
              <p:cNvCxnSpPr/>
              <p:nvPr/>
            </p:nvCxnSpPr>
            <p:spPr>
              <a:xfrm flipH="1">
                <a:off x="11550703" y="5687568"/>
                <a:ext cx="238295" cy="0"/>
              </a:xfrm>
              <a:prstGeom prst="straightConnector1">
                <a:avLst/>
              </a:prstGeom>
              <a:noFill/>
              <a:ln w="25400" cap="flat" cmpd="sng" algn="ctr">
                <a:solidFill>
                  <a:sysClr val="windowText" lastClr="000000"/>
                </a:solidFill>
                <a:prstDash val="solid"/>
                <a:miter lim="800000"/>
                <a:tailEnd type="triangle"/>
              </a:ln>
              <a:effectLst/>
            </p:spPr>
          </p:cxnSp>
          <p:cxnSp>
            <p:nvCxnSpPr>
              <p:cNvPr id="289" name="Straight Arrow Connector 288"/>
              <p:cNvCxnSpPr/>
              <p:nvPr/>
            </p:nvCxnSpPr>
            <p:spPr>
              <a:xfrm flipH="1">
                <a:off x="7285371" y="5687568"/>
                <a:ext cx="335412" cy="0"/>
              </a:xfrm>
              <a:prstGeom prst="straightConnector1">
                <a:avLst/>
              </a:prstGeom>
              <a:noFill/>
              <a:ln w="25400" cap="flat" cmpd="sng" algn="ctr">
                <a:solidFill>
                  <a:sysClr val="windowText" lastClr="000000"/>
                </a:solidFill>
                <a:prstDash val="solid"/>
                <a:miter lim="800000"/>
                <a:tailEnd type="triangle"/>
              </a:ln>
              <a:effectLst/>
            </p:spPr>
          </p:cxnSp>
          <p:cxnSp>
            <p:nvCxnSpPr>
              <p:cNvPr id="290" name="Straight Arrow Connector 289"/>
              <p:cNvCxnSpPr/>
              <p:nvPr/>
            </p:nvCxnSpPr>
            <p:spPr>
              <a:xfrm flipH="1" flipV="1">
                <a:off x="5721142" y="5718877"/>
                <a:ext cx="301999" cy="11028"/>
              </a:xfrm>
              <a:prstGeom prst="straightConnector1">
                <a:avLst/>
              </a:prstGeom>
              <a:noFill/>
              <a:ln w="25400" cap="flat" cmpd="sng" algn="ctr">
                <a:solidFill>
                  <a:sysClr val="windowText" lastClr="000000"/>
                </a:solidFill>
                <a:prstDash val="solid"/>
                <a:miter lim="800000"/>
                <a:tailEnd type="triangle"/>
              </a:ln>
              <a:effectLst/>
            </p:spPr>
          </p:cxnSp>
          <p:cxnSp>
            <p:nvCxnSpPr>
              <p:cNvPr id="291" name="Straight Arrow Connector 290"/>
              <p:cNvCxnSpPr/>
              <p:nvPr/>
            </p:nvCxnSpPr>
            <p:spPr>
              <a:xfrm flipH="1">
                <a:off x="4212779" y="5710594"/>
                <a:ext cx="362399" cy="0"/>
              </a:xfrm>
              <a:prstGeom prst="straightConnector1">
                <a:avLst/>
              </a:prstGeom>
              <a:noFill/>
              <a:ln w="50800" cap="flat" cmpd="sng" algn="ctr">
                <a:solidFill>
                  <a:sysClr val="windowText" lastClr="000000"/>
                </a:solidFill>
                <a:prstDash val="solid"/>
                <a:miter lim="800000"/>
                <a:tailEnd type="triangle"/>
              </a:ln>
              <a:effectLst/>
            </p:spPr>
          </p:cxnSp>
          <p:sp>
            <p:nvSpPr>
              <p:cNvPr id="292" name="Rectangle 291"/>
              <p:cNvSpPr/>
              <p:nvPr/>
            </p:nvSpPr>
            <p:spPr>
              <a:xfrm>
                <a:off x="1871374" y="5978501"/>
                <a:ext cx="265176" cy="109728"/>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normAutofit fontScale="2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Microsoft Sans Serif" charset="0"/>
                  <a:ea typeface="Microsoft Sans Serif" charset="0"/>
                  <a:cs typeface="Microsoft Sans Serif" charset="0"/>
                </a:endParaRPr>
              </a:p>
            </p:txBody>
          </p:sp>
        </p:grpSp>
        <p:sp>
          <p:nvSpPr>
            <p:cNvPr id="270" name="TextBox 269"/>
            <p:cNvSpPr txBox="1"/>
            <p:nvPr/>
          </p:nvSpPr>
          <p:spPr>
            <a:xfrm>
              <a:off x="2870821" y="5285603"/>
              <a:ext cx="1363524" cy="923330"/>
            </a:xfrm>
            <a:prstGeom prst="rect">
              <a:avLst/>
            </a:prstGeom>
            <a:noFill/>
          </p:spPr>
          <p:txBody>
            <a:bodyPr wrap="square" rtlCol="0">
              <a:normAutofit fontScale="70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Microsoft Sans Serif" charset="0"/>
                  <a:ea typeface="Microsoft Sans Serif" charset="0"/>
                  <a:cs typeface="Microsoft Sans Serif" charset="0"/>
                </a:rPr>
                <a:t>Differential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Microsoft Sans Serif" charset="0"/>
                  <a:ea typeface="Microsoft Sans Serif" charset="0"/>
                  <a:cs typeface="Microsoft Sans Serif" charset="0"/>
                </a:rPr>
                <a:t>Mobility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Microsoft Sans Serif" charset="0"/>
                  <a:ea typeface="Microsoft Sans Serif" charset="0"/>
                  <a:cs typeface="Microsoft Sans Serif" charset="0"/>
                </a:rPr>
                <a:t>Analyzer</a:t>
              </a:r>
            </a:p>
          </p:txBody>
        </p:sp>
        <p:sp>
          <p:nvSpPr>
            <p:cNvPr id="271" name="TextBox 270"/>
            <p:cNvSpPr txBox="1"/>
            <p:nvPr/>
          </p:nvSpPr>
          <p:spPr>
            <a:xfrm>
              <a:off x="9594295" y="2301948"/>
              <a:ext cx="1363524" cy="923330"/>
            </a:xfrm>
            <a:prstGeom prst="rect">
              <a:avLst/>
            </a:prstGeom>
            <a:noFill/>
          </p:spPr>
          <p:txBody>
            <a:bodyPr wrap="square" rtlCol="0">
              <a:normAutofit fontScale="70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Microsoft Sans Serif" charset="0"/>
                  <a:ea typeface="Microsoft Sans Serif" charset="0"/>
                  <a:cs typeface="Microsoft Sans Serif" charset="0"/>
                </a:rPr>
                <a:t>Differential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Microsoft Sans Serif" charset="0"/>
                  <a:ea typeface="Microsoft Sans Serif" charset="0"/>
                  <a:cs typeface="Microsoft Sans Serif" charset="0"/>
                </a:rPr>
                <a:t>Mobility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Microsoft Sans Serif" charset="0"/>
                  <a:ea typeface="Microsoft Sans Serif" charset="0"/>
                  <a:cs typeface="Microsoft Sans Serif" charset="0"/>
                </a:rPr>
                <a:t>Analyzer</a:t>
              </a:r>
            </a:p>
          </p:txBody>
        </p:sp>
        <p:sp>
          <p:nvSpPr>
            <p:cNvPr id="272" name="TextBox 271"/>
            <p:cNvSpPr txBox="1"/>
            <p:nvPr/>
          </p:nvSpPr>
          <p:spPr>
            <a:xfrm>
              <a:off x="385802" y="4404286"/>
              <a:ext cx="1670650" cy="923330"/>
            </a:xfrm>
            <a:prstGeom prst="rect">
              <a:avLst/>
            </a:prstGeom>
            <a:noFill/>
          </p:spPr>
          <p:txBody>
            <a:bodyPr wrap="none" rtlCol="0">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Microsoft Sans Serif" charset="0"/>
                  <a:ea typeface="Microsoft Sans Serif" charset="0"/>
                  <a:cs typeface="Microsoft Sans Serif" charset="0"/>
                </a:rPr>
                <a:t>Condensation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Microsoft Sans Serif" charset="0"/>
                  <a:ea typeface="Microsoft Sans Serif" charset="0"/>
                  <a:cs typeface="Microsoft Sans Serif" charset="0"/>
                </a:rPr>
                <a:t>Particle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Microsoft Sans Serif" charset="0"/>
                  <a:ea typeface="Microsoft Sans Serif" charset="0"/>
                  <a:cs typeface="Microsoft Sans Serif" charset="0"/>
                </a:rPr>
                <a:t>Counter</a:t>
              </a:r>
            </a:p>
          </p:txBody>
        </p:sp>
      </p:grpSp>
      <p:pic>
        <p:nvPicPr>
          <p:cNvPr id="1443" name="Picture 1442"/>
          <p:cNvPicPr>
            <a:picLocks noChangeAspect="1"/>
          </p:cNvPicPr>
          <p:nvPr/>
        </p:nvPicPr>
        <p:blipFill>
          <a:blip r:embed="rId7"/>
          <a:stretch>
            <a:fillRect/>
          </a:stretch>
        </p:blipFill>
        <p:spPr>
          <a:xfrm>
            <a:off x="39914454" y="17741237"/>
            <a:ext cx="3657600" cy="2739875"/>
          </a:xfrm>
          <a:prstGeom prst="rect">
            <a:avLst/>
          </a:prstGeom>
        </p:spPr>
      </p:pic>
      <p:grpSp>
        <p:nvGrpSpPr>
          <p:cNvPr id="1446" name="Group 1445"/>
          <p:cNvGrpSpPr/>
          <p:nvPr/>
        </p:nvGrpSpPr>
        <p:grpSpPr>
          <a:xfrm>
            <a:off x="31592818" y="17741237"/>
            <a:ext cx="3657600" cy="2743200"/>
            <a:chOff x="31546800" y="17434976"/>
            <a:chExt cx="3689931" cy="2789764"/>
          </a:xfrm>
        </p:grpSpPr>
        <p:pic>
          <p:nvPicPr>
            <p:cNvPr id="16" name="Picture 15"/>
            <p:cNvPicPr>
              <a:picLocks noChangeAspect="1"/>
            </p:cNvPicPr>
            <p:nvPr/>
          </p:nvPicPr>
          <p:blipFill>
            <a:blip r:embed="rId8"/>
            <a:stretch>
              <a:fillRect/>
            </a:stretch>
          </p:blipFill>
          <p:spPr>
            <a:xfrm>
              <a:off x="31546800" y="17434976"/>
              <a:ext cx="3657600" cy="2558284"/>
            </a:xfrm>
            <a:prstGeom prst="rect">
              <a:avLst/>
            </a:prstGeom>
          </p:spPr>
        </p:pic>
        <p:pic>
          <p:nvPicPr>
            <p:cNvPr id="1444" name="Picture 1443"/>
            <p:cNvPicPr>
              <a:picLocks noChangeAspect="1"/>
            </p:cNvPicPr>
            <p:nvPr/>
          </p:nvPicPr>
          <p:blipFill>
            <a:blip r:embed="rId9"/>
            <a:stretch>
              <a:fillRect/>
            </a:stretch>
          </p:blipFill>
          <p:spPr>
            <a:xfrm>
              <a:off x="31579131" y="20011934"/>
              <a:ext cx="3657600" cy="212806"/>
            </a:xfrm>
            <a:prstGeom prst="rect">
              <a:avLst/>
            </a:prstGeom>
          </p:spPr>
        </p:pic>
      </p:grpSp>
      <p:grpSp>
        <p:nvGrpSpPr>
          <p:cNvPr id="1447" name="Group 1446"/>
          <p:cNvGrpSpPr/>
          <p:nvPr/>
        </p:nvGrpSpPr>
        <p:grpSpPr>
          <a:xfrm>
            <a:off x="35753636" y="17741237"/>
            <a:ext cx="3657600" cy="2743200"/>
            <a:chOff x="35746556" y="17434071"/>
            <a:chExt cx="3657600" cy="2714259"/>
          </a:xfrm>
        </p:grpSpPr>
        <p:pic>
          <p:nvPicPr>
            <p:cNvPr id="1442" name="Picture 1441"/>
            <p:cNvPicPr>
              <a:picLocks noChangeAspect="1"/>
            </p:cNvPicPr>
            <p:nvPr/>
          </p:nvPicPr>
          <p:blipFill>
            <a:blip r:embed="rId10"/>
            <a:stretch>
              <a:fillRect/>
            </a:stretch>
          </p:blipFill>
          <p:spPr>
            <a:xfrm>
              <a:off x="35746556" y="17434071"/>
              <a:ext cx="3657600" cy="2493818"/>
            </a:xfrm>
            <a:prstGeom prst="rect">
              <a:avLst/>
            </a:prstGeom>
          </p:spPr>
        </p:pic>
        <p:pic>
          <p:nvPicPr>
            <p:cNvPr id="1445" name="Picture 1444"/>
            <p:cNvPicPr>
              <a:picLocks noChangeAspect="1"/>
            </p:cNvPicPr>
            <p:nvPr/>
          </p:nvPicPr>
          <p:blipFill>
            <a:blip r:embed="rId9"/>
            <a:stretch>
              <a:fillRect/>
            </a:stretch>
          </p:blipFill>
          <p:spPr>
            <a:xfrm>
              <a:off x="35746556" y="19935524"/>
              <a:ext cx="3657600" cy="212806"/>
            </a:xfrm>
            <a:prstGeom prst="rect">
              <a:avLst/>
            </a:prstGeom>
          </p:spPr>
        </p:pic>
      </p:grpSp>
      <p:sp>
        <p:nvSpPr>
          <p:cNvPr id="2" name="TextBox 1"/>
          <p:cNvSpPr txBox="1"/>
          <p:nvPr/>
        </p:nvSpPr>
        <p:spPr>
          <a:xfrm>
            <a:off x="15877270" y="9377061"/>
            <a:ext cx="12135754" cy="1380097"/>
          </a:xfrm>
          <a:prstGeom prst="rect">
            <a:avLst/>
          </a:prstGeom>
          <a:noFill/>
        </p:spPr>
        <p:txBody>
          <a:bodyPr wrap="square" rtlCol="0">
            <a:noAutofit/>
          </a:bodyPr>
          <a:lstStyle/>
          <a:p>
            <a:pPr algn="ctr"/>
            <a:r>
              <a:rPr lang="en-US" sz="2000" dirty="0" smtClean="0">
                <a:latin typeface="Microsoft Sans Serif" charset="0"/>
                <a:ea typeface="Microsoft Sans Serif" charset="0"/>
                <a:cs typeface="Microsoft Sans Serif" charset="0"/>
              </a:rPr>
              <a:t>In the first panel, uncoated PSLs pass through a heated region with a high concentration of the organic vapor. In the second panel, coated PSLs (dry) form by the condensation of the organic vapor onto the surface of the PSLs due to the decrease in temperature between the two regions. In the final panel, coated PSLs (wet) form as the dry coated PSLs are exposed to a humidified region and take up water.</a:t>
            </a:r>
            <a:endParaRPr lang="en-US" sz="2000" dirty="0">
              <a:latin typeface="Microsoft Sans Serif" charset="0"/>
              <a:ea typeface="Microsoft Sans Serif" charset="0"/>
              <a:cs typeface="Microsoft Sans Serif" charset="0"/>
            </a:endParaRPr>
          </a:p>
        </p:txBody>
      </p:sp>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402799" y="21090532"/>
            <a:ext cx="6858000" cy="4571078"/>
          </a:xfrm>
          <a:prstGeom prst="rect">
            <a:avLst/>
          </a:prstGeom>
        </p:spPr>
      </p:pic>
      <p:pic>
        <p:nvPicPr>
          <p:cNvPr id="7" name="Picture 6"/>
          <p:cNvPicPr>
            <a:picLocks/>
          </p:cNvPicPr>
          <p:nvPr/>
        </p:nvPicPr>
        <p:blipFill>
          <a:blip r:embed="rId12">
            <a:extLst>
              <a:ext uri="{28A0092B-C50C-407E-A947-70E740481C1C}">
                <a14:useLocalDpi xmlns:a14="http://schemas.microsoft.com/office/drawing/2010/main" val="0"/>
              </a:ext>
            </a:extLst>
          </a:blip>
          <a:stretch>
            <a:fillRect/>
          </a:stretch>
        </p:blipFill>
        <p:spPr>
          <a:xfrm>
            <a:off x="14630399" y="27029229"/>
            <a:ext cx="6858000" cy="4572000"/>
          </a:xfrm>
          <a:prstGeom prst="rect">
            <a:avLst/>
          </a:prstGeom>
        </p:spPr>
      </p:pic>
      <p:pic>
        <p:nvPicPr>
          <p:cNvPr id="8" name="Picture 7"/>
          <p:cNvPicPr>
            <a:picLocks/>
          </p:cNvPicPr>
          <p:nvPr/>
        </p:nvPicPr>
        <p:blipFill>
          <a:blip r:embed="rId13">
            <a:extLst>
              <a:ext uri="{28A0092B-C50C-407E-A947-70E740481C1C}">
                <a14:useLocalDpi xmlns:a14="http://schemas.microsoft.com/office/drawing/2010/main" val="0"/>
              </a:ext>
            </a:extLst>
          </a:blip>
          <a:stretch>
            <a:fillRect/>
          </a:stretch>
        </p:blipFill>
        <p:spPr>
          <a:xfrm>
            <a:off x="22402799" y="27033210"/>
            <a:ext cx="6858000" cy="4572000"/>
          </a:xfrm>
          <a:prstGeom prst="rect">
            <a:avLst/>
          </a:prstGeom>
        </p:spPr>
      </p:pic>
      <p:pic>
        <p:nvPicPr>
          <p:cNvPr id="10" name="Picture 9"/>
          <p:cNvPicPr>
            <a:picLocks/>
          </p:cNvPicPr>
          <p:nvPr/>
        </p:nvPicPr>
        <p:blipFill>
          <a:blip r:embed="rId14">
            <a:extLst>
              <a:ext uri="{28A0092B-C50C-407E-A947-70E740481C1C}">
                <a14:useLocalDpi xmlns:a14="http://schemas.microsoft.com/office/drawing/2010/main" val="0"/>
              </a:ext>
            </a:extLst>
          </a:blip>
          <a:stretch>
            <a:fillRect/>
          </a:stretch>
        </p:blipFill>
        <p:spPr>
          <a:xfrm>
            <a:off x="14629163" y="21089610"/>
            <a:ext cx="6858000" cy="4572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24370</TotalTime>
  <Words>1383</Words>
  <Application>Microsoft Macintosh PowerPoint</Application>
  <PresentationFormat>Custom</PresentationFormat>
  <Paragraphs>99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Calibri</vt:lpstr>
      <vt:lpstr>Cambria Math</vt:lpstr>
      <vt:lpstr>Helvetica</vt:lpstr>
      <vt:lpstr>Microsoft Sans Serif</vt:lpstr>
      <vt:lpstr>Tahoma</vt:lpstr>
      <vt:lpstr>Arial</vt:lpstr>
      <vt:lpstr>Office Theme</vt:lpstr>
      <vt:lpstr>PowerPoint Presentation</vt:lpstr>
    </vt:vector>
  </TitlesOfParts>
  <Company>University of New Hampshire</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Margaret Greenslade</dc:creator>
  <cp:lastModifiedBy>Brent Lawson</cp:lastModifiedBy>
  <cp:revision>483</cp:revision>
  <dcterms:created xsi:type="dcterms:W3CDTF">2009-10-09T14:20:30Z</dcterms:created>
  <dcterms:modified xsi:type="dcterms:W3CDTF">2017-04-14T15:42:43Z</dcterms:modified>
</cp:coreProperties>
</file>