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92608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0033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EE"/>
    <a:srgbClr val="000099"/>
    <a:srgbClr val="A50021"/>
    <a:srgbClr val="F8F8F8"/>
    <a:srgbClr val="EAEAE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533" autoAdjust="0"/>
  </p:normalViewPr>
  <p:slideViewPr>
    <p:cSldViewPr>
      <p:cViewPr>
        <p:scale>
          <a:sx n="40" d="100"/>
          <a:sy n="40" d="100"/>
        </p:scale>
        <p:origin x="-2562" y="-1230"/>
      </p:cViewPr>
      <p:guideLst>
        <p:guide orient="horz" pos="9216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2699507-D242-4391-9150-FC8998A96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6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86100" y="549275"/>
            <a:ext cx="34290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1912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309C706-E669-44D0-84E9-EC6629D10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6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90025"/>
            <a:ext cx="31089600" cy="6272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1438"/>
            <a:ext cx="25603200" cy="74771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C8006-FACE-40FE-8A0C-807A243C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0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2E4C-86EF-408B-B88F-E45D3FBCA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058813" y="2601913"/>
            <a:ext cx="7767637" cy="2340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51138" y="2601913"/>
            <a:ext cx="23155275" cy="2340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C51D-C423-4C9A-B7D2-7CD5680AC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1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887F7-588A-4B87-900A-93D071BD9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8802350"/>
            <a:ext cx="31089600" cy="58118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2401550"/>
            <a:ext cx="31089600" cy="6400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C3DE-5D7E-40EF-98D9-1CC0D680E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1138" y="8432800"/>
            <a:ext cx="15460662" cy="175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64200" y="8432800"/>
            <a:ext cx="15462250" cy="175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B410-E75A-4B08-B224-07F9C8F6E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71575"/>
            <a:ext cx="329184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550025"/>
            <a:ext cx="16160750" cy="2728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9278938"/>
            <a:ext cx="16160750" cy="1685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0" y="6550025"/>
            <a:ext cx="16167100" cy="2728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0" y="9278938"/>
            <a:ext cx="16167100" cy="1685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DC093-7A6F-4E5D-9FFF-DBD5AB893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30D8-122F-4F6F-B8D9-294F0B5A2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33658-D803-4156-B2D5-E4B16BCD3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65225"/>
            <a:ext cx="12033250" cy="49577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165225"/>
            <a:ext cx="20447000" cy="24972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122988"/>
            <a:ext cx="12033250" cy="20015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428-1668-41D4-8D7B-862DD2F49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0" y="20481925"/>
            <a:ext cx="21945600" cy="2419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0" y="2614613"/>
            <a:ext cx="21945600" cy="17556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0" y="22901275"/>
            <a:ext cx="21945600" cy="3433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3446-ED7B-4437-B77A-CAFEC137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51138" y="2601913"/>
            <a:ext cx="3107531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51138" y="8432800"/>
            <a:ext cx="31075312" cy="175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51138" y="26681113"/>
            <a:ext cx="76200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0450" y="26681113"/>
            <a:ext cx="11596688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ctr"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06450" y="26681113"/>
            <a:ext cx="76200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r" defTabSz="4351338">
              <a:defRPr sz="61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320CF9-FB07-47BA-9C43-BFFE8E1C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2pPr>
      <a:lvl3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3pPr>
      <a:lvl4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4pPr>
      <a:lvl5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5pPr>
      <a:lvl6pPr marL="4572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6pPr>
      <a:lvl7pPr marL="9144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7pPr>
      <a:lvl8pPr marL="13716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8pPr>
      <a:lvl9pPr marL="18288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9pPr>
    </p:titleStyle>
    <p:bodyStyle>
      <a:lvl1pPr marL="1628775" indent="-162877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533775" indent="-1362075" algn="l" defTabSz="4351338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27663" indent="-107632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607300" indent="-1098550" algn="l" defTabSz="43513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7694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102266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6838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11410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5982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15023121" y="5733700"/>
            <a:ext cx="7303479" cy="505175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915900" y="23730450"/>
            <a:ext cx="4807584" cy="184864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3241315" y="23804133"/>
            <a:ext cx="4241576" cy="18340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40833" y="20148258"/>
            <a:ext cx="11450413" cy="864877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71846" y="11923152"/>
            <a:ext cx="11429944" cy="318697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sp>
        <p:nvSpPr>
          <p:cNvPr id="1034" name="Text Box 2"/>
          <p:cNvSpPr txBox="1">
            <a:spLocks noChangeArrowheads="1"/>
          </p:cNvSpPr>
          <p:nvPr/>
        </p:nvSpPr>
        <p:spPr bwMode="auto">
          <a:xfrm>
            <a:off x="4926013" y="188913"/>
            <a:ext cx="2783998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0" tIns="457200" rIns="457200" bIns="457200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sz="7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Exploring the Synthesis and Internal Cross-Linking Abilities of Single Polymer Chains via Diels-Alder Reactions</a:t>
            </a:r>
            <a:endParaRPr lang="en-US" altLang="en-US" sz="72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35" name="Line 72"/>
          <p:cNvSpPr>
            <a:spLocks noChangeShapeType="1"/>
          </p:cNvSpPr>
          <p:nvPr/>
        </p:nvSpPr>
        <p:spPr bwMode="auto">
          <a:xfrm>
            <a:off x="31750" y="3922713"/>
            <a:ext cx="0" cy="25338087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6" name="Text Box 95"/>
          <p:cNvSpPr txBox="1">
            <a:spLocks noChangeArrowheads="1"/>
          </p:cNvSpPr>
          <p:nvPr/>
        </p:nvSpPr>
        <p:spPr bwMode="auto">
          <a:xfrm>
            <a:off x="24450189" y="21009790"/>
            <a:ext cx="11782546" cy="199963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286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Acknowledgments</a:t>
            </a:r>
          </a:p>
          <a:p>
            <a:pPr algn="just"/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would like to thank Prof. Erik Berda and Ashley Hanlon for their help and enormous amount of support. I would also like to thank the UNH Department of Chemistry for their funding.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7" name="Text Box 96"/>
          <p:cNvSpPr txBox="1">
            <a:spLocks noChangeArrowheads="1"/>
          </p:cNvSpPr>
          <p:nvPr/>
        </p:nvSpPr>
        <p:spPr bwMode="auto">
          <a:xfrm>
            <a:off x="7007225" y="3109913"/>
            <a:ext cx="22860000" cy="119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AU" altLang="en-US" sz="3600" u="sng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Jennifer Chouinard</a:t>
            </a:r>
            <a:r>
              <a:rPr lang="en-AU" altLang="en-US" sz="36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AU" altLang="en-US" sz="36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Prof.</a:t>
            </a:r>
            <a:r>
              <a:rPr lang="en-AU" altLang="en-US" sz="36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Erik Berda</a:t>
            </a:r>
          </a:p>
          <a:p>
            <a:pPr algn="ctr"/>
            <a:r>
              <a:rPr lang="en-AU" altLang="en-US" sz="36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jmr386@wildcats.unh.edu</a:t>
            </a:r>
            <a:r>
              <a:rPr lang="en-AU" altLang="en-US" sz="3600" dirty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 Parsons Hall, 23 Academic Way, Durham NH 03824</a:t>
            </a:r>
            <a:endParaRPr lang="en-US" altLang="en-US" sz="36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38" name="Text Box 3"/>
          <p:cNvSpPr txBox="1">
            <a:spLocks noChangeArrowheads="1"/>
          </p:cNvSpPr>
          <p:nvPr/>
        </p:nvSpPr>
        <p:spPr bwMode="auto">
          <a:xfrm>
            <a:off x="241146" y="5301741"/>
            <a:ext cx="11429944" cy="604689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457200" tIns="45267" rIns="2286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 smtClean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altLang="en-US" sz="44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25000"/>
              </a:spcBef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Polymer synthesis is studied to gain an understanding of polymer units found in nature; proteins. Proteins are found in quaternary structures which can be broken down into tertiary structures and then into secondary structures, which include </a:t>
            </a:r>
            <a:r>
              <a:rPr lang="el-G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-helices and </a:t>
            </a:r>
            <a:r>
              <a:rPr lang="el-G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-sheets. These secondary structures are composed of primary structures which are perfectly sequenced polymers of approximately 20 possible monomers. The goal of my research was to synthesize linear random co-polymers using the monomers methyl methacrylate (MMA), </a:t>
            </a:r>
            <a:r>
              <a:rPr lang="en-US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furfuryl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methacrylate (FMA), and a </a:t>
            </a:r>
            <a:r>
              <a:rPr lang="en-US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maleimide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functionalized methacrylate (MIMA). I was able to explore the internal cross-linking abilities through thermal Diels-Alder (DA) chemistry between the pendant furan of FMA and the </a:t>
            </a:r>
            <a:r>
              <a:rPr lang="en-US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maleimide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group of MIMA to form single-chain nanoparticles (SCNP).</a:t>
            </a:r>
            <a:endParaRPr lang="en-US" altLang="en-US" sz="2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0" name="Text Box 238"/>
          <p:cNvSpPr txBox="1">
            <a:spLocks noChangeArrowheads="1"/>
          </p:cNvSpPr>
          <p:nvPr/>
        </p:nvSpPr>
        <p:spPr bwMode="auto">
          <a:xfrm>
            <a:off x="24450189" y="23608259"/>
            <a:ext cx="11766504" cy="518557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28600" tIns="45267" rIns="457200" bIns="457200">
            <a:spAutoFit/>
          </a:bodyPr>
          <a:lstStyle>
            <a:lvl1pPr marL="877888" indent="-877888"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 smtClean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</a:t>
            </a:r>
            <a:r>
              <a:rPr lang="en-US" sz="2700" b="0" dirty="0" smtClean="0">
                <a:solidFill>
                  <a:schemeClr val="tx1"/>
                </a:solidFill>
              </a:rPr>
              <a:t>	</a:t>
            </a:r>
          </a:p>
          <a:p>
            <a:pPr marL="514350" indent="-514350" algn="just">
              <a:buAutoNum type="arabicParenBoth"/>
            </a:pPr>
            <a:r>
              <a:rPr lang="en-US" sz="2600" b="0" dirty="0" smtClean="0">
                <a:solidFill>
                  <a:schemeClr val="tx1"/>
                </a:solidFill>
              </a:rPr>
              <a:t>Hanlon, A.M.; Martin, I.; Bright, E. R.; Chouinard, J.; Rodriguez, K. J.; 	</a:t>
            </a:r>
            <a:r>
              <a:rPr lang="en-US" sz="2600" b="0" dirty="0" err="1" smtClean="0">
                <a:solidFill>
                  <a:schemeClr val="tx1"/>
                </a:solidFill>
              </a:rPr>
              <a:t>Pantenotte</a:t>
            </a:r>
            <a:r>
              <a:rPr lang="en-US" sz="2600" b="0" dirty="0" smtClean="0">
                <a:solidFill>
                  <a:schemeClr val="tx1"/>
                </a:solidFill>
              </a:rPr>
              <a:t>, G. E.; Berda, E. B. </a:t>
            </a:r>
            <a:r>
              <a:rPr lang="en-US" sz="2600" b="0" i="1" dirty="0" err="1" smtClean="0">
                <a:solidFill>
                  <a:schemeClr val="tx1"/>
                </a:solidFill>
              </a:rPr>
              <a:t>Polym</a:t>
            </a:r>
            <a:r>
              <a:rPr lang="en-US" sz="2600" b="0" i="1" dirty="0" smtClean="0">
                <a:solidFill>
                  <a:schemeClr val="tx1"/>
                </a:solidFill>
              </a:rPr>
              <a:t>. Chem.</a:t>
            </a:r>
            <a:r>
              <a:rPr lang="en-US" sz="2600" b="0" dirty="0" smtClean="0">
                <a:solidFill>
                  <a:schemeClr val="tx1"/>
                </a:solidFill>
              </a:rPr>
              <a:t>, 2017, Advance 	Article.</a:t>
            </a:r>
          </a:p>
          <a:p>
            <a:pPr marL="514350" indent="-514350" algn="just">
              <a:buAutoNum type="arabicParenBoth"/>
            </a:pPr>
            <a:r>
              <a:rPr lang="en-US" sz="2600" b="0" dirty="0" smtClean="0">
                <a:solidFill>
                  <a:schemeClr val="tx1"/>
                </a:solidFill>
              </a:rPr>
              <a:t>Zhang</a:t>
            </a:r>
            <a:r>
              <a:rPr lang="en-US" sz="2600" b="0" dirty="0">
                <a:solidFill>
                  <a:schemeClr val="tx1"/>
                </a:solidFill>
              </a:rPr>
              <a:t>, Z.; Wang, W.; Xia, H.; Zhu, J.; Zhang, W.; Zhu, X. 	</a:t>
            </a:r>
            <a:r>
              <a:rPr lang="en-US" sz="2600" b="0" i="1" dirty="0">
                <a:solidFill>
                  <a:schemeClr val="tx1"/>
                </a:solidFill>
              </a:rPr>
              <a:t>Macromolecules</a:t>
            </a:r>
            <a:r>
              <a:rPr lang="en-US" sz="2600" b="0" dirty="0">
                <a:solidFill>
                  <a:schemeClr val="tx1"/>
                </a:solidFill>
              </a:rPr>
              <a:t> 2009, 42 (19), 7360-7366.</a:t>
            </a:r>
            <a:endParaRPr lang="en-US" sz="26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2600" b="0" dirty="0" smtClean="0">
                <a:solidFill>
                  <a:schemeClr val="tx1"/>
                </a:solidFill>
              </a:rPr>
              <a:t>(3) </a:t>
            </a:r>
            <a:r>
              <a:rPr lang="en-US" sz="2600" b="0" dirty="0">
                <a:solidFill>
                  <a:schemeClr val="tx1"/>
                </a:solidFill>
              </a:rPr>
              <a:t>Nguyen, N. H.; </a:t>
            </a:r>
            <a:r>
              <a:rPr lang="en-US" sz="2600" b="0" dirty="0" err="1">
                <a:solidFill>
                  <a:schemeClr val="tx1"/>
                </a:solidFill>
              </a:rPr>
              <a:t>Levere</a:t>
            </a:r>
            <a:r>
              <a:rPr lang="en-US" sz="2600" b="0" dirty="0">
                <a:solidFill>
                  <a:schemeClr val="tx1"/>
                </a:solidFill>
              </a:rPr>
              <a:t>, M. E.; </a:t>
            </a:r>
            <a:r>
              <a:rPr lang="en-US" sz="2600" b="0" dirty="0" err="1">
                <a:solidFill>
                  <a:schemeClr val="tx1"/>
                </a:solidFill>
              </a:rPr>
              <a:t>Percec</a:t>
            </a:r>
            <a:r>
              <a:rPr lang="en-US" sz="2600" b="0" dirty="0">
                <a:solidFill>
                  <a:schemeClr val="tx1"/>
                </a:solidFill>
              </a:rPr>
              <a:t>, V. </a:t>
            </a:r>
            <a:r>
              <a:rPr lang="en-US" sz="2600" b="0" i="1" dirty="0">
                <a:solidFill>
                  <a:schemeClr val="tx1"/>
                </a:solidFill>
              </a:rPr>
              <a:t>Journal of Polymer Science Part A: Polymer Chemistry</a:t>
            </a:r>
            <a:r>
              <a:rPr lang="en-US" sz="2600" b="0" dirty="0">
                <a:solidFill>
                  <a:schemeClr val="tx1"/>
                </a:solidFill>
              </a:rPr>
              <a:t> 2012, </a:t>
            </a:r>
            <a:r>
              <a:rPr lang="en-US" sz="2600" b="0" i="1" dirty="0">
                <a:solidFill>
                  <a:schemeClr val="tx1"/>
                </a:solidFill>
              </a:rPr>
              <a:t>50</a:t>
            </a:r>
            <a:r>
              <a:rPr lang="en-US" sz="2600" b="0" dirty="0">
                <a:solidFill>
                  <a:schemeClr val="tx1"/>
                </a:solidFill>
              </a:rPr>
              <a:t>, 860-873.</a:t>
            </a:r>
          </a:p>
          <a:p>
            <a:pPr algn="just"/>
            <a:r>
              <a:rPr lang="en-US" sz="2600" b="0" dirty="0" smtClean="0">
                <a:solidFill>
                  <a:schemeClr val="tx1"/>
                </a:solidFill>
              </a:rPr>
              <a:t>(4) </a:t>
            </a:r>
            <a:r>
              <a:rPr lang="en-US" sz="2600" b="0" dirty="0" err="1">
                <a:solidFill>
                  <a:schemeClr val="tx1"/>
                </a:solidFill>
              </a:rPr>
              <a:t>Konkolewicz</a:t>
            </a:r>
            <a:r>
              <a:rPr lang="en-US" sz="2600" b="0" dirty="0">
                <a:solidFill>
                  <a:schemeClr val="tx1"/>
                </a:solidFill>
              </a:rPr>
              <a:t>, D.; Wang, Y.; </a:t>
            </a:r>
            <a:r>
              <a:rPr lang="en-US" sz="2600" b="0" dirty="0" err="1">
                <a:solidFill>
                  <a:schemeClr val="tx1"/>
                </a:solidFill>
              </a:rPr>
              <a:t>Krys</a:t>
            </a:r>
            <a:r>
              <a:rPr lang="en-US" sz="2600" b="0" dirty="0">
                <a:solidFill>
                  <a:schemeClr val="tx1"/>
                </a:solidFill>
              </a:rPr>
              <a:t>, P.; </a:t>
            </a:r>
            <a:r>
              <a:rPr lang="en-US" sz="2600" b="0" dirty="0" err="1">
                <a:solidFill>
                  <a:schemeClr val="tx1"/>
                </a:solidFill>
              </a:rPr>
              <a:t>Zhong</a:t>
            </a:r>
            <a:r>
              <a:rPr lang="en-US" sz="2600" b="0" dirty="0">
                <a:solidFill>
                  <a:schemeClr val="tx1"/>
                </a:solidFill>
              </a:rPr>
              <a:t>, M.; </a:t>
            </a:r>
            <a:r>
              <a:rPr lang="en-US" sz="2600" b="0" dirty="0" err="1">
                <a:solidFill>
                  <a:schemeClr val="tx1"/>
                </a:solidFill>
              </a:rPr>
              <a:t>Isse</a:t>
            </a:r>
            <a:r>
              <a:rPr lang="en-US" sz="2600" b="0" dirty="0">
                <a:solidFill>
                  <a:schemeClr val="tx1"/>
                </a:solidFill>
              </a:rPr>
              <a:t>, A. A.; </a:t>
            </a:r>
            <a:r>
              <a:rPr lang="en-US" sz="2600" b="0" dirty="0" err="1">
                <a:solidFill>
                  <a:schemeClr val="tx1"/>
                </a:solidFill>
              </a:rPr>
              <a:t>Gennaro</a:t>
            </a:r>
            <a:r>
              <a:rPr lang="en-US" sz="2600" b="0" dirty="0">
                <a:solidFill>
                  <a:schemeClr val="tx1"/>
                </a:solidFill>
              </a:rPr>
              <a:t>, A.; </a:t>
            </a:r>
            <a:r>
              <a:rPr lang="en-US" sz="2600" b="0" dirty="0" err="1">
                <a:solidFill>
                  <a:schemeClr val="tx1"/>
                </a:solidFill>
              </a:rPr>
              <a:t>Matyjaszewski</a:t>
            </a:r>
            <a:r>
              <a:rPr lang="en-US" sz="2600" b="0" dirty="0">
                <a:solidFill>
                  <a:schemeClr val="tx1"/>
                </a:solidFill>
              </a:rPr>
              <a:t>, K. </a:t>
            </a:r>
            <a:r>
              <a:rPr lang="en-US" sz="2600" b="0" i="1" dirty="0">
                <a:solidFill>
                  <a:schemeClr val="tx1"/>
                </a:solidFill>
              </a:rPr>
              <a:t>Polymer Chemistry</a:t>
            </a:r>
            <a:r>
              <a:rPr lang="en-US" sz="2600" b="0" dirty="0">
                <a:solidFill>
                  <a:schemeClr val="tx1"/>
                </a:solidFill>
              </a:rPr>
              <a:t> 2014, </a:t>
            </a:r>
            <a:r>
              <a:rPr lang="en-US" sz="2600" b="0" i="1" dirty="0">
                <a:solidFill>
                  <a:schemeClr val="tx1"/>
                </a:solidFill>
              </a:rPr>
              <a:t>5</a:t>
            </a:r>
            <a:r>
              <a:rPr lang="en-US" sz="2600" b="0" dirty="0">
                <a:solidFill>
                  <a:schemeClr val="tx1"/>
                </a:solidFill>
              </a:rPr>
              <a:t>, 4396-4417</a:t>
            </a:r>
            <a:r>
              <a:rPr lang="en-US" sz="2600" b="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600" b="0" dirty="0" smtClean="0">
                <a:solidFill>
                  <a:schemeClr val="tx1"/>
                </a:solidFill>
              </a:rPr>
              <a:t>(5) </a:t>
            </a:r>
            <a:r>
              <a:rPr lang="en-US" sz="2600" b="0" dirty="0" err="1">
                <a:solidFill>
                  <a:schemeClr val="tx1"/>
                </a:solidFill>
              </a:rPr>
              <a:t>Pramanik</a:t>
            </a:r>
            <a:r>
              <a:rPr lang="en-US" sz="2600" b="0" dirty="0">
                <a:solidFill>
                  <a:schemeClr val="tx1"/>
                </a:solidFill>
              </a:rPr>
              <a:t>, N. B.; </a:t>
            </a:r>
            <a:r>
              <a:rPr lang="en-US" sz="2600" b="0" dirty="0" err="1">
                <a:solidFill>
                  <a:schemeClr val="tx1"/>
                </a:solidFill>
              </a:rPr>
              <a:t>Nando</a:t>
            </a:r>
            <a:r>
              <a:rPr lang="en-US" sz="2600" b="0" dirty="0">
                <a:solidFill>
                  <a:schemeClr val="tx1"/>
                </a:solidFill>
              </a:rPr>
              <a:t>, G. B.; </a:t>
            </a:r>
            <a:r>
              <a:rPr lang="en-US" sz="2600" b="0" dirty="0" err="1">
                <a:solidFill>
                  <a:schemeClr val="tx1"/>
                </a:solidFill>
              </a:rPr>
              <a:t>Singha</a:t>
            </a:r>
            <a:r>
              <a:rPr lang="en-US" sz="2600" b="0" dirty="0">
                <a:solidFill>
                  <a:schemeClr val="tx1"/>
                </a:solidFill>
              </a:rPr>
              <a:t>, N. K. </a:t>
            </a:r>
            <a:r>
              <a:rPr lang="en-US" sz="2600" b="0" i="1" dirty="0">
                <a:solidFill>
                  <a:schemeClr val="tx1"/>
                </a:solidFill>
              </a:rPr>
              <a:t>Polymer</a:t>
            </a:r>
            <a:r>
              <a:rPr lang="en-US" sz="2600" b="0" dirty="0">
                <a:solidFill>
                  <a:schemeClr val="tx1"/>
                </a:solidFill>
              </a:rPr>
              <a:t> 2015</a:t>
            </a:r>
            <a:r>
              <a:rPr lang="en-US" sz="2600" b="0" dirty="0" smtClean="0">
                <a:solidFill>
                  <a:schemeClr val="tx1"/>
                </a:solidFill>
              </a:rPr>
              <a:t>.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1041" name="Text Box 304"/>
          <p:cNvSpPr txBox="1">
            <a:spLocks noChangeArrowheads="1"/>
          </p:cNvSpPr>
          <p:nvPr/>
        </p:nvSpPr>
        <p:spPr bwMode="auto">
          <a:xfrm>
            <a:off x="241146" y="15747953"/>
            <a:ext cx="11429944" cy="389245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7200" tIns="45267" rIns="2286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 smtClean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</a:t>
            </a:r>
          </a:p>
          <a:p>
            <a:pPr algn="just">
              <a:spcBef>
                <a:spcPct val="25000"/>
              </a:spcBef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simple two-step synthesis using reagents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1-4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MIMA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made.  FMA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MMA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MIMA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polymerized using a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copper-mediated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 radical polymerization (CRP) technique. Monomer conversion was monitored using </a:t>
            </a:r>
            <a:r>
              <a:rPr lang="en-US" sz="2800" b="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NMR. The solution was worked up, precipitated in </a:t>
            </a:r>
            <a:r>
              <a:rPr lang="en-US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MeOH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collected as a white powder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800" b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diluted in DMF and heated to 120 °C overnight then cooled to room temperature, precipitated in </a:t>
            </a:r>
            <a:r>
              <a:rPr lang="en-US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MeOH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SCNP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collected.</a:t>
            </a:r>
            <a:endPara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3" name="Text Box 401"/>
          <p:cNvSpPr txBox="1">
            <a:spLocks noChangeArrowheads="1"/>
          </p:cNvSpPr>
          <p:nvPr/>
        </p:nvSpPr>
        <p:spPr bwMode="auto">
          <a:xfrm>
            <a:off x="24466231" y="16461199"/>
            <a:ext cx="11766504" cy="378473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28600" tIns="45267" rIns="4572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 </a:t>
            </a:r>
            <a:endParaRPr lang="en-US" altLang="en-US" sz="440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developed a way to form SCNPs using simple thermal DA chemistry. Our synthetic design was easy and tunable throughout multiple approaches, such as RAFT and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copper-mediated CRP. SCNPs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chemistry in a way to </a:t>
            </a:r>
            <a:r>
              <a:rPr lang="en-US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intramolecularly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cross-link polymer chains, however, many approaches are not as easily modified. A one-pot internal folding to form SCNP was achieved using the random </a:t>
            </a:r>
            <a:r>
              <a:rPr lang="en-US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terpolymer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MMA, FMA, and MIMA and heating under dilute conditions.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44" name="Text Box 402"/>
          <p:cNvSpPr txBox="1">
            <a:spLocks noChangeArrowheads="1"/>
          </p:cNvSpPr>
          <p:nvPr/>
        </p:nvSpPr>
        <p:spPr bwMode="auto">
          <a:xfrm>
            <a:off x="24466231" y="11436773"/>
            <a:ext cx="11766505" cy="427717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28600" tIns="45267" rIns="4572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Work </a:t>
            </a:r>
            <a:endParaRPr lang="en-US" altLang="en-US" sz="440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work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my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 was to determine the reversibility of the internal cross-links using retro-DA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chemistry. A series of experiments were performed to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the strength of these DA adducts as cross-linkers, as this reaction is known in many cases to be reversible.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 has been reported that some elastomers incorporated with DA linkages show the formation of nonreversible DA adducts. With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system, it was verified that the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adduct cross-links were essentially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nonreversible</a:t>
            </a:r>
            <a:r>
              <a:rPr lang="en-US" sz="2800" b="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b="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altLang="en-US" sz="3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Text Box 304"/>
          <p:cNvSpPr txBox="1">
            <a:spLocks noChangeArrowheads="1"/>
          </p:cNvSpPr>
          <p:nvPr/>
        </p:nvSpPr>
        <p:spPr bwMode="auto">
          <a:xfrm>
            <a:off x="12243157" y="5255208"/>
            <a:ext cx="11601604" cy="2354438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57200" tIns="45267" rIns="2286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 smtClean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4400" b="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928066" y="12025249"/>
            <a:ext cx="14322465" cy="2780833"/>
            <a:chOff x="-282594" y="12024452"/>
            <a:chExt cx="13780565" cy="2423535"/>
          </a:xfrm>
        </p:grpSpPr>
        <p:sp>
          <p:nvSpPr>
            <p:cNvPr id="1039" name="Text Box 126"/>
            <p:cNvSpPr txBox="1">
              <a:spLocks noChangeArrowheads="1"/>
            </p:cNvSpPr>
            <p:nvPr/>
          </p:nvSpPr>
          <p:spPr bwMode="auto">
            <a:xfrm>
              <a:off x="-282594" y="13992791"/>
              <a:ext cx="13780565" cy="455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19070" tIns="45267" rIns="419070" bIns="45267">
              <a:spAutoFit/>
            </a:bodyPr>
            <a:lstStyle>
              <a:lvl1pPr defTabSz="908050">
                <a:defRPr sz="4000"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defTabSz="908050">
                <a:defRPr sz="4000"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defTabSz="908050">
                <a:defRPr sz="4000"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defTabSz="908050">
                <a:defRPr sz="4000"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defTabSz="908050">
                <a:defRPr sz="4000"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defTabSz="90805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defTabSz="90805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defTabSz="90805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defTabSz="90805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Figure 1. </a:t>
              </a:r>
              <a:r>
                <a:rPr lang="en-US" altLang="en-US" sz="2800" b="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Linear polymer chains internally cross-link to form SCNP</a:t>
              </a:r>
              <a:r>
                <a:rPr lang="en-US" altLang="en-US" sz="2800" b="0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altLang="en-US" sz="2800" b="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8" name="Picture 217" descr="DA poly 2 image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061" y="12162866"/>
              <a:ext cx="1547502" cy="1630432"/>
            </a:xfrm>
            <a:prstGeom prst="rect">
              <a:avLst/>
            </a:prstGeom>
          </p:spPr>
        </p:pic>
        <p:pic>
          <p:nvPicPr>
            <p:cNvPr id="219" name="Picture 218" descr="DA SCNP image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558" y="12024452"/>
              <a:ext cx="2036774" cy="2089843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 bwMode="auto">
            <a:xfrm>
              <a:off x="4830688" y="12834352"/>
              <a:ext cx="3011931" cy="181333"/>
            </a:xfrm>
            <a:prstGeom prst="rightArrow">
              <a:avLst/>
            </a:prstGeom>
            <a:solidFill>
              <a:srgbClr val="0000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80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5633" y="12259619"/>
              <a:ext cx="3294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Internal cross-linking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830688" y="13153063"/>
              <a:ext cx="28482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via thermal Diels-Alder chemistry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6" name="Picture 3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987" y="17143326"/>
            <a:ext cx="3524977" cy="386841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7" name="Content Placeholder 3" descr="Macintosh HD:Users:ashley:Desktop:DAA Figure.tif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54585"/>
          <a:stretch/>
        </p:blipFill>
        <p:spPr bwMode="auto">
          <a:xfrm>
            <a:off x="20053987" y="11752320"/>
            <a:ext cx="3481715" cy="388232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21819462" y="11835968"/>
            <a:ext cx="233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  <a:p>
            <a:pPr algn="ctr"/>
            <a:r>
              <a:rPr lang="en-US" sz="1400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MMA: 61.5%</a:t>
            </a:r>
          </a:p>
          <a:p>
            <a:pPr algn="ctr"/>
            <a:r>
              <a:rPr lang="en-US" sz="1400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FMA: 22.2%</a:t>
            </a:r>
          </a:p>
          <a:p>
            <a:pPr algn="ctr"/>
            <a:r>
              <a:rPr lang="en-US" sz="1400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MIMA: 16.3%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93983" y="17291486"/>
            <a:ext cx="239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P2</a:t>
            </a:r>
          </a:p>
          <a:p>
            <a:pPr algn="ctr"/>
            <a:r>
              <a:rPr lang="en-US" sz="1400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MMA: 81.7%</a:t>
            </a:r>
          </a:p>
          <a:p>
            <a:pPr algn="ctr"/>
            <a:r>
              <a:rPr lang="en-US" sz="1400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FMA: 11.4%</a:t>
            </a:r>
          </a:p>
          <a:p>
            <a:pPr algn="ctr"/>
            <a:r>
              <a:rPr lang="en-US" sz="1400" i="1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MIMA: 6.9%</a:t>
            </a:r>
          </a:p>
        </p:txBody>
      </p:sp>
      <p:pic>
        <p:nvPicPr>
          <p:cNvPr id="40" name="Picture 39" descr="Macintosh HD:Users:ashley:Desktop:DA internal:JMC.15.2 tiff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361" y="11355850"/>
            <a:ext cx="7061876" cy="492506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18099097" y="11505436"/>
            <a:ext cx="25834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δ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3.5ppm: 1.00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δ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6.5ppm: 0.18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δ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7.4ppm: 0.12</a:t>
            </a:r>
          </a:p>
        </p:txBody>
      </p:sp>
      <p:pic>
        <p:nvPicPr>
          <p:cNvPr id="42" name="Picture 41" descr="Macintosh HD:Users:ashley:Desktop:DA internal:JMC.15.1.t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351" y="16812881"/>
            <a:ext cx="7094346" cy="488332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Rectangle 42"/>
          <p:cNvSpPr/>
          <p:nvPr/>
        </p:nvSpPr>
        <p:spPr>
          <a:xfrm>
            <a:off x="18290522" y="17422411"/>
            <a:ext cx="2122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0" dirty="0">
                <a:solidFill>
                  <a:schemeClr val="tx1"/>
                </a:solidFill>
              </a:rPr>
              <a:t>δ</a:t>
            </a:r>
            <a:r>
              <a:rPr lang="en-US" sz="1400" b="0" dirty="0">
                <a:solidFill>
                  <a:schemeClr val="tx1"/>
                </a:solidFill>
              </a:rPr>
              <a:t> 3.5ppm: 1.00</a:t>
            </a:r>
          </a:p>
          <a:p>
            <a:r>
              <a:rPr lang="el-GR" sz="1400" b="0" dirty="0">
                <a:solidFill>
                  <a:schemeClr val="tx1"/>
                </a:solidFill>
              </a:rPr>
              <a:t>δ </a:t>
            </a:r>
            <a:r>
              <a:rPr lang="en-US" sz="1400" b="0" dirty="0">
                <a:solidFill>
                  <a:schemeClr val="tx1"/>
                </a:solidFill>
              </a:rPr>
              <a:t>6.5ppm: 0.06</a:t>
            </a:r>
          </a:p>
          <a:p>
            <a:r>
              <a:rPr lang="el-GR" sz="1400" b="0" dirty="0">
                <a:solidFill>
                  <a:schemeClr val="tx1"/>
                </a:solidFill>
              </a:rPr>
              <a:t>δ</a:t>
            </a:r>
            <a:r>
              <a:rPr lang="en-US" sz="1400" b="0" dirty="0">
                <a:solidFill>
                  <a:schemeClr val="tx1"/>
                </a:solidFill>
              </a:rPr>
              <a:t> 7.4ppm: 0.05</a:t>
            </a:r>
          </a:p>
        </p:txBody>
      </p:sp>
      <p:pic>
        <p:nvPicPr>
          <p:cNvPr id="47" name="Picture 46" descr="Macintosh HD:Users:ashley:Desktop:Diels-Alder Paper:MIMA Proton NMR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959" y="6127543"/>
            <a:ext cx="7440978" cy="4525904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  <a:effectLst/>
        </p:spPr>
      </p:pic>
      <p:pic>
        <p:nvPicPr>
          <p:cNvPr id="48" name="Content Placeholder 3" descr="Macintosh HD:Users:ashley:Desktop:DAA Figure.tif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6" t="39790" r="-163"/>
          <a:stretch/>
        </p:blipFill>
        <p:spPr bwMode="auto">
          <a:xfrm>
            <a:off x="14140465" y="22316304"/>
            <a:ext cx="8400225" cy="340865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12496800" y="26350131"/>
            <a:ext cx="4877320" cy="15322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sp>
        <p:nvSpPr>
          <p:cNvPr id="49" name="Text Box 402"/>
          <p:cNvSpPr txBox="1">
            <a:spLocks noChangeArrowheads="1"/>
          </p:cNvSpPr>
          <p:nvPr/>
        </p:nvSpPr>
        <p:spPr bwMode="auto">
          <a:xfrm>
            <a:off x="24466231" y="5259219"/>
            <a:ext cx="11766504" cy="550828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28600" tIns="45267" rIns="457200" bIns="45267">
            <a:spAutoFit/>
          </a:bodyPr>
          <a:lstStyle>
            <a:lvl1pPr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sz="4400" dirty="0" smtClean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  <a:p>
            <a:pPr algn="just"/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MMA and FMA monomers were commercially available and the MIMA monomer was obtained through a simple two-step synthesis. The initial approach to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polymer synthesis 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reversible-addition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fragmentation chain transfer (RAFT) but was unsuccessful. Using a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copper-mediated CRP technique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polymers were obtained as white powders. </a:t>
            </a:r>
            <a:r>
              <a:rPr lang="en-US" altLang="en-US" sz="2800" b="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NMR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used to determine the percent monomer incorporations</a:t>
            </a:r>
            <a:r>
              <a:rPr lang="en-US" altLang="en-US" sz="2800" b="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3,4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Removal of the protecting group from the </a:t>
            </a:r>
            <a:r>
              <a:rPr lang="en-US" altLang="en-US" sz="28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maleimide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allowed for DA reactions to occur between the </a:t>
            </a:r>
            <a:r>
              <a:rPr lang="en-US" altLang="en-US" sz="28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maleimide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furan pendant groups. SCNP formed easily by heating precursor polymers under dilute </a:t>
            </a:r>
            <a:r>
              <a:rPr lang="en-US" altLang="en-US" sz="2800" b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conditions </a:t>
            </a:r>
            <a:endParaRPr lang="en-US" altLang="en-US" sz="2800" b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en-US" sz="2800" b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mg/mL). MALS-SEC traces and </a:t>
            </a:r>
            <a:r>
              <a:rPr lang="en-US" altLang="en-US" sz="2800" b="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n-US" alt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NMR spectra each indicated the formation of SCNP. </a:t>
            </a:r>
            <a:endParaRPr lang="en-US" altLang="en-US" sz="3200" b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646350" y="26417792"/>
            <a:ext cx="4581563" cy="1413350"/>
            <a:chOff x="19347157" y="23816195"/>
            <a:chExt cx="5179513" cy="1728390"/>
          </a:xfrm>
          <a:solidFill>
            <a:schemeClr val="bg1"/>
          </a:solidFill>
        </p:grpSpPr>
        <p:sp>
          <p:nvSpPr>
            <p:cNvPr id="44" name="TextBox 43"/>
            <p:cNvSpPr txBox="1"/>
            <p:nvPr/>
          </p:nvSpPr>
          <p:spPr>
            <a:xfrm>
              <a:off x="19347157" y="25206030"/>
              <a:ext cx="974500" cy="3385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i="1" dirty="0" err="1" smtClean="0">
                  <a:solidFill>
                    <a:srgbClr val="008000"/>
                  </a:solidFill>
                </a:rPr>
                <a:t>diene</a:t>
              </a:r>
              <a:endParaRPr lang="en-US" sz="1600" i="1" dirty="0">
                <a:solidFill>
                  <a:srgbClr val="008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368482" y="25204060"/>
              <a:ext cx="1606296" cy="3385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i="1" dirty="0" err="1" smtClean="0">
                  <a:solidFill>
                    <a:srgbClr val="008000"/>
                  </a:solidFill>
                </a:rPr>
                <a:t>dienophile</a:t>
              </a:r>
              <a:endParaRPr lang="en-US" sz="3600" i="1" dirty="0">
                <a:solidFill>
                  <a:srgbClr val="008000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93982" y="23816195"/>
              <a:ext cx="5132688" cy="1466482"/>
            </a:xfrm>
            <a:prstGeom prst="rect">
              <a:avLst/>
            </a:prstGeom>
            <a:grpFill/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49491"/>
              </p:ext>
            </p:extLst>
          </p:nvPr>
        </p:nvGraphicFramePr>
        <p:xfrm>
          <a:off x="17556122" y="26382204"/>
          <a:ext cx="6174872" cy="177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603"/>
                <a:gridCol w="838098"/>
                <a:gridCol w="718170"/>
                <a:gridCol w="626133"/>
                <a:gridCol w="741179"/>
                <a:gridCol w="867383"/>
                <a:gridCol w="1496306"/>
              </a:tblGrid>
              <a:tr h="5254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Sample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400" kern="1200" baseline="-25000" dirty="0" err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4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kDa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400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lang="en-US" sz="14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kern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kDa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PDI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%FMA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%MIMA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Peak Retention Time (min)</a:t>
                      </a:r>
                      <a:r>
                        <a:rPr lang="en-US" sz="140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22.2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NP1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NP2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03045" y="20699802"/>
            <a:ext cx="11408784" cy="7915512"/>
            <a:chOff x="776773" y="21577813"/>
            <a:chExt cx="10692665" cy="7473098"/>
          </a:xfrm>
        </p:grpSpPr>
        <p:grpSp>
          <p:nvGrpSpPr>
            <p:cNvPr id="6" name="Group 5"/>
            <p:cNvGrpSpPr/>
            <p:nvPr/>
          </p:nvGrpSpPr>
          <p:grpSpPr>
            <a:xfrm>
              <a:off x="776773" y="21577813"/>
              <a:ext cx="10692665" cy="7473098"/>
              <a:chOff x="1438861" y="23098959"/>
              <a:chExt cx="10232262" cy="6736985"/>
            </a:xfrm>
          </p:grpSpPr>
          <p:pic>
            <p:nvPicPr>
              <p:cNvPr id="28" name="Picture 27" descr="Macintosh HD:Users:ashley:Desktop:Scheme 1 Diels Alder.tif"/>
              <p:cNvPicPr/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46791"/>
              <a:stretch/>
            </p:blipFill>
            <p:spPr bwMode="auto">
              <a:xfrm>
                <a:off x="1670048" y="27543863"/>
                <a:ext cx="8853047" cy="20806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2" name="Text Box 341"/>
              <p:cNvSpPr txBox="1">
                <a:spLocks noChangeArrowheads="1"/>
              </p:cNvSpPr>
              <p:nvPr/>
            </p:nvSpPr>
            <p:spPr bwMode="auto">
              <a:xfrm>
                <a:off x="1527862" y="26970353"/>
                <a:ext cx="6906687" cy="803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070" tIns="45267" rIns="419070" bIns="45267">
                <a:spAutoFit/>
              </a:bodyPr>
              <a:lstStyle>
                <a:lvl1pPr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2pPr>
                <a:lvl3pPr marL="1143000" indent="-22860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3pPr>
                <a:lvl4pPr marL="1600200" indent="-22860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4pPr>
                <a:lvl5pPr marL="2057400" indent="-22860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5pPr>
                <a:lvl6pPr marL="25146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6pPr>
                <a:lvl7pPr marL="29718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7pPr>
                <a:lvl8pPr marL="34290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8pPr>
                <a:lvl9pPr marL="38862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Scheme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Polymer 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ynthesis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via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copper mediated-CRP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en-US" sz="3200" dirty="0" smtClean="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</a:t>
                </a:r>
                <a:endParaRPr lang="en-US" altLang="en-US" sz="320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6212" y="23307881"/>
                <a:ext cx="5429992" cy="1066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3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11"/>
              <a:stretch/>
            </p:blipFill>
            <p:spPr bwMode="auto">
              <a:xfrm>
                <a:off x="7100961" y="23098959"/>
                <a:ext cx="4570162" cy="1222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6" name="Text Box 341"/>
              <p:cNvSpPr txBox="1">
                <a:spLocks noChangeArrowheads="1"/>
              </p:cNvSpPr>
              <p:nvPr/>
            </p:nvSpPr>
            <p:spPr bwMode="auto">
              <a:xfrm>
                <a:off x="1438861" y="24607223"/>
                <a:ext cx="9204590" cy="676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070" tIns="45267" rIns="419070" bIns="45267">
                <a:spAutoFit/>
              </a:bodyPr>
              <a:lstStyle>
                <a:lvl1pPr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2pPr>
                <a:lvl3pPr marL="1143000" indent="-22860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3pPr>
                <a:lvl4pPr marL="1600200" indent="-22860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4pPr>
                <a:lvl5pPr marL="2057400" indent="-22860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5pPr>
                <a:lvl6pPr marL="25146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6pPr>
                <a:lvl7pPr marL="29718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7pPr>
                <a:lvl8pPr marL="34290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8pPr>
                <a:lvl9pPr marL="38862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Scheme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Synthesis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MIMA monomer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en-US" sz="1800" dirty="0" smtClean="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</a:t>
                </a:r>
                <a:endParaRPr lang="en-US" altLang="en-US" sz="1800" dirty="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4839" y="25007841"/>
                <a:ext cx="8625740" cy="2102628"/>
              </a:xfrm>
              <a:prstGeom prst="rect">
                <a:avLst/>
              </a:prstGeom>
            </p:spPr>
          </p:pic>
          <p:sp>
            <p:nvSpPr>
              <p:cNvPr id="29" name="Text Box 341"/>
              <p:cNvSpPr txBox="1">
                <a:spLocks noChangeArrowheads="1"/>
              </p:cNvSpPr>
              <p:nvPr/>
            </p:nvSpPr>
            <p:spPr bwMode="auto">
              <a:xfrm>
                <a:off x="1584021" y="29496184"/>
                <a:ext cx="5177791" cy="339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070" tIns="45267" rIns="419070" bIns="45267">
                <a:spAutoFit/>
              </a:bodyPr>
              <a:lstStyle>
                <a:lvl1pPr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2pPr>
                <a:lvl3pPr marL="1143000" indent="-22860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3pPr>
                <a:lvl4pPr marL="1600200" indent="-22860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4pPr>
                <a:lvl5pPr marL="2057400" indent="-228600" defTabSz="908050">
                  <a:defRPr sz="4000" b="1">
                    <a:solidFill>
                      <a:srgbClr val="003399"/>
                    </a:solidFill>
                    <a:latin typeface="Arial" charset="0"/>
                  </a:defRPr>
                </a:lvl5pPr>
                <a:lvl6pPr marL="25146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6pPr>
                <a:lvl7pPr marL="29718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7pPr>
                <a:lvl8pPr marL="34290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8pPr>
                <a:lvl9pPr marL="3886200" indent="-228600" defTabSz="9080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rgbClr val="003399"/>
                    </a:solidFill>
                    <a:latin typeface="Arial" charset="0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Scheme 3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Formation of SCNP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74793" y="22814410"/>
              <a:ext cx="9028755" cy="436669"/>
              <a:chOff x="1089463" y="23023170"/>
              <a:chExt cx="9028755" cy="43666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089463" y="23059729"/>
                <a:ext cx="328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078070" y="23023170"/>
                <a:ext cx="328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329860" y="23059729"/>
                <a:ext cx="328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416749" y="23059729"/>
                <a:ext cx="328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789349" y="23059729"/>
                <a:ext cx="3288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253897" y="25354955"/>
              <a:ext cx="328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99771" y="25354955"/>
              <a:ext cx="328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94294" y="25352350"/>
              <a:ext cx="328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521361" y="25403447"/>
              <a:ext cx="328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34531" y="28267923"/>
              <a:ext cx="328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142844" y="28273917"/>
              <a:ext cx="328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9" name="Text Box 126"/>
          <p:cNvSpPr txBox="1">
            <a:spLocks noChangeArrowheads="1"/>
          </p:cNvSpPr>
          <p:nvPr/>
        </p:nvSpPr>
        <p:spPr bwMode="auto">
          <a:xfrm>
            <a:off x="11006052" y="16257900"/>
            <a:ext cx="10374943" cy="39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3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000" b="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NMR of P1 in CDCl</a:t>
            </a:r>
            <a:r>
              <a:rPr lang="en-US" altLang="en-US" sz="2000" b="0" baseline="-25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2000" b="0" baseline="-25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26"/>
          <p:cNvSpPr txBox="1">
            <a:spLocks noChangeArrowheads="1"/>
          </p:cNvSpPr>
          <p:nvPr/>
        </p:nvSpPr>
        <p:spPr bwMode="auto">
          <a:xfrm>
            <a:off x="13305777" y="10788585"/>
            <a:ext cx="10374943" cy="39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en-US" sz="2000" b="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NMR of MIMA in CDCl</a:t>
            </a:r>
            <a:r>
              <a:rPr lang="en-US" altLang="en-US" sz="2000" b="0" baseline="-25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2000" b="0" baseline="-25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 Box 126"/>
          <p:cNvSpPr txBox="1">
            <a:spLocks noChangeArrowheads="1"/>
          </p:cNvSpPr>
          <p:nvPr/>
        </p:nvSpPr>
        <p:spPr bwMode="auto">
          <a:xfrm>
            <a:off x="10978451" y="21763730"/>
            <a:ext cx="10374943" cy="39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5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000" b="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NMR of P2 in CDCl</a:t>
            </a:r>
            <a:r>
              <a:rPr lang="en-US" altLang="en-US" sz="2000" b="0" baseline="-25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2000" b="0" baseline="-25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 Box 126"/>
          <p:cNvSpPr txBox="1">
            <a:spLocks noChangeArrowheads="1"/>
          </p:cNvSpPr>
          <p:nvPr/>
        </p:nvSpPr>
        <p:spPr bwMode="auto">
          <a:xfrm>
            <a:off x="13049890" y="25702900"/>
            <a:ext cx="10374943" cy="39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altLang="en-US" sz="2000" b="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NMR of NP1 in CDCl</a:t>
            </a:r>
            <a:r>
              <a:rPr lang="en-US" altLang="en-US" sz="2000" b="0" baseline="-25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2000" b="0" baseline="-25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 Box 126"/>
          <p:cNvSpPr txBox="1">
            <a:spLocks noChangeArrowheads="1"/>
          </p:cNvSpPr>
          <p:nvPr/>
        </p:nvSpPr>
        <p:spPr bwMode="auto">
          <a:xfrm>
            <a:off x="19477979" y="15760965"/>
            <a:ext cx="4704491" cy="101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4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MALS-SEC trace overlays from parent polymer (P1) to nanoparticle (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NP1)</a:t>
            </a:r>
            <a:r>
              <a:rPr lang="en-US" sz="2000" b="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en-US" sz="2000" b="0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 Box 126"/>
          <p:cNvSpPr txBox="1">
            <a:spLocks noChangeArrowheads="1"/>
          </p:cNvSpPr>
          <p:nvPr/>
        </p:nvSpPr>
        <p:spPr bwMode="auto">
          <a:xfrm>
            <a:off x="19570315" y="21099947"/>
            <a:ext cx="4704491" cy="101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6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MALS-SEC trace overlays from parent polymer (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P2)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nanoparticle (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NP2)</a:t>
            </a:r>
            <a:r>
              <a:rPr lang="en-US" sz="2000" b="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en-US" sz="2000" b="0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 Box 126"/>
          <p:cNvSpPr txBox="1">
            <a:spLocks noChangeArrowheads="1"/>
          </p:cNvSpPr>
          <p:nvPr/>
        </p:nvSpPr>
        <p:spPr bwMode="auto">
          <a:xfrm>
            <a:off x="17374120" y="28161329"/>
            <a:ext cx="6530978" cy="70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9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0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000" b="0" baseline="-250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</a:t>
            </a:r>
            <a:r>
              <a:rPr lang="en-US" altLang="en-US" sz="2000" b="0" baseline="-25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alt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PDA, monomer conversions, and peak retention times</a:t>
            </a:r>
            <a:r>
              <a:rPr lang="en-US" altLang="en-US" sz="2000" b="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000" b="0" baseline="-25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 Box 126"/>
          <p:cNvSpPr txBox="1">
            <a:spLocks noChangeArrowheads="1"/>
          </p:cNvSpPr>
          <p:nvPr/>
        </p:nvSpPr>
        <p:spPr bwMode="auto">
          <a:xfrm>
            <a:off x="11929867" y="27835576"/>
            <a:ext cx="5757544" cy="101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alt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Diels-Alder reaction mechanism between furan and </a:t>
            </a:r>
            <a:r>
              <a:rPr lang="en-US" altLang="en-US" sz="20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maleimide</a:t>
            </a:r>
            <a:r>
              <a:rPr lang="en-US" alt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pendant functional groups</a:t>
            </a:r>
            <a:endParaRPr lang="en-US" altLang="en-US" sz="2000" b="0" baseline="-25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45" y="781716"/>
            <a:ext cx="3040016" cy="41815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7007225" y="23464149"/>
            <a:ext cx="264842" cy="1951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8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751" y="23443588"/>
            <a:ext cx="144947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600" b="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4362</TotalTime>
  <Words>750</Words>
  <Application>Microsoft Office PowerPoint</Application>
  <PresentationFormat>Custom</PresentationFormat>
  <Paragraphs>133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MS Mincho</vt:lpstr>
      <vt:lpstr>Times New Roman</vt:lpstr>
      <vt:lpstr>Blank Presentation</vt:lpstr>
      <vt:lpstr>PowerPoint Presentation</vt:lpstr>
    </vt:vector>
  </TitlesOfParts>
  <Company>Mechanical Engineering VT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Michael Alley</dc:creator>
  <cp:lastModifiedBy>Jennifer Chouinard</cp:lastModifiedBy>
  <cp:revision>183</cp:revision>
  <cp:lastPrinted>2003-04-18T14:25:05Z</cp:lastPrinted>
  <dcterms:created xsi:type="dcterms:W3CDTF">2003-04-11T15:30:44Z</dcterms:created>
  <dcterms:modified xsi:type="dcterms:W3CDTF">2017-04-14T14:22:28Z</dcterms:modified>
</cp:coreProperties>
</file>