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9377600" cy="32004000"/>
  <p:notesSz cx="6858000" cy="9144000"/>
  <p:defaultTextStyle>
    <a:defPPr>
      <a:defRPr lang="en-US"/>
    </a:defPPr>
    <a:lvl1pPr algn="l" rtl="0" fontAlgn="base">
      <a:spcBef>
        <a:spcPct val="0"/>
      </a:spcBef>
      <a:spcAft>
        <a:spcPct val="0"/>
      </a:spcAft>
      <a:defRPr sz="9200" kern="1200">
        <a:solidFill>
          <a:schemeClr val="tx1"/>
        </a:solidFill>
        <a:latin typeface="Arial" charset="0"/>
        <a:ea typeface="+mn-ea"/>
        <a:cs typeface="+mn-cs"/>
      </a:defRPr>
    </a:lvl1pPr>
    <a:lvl2pPr marL="457200" algn="l" rtl="0" fontAlgn="base">
      <a:spcBef>
        <a:spcPct val="0"/>
      </a:spcBef>
      <a:spcAft>
        <a:spcPct val="0"/>
      </a:spcAft>
      <a:defRPr sz="9200" kern="1200">
        <a:solidFill>
          <a:schemeClr val="tx1"/>
        </a:solidFill>
        <a:latin typeface="Arial" charset="0"/>
        <a:ea typeface="+mn-ea"/>
        <a:cs typeface="+mn-cs"/>
      </a:defRPr>
    </a:lvl2pPr>
    <a:lvl3pPr marL="914400" algn="l" rtl="0" fontAlgn="base">
      <a:spcBef>
        <a:spcPct val="0"/>
      </a:spcBef>
      <a:spcAft>
        <a:spcPct val="0"/>
      </a:spcAft>
      <a:defRPr sz="9200" kern="1200">
        <a:solidFill>
          <a:schemeClr val="tx1"/>
        </a:solidFill>
        <a:latin typeface="Arial" charset="0"/>
        <a:ea typeface="+mn-ea"/>
        <a:cs typeface="+mn-cs"/>
      </a:defRPr>
    </a:lvl3pPr>
    <a:lvl4pPr marL="1371600" algn="l" rtl="0" fontAlgn="base">
      <a:spcBef>
        <a:spcPct val="0"/>
      </a:spcBef>
      <a:spcAft>
        <a:spcPct val="0"/>
      </a:spcAft>
      <a:defRPr sz="9200" kern="1200">
        <a:solidFill>
          <a:schemeClr val="tx1"/>
        </a:solidFill>
        <a:latin typeface="Arial" charset="0"/>
        <a:ea typeface="+mn-ea"/>
        <a:cs typeface="+mn-cs"/>
      </a:defRPr>
    </a:lvl4pPr>
    <a:lvl5pPr marL="1828800" algn="l" rtl="0" fontAlgn="base">
      <a:spcBef>
        <a:spcPct val="0"/>
      </a:spcBef>
      <a:spcAft>
        <a:spcPct val="0"/>
      </a:spcAft>
      <a:defRPr sz="9200" kern="1200">
        <a:solidFill>
          <a:schemeClr val="tx1"/>
        </a:solidFill>
        <a:latin typeface="Arial" charset="0"/>
        <a:ea typeface="+mn-ea"/>
        <a:cs typeface="+mn-cs"/>
      </a:defRPr>
    </a:lvl5pPr>
    <a:lvl6pPr marL="2286000" algn="l" defTabSz="914400" rtl="0" eaLnBrk="1" latinLnBrk="0" hangingPunct="1">
      <a:defRPr sz="9200" kern="1200">
        <a:solidFill>
          <a:schemeClr val="tx1"/>
        </a:solidFill>
        <a:latin typeface="Arial" charset="0"/>
        <a:ea typeface="+mn-ea"/>
        <a:cs typeface="+mn-cs"/>
      </a:defRPr>
    </a:lvl6pPr>
    <a:lvl7pPr marL="2743200" algn="l" defTabSz="914400" rtl="0" eaLnBrk="1" latinLnBrk="0" hangingPunct="1">
      <a:defRPr sz="9200" kern="1200">
        <a:solidFill>
          <a:schemeClr val="tx1"/>
        </a:solidFill>
        <a:latin typeface="Arial" charset="0"/>
        <a:ea typeface="+mn-ea"/>
        <a:cs typeface="+mn-cs"/>
      </a:defRPr>
    </a:lvl7pPr>
    <a:lvl8pPr marL="3200400" algn="l" defTabSz="914400" rtl="0" eaLnBrk="1" latinLnBrk="0" hangingPunct="1">
      <a:defRPr sz="9200" kern="1200">
        <a:solidFill>
          <a:schemeClr val="tx1"/>
        </a:solidFill>
        <a:latin typeface="Arial" charset="0"/>
        <a:ea typeface="+mn-ea"/>
        <a:cs typeface="+mn-cs"/>
      </a:defRPr>
    </a:lvl8pPr>
    <a:lvl9pPr marL="3657600" algn="l" defTabSz="914400" rtl="0" eaLnBrk="1" latinLnBrk="0" hangingPunct="1">
      <a:defRPr sz="9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281" autoAdjust="0"/>
    <p:restoredTop sz="94674"/>
  </p:normalViewPr>
  <p:slideViewPr>
    <p:cSldViewPr>
      <p:cViewPr>
        <p:scale>
          <a:sx n="50" d="100"/>
          <a:sy n="50" d="100"/>
        </p:scale>
        <p:origin x="4806" y="-24"/>
      </p:cViewPr>
      <p:guideLst>
        <p:guide orient="horz" pos="10080"/>
        <p:guide pos="15552"/>
      </p:guideLst>
    </p:cSldViewPr>
  </p:slideViewPr>
  <p:notesTextViewPr>
    <p:cViewPr>
      <p:scale>
        <a:sx n="100" d="100"/>
        <a:sy n="100" d="100"/>
      </p:scale>
      <p:origin x="0" y="0"/>
    </p:cViewPr>
  </p:notesTextViewPr>
  <p:sorterViewPr>
    <p:cViewPr>
      <p:scale>
        <a:sx n="127" d="100"/>
        <a:sy n="127"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BA424E9-904B-4E56-853B-4405B476DB0A}" type="datetimeFigureOut">
              <a:rPr lang="en-US"/>
              <a:pPr>
                <a:defRPr/>
              </a:pPr>
              <a:t>4/14/2017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7EC79B6-F832-4344-B3A4-5960534020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24E9AF6-3552-4327-9BAA-A2B4572F1E30}" type="datetimeFigureOut">
              <a:rPr lang="en-US"/>
              <a:pPr>
                <a:defRPr/>
              </a:pPr>
              <a:t>4/14/2017</a:t>
            </a:fld>
            <a:endParaRPr lang="en-US"/>
          </a:p>
        </p:txBody>
      </p:sp>
      <p:sp>
        <p:nvSpPr>
          <p:cNvPr id="4" name="Slide Image Placeholder 3"/>
          <p:cNvSpPr>
            <a:spLocks noGrp="1" noRot="1" noChangeAspect="1"/>
          </p:cNvSpPr>
          <p:nvPr>
            <p:ph type="sldImg" idx="2"/>
          </p:nvPr>
        </p:nvSpPr>
        <p:spPr>
          <a:xfrm>
            <a:off x="1047750" y="1143000"/>
            <a:ext cx="47625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12D575C-F819-4E21-B9AA-3A121537B5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0" y="5237163"/>
            <a:ext cx="37033200" cy="11142662"/>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6172200" y="16810038"/>
            <a:ext cx="37033200" cy="7726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95DCF-D3A5-4E95-B895-2B55823FD1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34596-0F5B-43A7-AD33-5E9F49C634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9713" y="1281113"/>
            <a:ext cx="11109325" cy="2730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1281113"/>
            <a:ext cx="33178750" cy="2730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748B3-B5AA-480A-9C34-995FEFDC89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6657A-DF09-45F6-97B4-B78268D514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675" y="7978775"/>
            <a:ext cx="42587863" cy="13312775"/>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3368675" y="21416963"/>
            <a:ext cx="42587863" cy="7000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B0B4C5-310C-4D33-8F65-F510EFB1ED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3" y="7467600"/>
            <a:ext cx="22144037" cy="2112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0" y="7467600"/>
            <a:ext cx="22144038" cy="2112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EB73B-5D2E-4C32-B329-C135CCBE18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0425" y="1703388"/>
            <a:ext cx="42589450" cy="618648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400425" y="7845425"/>
            <a:ext cx="20889913" cy="3844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00425" y="11690350"/>
            <a:ext cx="20889913" cy="1719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4996775" y="7845425"/>
            <a:ext cx="20993100" cy="3844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996775" y="11690350"/>
            <a:ext cx="20993100" cy="1719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24D1A3-3ACC-409E-8921-A2F0DB1815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56E84D-F817-4A8E-9A26-BC2FBB3D35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187B31-6013-4A64-98F1-44CC630FE4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0425" y="2133600"/>
            <a:ext cx="15925800" cy="74676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20991513" y="4608513"/>
            <a:ext cx="24998362" cy="22742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00425" y="9601200"/>
            <a:ext cx="15925800" cy="17787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460500-0357-44A1-84CF-03CAF799FF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0425" y="2133600"/>
            <a:ext cx="15925800" cy="74676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20991513" y="4608513"/>
            <a:ext cx="24998362" cy="2274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400425" y="9601200"/>
            <a:ext cx="15925800" cy="17787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5D82A-4D1D-41C6-ACA5-9D7924A284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1281113"/>
            <a:ext cx="44440475" cy="5334000"/>
          </a:xfrm>
          <a:prstGeom prst="rect">
            <a:avLst/>
          </a:prstGeom>
          <a:noFill/>
          <a:ln w="9525">
            <a:noFill/>
            <a:miter lim="800000"/>
            <a:headEnd/>
            <a:tailEnd/>
          </a:ln>
        </p:spPr>
        <p:txBody>
          <a:bodyPr vert="horz" wrap="square" lIns="465036" tIns="232518" rIns="465036" bIns="2325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563" y="7467600"/>
            <a:ext cx="44440475" cy="21121688"/>
          </a:xfrm>
          <a:prstGeom prst="rect">
            <a:avLst/>
          </a:prstGeom>
          <a:noFill/>
          <a:ln w="9525">
            <a:noFill/>
            <a:miter lim="800000"/>
            <a:headEnd/>
            <a:tailEnd/>
          </a:ln>
        </p:spPr>
        <p:txBody>
          <a:bodyPr vert="horz" wrap="square" lIns="465036" tIns="232518" rIns="465036" bIns="2325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29144913"/>
            <a:ext cx="11522075" cy="22225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65036" tIns="232518" rIns="465036" bIns="232518" numCol="1" anchor="t" anchorCtr="0" compatLnSpc="1">
            <a:prstTxWarp prst="textNoShape">
              <a:avLst/>
            </a:prstTxWarp>
          </a:bodyPr>
          <a:lstStyle>
            <a:lvl1pPr>
              <a:defRPr sz="7100"/>
            </a:lvl1pPr>
          </a:lstStyle>
          <a:p>
            <a:pPr>
              <a:defRPr/>
            </a:pPr>
            <a:endParaRPr lang="en-US"/>
          </a:p>
        </p:txBody>
      </p:sp>
      <p:sp>
        <p:nvSpPr>
          <p:cNvPr id="1029" name="Rectangle 5"/>
          <p:cNvSpPr>
            <a:spLocks noGrp="1" noChangeArrowheads="1"/>
          </p:cNvSpPr>
          <p:nvPr>
            <p:ph type="ftr" sz="quarter" idx="3"/>
          </p:nvPr>
        </p:nvSpPr>
        <p:spPr bwMode="auto">
          <a:xfrm>
            <a:off x="16870363" y="29144913"/>
            <a:ext cx="15636875" cy="22225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65036" tIns="232518" rIns="465036" bIns="232518" numCol="1" anchor="t" anchorCtr="0" compatLnSpc="1">
            <a:prstTxWarp prst="textNoShape">
              <a:avLst/>
            </a:prstTxWarp>
          </a:bodyPr>
          <a:lstStyle>
            <a:lvl1pPr algn="ctr">
              <a:defRPr sz="7100"/>
            </a:lvl1pPr>
          </a:lstStyle>
          <a:p>
            <a:pPr>
              <a:defRPr/>
            </a:pPr>
            <a:endParaRPr lang="en-US"/>
          </a:p>
        </p:txBody>
      </p:sp>
      <p:sp>
        <p:nvSpPr>
          <p:cNvPr id="1030" name="Rectangle 6"/>
          <p:cNvSpPr>
            <a:spLocks noGrp="1" noChangeArrowheads="1"/>
          </p:cNvSpPr>
          <p:nvPr>
            <p:ph type="sldNum" sz="quarter" idx="4"/>
          </p:nvPr>
        </p:nvSpPr>
        <p:spPr bwMode="auto">
          <a:xfrm>
            <a:off x="35386963" y="29144913"/>
            <a:ext cx="11522075" cy="22225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65036" tIns="232518" rIns="465036" bIns="232518" numCol="1" anchor="t" anchorCtr="0" compatLnSpc="1">
            <a:prstTxWarp prst="textNoShape">
              <a:avLst/>
            </a:prstTxWarp>
          </a:bodyPr>
          <a:lstStyle>
            <a:lvl1pPr algn="r">
              <a:defRPr sz="7100"/>
            </a:lvl1pPr>
          </a:lstStyle>
          <a:p>
            <a:pPr>
              <a:defRPr/>
            </a:pPr>
            <a:fld id="{66E20AAB-5C3C-4902-AE66-32DC47F0E2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49788" rtl="0" eaLnBrk="0" fontAlgn="base" hangingPunct="0">
        <a:spcBef>
          <a:spcPct val="0"/>
        </a:spcBef>
        <a:spcAft>
          <a:spcPct val="0"/>
        </a:spcAft>
        <a:defRPr sz="22400" kern="1200">
          <a:solidFill>
            <a:schemeClr val="tx2"/>
          </a:solidFill>
          <a:latin typeface="+mj-lt"/>
          <a:ea typeface="+mj-ea"/>
          <a:cs typeface="+mj-cs"/>
        </a:defRPr>
      </a:lvl1pPr>
      <a:lvl2pPr algn="ctr" defTabSz="4649788" rtl="0" eaLnBrk="0" fontAlgn="base" hangingPunct="0">
        <a:spcBef>
          <a:spcPct val="0"/>
        </a:spcBef>
        <a:spcAft>
          <a:spcPct val="0"/>
        </a:spcAft>
        <a:defRPr sz="22400">
          <a:solidFill>
            <a:schemeClr val="tx2"/>
          </a:solidFill>
          <a:latin typeface="Arial" charset="0"/>
        </a:defRPr>
      </a:lvl2pPr>
      <a:lvl3pPr algn="ctr" defTabSz="4649788" rtl="0" eaLnBrk="0" fontAlgn="base" hangingPunct="0">
        <a:spcBef>
          <a:spcPct val="0"/>
        </a:spcBef>
        <a:spcAft>
          <a:spcPct val="0"/>
        </a:spcAft>
        <a:defRPr sz="22400">
          <a:solidFill>
            <a:schemeClr val="tx2"/>
          </a:solidFill>
          <a:latin typeface="Arial" charset="0"/>
        </a:defRPr>
      </a:lvl3pPr>
      <a:lvl4pPr algn="ctr" defTabSz="4649788" rtl="0" eaLnBrk="0" fontAlgn="base" hangingPunct="0">
        <a:spcBef>
          <a:spcPct val="0"/>
        </a:spcBef>
        <a:spcAft>
          <a:spcPct val="0"/>
        </a:spcAft>
        <a:defRPr sz="22400">
          <a:solidFill>
            <a:schemeClr val="tx2"/>
          </a:solidFill>
          <a:latin typeface="Arial" charset="0"/>
        </a:defRPr>
      </a:lvl4pPr>
      <a:lvl5pPr algn="ctr" defTabSz="4649788" rtl="0" eaLnBrk="0" fontAlgn="base" hangingPunct="0">
        <a:spcBef>
          <a:spcPct val="0"/>
        </a:spcBef>
        <a:spcAft>
          <a:spcPct val="0"/>
        </a:spcAft>
        <a:defRPr sz="22400">
          <a:solidFill>
            <a:schemeClr val="tx2"/>
          </a:solidFill>
          <a:latin typeface="Arial" charset="0"/>
        </a:defRPr>
      </a:lvl5pPr>
      <a:lvl6pPr marL="457200" algn="ctr" defTabSz="4649788" rtl="0" fontAlgn="base">
        <a:spcBef>
          <a:spcPct val="0"/>
        </a:spcBef>
        <a:spcAft>
          <a:spcPct val="0"/>
        </a:spcAft>
        <a:defRPr sz="22400">
          <a:solidFill>
            <a:schemeClr val="tx2"/>
          </a:solidFill>
          <a:latin typeface="Arial" charset="0"/>
        </a:defRPr>
      </a:lvl6pPr>
      <a:lvl7pPr marL="914400" algn="ctr" defTabSz="4649788" rtl="0" fontAlgn="base">
        <a:spcBef>
          <a:spcPct val="0"/>
        </a:spcBef>
        <a:spcAft>
          <a:spcPct val="0"/>
        </a:spcAft>
        <a:defRPr sz="22400">
          <a:solidFill>
            <a:schemeClr val="tx2"/>
          </a:solidFill>
          <a:latin typeface="Arial" charset="0"/>
        </a:defRPr>
      </a:lvl7pPr>
      <a:lvl8pPr marL="1371600" algn="ctr" defTabSz="4649788" rtl="0" fontAlgn="base">
        <a:spcBef>
          <a:spcPct val="0"/>
        </a:spcBef>
        <a:spcAft>
          <a:spcPct val="0"/>
        </a:spcAft>
        <a:defRPr sz="22400">
          <a:solidFill>
            <a:schemeClr val="tx2"/>
          </a:solidFill>
          <a:latin typeface="Arial" charset="0"/>
        </a:defRPr>
      </a:lvl8pPr>
      <a:lvl9pPr marL="1828800" algn="ctr" defTabSz="4649788" rtl="0" fontAlgn="base">
        <a:spcBef>
          <a:spcPct val="0"/>
        </a:spcBef>
        <a:spcAft>
          <a:spcPct val="0"/>
        </a:spcAft>
        <a:defRPr sz="22400">
          <a:solidFill>
            <a:schemeClr val="tx2"/>
          </a:solidFill>
          <a:latin typeface="Arial" charset="0"/>
        </a:defRPr>
      </a:lvl9pPr>
    </p:titleStyle>
    <p:bodyStyle>
      <a:lvl1pPr marL="1744663" indent="-1744663" algn="l" defTabSz="4649788" rtl="0" eaLnBrk="0" fontAlgn="base" hangingPunct="0">
        <a:spcBef>
          <a:spcPct val="20000"/>
        </a:spcBef>
        <a:spcAft>
          <a:spcPct val="0"/>
        </a:spcAft>
        <a:buChar char="•"/>
        <a:defRPr sz="16300" kern="1200">
          <a:solidFill>
            <a:schemeClr val="tx1"/>
          </a:solidFill>
          <a:latin typeface="+mn-lt"/>
          <a:ea typeface="+mn-ea"/>
          <a:cs typeface="+mn-cs"/>
        </a:defRPr>
      </a:lvl1pPr>
      <a:lvl2pPr marL="3778250" indent="-1452563" algn="l" defTabSz="4649788" rtl="0" eaLnBrk="0" fontAlgn="base" hangingPunct="0">
        <a:spcBef>
          <a:spcPct val="20000"/>
        </a:spcBef>
        <a:spcAft>
          <a:spcPct val="0"/>
        </a:spcAft>
        <a:buChar char="–"/>
        <a:defRPr sz="14200" kern="1200">
          <a:solidFill>
            <a:schemeClr val="tx1"/>
          </a:solidFill>
          <a:latin typeface="+mn-lt"/>
          <a:ea typeface="+mn-ea"/>
          <a:cs typeface="+mn-cs"/>
        </a:defRPr>
      </a:lvl2pPr>
      <a:lvl3pPr marL="5813425" indent="-1163638" algn="l" defTabSz="4649788" rtl="0" eaLnBrk="0" fontAlgn="base" hangingPunct="0">
        <a:spcBef>
          <a:spcPct val="20000"/>
        </a:spcBef>
        <a:spcAft>
          <a:spcPct val="0"/>
        </a:spcAft>
        <a:buChar char="•"/>
        <a:defRPr sz="12200" kern="1200">
          <a:solidFill>
            <a:schemeClr val="tx1"/>
          </a:solidFill>
          <a:latin typeface="+mn-lt"/>
          <a:ea typeface="+mn-ea"/>
          <a:cs typeface="+mn-cs"/>
        </a:defRPr>
      </a:lvl3pPr>
      <a:lvl4pPr marL="8137525" indent="-1162050" algn="l" defTabSz="4649788" rtl="0" eaLnBrk="0" fontAlgn="base" hangingPunct="0">
        <a:spcBef>
          <a:spcPct val="20000"/>
        </a:spcBef>
        <a:spcAft>
          <a:spcPct val="0"/>
        </a:spcAft>
        <a:buChar char="–"/>
        <a:defRPr sz="10200" kern="1200">
          <a:solidFill>
            <a:schemeClr val="tx1"/>
          </a:solidFill>
          <a:latin typeface="+mn-lt"/>
          <a:ea typeface="+mn-ea"/>
          <a:cs typeface="+mn-cs"/>
        </a:defRPr>
      </a:lvl4pPr>
      <a:lvl5pPr marL="10463213" indent="-1162050" algn="l" defTabSz="4649788" rtl="0" eaLnBrk="0" fontAlgn="base" hangingPunct="0">
        <a:spcBef>
          <a:spcPct val="20000"/>
        </a:spcBef>
        <a:spcAft>
          <a:spcPct val="0"/>
        </a:spcAft>
        <a:buChar char="»"/>
        <a:defRPr sz="10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p:nvPr>
        </p:nvSpPr>
        <p:spPr>
          <a:xfrm>
            <a:off x="4343400" y="381000"/>
            <a:ext cx="43662600" cy="5715000"/>
          </a:xfrm>
        </p:spPr>
        <p:txBody>
          <a:bodyPr/>
          <a:lstStyle/>
          <a:p>
            <a:pPr eaLnBrk="1" hangingPunct="1"/>
            <a:r>
              <a:rPr lang="en-US" sz="8800" smtClean="0"/>
              <a:t>Space Weather Underground: A Collaboration Between UNH and Local High Schools</a:t>
            </a:r>
            <a:r>
              <a:rPr lang="en-US" sz="9400" smtClean="0"/>
              <a:t/>
            </a:r>
            <a:br>
              <a:rPr lang="en-US" sz="9400" smtClean="0"/>
            </a:br>
            <a:r>
              <a:rPr lang="en-US" sz="2000" smtClean="0"/>
              <a:t/>
            </a:r>
            <a:br>
              <a:rPr lang="en-US" sz="2000" smtClean="0"/>
            </a:br>
            <a:r>
              <a:rPr lang="en-US" sz="4800" smtClean="0"/>
              <a:t>John Blackwell</a:t>
            </a:r>
            <a:r>
              <a:rPr lang="en-US" sz="4800" baseline="30000" smtClean="0"/>
              <a:t>1</a:t>
            </a:r>
            <a:r>
              <a:rPr lang="en-US" sz="4800" smtClean="0"/>
              <a:t>, Louis Broad</a:t>
            </a:r>
            <a:r>
              <a:rPr lang="en-US" sz="4800" baseline="30000" smtClean="0"/>
              <a:t>2</a:t>
            </a:r>
            <a:r>
              <a:rPr lang="en-US" sz="4800" smtClean="0"/>
              <a:t>, Cathy Duderstadt</a:t>
            </a:r>
            <a:r>
              <a:rPr lang="en-US" sz="4800" baseline="30000" smtClean="0"/>
              <a:t>3</a:t>
            </a:r>
            <a:r>
              <a:rPr lang="en-US" sz="4800" smtClean="0"/>
              <a:t>, Gary Duranko</a:t>
            </a:r>
            <a:r>
              <a:rPr lang="en-US" sz="4800" baseline="30000" smtClean="0"/>
              <a:t>4</a:t>
            </a:r>
            <a:r>
              <a:rPr lang="en-US" sz="4800" smtClean="0"/>
              <a:t>, Julia Fitzgibbons</a:t>
            </a:r>
            <a:r>
              <a:rPr lang="en-US" sz="4800" baseline="30000" smtClean="0"/>
              <a:t>5</a:t>
            </a:r>
            <a:r>
              <a:rPr lang="en-US" sz="4800" smtClean="0"/>
              <a:t>, Eric Froburg</a:t>
            </a:r>
            <a:r>
              <a:rPr lang="en-US" sz="4800" baseline="30000" smtClean="0"/>
              <a:t>3</a:t>
            </a:r>
            <a:r>
              <a:rPr lang="en-US" sz="4800" smtClean="0"/>
              <a:t>, Scott Goelzer</a:t>
            </a:r>
            <a:r>
              <a:rPr lang="en-US" sz="4800" baseline="30000" smtClean="0"/>
              <a:t>6</a:t>
            </a:r>
            <a:r>
              <a:rPr lang="en-US" sz="4800" smtClean="0"/>
              <a:t>, Caroline Hayes</a:t>
            </a:r>
            <a:r>
              <a:rPr lang="en-US" sz="4800" baseline="30000" smtClean="0"/>
              <a:t>5</a:t>
            </a:r>
            <a:r>
              <a:rPr lang="en-US" sz="4800" smtClean="0"/>
              <a:t>, Erin Janas</a:t>
            </a:r>
            <a:r>
              <a:rPr lang="en-US" sz="4800" baseline="30000" smtClean="0"/>
              <a:t>5</a:t>
            </a:r>
            <a:r>
              <a:rPr lang="en-US" sz="4800" smtClean="0"/>
              <a:t>, Andria Johnson</a:t>
            </a:r>
            <a:r>
              <a:rPr lang="en-US" sz="4800" baseline="30000" smtClean="0"/>
              <a:t>8</a:t>
            </a:r>
            <a:r>
              <a:rPr lang="en-US" sz="4800" smtClean="0"/>
              <a:t>, Harald Kucharek</a:t>
            </a:r>
            <a:r>
              <a:rPr lang="en-US" sz="4800" baseline="30000" smtClean="0"/>
              <a:t>3</a:t>
            </a:r>
            <a:r>
              <a:rPr lang="en-US" sz="4800" smtClean="0"/>
              <a:t>, Marc Lessard</a:t>
            </a:r>
            <a:r>
              <a:rPr lang="en-US" sz="4800" baseline="30000" smtClean="0"/>
              <a:t>3</a:t>
            </a:r>
            <a:r>
              <a:rPr lang="en-US" sz="4800" smtClean="0"/>
              <a:t>, Richard Levergood</a:t>
            </a:r>
            <a:r>
              <a:rPr lang="en-US" sz="4800" baseline="30000" smtClean="0"/>
              <a:t>5</a:t>
            </a:r>
            <a:r>
              <a:rPr lang="en-US" sz="4800" smtClean="0"/>
              <a:t>, Cathleen Little</a:t>
            </a:r>
            <a:r>
              <a:rPr lang="en-US" sz="4800" baseline="30000" smtClean="0"/>
              <a:t>7</a:t>
            </a:r>
            <a:r>
              <a:rPr lang="en-US" sz="4800" smtClean="0"/>
              <a:t>, Noe Lugaz</a:t>
            </a:r>
            <a:r>
              <a:rPr lang="en-US" sz="4800" baseline="30000" smtClean="0"/>
              <a:t>3</a:t>
            </a:r>
            <a:r>
              <a:rPr lang="en-US" sz="4800" smtClean="0"/>
              <a:t>, Schuyler Michalak</a:t>
            </a:r>
            <a:r>
              <a:rPr lang="en-US" sz="4800" baseline="30000" smtClean="0"/>
              <a:t>8</a:t>
            </a:r>
            <a:r>
              <a:rPr lang="en-US" sz="4800" smtClean="0"/>
              <a:t>, Andrew Pereira</a:t>
            </a:r>
            <a:r>
              <a:rPr lang="en-US" sz="4800" baseline="30000" smtClean="0"/>
              <a:t>1</a:t>
            </a:r>
            <a:r>
              <a:rPr lang="en-US" sz="4800" smtClean="0"/>
              <a:t>, Zackary Pine</a:t>
            </a:r>
            <a:r>
              <a:rPr lang="en-US" sz="4800" baseline="30000" smtClean="0"/>
              <a:t>6</a:t>
            </a:r>
            <a:r>
              <a:rPr lang="en-US" sz="4800" smtClean="0"/>
              <a:t>, Alena Pursel</a:t>
            </a:r>
            <a:r>
              <a:rPr lang="en-US" sz="4800" baseline="30000" smtClean="0"/>
              <a:t>5</a:t>
            </a:r>
            <a:r>
              <a:rPr lang="en-US" sz="4800" smtClean="0"/>
              <a:t>, Michelle Ramiz</a:t>
            </a:r>
            <a:r>
              <a:rPr lang="en-US" sz="4800" baseline="30000" smtClean="0"/>
              <a:t>1</a:t>
            </a:r>
            <a:r>
              <a:rPr lang="en-US" sz="4800" smtClean="0"/>
              <a:t>, Jason Rosenblum</a:t>
            </a:r>
            <a:r>
              <a:rPr lang="en-US" sz="4800" baseline="30000" smtClean="0"/>
              <a:t>1</a:t>
            </a:r>
            <a:r>
              <a:rPr lang="en-US" sz="4800" smtClean="0"/>
              <a:t>, Samantha Schofield</a:t>
            </a:r>
            <a:r>
              <a:rPr lang="en-US" sz="4800" baseline="30000" smtClean="0"/>
              <a:t>5</a:t>
            </a:r>
            <a:r>
              <a:rPr lang="en-US" sz="4800" smtClean="0"/>
              <a:t>, Nathan Schwadron</a:t>
            </a:r>
            <a:r>
              <a:rPr lang="en-US" sz="4800" baseline="30000" smtClean="0"/>
              <a:t>3</a:t>
            </a:r>
            <a:r>
              <a:rPr lang="en-US" sz="4800" smtClean="0"/>
              <a:t>, Meghan Silverman</a:t>
            </a:r>
            <a:r>
              <a:rPr lang="en-US" sz="4800" baseline="30000" smtClean="0"/>
              <a:t>8</a:t>
            </a:r>
            <a:r>
              <a:rPr lang="en-US" sz="4800" smtClean="0"/>
              <a:t>, Charles Smith</a:t>
            </a:r>
            <a:r>
              <a:rPr lang="en-US" sz="4800" baseline="30000" smtClean="0"/>
              <a:t>3</a:t>
            </a:r>
            <a:r>
              <a:rPr lang="en-US" sz="4800" smtClean="0"/>
              <a:t>, Sony Smith</a:t>
            </a:r>
            <a:r>
              <a:rPr lang="en-US" sz="4800" baseline="30000" smtClean="0"/>
              <a:t>3</a:t>
            </a:r>
            <a:r>
              <a:rPr lang="en-US" sz="4800" smtClean="0"/>
              <a:t>, Harlan Spence</a:t>
            </a:r>
            <a:r>
              <a:rPr lang="en-US" sz="4800" baseline="30000" smtClean="0"/>
              <a:t>3</a:t>
            </a:r>
            <a:r>
              <a:rPr lang="en-US" sz="4800" smtClean="0"/>
              <a:t>, Abigale Watson</a:t>
            </a:r>
            <a:r>
              <a:rPr lang="en-US" sz="4800" baseline="30000" smtClean="0"/>
              <a:t>8</a:t>
            </a:r>
            <a:r>
              <a:rPr lang="en-US" sz="4800" smtClean="0"/>
              <a:t>, Carol Young</a:t>
            </a:r>
            <a:r>
              <a:rPr lang="en-US" sz="4800" baseline="30000" smtClean="0"/>
              <a:t>8</a:t>
            </a:r>
            <a:r>
              <a:rPr lang="en-US" sz="4800" smtClean="0"/>
              <a:t>, and Katherine Young</a:t>
            </a:r>
            <a:r>
              <a:rPr lang="en-US" sz="4800" baseline="30000" smtClean="0"/>
              <a:t>1</a:t>
            </a:r>
            <a:r>
              <a:rPr lang="en-US" sz="4800" smtClean="0"/>
              <a:t> </a:t>
            </a:r>
            <a:br>
              <a:rPr lang="en-US" sz="4800" smtClean="0"/>
            </a:br>
            <a:r>
              <a:rPr lang="en-US" sz="1800" smtClean="0"/>
              <a:t/>
            </a:r>
            <a:br>
              <a:rPr lang="en-US" sz="1800" smtClean="0"/>
            </a:br>
            <a:r>
              <a:rPr lang="en-US" sz="3200" baseline="30000" smtClean="0"/>
              <a:t>1</a:t>
            </a:r>
            <a:r>
              <a:rPr lang="en-US" sz="3200" smtClean="0"/>
              <a:t>Phillips-Exeter Academy; </a:t>
            </a:r>
            <a:r>
              <a:rPr lang="en-US" sz="3200" baseline="30000" smtClean="0"/>
              <a:t>2</a:t>
            </a:r>
            <a:r>
              <a:rPr lang="en-US" sz="3200" smtClean="0"/>
              <a:t>Timberlane Regional High School; </a:t>
            </a:r>
            <a:r>
              <a:rPr lang="en-US" sz="3200" baseline="30000" smtClean="0"/>
              <a:t>3</a:t>
            </a:r>
            <a:r>
              <a:rPr lang="en-US" sz="3200" smtClean="0"/>
              <a:t>University of New Hampshire; </a:t>
            </a:r>
            <a:r>
              <a:rPr lang="en-US" sz="3200" baseline="30000" smtClean="0"/>
              <a:t>4</a:t>
            </a:r>
            <a:r>
              <a:rPr lang="en-US" sz="3200" smtClean="0"/>
              <a:t>Salem High School; </a:t>
            </a:r>
            <a:r>
              <a:rPr lang="en-US" sz="3200" baseline="30000" smtClean="0"/>
              <a:t>5</a:t>
            </a:r>
            <a:r>
              <a:rPr lang="en-US" sz="3200" smtClean="0"/>
              <a:t>Londonderry High School; </a:t>
            </a:r>
            <a:r>
              <a:rPr lang="en-US" sz="3200" baseline="30000" smtClean="0"/>
              <a:t>6</a:t>
            </a:r>
            <a:r>
              <a:rPr lang="en-US" sz="3200" smtClean="0"/>
              <a:t>Coe-Brown Northwood Academy; </a:t>
            </a:r>
            <a:r>
              <a:rPr lang="en-US" sz="3200" baseline="30000" smtClean="0"/>
              <a:t>7</a:t>
            </a:r>
            <a:r>
              <a:rPr lang="en-US" sz="3200" smtClean="0"/>
              <a:t>Pinkerton Academy; </a:t>
            </a:r>
            <a:r>
              <a:rPr lang="en-US" sz="3200" baseline="30000" smtClean="0"/>
              <a:t>8</a:t>
            </a:r>
            <a:r>
              <a:rPr lang="en-US" sz="3200" smtClean="0"/>
              <a:t>Contoocook Valley High School</a:t>
            </a:r>
          </a:p>
        </p:txBody>
      </p:sp>
      <p:sp>
        <p:nvSpPr>
          <p:cNvPr id="15362" name="Text Box 5"/>
          <p:cNvSpPr txBox="1">
            <a:spLocks noChangeArrowheads="1"/>
          </p:cNvSpPr>
          <p:nvPr/>
        </p:nvSpPr>
        <p:spPr bwMode="auto">
          <a:xfrm>
            <a:off x="990600" y="6096000"/>
            <a:ext cx="47396400" cy="1616075"/>
          </a:xfrm>
          <a:prstGeom prst="rect">
            <a:avLst/>
          </a:prstGeom>
          <a:noFill/>
          <a:ln w="9525">
            <a:noFill/>
            <a:miter lim="800000"/>
            <a:headEnd/>
            <a:tailEnd/>
          </a:ln>
        </p:spPr>
        <p:txBody>
          <a:bodyPr>
            <a:spAutoFit/>
          </a:bodyPr>
          <a:lstStyle/>
          <a:p>
            <a:pPr algn="ctr" defTabSz="4649788">
              <a:spcBef>
                <a:spcPct val="50000"/>
              </a:spcBef>
            </a:pPr>
            <a:r>
              <a:rPr lang="en-US" sz="2500" b="1"/>
              <a:t>Abstract:</a:t>
            </a:r>
            <a:r>
              <a:rPr lang="en-US" sz="2500"/>
              <a:t>  UNH has formed a collaborative research and education venture with seven local high schools.  Students are building SAM-III fluxgate magnetometers.  In the process, students are learning both analog and digital electronics, circuit construction, and core physics from electromagnetism.  The magnetometers will be used for demonstration purposes in the schools and as elements in a distributed array that will be coordinated for the purpose of performing space physics research in the New Hampshire area.  Geomagnetic variations at ground level are caused by electric currents 100 km overhead.  The measurement of spatial and temporal variability in the ground level fluctuations provides important clues to ionospheric dynamics that can be correlated with spacecraft data.  While the construction of the magnetometers is documented, deployment of the instruments constitutes problems in power and data handling that are unsolved engineering problems that the teams must tackle.  Several working magnetometers already exist and there are different approaches underway to solve the power and data handling problems.  When completed, the array will permit advanced scientific research into ionospheric dynamics that will continue to involve the students and schools that built the array.</a:t>
            </a:r>
          </a:p>
        </p:txBody>
      </p:sp>
      <p:pic>
        <p:nvPicPr>
          <p:cNvPr id="15363" name="Picture 6" descr="UNH_Logo"/>
          <p:cNvPicPr>
            <a:picLocks noChangeAspect="1" noChangeArrowheads="1"/>
          </p:cNvPicPr>
          <p:nvPr/>
        </p:nvPicPr>
        <p:blipFill>
          <a:blip r:embed="rId2"/>
          <a:srcRect/>
          <a:stretch>
            <a:fillRect/>
          </a:stretch>
        </p:blipFill>
        <p:spPr bwMode="auto">
          <a:xfrm>
            <a:off x="685800" y="914400"/>
            <a:ext cx="4008438" cy="4876800"/>
          </a:xfrm>
          <a:prstGeom prst="rect">
            <a:avLst/>
          </a:prstGeom>
          <a:noFill/>
          <a:ln w="9525">
            <a:noFill/>
            <a:miter lim="800000"/>
            <a:headEnd/>
            <a:tailEnd/>
          </a:ln>
        </p:spPr>
      </p:pic>
      <p:pic>
        <p:nvPicPr>
          <p:cNvPr id="15364" name="Picture 7" descr="Earth_2012un-nouveau-paradigmedotcom"/>
          <p:cNvPicPr>
            <a:picLocks noChangeAspect="1" noChangeArrowheads="1"/>
          </p:cNvPicPr>
          <p:nvPr/>
        </p:nvPicPr>
        <p:blipFill>
          <a:blip r:embed="rId3"/>
          <a:srcRect/>
          <a:stretch>
            <a:fillRect/>
          </a:stretch>
        </p:blipFill>
        <p:spPr bwMode="auto">
          <a:xfrm>
            <a:off x="1143000" y="8153400"/>
            <a:ext cx="7086600" cy="6869113"/>
          </a:xfrm>
          <a:prstGeom prst="rect">
            <a:avLst/>
          </a:prstGeom>
          <a:noFill/>
          <a:ln w="9525">
            <a:noFill/>
            <a:miter lim="800000"/>
            <a:headEnd/>
            <a:tailEnd/>
          </a:ln>
        </p:spPr>
      </p:pic>
      <p:pic>
        <p:nvPicPr>
          <p:cNvPr id="15365" name="Picture 8" descr="Screenshot 2017-03-23 14"/>
          <p:cNvPicPr>
            <a:picLocks noChangeAspect="1" noChangeArrowheads="1"/>
          </p:cNvPicPr>
          <p:nvPr/>
        </p:nvPicPr>
        <p:blipFill>
          <a:blip r:embed="rId4"/>
          <a:srcRect/>
          <a:stretch>
            <a:fillRect/>
          </a:stretch>
        </p:blipFill>
        <p:spPr bwMode="auto">
          <a:xfrm>
            <a:off x="33083500" y="8001000"/>
            <a:ext cx="15303500" cy="9096375"/>
          </a:xfrm>
          <a:prstGeom prst="rect">
            <a:avLst/>
          </a:prstGeom>
          <a:noFill/>
          <a:ln w="9525">
            <a:noFill/>
            <a:miter lim="800000"/>
            <a:headEnd/>
            <a:tailEnd/>
          </a:ln>
        </p:spPr>
      </p:pic>
      <p:pic>
        <p:nvPicPr>
          <p:cNvPr id="15366" name="Picture 9" descr="MAG Kit"/>
          <p:cNvPicPr>
            <a:picLocks noChangeAspect="1" noChangeArrowheads="1"/>
          </p:cNvPicPr>
          <p:nvPr/>
        </p:nvPicPr>
        <p:blipFill>
          <a:blip r:embed="rId5"/>
          <a:srcRect l="2979" t="7178" r="8221" b="7013"/>
          <a:stretch>
            <a:fillRect/>
          </a:stretch>
        </p:blipFill>
        <p:spPr bwMode="auto">
          <a:xfrm>
            <a:off x="18505488" y="8456613"/>
            <a:ext cx="6211887" cy="4503737"/>
          </a:xfrm>
          <a:prstGeom prst="rect">
            <a:avLst/>
          </a:prstGeom>
          <a:noFill/>
          <a:ln w="9525">
            <a:noFill/>
            <a:miter lim="800000"/>
            <a:headEnd/>
            <a:tailEnd/>
          </a:ln>
        </p:spPr>
      </p:pic>
      <p:pic>
        <p:nvPicPr>
          <p:cNvPr id="15367" name="Picture 12" descr="MAG Assembled"/>
          <p:cNvPicPr>
            <a:picLocks noChangeAspect="1" noChangeArrowheads="1"/>
          </p:cNvPicPr>
          <p:nvPr/>
        </p:nvPicPr>
        <p:blipFill>
          <a:blip r:embed="rId6"/>
          <a:srcRect l="13632" t="18561" r="7544" b="17860"/>
          <a:stretch>
            <a:fillRect/>
          </a:stretch>
        </p:blipFill>
        <p:spPr bwMode="auto">
          <a:xfrm>
            <a:off x="25857200" y="8440738"/>
            <a:ext cx="4327525" cy="4657725"/>
          </a:xfrm>
          <a:prstGeom prst="rect">
            <a:avLst/>
          </a:prstGeom>
          <a:noFill/>
          <a:ln w="9525">
            <a:noFill/>
            <a:miter lim="800000"/>
            <a:headEnd/>
            <a:tailEnd/>
          </a:ln>
        </p:spPr>
      </p:pic>
      <p:pic>
        <p:nvPicPr>
          <p:cNvPr id="15368" name="Picture 13" descr="Atmospheric-scale"/>
          <p:cNvPicPr>
            <a:picLocks noChangeAspect="1" noChangeArrowheads="1"/>
          </p:cNvPicPr>
          <p:nvPr/>
        </p:nvPicPr>
        <p:blipFill>
          <a:blip r:embed="rId7"/>
          <a:srcRect/>
          <a:stretch>
            <a:fillRect/>
          </a:stretch>
        </p:blipFill>
        <p:spPr bwMode="auto">
          <a:xfrm>
            <a:off x="8534400" y="8305800"/>
            <a:ext cx="8915400" cy="6686550"/>
          </a:xfrm>
          <a:prstGeom prst="rect">
            <a:avLst/>
          </a:prstGeom>
          <a:noFill/>
          <a:ln w="9525">
            <a:noFill/>
            <a:miter lim="800000"/>
            <a:headEnd/>
            <a:tailEnd/>
          </a:ln>
        </p:spPr>
      </p:pic>
      <p:pic>
        <p:nvPicPr>
          <p:cNvPr id="15369" name="Picture 14" descr="Schools-on-map"/>
          <p:cNvPicPr>
            <a:picLocks noChangeAspect="1" noChangeArrowheads="1"/>
          </p:cNvPicPr>
          <p:nvPr/>
        </p:nvPicPr>
        <p:blipFill>
          <a:blip r:embed="rId8"/>
          <a:srcRect/>
          <a:stretch>
            <a:fillRect/>
          </a:stretch>
        </p:blipFill>
        <p:spPr bwMode="auto">
          <a:xfrm>
            <a:off x="1219200" y="19126200"/>
            <a:ext cx="7086600" cy="5314950"/>
          </a:xfrm>
          <a:prstGeom prst="rect">
            <a:avLst/>
          </a:prstGeom>
          <a:noFill/>
          <a:ln w="9525">
            <a:noFill/>
            <a:miter lim="800000"/>
            <a:headEnd/>
            <a:tailEnd/>
          </a:ln>
        </p:spPr>
      </p:pic>
      <p:pic>
        <p:nvPicPr>
          <p:cNvPr id="15370" name="Picture 15" descr="IMG_0400"/>
          <p:cNvPicPr>
            <a:picLocks noChangeAspect="1" noChangeArrowheads="1"/>
          </p:cNvPicPr>
          <p:nvPr/>
        </p:nvPicPr>
        <p:blipFill>
          <a:blip r:embed="rId9"/>
          <a:srcRect t="15038"/>
          <a:stretch>
            <a:fillRect/>
          </a:stretch>
        </p:blipFill>
        <p:spPr bwMode="auto">
          <a:xfrm>
            <a:off x="18505488" y="13331825"/>
            <a:ext cx="6170612" cy="3932238"/>
          </a:xfrm>
          <a:prstGeom prst="rect">
            <a:avLst/>
          </a:prstGeom>
          <a:noFill/>
          <a:ln w="9525">
            <a:noFill/>
            <a:miter lim="800000"/>
            <a:headEnd/>
            <a:tailEnd/>
          </a:ln>
        </p:spPr>
      </p:pic>
      <p:pic>
        <p:nvPicPr>
          <p:cNvPr id="15371" name="Picture 16" descr="IMG_0542 (1)"/>
          <p:cNvPicPr>
            <a:picLocks noChangeAspect="1" noChangeArrowheads="1"/>
          </p:cNvPicPr>
          <p:nvPr/>
        </p:nvPicPr>
        <p:blipFill>
          <a:blip r:embed="rId10"/>
          <a:srcRect/>
          <a:stretch>
            <a:fillRect/>
          </a:stretch>
        </p:blipFill>
        <p:spPr bwMode="auto">
          <a:xfrm>
            <a:off x="25781000" y="18183225"/>
            <a:ext cx="6289675" cy="4716463"/>
          </a:xfrm>
          <a:prstGeom prst="rect">
            <a:avLst/>
          </a:prstGeom>
          <a:noFill/>
          <a:ln w="9525">
            <a:noFill/>
            <a:miter lim="800000"/>
            <a:headEnd/>
            <a:tailEnd/>
          </a:ln>
        </p:spPr>
      </p:pic>
      <p:pic>
        <p:nvPicPr>
          <p:cNvPr id="15372" name="Picture 17" descr="IMG_0405"/>
          <p:cNvPicPr>
            <a:picLocks noChangeAspect="1" noChangeArrowheads="1"/>
          </p:cNvPicPr>
          <p:nvPr/>
        </p:nvPicPr>
        <p:blipFill>
          <a:blip r:embed="rId11"/>
          <a:srcRect/>
          <a:stretch>
            <a:fillRect/>
          </a:stretch>
        </p:blipFill>
        <p:spPr bwMode="auto">
          <a:xfrm>
            <a:off x="25874663" y="13344525"/>
            <a:ext cx="5745162" cy="4308475"/>
          </a:xfrm>
          <a:prstGeom prst="rect">
            <a:avLst/>
          </a:prstGeom>
          <a:noFill/>
          <a:ln w="9525">
            <a:noFill/>
            <a:miter lim="800000"/>
            <a:headEnd/>
            <a:tailEnd/>
          </a:ln>
        </p:spPr>
      </p:pic>
      <p:pic>
        <p:nvPicPr>
          <p:cNvPr id="15373" name="Picture 18" descr="IMG_0566"/>
          <p:cNvPicPr>
            <a:picLocks noChangeAspect="1" noChangeArrowheads="1"/>
          </p:cNvPicPr>
          <p:nvPr/>
        </p:nvPicPr>
        <p:blipFill>
          <a:blip r:embed="rId12"/>
          <a:srcRect l="909" t="1932" r="13525" b="-1932"/>
          <a:stretch>
            <a:fillRect/>
          </a:stretch>
        </p:blipFill>
        <p:spPr bwMode="auto">
          <a:xfrm>
            <a:off x="18535650" y="17686338"/>
            <a:ext cx="6140450" cy="5381625"/>
          </a:xfrm>
          <a:prstGeom prst="rect">
            <a:avLst/>
          </a:prstGeom>
          <a:noFill/>
          <a:ln w="9525">
            <a:noFill/>
            <a:miter lim="800000"/>
            <a:headEnd/>
            <a:tailEnd/>
          </a:ln>
        </p:spPr>
      </p:pic>
      <p:sp>
        <p:nvSpPr>
          <p:cNvPr id="15374" name="Text Box 19"/>
          <p:cNvSpPr txBox="1">
            <a:spLocks noChangeArrowheads="1"/>
          </p:cNvSpPr>
          <p:nvPr/>
        </p:nvSpPr>
        <p:spPr bwMode="auto">
          <a:xfrm>
            <a:off x="1219200" y="15240000"/>
            <a:ext cx="16230600" cy="3503613"/>
          </a:xfrm>
          <a:prstGeom prst="rect">
            <a:avLst/>
          </a:prstGeom>
          <a:noFill/>
          <a:ln w="9525">
            <a:noFill/>
            <a:miter lim="800000"/>
            <a:headEnd/>
            <a:tailEnd/>
          </a:ln>
        </p:spPr>
        <p:txBody>
          <a:bodyPr>
            <a:spAutoFit/>
          </a:bodyPr>
          <a:lstStyle/>
          <a:p>
            <a:pPr defTabSz="4649788">
              <a:spcBef>
                <a:spcPct val="50000"/>
              </a:spcBef>
            </a:pPr>
            <a:r>
              <a:rPr lang="en-US" sz="3200"/>
              <a:t>The Earth’s magnetic field is not a rigid object.  It can be squeezed and distorted by the high-speed gas of the solar wind causing magnetic storms in the highest reaches of our atmosphere.  This can result in the aurora seen in polar regions, but there are also potentially severe consequences to communication satellites, astronauts and the ground-based power grid.  Ground based magnetometers measure the distortions in the Earth’s magnetic field and with an array of magnetometers we can gain a better understanding of the spatial and temporal variation of this complex magnetic system.</a:t>
            </a:r>
          </a:p>
        </p:txBody>
      </p:sp>
      <p:sp>
        <p:nvSpPr>
          <p:cNvPr id="15375" name="Text Box 20"/>
          <p:cNvSpPr txBox="1">
            <a:spLocks noChangeArrowheads="1"/>
          </p:cNvSpPr>
          <p:nvPr/>
        </p:nvSpPr>
        <p:spPr bwMode="auto">
          <a:xfrm>
            <a:off x="8610600" y="19050000"/>
            <a:ext cx="9348788" cy="5453063"/>
          </a:xfrm>
          <a:prstGeom prst="rect">
            <a:avLst/>
          </a:prstGeom>
          <a:noFill/>
          <a:ln w="9525">
            <a:noFill/>
            <a:miter lim="800000"/>
            <a:headEnd/>
            <a:tailEnd/>
          </a:ln>
        </p:spPr>
        <p:txBody>
          <a:bodyPr>
            <a:spAutoFit/>
          </a:bodyPr>
          <a:lstStyle/>
          <a:p>
            <a:pPr defTabSz="4649788">
              <a:spcBef>
                <a:spcPct val="50000"/>
              </a:spcBef>
            </a:pPr>
            <a:r>
              <a:rPr lang="en-US" sz="3200"/>
              <a:t>Students at local high schools have been building sensitive magnetometers with the intent of deploying them in remote areas around their schools.  By combining the measurements they and scientists at UNH can gain new insights into the dynamics of the magnetosphere and ionosphere in response to solar wind transients.  A better understanding of the fundamental physics will lead to improved Space Weather models that will, in turn, help to protect our assets in space and here on Earth.</a:t>
            </a:r>
          </a:p>
        </p:txBody>
      </p:sp>
      <p:sp>
        <p:nvSpPr>
          <p:cNvPr id="15376" name="Text Box 21"/>
          <p:cNvSpPr txBox="1">
            <a:spLocks noChangeArrowheads="1"/>
          </p:cNvSpPr>
          <p:nvPr/>
        </p:nvSpPr>
        <p:spPr bwMode="auto">
          <a:xfrm>
            <a:off x="32900938" y="17311688"/>
            <a:ext cx="15621000" cy="6002337"/>
          </a:xfrm>
          <a:prstGeom prst="rect">
            <a:avLst/>
          </a:prstGeom>
          <a:noFill/>
          <a:ln w="9525">
            <a:noFill/>
            <a:miter lim="800000"/>
            <a:headEnd/>
            <a:tailEnd/>
          </a:ln>
        </p:spPr>
        <p:txBody>
          <a:bodyPr>
            <a:spAutoFit/>
          </a:bodyPr>
          <a:lstStyle/>
          <a:p>
            <a:pPr defTabSz="4649788"/>
            <a:r>
              <a:rPr lang="en-US" sz="3200"/>
              <a:t>Soon after start up, one of the first student-built magnetometers detected a magnetospheric storm beginning at about hour 14:00 on March 1, 2017 (day of year 60).  Note the large 150 nT swings in the Earth’s magnetic field near the surface.  This ground event was matched with both magnetospheric satellite measurements, interplanetary solar wind measurements that tracked, and solar observations that tracked the eruption from the surface of the Sun, through interplanetary space, to the Earth’s magnetosphere.  Measurements such as these validate the effectiveness of solar storms in inducing currents in the Earth’s magnetic field which lead to the likely disruption of our increasingly technological society.  Once an array of these instruments has been established, we will gain a better understanding of how the disturbance propagates through the near-Earth environment and the dynamics that create these Space Weather storms.</a:t>
            </a:r>
          </a:p>
        </p:txBody>
      </p:sp>
      <p:pic>
        <p:nvPicPr>
          <p:cNvPr id="15377" name="Picture 2"/>
          <p:cNvPicPr>
            <a:picLocks noChangeAspect="1"/>
          </p:cNvPicPr>
          <p:nvPr/>
        </p:nvPicPr>
        <p:blipFill>
          <a:blip r:embed="rId13"/>
          <a:srcRect/>
          <a:stretch>
            <a:fillRect/>
          </a:stretch>
        </p:blipFill>
        <p:spPr bwMode="auto">
          <a:xfrm>
            <a:off x="33656588" y="23423563"/>
            <a:ext cx="13206412" cy="8204200"/>
          </a:xfrm>
          <a:prstGeom prst="rect">
            <a:avLst/>
          </a:prstGeom>
          <a:noFill/>
          <a:ln w="9525">
            <a:noFill/>
            <a:miter lim="800000"/>
            <a:headEnd/>
            <a:tailEnd/>
          </a:ln>
        </p:spPr>
      </p:pic>
      <p:sp>
        <p:nvSpPr>
          <p:cNvPr id="15378" name="TextBox 3"/>
          <p:cNvSpPr txBox="1">
            <a:spLocks noChangeArrowheads="1"/>
          </p:cNvSpPr>
          <p:nvPr/>
        </p:nvSpPr>
        <p:spPr bwMode="auto">
          <a:xfrm>
            <a:off x="1219200" y="24885650"/>
            <a:ext cx="15551150" cy="6494463"/>
          </a:xfrm>
          <a:prstGeom prst="rect">
            <a:avLst/>
          </a:prstGeom>
          <a:noFill/>
          <a:ln w="9525">
            <a:noFill/>
            <a:miter lim="800000"/>
            <a:headEnd/>
            <a:tailEnd/>
          </a:ln>
        </p:spPr>
        <p:txBody>
          <a:bodyPr>
            <a:spAutoFit/>
          </a:bodyPr>
          <a:lstStyle/>
          <a:p>
            <a:r>
              <a:rPr lang="en-US" sz="3200"/>
              <a:t>The Simple Aurora Monitor magnetometer system (SAM III) consists of a three‑axis sensor array, a signal processor, and PC-based software. The system was designed by Dirk Langenbach (hardware) and Karsten Hanskey (software), and provided as a kit with documentation by Whitham D. Reeve of the Reeve Observatory in Anchorage, Alaska. The SAM III can measuring magnetic induction with a resolution of 1-2 nT within a range of ±50,000 nT. It is well suited for detecting fluctuations in Earth’s magnetic field.  </a:t>
            </a:r>
          </a:p>
          <a:p>
            <a:r>
              <a:rPr lang="en-US" sz="3200"/>
              <a:t>The signal processor includes a PIC16F877 microcontroller, a real-time clock, and other through-hole components mounted on a printed circuit board. A push-button keyboard and liquid crystal display provide a simple user interface. All components are mounted on a printed circuit board. The software consists of a Windows™ compatible programs used for configuration of the signal processor, logging and viewing data, browsing archived data, and performing statistical analysis of data.</a:t>
            </a:r>
          </a:p>
        </p:txBody>
      </p:sp>
      <p:grpSp>
        <p:nvGrpSpPr>
          <p:cNvPr id="15379" name="Group 5"/>
          <p:cNvGrpSpPr>
            <a:grpSpLocks/>
          </p:cNvGrpSpPr>
          <p:nvPr/>
        </p:nvGrpSpPr>
        <p:grpSpPr bwMode="auto">
          <a:xfrm>
            <a:off x="17375188" y="23423563"/>
            <a:ext cx="14684375" cy="7831137"/>
            <a:chOff x="15836504" y="25374598"/>
            <a:chExt cx="12933853" cy="6346262"/>
          </a:xfrm>
        </p:grpSpPr>
        <p:sp>
          <p:nvSpPr>
            <p:cNvPr id="24" name="Rectangle 23"/>
            <p:cNvSpPr/>
            <p:nvPr/>
          </p:nvSpPr>
          <p:spPr>
            <a:xfrm>
              <a:off x="19796360" y="27736596"/>
              <a:ext cx="3369793" cy="3347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800" dirty="0">
                  <a:solidFill>
                    <a:srgbClr val="000000"/>
                  </a:solidFill>
                  <a:ea typeface="Calibri" charset="0"/>
                  <a:cs typeface="Times New Roman" charset="0"/>
                </a:rPr>
                <a:t>signal processor</a:t>
              </a:r>
              <a:endParaRPr lang="en-US" sz="2800" dirty="0">
                <a:ea typeface="Calibri" charset="0"/>
                <a:cs typeface="Times New Roman" charset="0"/>
              </a:endParaRPr>
            </a:p>
          </p:txBody>
        </p:sp>
        <p:grpSp>
          <p:nvGrpSpPr>
            <p:cNvPr id="15381" name="Group 24"/>
            <p:cNvGrpSpPr>
              <a:grpSpLocks/>
            </p:cNvGrpSpPr>
            <p:nvPr/>
          </p:nvGrpSpPr>
          <p:grpSpPr bwMode="auto">
            <a:xfrm>
              <a:off x="15836504" y="26035894"/>
              <a:ext cx="2993248" cy="5684966"/>
              <a:chOff x="74183" y="0"/>
              <a:chExt cx="1320780" cy="1920970"/>
            </a:xfrm>
          </p:grpSpPr>
          <p:grpSp>
            <p:nvGrpSpPr>
              <p:cNvPr id="15403" name="Group 46"/>
              <p:cNvGrpSpPr>
                <a:grpSpLocks/>
              </p:cNvGrpSpPr>
              <p:nvPr/>
            </p:nvGrpSpPr>
            <p:grpSpPr bwMode="auto">
              <a:xfrm>
                <a:off x="74183" y="0"/>
                <a:ext cx="1251947" cy="1920970"/>
                <a:chOff x="74183" y="0"/>
                <a:chExt cx="1251947" cy="1920970"/>
              </a:xfrm>
            </p:grpSpPr>
            <p:grpSp>
              <p:nvGrpSpPr>
                <p:cNvPr id="15405" name="Group 48"/>
                <p:cNvGrpSpPr>
                  <a:grpSpLocks/>
                </p:cNvGrpSpPr>
                <p:nvPr/>
              </p:nvGrpSpPr>
              <p:grpSpPr bwMode="auto">
                <a:xfrm>
                  <a:off x="74183" y="0"/>
                  <a:ext cx="1251947" cy="1920970"/>
                  <a:chOff x="74183" y="0"/>
                  <a:chExt cx="1251947" cy="1920970"/>
                </a:xfrm>
              </p:grpSpPr>
              <p:sp>
                <p:nvSpPr>
                  <p:cNvPr id="51" name="Can 50"/>
                  <p:cNvSpPr/>
                  <p:nvPr/>
                </p:nvSpPr>
                <p:spPr>
                  <a:xfrm>
                    <a:off x="336401" y="553807"/>
                    <a:ext cx="190031" cy="446882"/>
                  </a:xfrm>
                  <a:prstGeom prst="can">
                    <a:avLst>
                      <a:gd name="adj" fmla="val 1738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2" name="Can 51"/>
                  <p:cNvSpPr/>
                  <p:nvPr/>
                </p:nvSpPr>
                <p:spPr>
                  <a:xfrm rot="16200000">
                    <a:off x="791887" y="777457"/>
                    <a:ext cx="124327" cy="634260"/>
                  </a:xfrm>
                  <a:prstGeom prst="can">
                    <a:avLst>
                      <a:gd name="adj" fmla="val 1738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3" name="Can 52"/>
                  <p:cNvSpPr/>
                  <p:nvPr/>
                </p:nvSpPr>
                <p:spPr>
                  <a:xfrm rot="12461130">
                    <a:off x="227195" y="1070243"/>
                    <a:ext cx="177074" cy="396890"/>
                  </a:xfrm>
                  <a:prstGeom prst="can">
                    <a:avLst>
                      <a:gd name="adj" fmla="val 8451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54" name="Straight Arrow Connector 53"/>
                  <p:cNvCxnSpPr/>
                  <p:nvPr/>
                </p:nvCxnSpPr>
                <p:spPr>
                  <a:xfrm>
                    <a:off x="444373" y="1085892"/>
                    <a:ext cx="881670" cy="86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91459" y="1085892"/>
                    <a:ext cx="334405" cy="4638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8"/>
                  <p:cNvSpPr txBox="1"/>
                  <p:nvPr/>
                </p:nvSpPr>
                <p:spPr>
                  <a:xfrm>
                    <a:off x="1100844" y="900271"/>
                    <a:ext cx="225199" cy="33863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3200" i="1" dirty="0">
                        <a:latin typeface="Times New Roman" charset="0"/>
                        <a:ea typeface="Calibri" charset="0"/>
                        <a:cs typeface="Times New Roman" charset="0"/>
                      </a:rPr>
                      <a:t>x</a:t>
                    </a:r>
                    <a:endParaRPr lang="en-US" sz="3200" dirty="0">
                      <a:ea typeface="Calibri" charset="0"/>
                      <a:cs typeface="Times New Roman" charset="0"/>
                    </a:endParaRPr>
                  </a:p>
                </p:txBody>
              </p:sp>
              <p:sp>
                <p:nvSpPr>
                  <p:cNvPr id="57" name="Text Box 9"/>
                  <p:cNvSpPr txBox="1"/>
                  <p:nvPr/>
                </p:nvSpPr>
                <p:spPr>
                  <a:xfrm>
                    <a:off x="312339" y="-13"/>
                    <a:ext cx="227667" cy="33863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3200" i="1" dirty="0">
                        <a:latin typeface="Times New Roman" charset="0"/>
                        <a:ea typeface="Calibri" charset="0"/>
                        <a:cs typeface="Times New Roman" charset="0"/>
                      </a:rPr>
                      <a:t>y</a:t>
                    </a:r>
                    <a:endParaRPr lang="en-US" sz="3200" dirty="0">
                      <a:ea typeface="Calibri" charset="0"/>
                      <a:cs typeface="Times New Roman" charset="0"/>
                    </a:endParaRPr>
                  </a:p>
                </p:txBody>
              </p:sp>
              <p:sp>
                <p:nvSpPr>
                  <p:cNvPr id="58" name="Text Box 10"/>
                  <p:cNvSpPr txBox="1"/>
                  <p:nvPr/>
                </p:nvSpPr>
                <p:spPr>
                  <a:xfrm>
                    <a:off x="74183" y="1582331"/>
                    <a:ext cx="227050" cy="33863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3200" i="1" dirty="0">
                        <a:latin typeface="Times New Roman" charset="0"/>
                        <a:ea typeface="Calibri" charset="0"/>
                        <a:cs typeface="Times New Roman" charset="0"/>
                      </a:rPr>
                      <a:t>z</a:t>
                    </a:r>
                    <a:endParaRPr lang="en-US" sz="3200" dirty="0">
                      <a:ea typeface="Calibri" charset="0"/>
                      <a:cs typeface="Times New Roman" charset="0"/>
                    </a:endParaRPr>
                  </a:p>
                </p:txBody>
              </p:sp>
            </p:grpSp>
            <p:cxnSp>
              <p:nvCxnSpPr>
                <p:cNvPr id="50" name="Straight Arrow Connector 49"/>
                <p:cNvCxnSpPr/>
                <p:nvPr/>
              </p:nvCxnSpPr>
              <p:spPr>
                <a:xfrm flipV="1">
                  <a:off x="432034" y="409049"/>
                  <a:ext cx="0" cy="6768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ext Box 17"/>
              <p:cNvSpPr txBox="1"/>
              <p:nvPr/>
            </p:nvSpPr>
            <p:spPr>
              <a:xfrm>
                <a:off x="354294" y="1549728"/>
                <a:ext cx="1040852" cy="3421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2800" dirty="0">
                    <a:ea typeface="Calibri" charset="0"/>
                    <a:cs typeface="Times New Roman" charset="0"/>
                  </a:rPr>
                  <a:t>three-axis sensor array</a:t>
                </a:r>
              </a:p>
            </p:txBody>
          </p:sp>
        </p:grpSp>
        <p:sp>
          <p:nvSpPr>
            <p:cNvPr id="26" name="Right Arrow 25"/>
            <p:cNvSpPr/>
            <p:nvPr/>
          </p:nvSpPr>
          <p:spPr>
            <a:xfrm>
              <a:off x="18856733" y="28936892"/>
              <a:ext cx="865519" cy="676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7" name="Text Box 16"/>
            <p:cNvSpPr txBox="1"/>
            <p:nvPr/>
          </p:nvSpPr>
          <p:spPr>
            <a:xfrm>
              <a:off x="23174543" y="30772716"/>
              <a:ext cx="2769941" cy="8066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p>
              <a:pPr algn="ctr">
                <a:spcBef>
                  <a:spcPts val="0"/>
                </a:spcBef>
                <a:spcAft>
                  <a:spcPts val="0"/>
                </a:spcAft>
                <a:defRPr/>
              </a:pPr>
              <a:r>
                <a:rPr lang="en-US" sz="2800" dirty="0">
                  <a:ea typeface="Calibri" charset="0"/>
                  <a:cs typeface="Times New Roman" charset="0"/>
                </a:rPr>
                <a:t>serial data,</a:t>
              </a:r>
            </a:p>
            <a:p>
              <a:pPr algn="ctr">
                <a:spcBef>
                  <a:spcPts val="0"/>
                </a:spcBef>
                <a:spcAft>
                  <a:spcPts val="0"/>
                </a:spcAft>
                <a:defRPr/>
              </a:pPr>
              <a:r>
                <a:rPr lang="en-US" sz="2800" dirty="0">
                  <a:ea typeface="Calibri" charset="0"/>
                  <a:cs typeface="Times New Roman" charset="0"/>
                </a:rPr>
                <a:t>  EIA-232 &amp; USB</a:t>
              </a:r>
            </a:p>
          </p:txBody>
        </p:sp>
        <p:sp>
          <p:nvSpPr>
            <p:cNvPr id="28" name="Left-Right Arrow 27"/>
            <p:cNvSpPr/>
            <p:nvPr/>
          </p:nvSpPr>
          <p:spPr>
            <a:xfrm>
              <a:off x="23708676" y="30023978"/>
              <a:ext cx="1806545" cy="67412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15385" name="Group 28"/>
            <p:cNvGrpSpPr>
              <a:grpSpLocks/>
            </p:cNvGrpSpPr>
            <p:nvPr/>
          </p:nvGrpSpPr>
          <p:grpSpPr bwMode="auto">
            <a:xfrm>
              <a:off x="26094120" y="29296656"/>
              <a:ext cx="2676237" cy="2392763"/>
              <a:chOff x="-102075" y="30874"/>
              <a:chExt cx="1181428" cy="808838"/>
            </a:xfrm>
          </p:grpSpPr>
          <p:sp>
            <p:nvSpPr>
              <p:cNvPr id="34" name="Bevel 33"/>
              <p:cNvSpPr/>
              <p:nvPr/>
            </p:nvSpPr>
            <p:spPr>
              <a:xfrm>
                <a:off x="349103" y="30874"/>
                <a:ext cx="730250" cy="571500"/>
              </a:xfrm>
              <a:prstGeom prst="bevel">
                <a:avLst>
                  <a:gd name="adj" fmla="val 4722"/>
                </a:avLst>
              </a:prstGeom>
              <a:solidFill>
                <a:schemeClr val="bg1"/>
              </a:solidFill>
              <a:ln>
                <a:solidFill>
                  <a:schemeClr val="tx1"/>
                </a:solidFill>
              </a:ln>
              <a:scene3d>
                <a:camera prst="orthographicFront">
                  <a:rot lat="20400000" lon="1439759" rev="207308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Cube 34"/>
              <p:cNvSpPr/>
              <p:nvPr/>
            </p:nvSpPr>
            <p:spPr>
              <a:xfrm>
                <a:off x="-102075" y="538722"/>
                <a:ext cx="1029969" cy="300990"/>
              </a:xfrm>
              <a:prstGeom prst="cube">
                <a:avLst>
                  <a:gd name="adj" fmla="val 80167"/>
                </a:avLst>
              </a:prstGeom>
              <a:solidFill>
                <a:schemeClr val="bg2"/>
              </a:solidFill>
              <a:ln>
                <a:solidFill>
                  <a:schemeClr val="tx1"/>
                </a:solidFill>
              </a:ln>
              <a:scene3d>
                <a:camera prst="orthographicFront">
                  <a:rot lat="19015175" lon="1245233" rev="20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15392" name="Group 35"/>
              <p:cNvGrpSpPr>
                <a:grpSpLocks/>
              </p:cNvGrpSpPr>
              <p:nvPr/>
            </p:nvGrpSpPr>
            <p:grpSpPr bwMode="auto">
              <a:xfrm>
                <a:off x="211394" y="550606"/>
                <a:ext cx="551655" cy="184151"/>
                <a:chOff x="0" y="0"/>
                <a:chExt cx="551991" cy="184253"/>
              </a:xfrm>
            </p:grpSpPr>
            <p:grpSp>
              <p:nvGrpSpPr>
                <p:cNvPr id="15393" name="Group 36"/>
                <p:cNvGrpSpPr>
                  <a:grpSpLocks/>
                </p:cNvGrpSpPr>
                <p:nvPr/>
              </p:nvGrpSpPr>
              <p:grpSpPr bwMode="auto">
                <a:xfrm>
                  <a:off x="58993" y="0"/>
                  <a:ext cx="492998" cy="130513"/>
                  <a:chOff x="0" y="0"/>
                  <a:chExt cx="492998" cy="130513"/>
                </a:xfrm>
              </p:grpSpPr>
              <p:sp>
                <p:nvSpPr>
                  <p:cNvPr id="43" name="Rectangle 42"/>
                  <p:cNvSpPr/>
                  <p:nvPr/>
                </p:nvSpPr>
                <p:spPr>
                  <a:xfrm flipH="1">
                    <a:off x="0" y="0"/>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4" name="Rectangle 43"/>
                  <p:cNvSpPr/>
                  <p:nvPr/>
                </p:nvSpPr>
                <p:spPr>
                  <a:xfrm flipH="1">
                    <a:off x="127820" y="14748"/>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5" name="Rectangle 44"/>
                  <p:cNvSpPr/>
                  <p:nvPr/>
                </p:nvSpPr>
                <p:spPr>
                  <a:xfrm flipH="1">
                    <a:off x="260555" y="24581"/>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6" name="Rectangle 45"/>
                  <p:cNvSpPr/>
                  <p:nvPr/>
                </p:nvSpPr>
                <p:spPr>
                  <a:xfrm flipH="1">
                    <a:off x="401558" y="39073"/>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15394" name="Group 37"/>
                <p:cNvGrpSpPr>
                  <a:grpSpLocks/>
                </p:cNvGrpSpPr>
                <p:nvPr/>
              </p:nvGrpSpPr>
              <p:grpSpPr bwMode="auto">
                <a:xfrm>
                  <a:off x="0" y="54078"/>
                  <a:ext cx="479428" cy="130175"/>
                  <a:chOff x="0" y="0"/>
                  <a:chExt cx="479815" cy="130769"/>
                </a:xfrm>
              </p:grpSpPr>
              <p:sp>
                <p:nvSpPr>
                  <p:cNvPr id="39" name="Rectangle 38"/>
                  <p:cNvSpPr/>
                  <p:nvPr/>
                </p:nvSpPr>
                <p:spPr>
                  <a:xfrm flipH="1">
                    <a:off x="0" y="0"/>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0" name="Rectangle 39"/>
                  <p:cNvSpPr/>
                  <p:nvPr/>
                </p:nvSpPr>
                <p:spPr>
                  <a:xfrm flipH="1">
                    <a:off x="127820" y="14749"/>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1" name="Rectangle 40"/>
                  <p:cNvSpPr/>
                  <p:nvPr/>
                </p:nvSpPr>
                <p:spPr>
                  <a:xfrm flipH="1">
                    <a:off x="260555" y="24581"/>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2" name="Rectangle 41"/>
                  <p:cNvSpPr/>
                  <p:nvPr/>
                </p:nvSpPr>
                <p:spPr>
                  <a:xfrm flipH="1">
                    <a:off x="388375" y="39329"/>
                    <a:ext cx="91440" cy="91440"/>
                  </a:xfrm>
                  <a:prstGeom prst="rect">
                    <a:avLst/>
                  </a:prstGeom>
                  <a:solidFill>
                    <a:schemeClr val="tx1"/>
                  </a:solidFill>
                  <a:ln>
                    <a:solidFill>
                      <a:schemeClr val="tx1"/>
                    </a:solidFill>
                  </a:ln>
                  <a:scene3d>
                    <a:camera prst="orthographicFront">
                      <a:rot lat="1608310" lon="4330272" rev="508712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grpSp>
        <p:sp>
          <p:nvSpPr>
            <p:cNvPr id="30" name="Right Arrow 29"/>
            <p:cNvSpPr/>
            <p:nvPr/>
          </p:nvSpPr>
          <p:spPr>
            <a:xfrm>
              <a:off x="23689101" y="27736596"/>
              <a:ext cx="1031912" cy="6741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Text Box 52"/>
            <p:cNvSpPr txBox="1"/>
            <p:nvPr/>
          </p:nvSpPr>
          <p:spPr>
            <a:xfrm>
              <a:off x="24933547" y="27403395"/>
              <a:ext cx="3021627" cy="135982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p>
              <a:pPr algn="ctr">
                <a:spcBef>
                  <a:spcPts val="0"/>
                </a:spcBef>
                <a:spcAft>
                  <a:spcPts val="0"/>
                </a:spcAft>
                <a:defRPr/>
              </a:pPr>
              <a:r>
                <a:rPr lang="en-US" sz="2800" dirty="0">
                  <a:ea typeface="Calibri" charset="0"/>
                  <a:cs typeface="Times New Roman" charset="0"/>
                </a:rPr>
                <a:t>digital alarm and analog outputs tied to K-index</a:t>
              </a:r>
            </a:p>
          </p:txBody>
        </p:sp>
        <p:sp>
          <p:nvSpPr>
            <p:cNvPr id="32" name="Oval 31"/>
            <p:cNvSpPr/>
            <p:nvPr/>
          </p:nvSpPr>
          <p:spPr>
            <a:xfrm>
              <a:off x="20779333" y="25374598"/>
              <a:ext cx="1708667" cy="16634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0"/>
                </a:spcBef>
                <a:spcAft>
                  <a:spcPts val="0"/>
                </a:spcAft>
                <a:defRPr/>
              </a:pPr>
              <a:r>
                <a:rPr lang="en-US" sz="2800" dirty="0">
                  <a:solidFill>
                    <a:srgbClr val="000000"/>
                  </a:solidFill>
                  <a:ea typeface="Calibri" charset="0"/>
                  <a:cs typeface="Times New Roman" charset="0"/>
                </a:rPr>
                <a:t>12 V DC power</a:t>
              </a:r>
              <a:endParaRPr lang="en-US" sz="2800" dirty="0">
                <a:ea typeface="Calibri" charset="0"/>
                <a:cs typeface="Times New Roman" charset="0"/>
              </a:endParaRPr>
            </a:p>
          </p:txBody>
        </p:sp>
        <p:cxnSp>
          <p:nvCxnSpPr>
            <p:cNvPr id="33" name="Straight Connector 32"/>
            <p:cNvCxnSpPr/>
            <p:nvPr/>
          </p:nvCxnSpPr>
          <p:spPr>
            <a:xfrm flipH="1">
              <a:off x="21668623" y="27067621"/>
              <a:ext cx="0" cy="75131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649788" rtl="0" eaLnBrk="1" fontAlgn="base" latinLnBrk="0" hangingPunct="1">
          <a:lnSpc>
            <a:spcPct val="100000"/>
          </a:lnSpc>
          <a:spcBef>
            <a:spcPct val="0"/>
          </a:spcBef>
          <a:spcAft>
            <a:spcPct val="0"/>
          </a:spcAft>
          <a:buClrTx/>
          <a:buSzTx/>
          <a:buFontTx/>
          <a:buNone/>
          <a:tabLst/>
          <a:defRPr kumimoji="0" lang="en-US" altLang="x-none" sz="9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649788" rtl="0" eaLnBrk="1" fontAlgn="base" latinLnBrk="0" hangingPunct="1">
          <a:lnSpc>
            <a:spcPct val="100000"/>
          </a:lnSpc>
          <a:spcBef>
            <a:spcPct val="0"/>
          </a:spcBef>
          <a:spcAft>
            <a:spcPct val="0"/>
          </a:spcAft>
          <a:buClrTx/>
          <a:buSzTx/>
          <a:buFontTx/>
          <a:buNone/>
          <a:tabLst/>
          <a:defRPr kumimoji="0" lang="en-US" altLang="x-none" sz="92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765</Words>
  <Application>Microsoft Macintosh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Space Weather Underground: A Collaboration Between UNH and Local High Schools  John Blackwell1, Louis Broad2, Cathy Duderstadt3, Gary Duranko4, Julia Fitzgibbons5, Eric Froburg3, Scott Goelzer6, Caroline Hayes5, Erin Janas5, Andria Johnson8, Harald Kucharek3, Marc Lessard3, Richard Levergood5, Cathleen Little7, Noe Lugaz3, Schuyler Michalak8, Andrew Pereira1, Zackary Pine6, Alena Pursel5, Michelle Ramiz1, Jason Rosenblum1, Samantha Schofield5, Nathan Schwadron3, Meghan Silverman8, Charles Smith3, Sony Smith3, Harlan Spence3, Abigale Watson8, Carol Young8, and Katherine Young1   1Phillips-Exeter Academy; 2Timberlane Regional High School; 3University of New Hampshire; 4Salem High School; 5Londonderry High School; 6Coe-Brown Northwood Academy; 7Pinkerton Academy; 8Contoocook Valley High School</vt:lpstr>
    </vt:vector>
  </TitlesOfParts>
  <Company>University of New Hampshire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Weather Underground: A Collaboration Between UNH and Local High Schools John Blackwell1, Louis Broad2, Cathy Duderstadt3, Gary Duranko4, Julia Fitzgibbons5, Eric Froburg3, Scott Goelzer6, Caroline Hayes5, Erin Janas5, Andria Johnson8, Harald Kucharek3, Marc Lessard3, Richard Levergood5, Cathleen Little7, Noe Lugaz3, Schuyler Michalak8, Elizabeth Niven5, Andrew Pereira1, Zackary Pine6, Alena Pursel5, Michelle Ramiz1, Jason Rosenblum1, Samantha Schofield5, Nathan Schwadron3, Meghan Silverman8, Charles Smith3, Sony Smith3, Harlan Spence3, Abigale Watson8, Carol Young8, and Katherine Young1 </dc:title>
  <dc:creator>Charles W. Smith</dc:creator>
  <cp:lastModifiedBy>Charles W. Smith</cp:lastModifiedBy>
  <cp:revision>34</cp:revision>
  <dcterms:created xsi:type="dcterms:W3CDTF">2017-03-18T16:35:19Z</dcterms:created>
  <dcterms:modified xsi:type="dcterms:W3CDTF">2017-04-14T14:45:08Z</dcterms:modified>
</cp:coreProperties>
</file>