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3686627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313" algn="l" defTabSz="3686627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627" algn="l" defTabSz="3686627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29936" algn="l" defTabSz="3686627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250" algn="l" defTabSz="3686627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6563" algn="l" defTabSz="3686627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59873" algn="l" defTabSz="3686627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3186" algn="l" defTabSz="3686627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6500" algn="l" defTabSz="3686627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491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4955"/>
  </p:normalViewPr>
  <p:slideViewPr>
    <p:cSldViewPr snapToGrid="0" snapToObjects="1">
      <p:cViewPr>
        <p:scale>
          <a:sx n="60" d="100"/>
          <a:sy n="60" d="100"/>
        </p:scale>
        <p:origin x="-4368" y="-2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17226-03FD-2044-A5D6-17EEDC6B07D4}" type="datetimeFigureOut">
              <a:rPr lang="en-US" smtClean="0"/>
              <a:t>4/14/17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AE150-FA2F-D44A-A933-CEB577E46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40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86627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1pPr>
    <a:lvl2pPr marL="1843313" algn="l" defTabSz="3686627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2pPr>
    <a:lvl3pPr marL="3686627" algn="l" defTabSz="3686627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3pPr>
    <a:lvl4pPr marL="5529936" algn="l" defTabSz="3686627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4pPr>
    <a:lvl5pPr marL="7373250" algn="l" defTabSz="3686627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5pPr>
    <a:lvl6pPr marL="9216563" algn="l" defTabSz="3686627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6pPr>
    <a:lvl7pPr marL="11059873" algn="l" defTabSz="3686627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7pPr>
    <a:lvl8pPr marL="12903186" algn="l" defTabSz="3686627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8pPr>
    <a:lvl9pPr marL="14746500" algn="l" defTabSz="3686627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AE150-FA2F-D44A-A933-CEB577E46C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93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EDC4-6C97-C544-B2B7-289A03A1D0E0}" type="datetimeFigureOut">
              <a:rPr lang="en-US" smtClean="0"/>
              <a:t>4/14/17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80AB-7F8B-6644-A96E-AF1AD6808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EDC4-6C97-C544-B2B7-289A03A1D0E0}" type="datetimeFigureOut">
              <a:rPr lang="en-US" smtClean="0"/>
              <a:t>4/14/17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80AB-7F8B-6644-A96E-AF1AD6808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EDC4-6C97-C544-B2B7-289A03A1D0E0}" type="datetimeFigureOut">
              <a:rPr lang="en-US" smtClean="0"/>
              <a:t>4/14/17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80AB-7F8B-6644-A96E-AF1AD6808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EDC4-6C97-C544-B2B7-289A03A1D0E0}" type="datetimeFigureOut">
              <a:rPr lang="en-US" smtClean="0"/>
              <a:t>4/14/17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80AB-7F8B-6644-A96E-AF1AD6808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EDC4-6C97-C544-B2B7-289A03A1D0E0}" type="datetimeFigureOut">
              <a:rPr lang="en-US" smtClean="0"/>
              <a:t>4/14/17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80AB-7F8B-6644-A96E-AF1AD6808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EDC4-6C97-C544-B2B7-289A03A1D0E0}" type="datetimeFigureOut">
              <a:rPr lang="en-US" smtClean="0"/>
              <a:t>4/14/17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80AB-7F8B-6644-A96E-AF1AD6808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EDC4-6C97-C544-B2B7-289A03A1D0E0}" type="datetimeFigureOut">
              <a:rPr lang="en-US" smtClean="0"/>
              <a:t>4/14/17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80AB-7F8B-6644-A96E-AF1AD6808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EDC4-6C97-C544-B2B7-289A03A1D0E0}" type="datetimeFigureOut">
              <a:rPr lang="en-US" smtClean="0"/>
              <a:t>4/14/17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80AB-7F8B-6644-A96E-AF1AD6808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EDC4-6C97-C544-B2B7-289A03A1D0E0}" type="datetimeFigureOut">
              <a:rPr lang="en-US" smtClean="0"/>
              <a:t>4/14/17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80AB-7F8B-6644-A96E-AF1AD6808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EDC4-6C97-C544-B2B7-289A03A1D0E0}" type="datetimeFigureOut">
              <a:rPr lang="en-US" smtClean="0"/>
              <a:t>4/14/17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80AB-7F8B-6644-A96E-AF1AD6808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EDC4-6C97-C544-B2B7-289A03A1D0E0}" type="datetimeFigureOut">
              <a:rPr lang="en-US" smtClean="0"/>
              <a:t>4/14/17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80AB-7F8B-6644-A96E-AF1AD6808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EDC4-6C97-C544-B2B7-289A03A1D0E0}" type="datetimeFigureOut">
              <a:rPr lang="en-US" smtClean="0"/>
              <a:t>4/14/17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E80AB-7F8B-6644-A96E-AF1AD6808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2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emf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1" Type="http://schemas.openxmlformats.org/officeDocument/2006/relationships/image" Target="../media/image9.gif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emf"/><Relationship Id="rId8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D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66663" y="498763"/>
            <a:ext cx="42934679" cy="5021226"/>
            <a:chOff x="914399" y="498763"/>
            <a:chExt cx="42062400" cy="5021226"/>
          </a:xfrm>
        </p:grpSpPr>
        <p:sp>
          <p:nvSpPr>
            <p:cNvPr id="4" name="Rounded Rectangle 3"/>
            <p:cNvSpPr/>
            <p:nvPr/>
          </p:nvSpPr>
          <p:spPr>
            <a:xfrm>
              <a:off x="914399" y="498763"/>
              <a:ext cx="14808615" cy="5021226"/>
            </a:xfrm>
            <a:prstGeom prst="roundRect">
              <a:avLst/>
            </a:prstGeom>
            <a:solidFill>
              <a:srgbClr val="003491"/>
            </a:solidFill>
            <a:ln w="76200">
              <a:solidFill>
                <a:srgbClr val="0034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372" y="945668"/>
              <a:ext cx="10375815" cy="4166994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12082226" y="498763"/>
              <a:ext cx="30894573" cy="502122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34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476171" y="751619"/>
              <a:ext cx="30243518" cy="4662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200" b="1" dirty="0" smtClean="0">
                  <a:solidFill>
                    <a:srgbClr val="003491"/>
                  </a:solidFill>
                </a:rPr>
                <a:t>Domain Name System Security Extensions (DNSSEC)</a:t>
              </a:r>
            </a:p>
            <a:p>
              <a:pPr algn="ctr"/>
              <a:r>
                <a:rPr lang="en-US" sz="8500" b="1" i="1" dirty="0" smtClean="0">
                  <a:solidFill>
                    <a:srgbClr val="003491"/>
                  </a:solidFill>
                </a:rPr>
                <a:t>Department of Computer Science</a:t>
              </a:r>
            </a:p>
            <a:p>
              <a:pPr algn="ctr"/>
              <a:r>
                <a:rPr lang="en-US" sz="5000" b="1" dirty="0" smtClean="0">
                  <a:solidFill>
                    <a:srgbClr val="003491"/>
                  </a:solidFill>
                </a:rPr>
                <a:t>Project Team:  </a:t>
              </a:r>
              <a:r>
                <a:rPr lang="en-US" sz="5000" i="1" dirty="0" smtClean="0">
                  <a:solidFill>
                    <a:srgbClr val="003491"/>
                  </a:solidFill>
                </a:rPr>
                <a:t>Ryan Ducharme + LuYao Zhang</a:t>
              </a:r>
            </a:p>
            <a:p>
              <a:pPr algn="ctr"/>
              <a:r>
                <a:rPr lang="en-US" sz="5000" b="1" dirty="0" smtClean="0">
                  <a:solidFill>
                    <a:srgbClr val="003491"/>
                  </a:solidFill>
                </a:rPr>
                <a:t>Project Advisor: </a:t>
              </a:r>
              <a:r>
                <a:rPr lang="en-US" sz="5000" i="1" dirty="0" smtClean="0">
                  <a:solidFill>
                    <a:srgbClr val="003491"/>
                  </a:solidFill>
                </a:rPr>
                <a:t>Scott Kitterman</a:t>
              </a:r>
              <a:endParaRPr lang="en-US" sz="5000" i="1" dirty="0">
                <a:solidFill>
                  <a:srgbClr val="00349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5565204" y="6073563"/>
            <a:ext cx="12737592" cy="8083568"/>
            <a:chOff x="7931316" y="11675985"/>
            <a:chExt cx="12856464" cy="8667170"/>
          </a:xfrm>
        </p:grpSpPr>
        <p:sp>
          <p:nvSpPr>
            <p:cNvPr id="18" name="Rounded Rectangle 17"/>
            <p:cNvSpPr/>
            <p:nvPr/>
          </p:nvSpPr>
          <p:spPr>
            <a:xfrm>
              <a:off x="7931316" y="11675985"/>
              <a:ext cx="12856464" cy="8426308"/>
            </a:xfrm>
            <a:prstGeom prst="rect">
              <a:avLst/>
            </a:prstGeom>
            <a:solidFill>
              <a:srgbClr val="00349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8114555" y="11675985"/>
              <a:ext cx="12489988" cy="8667170"/>
              <a:chOff x="2192424" y="11067794"/>
              <a:chExt cx="12489988" cy="866717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2192424" y="12277036"/>
                <a:ext cx="12489988" cy="7457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</a:rPr>
                  <a:t>Vulnerabilities in the Domain Name System have been discovered that allow attackers to hijack sessions and deceive users into visiting their web server. Domain Name System Security Extensions (DNSSEC) is a suite of extensions that are designed to make surfing the web safer by validating you are </a:t>
                </a:r>
                <a:r>
                  <a:rPr lang="en-US" sz="3600" dirty="0" smtClean="0">
                    <a:solidFill>
                      <a:schemeClr val="bg1"/>
                    </a:solidFill>
                  </a:rPr>
                  <a:t>receiving </a:t>
                </a:r>
                <a:r>
                  <a:rPr lang="en-US" sz="3600" dirty="0">
                    <a:solidFill>
                      <a:schemeClr val="bg1"/>
                    </a:solidFill>
                  </a:rPr>
                  <a:t>the information you asked for</a:t>
                </a:r>
                <a:r>
                  <a:rPr lang="en-US" sz="3600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endParaRPr lang="en-US" sz="3600" dirty="0">
                  <a:solidFill>
                    <a:schemeClr val="bg1"/>
                  </a:solidFill>
                </a:endParaRPr>
              </a:p>
              <a:p>
                <a:r>
                  <a:rPr lang="en-US" sz="3600" dirty="0" smtClean="0">
                    <a:solidFill>
                      <a:schemeClr val="bg1"/>
                    </a:solidFill>
                  </a:rPr>
                  <a:t>Since </a:t>
                </a:r>
                <a:r>
                  <a:rPr lang="en-US" sz="3600" dirty="0">
                    <a:solidFill>
                      <a:schemeClr val="bg1"/>
                    </a:solidFill>
                  </a:rPr>
                  <a:t>only 8% of .EDU domains are DNSSEC-enabled, this project’s purpose is to propel the University of New Hampshire to </a:t>
                </a:r>
                <a:r>
                  <a:rPr lang="en-US" sz="3600" dirty="0" smtClean="0">
                    <a:solidFill>
                      <a:schemeClr val="bg1"/>
                    </a:solidFill>
                  </a:rPr>
                  <a:t>lead the way and implement </a:t>
                </a:r>
                <a:r>
                  <a:rPr lang="en-US" sz="3600" dirty="0">
                    <a:solidFill>
                      <a:schemeClr val="bg1"/>
                    </a:solidFill>
                  </a:rPr>
                  <a:t>DNSSEC on </a:t>
                </a:r>
                <a:r>
                  <a:rPr lang="en-US" sz="3600" dirty="0" smtClean="0">
                    <a:solidFill>
                      <a:schemeClr val="bg1"/>
                    </a:solidFill>
                  </a:rPr>
                  <a:t>the www.UNH.edu domain.</a:t>
                </a:r>
                <a:endParaRPr lang="en-US" sz="3600" dirty="0" smtClean="0">
                  <a:solidFill>
                    <a:schemeClr val="bg1"/>
                  </a:solidFill>
                </a:endParaRPr>
              </a:p>
              <a:p>
                <a:endParaRPr lang="en-US" sz="3400" dirty="0"/>
              </a:p>
              <a:p>
                <a:endParaRPr lang="en-US" sz="16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757260" y="11067794"/>
                <a:ext cx="3360315" cy="1296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Abstract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15576803" y="14492637"/>
            <a:ext cx="12737592" cy="9427464"/>
            <a:chOff x="7283439" y="18359949"/>
            <a:chExt cx="12737592" cy="9427464"/>
          </a:xfrm>
        </p:grpSpPr>
        <p:sp>
          <p:nvSpPr>
            <p:cNvPr id="16" name="Rounded Rectangle 15"/>
            <p:cNvSpPr/>
            <p:nvPr/>
          </p:nvSpPr>
          <p:spPr>
            <a:xfrm>
              <a:off x="7283439" y="18359949"/>
              <a:ext cx="12737592" cy="9427464"/>
            </a:xfrm>
            <a:prstGeom prst="rect">
              <a:avLst/>
            </a:prstGeom>
            <a:solidFill>
              <a:srgbClr val="00349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7464958" y="18359949"/>
              <a:ext cx="12374557" cy="9057544"/>
              <a:chOff x="24343007" y="13672832"/>
              <a:chExt cx="12374557" cy="9057544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4343007" y="14882074"/>
                <a:ext cx="12374557" cy="7848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43000" marR="0" lvl="0" indent="-11430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lang="en-US" sz="3600" b="1" u="sng" dirty="0" smtClean="0">
                    <a:solidFill>
                      <a:schemeClr val="bg1"/>
                    </a:solidFill>
                  </a:rPr>
                  <a:t>Long-Term </a:t>
                </a:r>
              </a:p>
              <a:p>
                <a:pPr marL="1143000" marR="0" lvl="0" indent="-11430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lang="en-US" sz="3600" dirty="0" smtClean="0">
                    <a:solidFill>
                      <a:schemeClr val="bg1"/>
                    </a:solidFill>
                  </a:rPr>
                  <a:t>Sign the UNH.EDU zone at the University using appropriate keys</a:t>
                </a:r>
              </a:p>
              <a:p>
                <a:pPr marL="1143000" marR="0" lvl="0" indent="-11430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lang="en-US" sz="3600" dirty="0" smtClean="0">
                    <a:solidFill>
                      <a:schemeClr val="bg1"/>
                    </a:solidFill>
                  </a:rPr>
                  <a:t>Configure all name servers to support DNSSEC</a:t>
                </a:r>
              </a:p>
              <a:p>
                <a:pPr marR="0" lvl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en-US" sz="3600" dirty="0">
                  <a:solidFill>
                    <a:schemeClr val="bg1"/>
                  </a:solidFill>
                </a:endParaRPr>
              </a:p>
              <a:p>
                <a:pPr marR="0" lvl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sz="3600" b="1" u="sng" dirty="0" smtClean="0">
                    <a:solidFill>
                      <a:schemeClr val="bg1"/>
                    </a:solidFill>
                  </a:rPr>
                  <a:t>Short-Term</a:t>
                </a:r>
              </a:p>
              <a:p>
                <a:pPr marL="1143000" marR="0" lvl="0" indent="-11430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lang="en-US" sz="3600" dirty="0" smtClean="0">
                    <a:solidFill>
                      <a:schemeClr val="bg1"/>
                    </a:solidFill>
                  </a:rPr>
                  <a:t>Create reporting tools on a remote server using MySQL database</a:t>
                </a:r>
              </a:p>
              <a:p>
                <a:pPr marL="1143000" marR="0" lvl="0" indent="-11430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lang="en-US" sz="3600" dirty="0" smtClean="0">
                    <a:solidFill>
                      <a:schemeClr val="bg1"/>
                    </a:solidFill>
                  </a:rPr>
                  <a:t>Run queries against an isolated test domain that is signed with DNSSEC</a:t>
                </a:r>
              </a:p>
              <a:p>
                <a:pPr marL="2986314" lvl="2" indent="-1143000" defTabSz="914400">
                  <a:buFont typeface="Arial" charset="0"/>
                  <a:buChar char="•"/>
                  <a:defRPr/>
                </a:pPr>
                <a:r>
                  <a:rPr lang="en-US" sz="3600" dirty="0" smtClean="0">
                    <a:solidFill>
                      <a:schemeClr val="bg1"/>
                    </a:solidFill>
                  </a:rPr>
                  <a:t>Scripts query the domain automatically from the remote server using </a:t>
                </a:r>
                <a:r>
                  <a:rPr lang="en-US" sz="3600" dirty="0">
                    <a:solidFill>
                      <a:schemeClr val="bg1"/>
                    </a:solidFill>
                  </a:rPr>
                  <a:t>B</a:t>
                </a:r>
                <a:r>
                  <a:rPr lang="en-US" sz="3600" dirty="0" smtClean="0">
                    <a:solidFill>
                      <a:schemeClr val="bg1"/>
                    </a:solidFill>
                  </a:rPr>
                  <a:t>ash scripts</a:t>
                </a:r>
              </a:p>
              <a:p>
                <a:pPr marL="1143000" marR="0" lvl="0" indent="-11430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lang="en-US" sz="3600" dirty="0" smtClean="0">
                    <a:solidFill>
                      <a:schemeClr val="bg1"/>
                    </a:solidFill>
                  </a:rPr>
                  <a:t>Maintain a web server to display reports and health checks of the signed zone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7947109" y="13672832"/>
                <a:ext cx="5166351" cy="1209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Project Goals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15576803" y="24518401"/>
            <a:ext cx="12737592" cy="5609196"/>
            <a:chOff x="32991966" y="25453381"/>
            <a:chExt cx="12737592" cy="6252192"/>
          </a:xfrm>
        </p:grpSpPr>
        <p:sp>
          <p:nvSpPr>
            <p:cNvPr id="23" name="Rounded Rectangle 22"/>
            <p:cNvSpPr/>
            <p:nvPr/>
          </p:nvSpPr>
          <p:spPr>
            <a:xfrm>
              <a:off x="32991966" y="25453381"/>
              <a:ext cx="12737592" cy="5733557"/>
            </a:xfrm>
            <a:prstGeom prst="rect">
              <a:avLst/>
            </a:prstGeom>
            <a:solidFill>
              <a:srgbClr val="00349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3173485" y="25453381"/>
              <a:ext cx="12374557" cy="6252192"/>
              <a:chOff x="33173485" y="25453381"/>
              <a:chExt cx="12374557" cy="625219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33173485" y="26662624"/>
                <a:ext cx="12374557" cy="5042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43000" marR="0" lvl="0" indent="-11430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lang="en-US" sz="3600" dirty="0" smtClean="0">
                    <a:solidFill>
                      <a:schemeClr val="bg1"/>
                    </a:solidFill>
                  </a:rPr>
                  <a:t>Install and test </a:t>
                </a:r>
                <a:r>
                  <a:rPr lang="en-US" sz="3600" dirty="0" err="1" smtClean="0">
                    <a:solidFill>
                      <a:schemeClr val="bg1"/>
                    </a:solidFill>
                  </a:rPr>
                  <a:t>DNSViz</a:t>
                </a:r>
                <a:r>
                  <a:rPr lang="en-US" sz="3600" dirty="0" smtClean="0">
                    <a:solidFill>
                      <a:schemeClr val="bg1"/>
                    </a:solidFill>
                  </a:rPr>
                  <a:t> alert tools on the remote server</a:t>
                </a:r>
              </a:p>
              <a:p>
                <a:pPr marL="2986314" lvl="2" indent="-1143000" defTabSz="914400">
                  <a:buFont typeface="Arial" charset="0"/>
                  <a:buChar char="•"/>
                  <a:defRPr/>
                </a:pPr>
                <a:r>
                  <a:rPr lang="en-US" sz="3600" dirty="0" smtClean="0">
                    <a:solidFill>
                      <a:schemeClr val="bg1"/>
                    </a:solidFill>
                  </a:rPr>
                  <a:t>These tools will alert administrators if keys are nearing expiration or if the trust chain is broken</a:t>
                </a:r>
              </a:p>
              <a:p>
                <a:pPr marL="1143000" marR="0" lvl="0" indent="-11430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lang="en-US" sz="3600" dirty="0" smtClean="0">
                    <a:solidFill>
                      <a:schemeClr val="bg1"/>
                    </a:solidFill>
                  </a:rPr>
                  <a:t>Monitor the website regularly to ensure the zone is being signed automatically</a:t>
                </a:r>
              </a:p>
              <a:p>
                <a:pPr marL="1143000" marR="0" lvl="0" indent="-11430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lang="en-US" sz="3600" dirty="0" smtClean="0">
                    <a:solidFill>
                      <a:schemeClr val="bg1"/>
                    </a:solidFill>
                  </a:rPr>
                  <a:t>Analyze DNS log files for unusual activity or potential DDoS attempts</a:t>
                </a:r>
              </a:p>
              <a:p>
                <a:pPr marL="1143000" marR="0" lvl="0" indent="-11430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endParaRPr lang="en-US" sz="36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6369079" y="25453381"/>
                <a:ext cx="5983367" cy="1209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What’s Next?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6003093" y="13705930"/>
            <a:ext cx="36484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DNSSEC Chain of Trust</a:t>
            </a:r>
            <a:endParaRPr lang="en-US" sz="3000" dirty="0"/>
          </a:p>
        </p:txBody>
      </p:sp>
      <p:sp>
        <p:nvSpPr>
          <p:cNvPr id="35" name="TextBox 34"/>
          <p:cNvSpPr txBox="1"/>
          <p:nvPr/>
        </p:nvSpPr>
        <p:spPr>
          <a:xfrm>
            <a:off x="5380229" y="21948273"/>
            <a:ext cx="48942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.GOV DNSSEC Implementation</a:t>
            </a:r>
            <a:endParaRPr lang="en-US" sz="3000" dirty="0"/>
          </a:p>
        </p:txBody>
      </p:sp>
      <p:sp>
        <p:nvSpPr>
          <p:cNvPr id="36" name="TextBox 35"/>
          <p:cNvSpPr txBox="1"/>
          <p:nvPr/>
        </p:nvSpPr>
        <p:spPr>
          <a:xfrm>
            <a:off x="5396098" y="29662299"/>
            <a:ext cx="48624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.EDU DNSSEC Implementation</a:t>
            </a:r>
            <a:endParaRPr lang="en-US" sz="3000" dirty="0"/>
          </a:p>
        </p:txBody>
      </p:sp>
      <p:sp>
        <p:nvSpPr>
          <p:cNvPr id="37" name="TextBox 36"/>
          <p:cNvSpPr txBox="1"/>
          <p:nvPr/>
        </p:nvSpPr>
        <p:spPr>
          <a:xfrm>
            <a:off x="32220660" y="16840845"/>
            <a:ext cx="76426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Snapshot of a Report on the Project Web Server</a:t>
            </a:r>
            <a:endParaRPr lang="en-US" sz="3000" dirty="0"/>
          </a:p>
        </p:txBody>
      </p:sp>
      <p:sp>
        <p:nvSpPr>
          <p:cNvPr id="38" name="TextBox 37"/>
          <p:cNvSpPr txBox="1"/>
          <p:nvPr/>
        </p:nvSpPr>
        <p:spPr>
          <a:xfrm>
            <a:off x="30742244" y="29641491"/>
            <a:ext cx="58578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A Simple DIG ANY of www.it710.net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258" y="18179813"/>
            <a:ext cx="8921858" cy="11482486"/>
          </a:xfrm>
          <a:prstGeom prst="roundRect">
            <a:avLst/>
          </a:prstGeom>
          <a:ln w="76200">
            <a:solidFill>
              <a:srgbClr val="00349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" t="2581" r="2670" b="9542"/>
          <a:stretch/>
        </p:blipFill>
        <p:spPr>
          <a:xfrm>
            <a:off x="39571058" y="20294021"/>
            <a:ext cx="3279920" cy="391423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 rot="19780319">
            <a:off x="38604834" y="26057278"/>
            <a:ext cx="5545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u="sng" dirty="0" smtClean="0">
                <a:solidFill>
                  <a:srgbClr val="FF0000"/>
                </a:solidFill>
              </a:rPr>
              <a:t>SCAN ME!</a:t>
            </a:r>
            <a:endParaRPr lang="en-US" sz="9000" u="sng" dirty="0">
              <a:solidFill>
                <a:srgbClr val="FF0000"/>
              </a:solidFill>
            </a:endParaRPr>
          </a:p>
        </p:txBody>
      </p:sp>
      <p:sp>
        <p:nvSpPr>
          <p:cNvPr id="42" name="Cloud 41"/>
          <p:cNvSpPr/>
          <p:nvPr/>
        </p:nvSpPr>
        <p:spPr>
          <a:xfrm rot="17034332">
            <a:off x="37698791" y="19481850"/>
            <a:ext cx="7024454" cy="5124068"/>
          </a:xfrm>
          <a:prstGeom prst="cloud">
            <a:avLst/>
          </a:prstGeom>
          <a:noFill/>
          <a:ln w="19050">
            <a:solidFill>
              <a:srgbClr val="0034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" t="1525" r="2086" b="3491"/>
          <a:stretch/>
        </p:blipFill>
        <p:spPr>
          <a:xfrm>
            <a:off x="29232949" y="6076851"/>
            <a:ext cx="13618029" cy="10675721"/>
          </a:xfrm>
          <a:prstGeom prst="roundRect">
            <a:avLst>
              <a:gd name="adj" fmla="val 5043"/>
            </a:avLst>
          </a:prstGeom>
          <a:ln w="76200">
            <a:solidFill>
              <a:srgbClr val="00349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942" y="14665508"/>
            <a:ext cx="10972800" cy="7315200"/>
          </a:xfrm>
          <a:prstGeom prst="roundRect">
            <a:avLst/>
          </a:prstGeom>
          <a:ln w="76200">
            <a:solidFill>
              <a:srgbClr val="00349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35" y="6073562"/>
            <a:ext cx="13615416" cy="7658671"/>
          </a:xfrm>
          <a:prstGeom prst="roundRect">
            <a:avLst/>
          </a:prstGeom>
          <a:ln w="76200">
            <a:solidFill>
              <a:srgbClr val="003491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466663" y="30393204"/>
            <a:ext cx="42934675" cy="222199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34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942" y="22647421"/>
            <a:ext cx="10972800" cy="7014878"/>
          </a:xfrm>
          <a:prstGeom prst="roundRect">
            <a:avLst/>
          </a:prstGeom>
          <a:ln w="76200">
            <a:solidFill>
              <a:srgbClr val="003491"/>
            </a:solidFill>
          </a:ln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397" y="2145892"/>
            <a:ext cx="3464603" cy="346460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930" y="2726792"/>
            <a:ext cx="3556000" cy="18923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59" y="30996470"/>
            <a:ext cx="3854497" cy="100602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0" r="5058"/>
          <a:stretch/>
        </p:blipFill>
        <p:spPr>
          <a:xfrm>
            <a:off x="24019879" y="30537127"/>
            <a:ext cx="1711338" cy="199262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604" y="30834507"/>
            <a:ext cx="2555143" cy="135342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630" y="30931769"/>
            <a:ext cx="2242624" cy="115985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1860" y="30791721"/>
            <a:ext cx="1415521" cy="14155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8682" y="30825680"/>
            <a:ext cx="3788362" cy="114913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9753" y="30716696"/>
            <a:ext cx="1633489" cy="163348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791" y="30739035"/>
            <a:ext cx="1098158" cy="153947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307" y="31148631"/>
            <a:ext cx="4928029" cy="7017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217" y="30729881"/>
            <a:ext cx="4272669" cy="137860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8000" y="30551772"/>
            <a:ext cx="2072568" cy="2072568"/>
          </a:xfrm>
          <a:prstGeom prst="rect">
            <a:avLst/>
          </a:prstGeom>
        </p:spPr>
      </p:pic>
      <p:sp>
        <p:nvSpPr>
          <p:cNvPr id="60" name="Rounded Rectangle 59"/>
          <p:cNvSpPr/>
          <p:nvPr/>
        </p:nvSpPr>
        <p:spPr>
          <a:xfrm>
            <a:off x="20244266" y="30393204"/>
            <a:ext cx="3402666" cy="2231136"/>
          </a:xfrm>
          <a:prstGeom prst="roundRect">
            <a:avLst/>
          </a:prstGeom>
          <a:solidFill>
            <a:srgbClr val="003491"/>
          </a:solidFill>
          <a:ln>
            <a:solidFill>
              <a:srgbClr val="0034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3785" y="30639945"/>
            <a:ext cx="1683627" cy="171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04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</TotalTime>
  <Words>270</Words>
  <Application>Microsoft Macintosh PowerPoint</Application>
  <PresentationFormat>Custom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38</cp:revision>
  <cp:lastPrinted>2017-04-14T04:36:50Z</cp:lastPrinted>
  <dcterms:created xsi:type="dcterms:W3CDTF">2017-04-12T06:03:53Z</dcterms:created>
  <dcterms:modified xsi:type="dcterms:W3CDTF">2017-04-14T18:21:56Z</dcterms:modified>
</cp:coreProperties>
</file>