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6858000" cy="9906000" type="A4"/>
  <p:notesSz cx="68580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3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3366FF"/>
    <a:srgbClr val="FFFFFF"/>
    <a:srgbClr val="9999FF"/>
    <a:srgbClr val="FF3399"/>
    <a:srgbClr val="00FFFF"/>
    <a:srgbClr val="FF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743" autoAdjust="0"/>
    <p:restoredTop sz="94660"/>
  </p:normalViewPr>
  <p:slideViewPr>
    <p:cSldViewPr snapToObjects="1">
      <p:cViewPr varScale="1">
        <p:scale>
          <a:sx n="67" d="100"/>
          <a:sy n="67" d="100"/>
        </p:scale>
        <p:origin x="1803" y="51"/>
      </p:cViewPr>
      <p:guideLst>
        <p:guide orient="horz" pos="3143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247" cy="46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4" tIns="44551" rIns="89104" bIns="44551" numCol="1" anchor="t" anchorCtr="0" compatLnSpc="1">
            <a:prstTxWarp prst="textNoShape">
              <a:avLst/>
            </a:prstTxWarp>
          </a:bodyPr>
          <a:lstStyle>
            <a:lvl1pPr defTabSz="89116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204" y="0"/>
            <a:ext cx="2973247" cy="46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4" tIns="44551" rIns="89104" bIns="44551" numCol="1" anchor="t" anchorCtr="0" compatLnSpc="1">
            <a:prstTxWarp prst="textNoShape">
              <a:avLst/>
            </a:prstTxWarp>
          </a:bodyPr>
          <a:lstStyle>
            <a:lvl1pPr algn="r" defTabSz="89116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3011"/>
            <a:ext cx="2973247" cy="46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4" tIns="44551" rIns="89104" bIns="44551" numCol="1" anchor="b" anchorCtr="0" compatLnSpc="1">
            <a:prstTxWarp prst="textNoShape">
              <a:avLst/>
            </a:prstTxWarp>
          </a:bodyPr>
          <a:lstStyle>
            <a:lvl1pPr defTabSz="89116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204" y="8773011"/>
            <a:ext cx="2973247" cy="46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4" tIns="44551" rIns="89104" bIns="44551" numCol="1" anchor="b" anchorCtr="0" compatLnSpc="1">
            <a:prstTxWarp prst="textNoShape">
              <a:avLst/>
            </a:prstTxWarp>
          </a:bodyPr>
          <a:lstStyle>
            <a:lvl1pPr algn="r" defTabSz="890100">
              <a:defRPr sz="1200"/>
            </a:lvl1pPr>
          </a:lstStyle>
          <a:p>
            <a:fld id="{BE279344-F530-43A0-B62C-A64ED7AE2A3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247" cy="46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4" tIns="44551" rIns="89104" bIns="44551" numCol="1" anchor="t" anchorCtr="0" compatLnSpc="1">
            <a:prstTxWarp prst="textNoShape">
              <a:avLst/>
            </a:prstTxWarp>
          </a:bodyPr>
          <a:lstStyle>
            <a:lvl1pPr defTabSz="89116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204" y="0"/>
            <a:ext cx="2973247" cy="46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4" tIns="44551" rIns="89104" bIns="44551" numCol="1" anchor="t" anchorCtr="0" compatLnSpc="1">
            <a:prstTxWarp prst="textNoShape">
              <a:avLst/>
            </a:prstTxWarp>
          </a:bodyPr>
          <a:lstStyle>
            <a:lvl1pPr algn="r" defTabSz="89116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33613" y="693738"/>
            <a:ext cx="23939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180" y="4386506"/>
            <a:ext cx="5487640" cy="415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4" tIns="44551" rIns="89104" bIns="445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Textmasterformate durch Klicken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3011"/>
            <a:ext cx="2973247" cy="46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4" tIns="44551" rIns="89104" bIns="44551" numCol="1" anchor="b" anchorCtr="0" compatLnSpc="1">
            <a:prstTxWarp prst="textNoShape">
              <a:avLst/>
            </a:prstTxWarp>
          </a:bodyPr>
          <a:lstStyle>
            <a:lvl1pPr defTabSz="89116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204" y="8773011"/>
            <a:ext cx="2973247" cy="46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4" tIns="44551" rIns="89104" bIns="44551" numCol="1" anchor="b" anchorCtr="0" compatLnSpc="1">
            <a:prstTxWarp prst="textNoShape">
              <a:avLst/>
            </a:prstTxWarp>
          </a:bodyPr>
          <a:lstStyle>
            <a:lvl1pPr algn="r" defTabSz="890100">
              <a:defRPr sz="1200"/>
            </a:lvl1pPr>
          </a:lstStyle>
          <a:p>
            <a:fld id="{50606092-1E2F-44B3-9E48-EC7613C060E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0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2103" indent="-281578" defTabSz="890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6312" indent="-225262" defTabSz="890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6837" indent="-225262" defTabSz="890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7362" indent="-225262" defTabSz="890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7887" indent="-225262" defTabSz="890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28412" indent="-225262" defTabSz="890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8937" indent="-225262" defTabSz="890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9461" indent="-225262" defTabSz="890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B004E1-E022-411C-9963-CF6859A21043}" type="slidenum">
              <a:rPr lang="en-GB" altLang="en-US"/>
              <a:pPr eaLnBrk="1" hangingPunct="1"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111EB5-931B-4224-8319-50C90AE9CD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58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BED78-E22C-47D6-B234-9567F8D7CF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56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1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6DF263-81DC-4062-9EDC-1550BC79AE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30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1363A-0706-4DF7-8A35-0777A4A74D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965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BE0D26-239E-4902-A788-87A7025C79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22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3FC73-9AC3-413B-B1A5-FA432270B2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50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471101-3E10-4E8C-9FBE-F475EAD510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56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A0D73C-F0D1-425C-B1FC-1789F64AD2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85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5FBE8B-CE3A-48C1-86FC-F360600F22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FF0001-268C-435C-831C-1AC9520438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99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FA8C8-7F2A-4F07-B92D-625F9849B9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8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Textmasterformate durch Klicken bearbeiten</a:t>
            </a:r>
          </a:p>
          <a:p>
            <a:pPr lvl="1"/>
            <a:r>
              <a:rPr lang="en-US" altLang="en-US"/>
              <a:t>Zweite Ebene</a:t>
            </a:r>
          </a:p>
          <a:p>
            <a:pPr lvl="2"/>
            <a:r>
              <a:rPr lang="en-US" altLang="en-US"/>
              <a:t>Dritte Ebene</a:t>
            </a:r>
          </a:p>
          <a:p>
            <a:pPr lvl="3"/>
            <a:r>
              <a:rPr lang="en-US" altLang="en-US"/>
              <a:t>Vierte Ebene</a:t>
            </a:r>
          </a:p>
          <a:p>
            <a:pPr lvl="4"/>
            <a:r>
              <a:rPr lang="en-US" altLang="en-US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20175"/>
            <a:ext cx="16002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175"/>
            <a:ext cx="21717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0175"/>
            <a:ext cx="16002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754359-01C2-496B-B95B-10AD29D2FA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946" y="7406640"/>
            <a:ext cx="1884937" cy="1486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38" y="1484322"/>
            <a:ext cx="3268107" cy="1627632"/>
          </a:xfrm>
          <a:prstGeom prst="rect">
            <a:avLst/>
          </a:prstGeom>
        </p:spPr>
      </p:pic>
      <p:pic>
        <p:nvPicPr>
          <p:cNvPr id="2054" name="Picture 6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3405982"/>
            <a:ext cx="11620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661" y="3375025"/>
            <a:ext cx="2940050" cy="121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6" name="AutoShape 101"/>
          <p:cNvSpPr>
            <a:spLocks noChangeArrowheads="1"/>
          </p:cNvSpPr>
          <p:nvPr/>
        </p:nvSpPr>
        <p:spPr bwMode="auto">
          <a:xfrm>
            <a:off x="50800" y="9525"/>
            <a:ext cx="6746875" cy="598488"/>
          </a:xfrm>
          <a:prstGeom prst="roundRect">
            <a:avLst>
              <a:gd name="adj" fmla="val 93"/>
            </a:avLst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7" name="AutoShape 102"/>
          <p:cNvSpPr>
            <a:spLocks noChangeArrowheads="1"/>
          </p:cNvSpPr>
          <p:nvPr/>
        </p:nvSpPr>
        <p:spPr bwMode="auto">
          <a:xfrm>
            <a:off x="50800" y="608013"/>
            <a:ext cx="6746875" cy="598487"/>
          </a:xfrm>
          <a:prstGeom prst="roundRect">
            <a:avLst>
              <a:gd name="adj" fmla="val 93"/>
            </a:avLst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8" name="Text Box 60"/>
          <p:cNvSpPr txBox="1">
            <a:spLocks noChangeArrowheads="1"/>
          </p:cNvSpPr>
          <p:nvPr/>
        </p:nvSpPr>
        <p:spPr bwMode="auto">
          <a:xfrm>
            <a:off x="1963738" y="4558506"/>
            <a:ext cx="486251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0488" indent="-904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700" b="1" dirty="0"/>
              <a:t>Preparing Helium nanodroplets</a:t>
            </a:r>
            <a:r>
              <a:rPr lang="en-US" altLang="en-US" sz="700" dirty="0"/>
              <a:t>: Expansion of He </a:t>
            </a:r>
            <a:r>
              <a:rPr lang="en-US" altLang="en-US" sz="700" dirty="0">
                <a:sym typeface="Symbol" panose="05050102010706020507" pitchFamily="18" charset="2"/>
              </a:rPr>
              <a:t></a:t>
            </a:r>
            <a:r>
              <a:rPr lang="en-US" altLang="en-US" sz="700" dirty="0"/>
              <a:t> Droplets with 10</a:t>
            </a:r>
            <a:r>
              <a:rPr lang="en-US" altLang="en-US" sz="700" baseline="30000" dirty="0"/>
              <a:t>5</a:t>
            </a:r>
            <a:r>
              <a:rPr lang="en-US" altLang="en-US" sz="700" dirty="0"/>
              <a:t> – 10</a:t>
            </a:r>
            <a:r>
              <a:rPr lang="en-US" altLang="en-US" sz="700" baseline="30000" dirty="0"/>
              <a:t>6</a:t>
            </a:r>
            <a:r>
              <a:rPr lang="en-US" altLang="en-US" sz="700" dirty="0"/>
              <a:t> atoms, </a:t>
            </a:r>
            <a:r>
              <a:rPr lang="en-US" altLang="en-US" sz="700" i="1" dirty="0"/>
              <a:t>T</a:t>
            </a:r>
            <a:r>
              <a:rPr lang="en-US" altLang="en-US" sz="700" dirty="0"/>
              <a:t> = 0.37 K.</a:t>
            </a:r>
            <a:endParaRPr lang="en-US" altLang="en-US" sz="700" b="1" dirty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700" b="1" dirty="0"/>
              <a:t>Doping the droplets</a:t>
            </a:r>
            <a:r>
              <a:rPr lang="en-US" altLang="en-US" sz="700" dirty="0"/>
              <a:t>: The droplets pass through cells filled with C</a:t>
            </a:r>
            <a:r>
              <a:rPr lang="en-US" altLang="en-US" sz="700" baseline="-25000" dirty="0"/>
              <a:t>60</a:t>
            </a:r>
            <a:r>
              <a:rPr lang="en-US" altLang="en-US" sz="700" dirty="0"/>
              <a:t> or alkali vapor or </a:t>
            </a:r>
            <a:r>
              <a:rPr lang="en-US" altLang="en-US" sz="700" dirty="0" err="1"/>
              <a:t>Ar</a:t>
            </a:r>
            <a:r>
              <a:rPr lang="en-US" altLang="en-US" sz="700" dirty="0"/>
              <a:t> or H</a:t>
            </a:r>
            <a:r>
              <a:rPr lang="en-US" altLang="en-US" sz="700" baseline="-25000" dirty="0"/>
              <a:t>2.</a:t>
            </a:r>
            <a:endParaRPr lang="en-US" altLang="en-US" sz="700" dirty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700" b="1" dirty="0"/>
              <a:t>Mass spectrometer</a:t>
            </a:r>
            <a:r>
              <a:rPr lang="en-US" altLang="en-US" sz="700" dirty="0"/>
              <a:t>: Ionization by electron impact. TOF with reflectron, resolution </a:t>
            </a:r>
            <a:r>
              <a:rPr lang="en-US" altLang="en-US" sz="700" dirty="0">
                <a:sym typeface="Symbol" panose="05050102010706020507" pitchFamily="18" charset="2"/>
              </a:rPr>
              <a:t></a:t>
            </a:r>
            <a:r>
              <a:rPr lang="en-US" altLang="en-US" sz="700" i="1" dirty="0">
                <a:sym typeface="Symbol" panose="05050102010706020507" pitchFamily="18" charset="2"/>
              </a:rPr>
              <a:t>m</a:t>
            </a:r>
            <a:r>
              <a:rPr lang="en-US" altLang="en-US" sz="700" dirty="0">
                <a:sym typeface="Symbol" panose="05050102010706020507" pitchFamily="18" charset="2"/>
              </a:rPr>
              <a:t>/</a:t>
            </a:r>
            <a:r>
              <a:rPr lang="en-US" altLang="en-US" sz="700" i="1" dirty="0">
                <a:sym typeface="Symbol" panose="05050102010706020507" pitchFamily="18" charset="2"/>
              </a:rPr>
              <a:t>m</a:t>
            </a:r>
            <a:r>
              <a:rPr lang="en-US" altLang="en-US" sz="700" dirty="0">
                <a:sym typeface="Symbol" panose="05050102010706020507" pitchFamily="18" charset="2"/>
              </a:rPr>
              <a:t> = 1/5000</a:t>
            </a:r>
            <a:endParaRPr lang="en-US" altLang="en-US" sz="700" dirty="0"/>
          </a:p>
        </p:txBody>
      </p:sp>
      <p:sp>
        <p:nvSpPr>
          <p:cNvPr id="2059" name="Text Box 6"/>
          <p:cNvSpPr txBox="1">
            <a:spLocks noChangeArrowheads="1"/>
          </p:cNvSpPr>
          <p:nvPr/>
        </p:nvSpPr>
        <p:spPr bwMode="auto">
          <a:xfrm>
            <a:off x="809625" y="731838"/>
            <a:ext cx="5091113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en-US" sz="800" dirty="0"/>
              <a:t>Martin Kuhn, Marcelo Goulart, Tilmann Märk, Paul Scheier, </a:t>
            </a:r>
            <a:r>
              <a:rPr lang="de-DE" altLang="en-US" sz="800" u="sng" dirty="0"/>
              <a:t>Olof Echt,</a:t>
            </a:r>
            <a:r>
              <a:rPr lang="de-DE" altLang="en-US" sz="800" baseline="30000" dirty="0"/>
              <a:t>*</a:t>
            </a:r>
            <a:r>
              <a:rPr lang="de-DE" altLang="en-US" sz="800" dirty="0"/>
              <a:t> and many others from Innsbruck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" dirty="0">
                <a:ea typeface="Times New Roman" panose="02020603050405020304" pitchFamily="18" charset="0"/>
                <a:cs typeface="Arial" panose="020B0604020202020204" pitchFamily="34" charset="0"/>
              </a:rPr>
              <a:t>Institute for Ion Physics and Applied Physics, </a:t>
            </a:r>
            <a:r>
              <a:rPr lang="en-GB" altLang="en-US" sz="700" dirty="0">
                <a:ea typeface="Times New Roman" panose="02020603050405020304" pitchFamily="18" charset="0"/>
                <a:cs typeface="Arial" panose="020B0604020202020204" pitchFamily="34" charset="0"/>
              </a:rPr>
              <a:t>University of Innsbruck, </a:t>
            </a:r>
            <a:r>
              <a:rPr lang="en-GB" altLang="en-US" sz="700" dirty="0" err="1">
                <a:ea typeface="Times New Roman" panose="02020603050405020304" pitchFamily="18" charset="0"/>
                <a:cs typeface="Arial" panose="020B0604020202020204" pitchFamily="34" charset="0"/>
              </a:rPr>
              <a:t>Technikerstr</a:t>
            </a:r>
            <a:r>
              <a:rPr lang="en-GB" altLang="en-US" sz="700" dirty="0">
                <a:ea typeface="Times New Roman" panose="02020603050405020304" pitchFamily="18" charset="0"/>
                <a:cs typeface="Arial" panose="020B0604020202020204" pitchFamily="34" charset="0"/>
              </a:rPr>
              <a:t>. 25, Innsbruck, Austria</a:t>
            </a:r>
            <a:br>
              <a:rPr lang="en-GB" altLang="en-US" sz="70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de-DE" altLang="en-US" sz="700" baseline="30000" dirty="0"/>
              <a:t>* </a:t>
            </a:r>
            <a:r>
              <a:rPr lang="de-DE" altLang="en-US" sz="700" dirty="0"/>
              <a:t>Department of Physics, University of New Hampshire, Durham NH, USA</a:t>
            </a:r>
          </a:p>
        </p:txBody>
      </p:sp>
      <p:sp>
        <p:nvSpPr>
          <p:cNvPr id="2" name="Text Box 82"/>
          <p:cNvSpPr txBox="1">
            <a:spLocks noChangeArrowheads="1"/>
          </p:cNvSpPr>
          <p:nvPr/>
        </p:nvSpPr>
        <p:spPr bwMode="auto">
          <a:xfrm>
            <a:off x="91440" y="9582912"/>
            <a:ext cx="6673850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altLang="en-US" sz="550" dirty="0"/>
              <a:t>References: 1) </a:t>
            </a:r>
            <a:r>
              <a:rPr lang="en-US" sz="550" dirty="0"/>
              <a:t>Atkins, K. R. Ions in Liquid Helium. </a:t>
            </a:r>
            <a:r>
              <a:rPr lang="en-US" sz="550" i="1" dirty="0"/>
              <a:t>Phys. Rev. </a:t>
            </a:r>
            <a:r>
              <a:rPr lang="en-US" sz="550" b="1" dirty="0"/>
              <a:t>1959</a:t>
            </a:r>
            <a:r>
              <a:rPr lang="en-US" sz="550" dirty="0"/>
              <a:t>, </a:t>
            </a:r>
            <a:r>
              <a:rPr lang="en-US" sz="550" i="1" dirty="0"/>
              <a:t>116</a:t>
            </a:r>
            <a:r>
              <a:rPr lang="en-US" sz="550" dirty="0"/>
              <a:t>, 1339-1343; 2)	Bartl, P.; </a:t>
            </a:r>
            <a:r>
              <a:rPr lang="en-US" sz="550" dirty="0" err="1"/>
              <a:t>Leidlmair</a:t>
            </a:r>
            <a:r>
              <a:rPr lang="en-US" sz="550" dirty="0"/>
              <a:t>, C.; Denifl, S.; Scheier, P.; Echt, O. </a:t>
            </a:r>
            <a:r>
              <a:rPr lang="en-US" sz="550" i="1" dirty="0"/>
              <a:t>J. Phys. Chem. A </a:t>
            </a:r>
            <a:r>
              <a:rPr lang="en-US" sz="550" b="1" dirty="0"/>
              <a:t>2014</a:t>
            </a:r>
            <a:r>
              <a:rPr lang="en-US" sz="550" dirty="0"/>
              <a:t>, </a:t>
            </a:r>
            <a:r>
              <a:rPr lang="en-US" sz="550" i="1" dirty="0"/>
              <a:t>118</a:t>
            </a:r>
            <a:r>
              <a:rPr lang="en-US" sz="550" dirty="0"/>
              <a:t>, 8050–8059. 3) Echt, O.; Kaiser, A.; </a:t>
            </a:r>
            <a:r>
              <a:rPr lang="en-US" sz="550" dirty="0" err="1"/>
              <a:t>Zöttl</a:t>
            </a:r>
            <a:r>
              <a:rPr lang="en-US" sz="550" dirty="0"/>
              <a:t>, S.; Mauracher, A.; Denifl, S.; Scheier, P. </a:t>
            </a:r>
            <a:r>
              <a:rPr lang="en-US" sz="550" i="1" dirty="0" err="1"/>
              <a:t>ChemPlusChem</a:t>
            </a:r>
            <a:r>
              <a:rPr lang="en-US" sz="550" i="1" dirty="0"/>
              <a:t> </a:t>
            </a:r>
            <a:r>
              <a:rPr lang="en-US" sz="550" b="1" dirty="0"/>
              <a:t>2013</a:t>
            </a:r>
            <a:r>
              <a:rPr lang="en-US" sz="550" dirty="0"/>
              <a:t>, </a:t>
            </a:r>
            <a:r>
              <a:rPr lang="en-US" sz="550" i="1" dirty="0"/>
              <a:t>78</a:t>
            </a:r>
            <a:r>
              <a:rPr lang="en-US" sz="550" dirty="0"/>
              <a:t>, 910-920. 4) Kranabetter, L.; Goulart, M.; Aleem, A.; </a:t>
            </a:r>
            <a:r>
              <a:rPr lang="en-US" sz="550" dirty="0" err="1"/>
              <a:t>Kurzthaler</a:t>
            </a:r>
            <a:r>
              <a:rPr lang="en-US" sz="550" dirty="0"/>
              <a:t>, T.; Kuhn, M.; Barwa, E.; </a:t>
            </a:r>
            <a:r>
              <a:rPr lang="en-US" sz="550" dirty="0" err="1"/>
              <a:t>Renzler</a:t>
            </a:r>
            <a:r>
              <a:rPr lang="en-US" sz="550" dirty="0"/>
              <a:t>, M.; Scheier, P.; Echt, O. </a:t>
            </a:r>
            <a:r>
              <a:rPr lang="en-US" sz="550" i="1" dirty="0"/>
              <a:t>J. Phys. Chem. C </a:t>
            </a:r>
            <a:r>
              <a:rPr lang="en-US" sz="550" b="1" dirty="0"/>
              <a:t>2017</a:t>
            </a:r>
            <a:r>
              <a:rPr lang="en-US" sz="550" dirty="0"/>
              <a:t>, </a:t>
            </a:r>
            <a:r>
              <a:rPr lang="en-US" sz="550" i="1" dirty="0"/>
              <a:t>in print</a:t>
            </a:r>
            <a:r>
              <a:rPr lang="en-US" sz="550" dirty="0"/>
              <a:t>. 5) </a:t>
            </a:r>
            <a:r>
              <a:rPr lang="en-US" sz="550" dirty="0" err="1"/>
              <a:t>Tramonto</a:t>
            </a:r>
            <a:r>
              <a:rPr lang="en-US" sz="550" dirty="0"/>
              <a:t>, F.; </a:t>
            </a:r>
            <a:r>
              <a:rPr lang="en-US" sz="550" dirty="0" err="1"/>
              <a:t>Salvestrini</a:t>
            </a:r>
            <a:r>
              <a:rPr lang="en-US" sz="550" dirty="0"/>
              <a:t>, P.; Nava, M.; Galli, D. E. </a:t>
            </a:r>
            <a:r>
              <a:rPr lang="en-US" sz="550" i="1" dirty="0"/>
              <a:t>J. Low Temp. Phys. </a:t>
            </a:r>
            <a:r>
              <a:rPr lang="en-US" sz="550" b="1" dirty="0"/>
              <a:t>2015</a:t>
            </a:r>
            <a:r>
              <a:rPr lang="en-US" sz="550" dirty="0"/>
              <a:t>, </a:t>
            </a:r>
            <a:r>
              <a:rPr lang="en-US" sz="550" i="1" dirty="0"/>
              <a:t>180</a:t>
            </a:r>
            <a:r>
              <a:rPr lang="en-US" sz="550" dirty="0"/>
              <a:t>, 29–36.</a:t>
            </a:r>
          </a:p>
        </p:txBody>
      </p:sp>
      <p:sp>
        <p:nvSpPr>
          <p:cNvPr id="2061" name="Line 103"/>
          <p:cNvSpPr>
            <a:spLocks noChangeShapeType="1"/>
          </p:cNvSpPr>
          <p:nvPr/>
        </p:nvSpPr>
        <p:spPr bwMode="auto">
          <a:xfrm>
            <a:off x="50800" y="611188"/>
            <a:ext cx="6746875" cy="1587"/>
          </a:xfrm>
          <a:prstGeom prst="line">
            <a:avLst/>
          </a:prstGeom>
          <a:noFill/>
          <a:ln w="720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62" name="Picture 1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19050"/>
            <a:ext cx="579437" cy="117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69" name="Text Box 155"/>
          <p:cNvSpPr txBox="1">
            <a:spLocks noChangeArrowheads="1"/>
          </p:cNvSpPr>
          <p:nvPr/>
        </p:nvSpPr>
        <p:spPr bwMode="auto">
          <a:xfrm>
            <a:off x="92075" y="5294898"/>
            <a:ext cx="6675120" cy="177068"/>
          </a:xfrm>
          <a:prstGeom prst="rect">
            <a:avLst/>
          </a:prstGeom>
          <a:solidFill>
            <a:schemeClr val="bg2">
              <a:lumMod val="40000"/>
              <a:lumOff val="60000"/>
              <a:alpha val="40000"/>
            </a:schemeClr>
          </a:solidFill>
          <a:ln>
            <a:noFill/>
          </a:ln>
          <a:effectLst/>
        </p:spPr>
        <p:txBody>
          <a:bodyPr lIns="20637" tIns="9144" rIns="20637" bIns="10319" anchor="ctr">
            <a:spAutoFit/>
          </a:bodyPr>
          <a:lstStyle>
            <a:lvl1pPr defTabSz="103188" eaLnBrk="0" hangingPunct="0">
              <a:spcBef>
                <a:spcPct val="20000"/>
              </a:spcBef>
              <a:buChar char="•"/>
              <a:tabLst>
                <a:tab pos="166688" algn="l"/>
                <a:tab pos="331788" algn="l"/>
                <a:tab pos="498475" algn="l"/>
                <a:tab pos="663575" algn="l"/>
                <a:tab pos="830263" algn="l"/>
                <a:tab pos="995363" algn="l"/>
                <a:tab pos="1162050" algn="l"/>
                <a:tab pos="1327150" algn="l"/>
                <a:tab pos="1493838" algn="l"/>
                <a:tab pos="1660525" algn="l"/>
                <a:tab pos="18256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3188" eaLnBrk="0" hangingPunct="0">
              <a:spcBef>
                <a:spcPct val="20000"/>
              </a:spcBef>
              <a:buChar char="–"/>
              <a:tabLst>
                <a:tab pos="166688" algn="l"/>
                <a:tab pos="331788" algn="l"/>
                <a:tab pos="498475" algn="l"/>
                <a:tab pos="663575" algn="l"/>
                <a:tab pos="830263" algn="l"/>
                <a:tab pos="995363" algn="l"/>
                <a:tab pos="1162050" algn="l"/>
                <a:tab pos="1327150" algn="l"/>
                <a:tab pos="1493838" algn="l"/>
                <a:tab pos="1660525" algn="l"/>
                <a:tab pos="18256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3188" eaLnBrk="0" hangingPunct="0">
              <a:spcBef>
                <a:spcPct val="20000"/>
              </a:spcBef>
              <a:buChar char="•"/>
              <a:tabLst>
                <a:tab pos="166688" algn="l"/>
                <a:tab pos="331788" algn="l"/>
                <a:tab pos="498475" algn="l"/>
                <a:tab pos="663575" algn="l"/>
                <a:tab pos="830263" algn="l"/>
                <a:tab pos="995363" algn="l"/>
                <a:tab pos="1162050" algn="l"/>
                <a:tab pos="1327150" algn="l"/>
                <a:tab pos="1493838" algn="l"/>
                <a:tab pos="1660525" algn="l"/>
                <a:tab pos="18256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3188" eaLnBrk="0" hangingPunct="0">
              <a:spcBef>
                <a:spcPct val="20000"/>
              </a:spcBef>
              <a:buChar char="–"/>
              <a:tabLst>
                <a:tab pos="166688" algn="l"/>
                <a:tab pos="331788" algn="l"/>
                <a:tab pos="498475" algn="l"/>
                <a:tab pos="663575" algn="l"/>
                <a:tab pos="830263" algn="l"/>
                <a:tab pos="995363" algn="l"/>
                <a:tab pos="1162050" algn="l"/>
                <a:tab pos="1327150" algn="l"/>
                <a:tab pos="1493838" algn="l"/>
                <a:tab pos="1660525" algn="l"/>
                <a:tab pos="18256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3188" eaLnBrk="0" hangingPunct="0">
              <a:spcBef>
                <a:spcPct val="20000"/>
              </a:spcBef>
              <a:buChar char="»"/>
              <a:tabLst>
                <a:tab pos="166688" algn="l"/>
                <a:tab pos="331788" algn="l"/>
                <a:tab pos="498475" algn="l"/>
                <a:tab pos="663575" algn="l"/>
                <a:tab pos="830263" algn="l"/>
                <a:tab pos="995363" algn="l"/>
                <a:tab pos="1162050" algn="l"/>
                <a:tab pos="1327150" algn="l"/>
                <a:tab pos="1493838" algn="l"/>
                <a:tab pos="1660525" algn="l"/>
                <a:tab pos="18256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3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6688" algn="l"/>
                <a:tab pos="331788" algn="l"/>
                <a:tab pos="498475" algn="l"/>
                <a:tab pos="663575" algn="l"/>
                <a:tab pos="830263" algn="l"/>
                <a:tab pos="995363" algn="l"/>
                <a:tab pos="1162050" algn="l"/>
                <a:tab pos="1327150" algn="l"/>
                <a:tab pos="1493838" algn="l"/>
                <a:tab pos="1660525" algn="l"/>
                <a:tab pos="18256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3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6688" algn="l"/>
                <a:tab pos="331788" algn="l"/>
                <a:tab pos="498475" algn="l"/>
                <a:tab pos="663575" algn="l"/>
                <a:tab pos="830263" algn="l"/>
                <a:tab pos="995363" algn="l"/>
                <a:tab pos="1162050" algn="l"/>
                <a:tab pos="1327150" algn="l"/>
                <a:tab pos="1493838" algn="l"/>
                <a:tab pos="1660525" algn="l"/>
                <a:tab pos="18256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3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6688" algn="l"/>
                <a:tab pos="331788" algn="l"/>
                <a:tab pos="498475" algn="l"/>
                <a:tab pos="663575" algn="l"/>
                <a:tab pos="830263" algn="l"/>
                <a:tab pos="995363" algn="l"/>
                <a:tab pos="1162050" algn="l"/>
                <a:tab pos="1327150" algn="l"/>
                <a:tab pos="1493838" algn="l"/>
                <a:tab pos="1660525" algn="l"/>
                <a:tab pos="18256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3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6688" algn="l"/>
                <a:tab pos="331788" algn="l"/>
                <a:tab pos="498475" algn="l"/>
                <a:tab pos="663575" algn="l"/>
                <a:tab pos="830263" algn="l"/>
                <a:tab pos="995363" algn="l"/>
                <a:tab pos="1162050" algn="l"/>
                <a:tab pos="1327150" algn="l"/>
                <a:tab pos="1493838" algn="l"/>
                <a:tab pos="1660525" algn="l"/>
                <a:tab pos="18256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None/>
              <a:defRPr/>
            </a:pPr>
            <a:r>
              <a:rPr lang="de-DE" altLang="en-US" sz="1100" b="1" dirty="0">
                <a:solidFill>
                  <a:srgbClr val="000000"/>
                </a:solidFill>
              </a:rPr>
              <a:t>Example 1: Kr</a:t>
            </a:r>
            <a:r>
              <a:rPr lang="de-DE" altLang="en-US" sz="1100" b="1" baseline="-25000" dirty="0">
                <a:solidFill>
                  <a:srgbClr val="000000"/>
                </a:solidFill>
              </a:rPr>
              <a:t>x</a:t>
            </a:r>
            <a:r>
              <a:rPr lang="de-DE" altLang="en-US" sz="1100" b="1" baseline="30000" dirty="0">
                <a:solidFill>
                  <a:srgbClr val="000000"/>
                </a:solidFill>
              </a:rPr>
              <a:t>+</a:t>
            </a:r>
            <a:r>
              <a:rPr lang="de-DE" altLang="en-US" sz="1100" b="1" dirty="0">
                <a:solidFill>
                  <a:srgbClr val="000000"/>
                </a:solidFill>
              </a:rPr>
              <a:t> in He																					</a:t>
            </a:r>
            <a:r>
              <a:rPr lang="de-DE" altLang="en-US" sz="1100" b="1" dirty="0">
                <a:solidFill>
                  <a:srgbClr val="000000"/>
                </a:solidFill>
              </a:rPr>
              <a:t>Example 2: C</a:t>
            </a:r>
            <a:r>
              <a:rPr lang="de-DE" altLang="en-US" sz="1100" b="1" baseline="-25000" dirty="0">
                <a:solidFill>
                  <a:srgbClr val="000000"/>
                </a:solidFill>
              </a:rPr>
              <a:t>60</a:t>
            </a:r>
            <a:r>
              <a:rPr lang="de-DE" altLang="en-US" sz="1100" b="1" baseline="30000" dirty="0">
                <a:solidFill>
                  <a:srgbClr val="000000"/>
                </a:solidFill>
              </a:rPr>
              <a:t>+</a:t>
            </a:r>
            <a:r>
              <a:rPr lang="de-DE" altLang="en-US" sz="1100" b="1" dirty="0">
                <a:solidFill>
                  <a:srgbClr val="000000"/>
                </a:solidFill>
              </a:rPr>
              <a:t> in He, H</a:t>
            </a:r>
            <a:r>
              <a:rPr lang="de-DE" altLang="en-US" sz="1100" b="1" baseline="-25000" dirty="0">
                <a:solidFill>
                  <a:srgbClr val="000000"/>
                </a:solidFill>
              </a:rPr>
              <a:t>2</a:t>
            </a:r>
            <a:r>
              <a:rPr lang="de-DE" altLang="en-US" sz="1100" b="1" dirty="0">
                <a:solidFill>
                  <a:srgbClr val="000000"/>
                </a:solidFill>
              </a:rPr>
              <a:t>, CH</a:t>
            </a:r>
            <a:r>
              <a:rPr lang="de-DE" altLang="en-US" sz="1100" b="1" baseline="-25000" dirty="0">
                <a:solidFill>
                  <a:srgbClr val="000000"/>
                </a:solidFill>
              </a:rPr>
              <a:t>4</a:t>
            </a:r>
            <a:endParaRPr lang="de-DE" altLang="en-US" sz="1100" b="1" baseline="30000" dirty="0">
              <a:solidFill>
                <a:srgbClr val="000000"/>
              </a:solidFill>
            </a:endParaRPr>
          </a:p>
        </p:txBody>
      </p:sp>
      <p:sp>
        <p:nvSpPr>
          <p:cNvPr id="2064" name="Text Box 193"/>
          <p:cNvSpPr txBox="1">
            <a:spLocks noChangeArrowheads="1"/>
          </p:cNvSpPr>
          <p:nvPr/>
        </p:nvSpPr>
        <p:spPr bwMode="auto">
          <a:xfrm>
            <a:off x="91440" y="9418320"/>
            <a:ext cx="6675120" cy="184666"/>
          </a:xfrm>
          <a:prstGeom prst="rect">
            <a:avLst/>
          </a:prstGeom>
          <a:solidFill>
            <a:srgbClr val="0000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600">
              <a:solidFill>
                <a:schemeClr val="bg1"/>
              </a:solidFill>
            </a:endParaRPr>
          </a:p>
        </p:txBody>
      </p:sp>
      <p:sp>
        <p:nvSpPr>
          <p:cNvPr id="2065" name="Text Box 194"/>
          <p:cNvSpPr txBox="1">
            <a:spLocks noChangeArrowheads="1"/>
          </p:cNvSpPr>
          <p:nvPr/>
        </p:nvSpPr>
        <p:spPr bwMode="auto">
          <a:xfrm>
            <a:off x="55563" y="1262063"/>
            <a:ext cx="6748462" cy="46037"/>
          </a:xfrm>
          <a:prstGeom prst="rect">
            <a:avLst/>
          </a:prstGeom>
          <a:solidFill>
            <a:srgbClr val="0000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600">
              <a:solidFill>
                <a:schemeClr val="bg1"/>
              </a:solidFill>
            </a:endParaRPr>
          </a:p>
        </p:txBody>
      </p:sp>
      <p:sp>
        <p:nvSpPr>
          <p:cNvPr id="2099" name="Text Box 155"/>
          <p:cNvSpPr txBox="1">
            <a:spLocks noChangeArrowheads="1"/>
          </p:cNvSpPr>
          <p:nvPr/>
        </p:nvSpPr>
        <p:spPr bwMode="auto">
          <a:xfrm>
            <a:off x="1974356" y="3150450"/>
            <a:ext cx="4776787" cy="201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lIns="0" tIns="0" rIns="0" bIns="0" anchor="ctr"/>
          <a:lstStyle>
            <a:lvl1pPr defTabSz="103188" eaLnBrk="0" hangingPunct="0">
              <a:spcBef>
                <a:spcPct val="20000"/>
              </a:spcBef>
              <a:buChar char="•"/>
              <a:tabLst>
                <a:tab pos="166688" algn="l"/>
                <a:tab pos="331788" algn="l"/>
                <a:tab pos="498475" algn="l"/>
                <a:tab pos="663575" algn="l"/>
                <a:tab pos="830263" algn="l"/>
                <a:tab pos="995363" algn="l"/>
                <a:tab pos="1162050" algn="l"/>
                <a:tab pos="1327150" algn="l"/>
                <a:tab pos="1493838" algn="l"/>
                <a:tab pos="1660525" algn="l"/>
                <a:tab pos="18256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3188" eaLnBrk="0" hangingPunct="0">
              <a:spcBef>
                <a:spcPct val="20000"/>
              </a:spcBef>
              <a:buChar char="–"/>
              <a:tabLst>
                <a:tab pos="166688" algn="l"/>
                <a:tab pos="331788" algn="l"/>
                <a:tab pos="498475" algn="l"/>
                <a:tab pos="663575" algn="l"/>
                <a:tab pos="830263" algn="l"/>
                <a:tab pos="995363" algn="l"/>
                <a:tab pos="1162050" algn="l"/>
                <a:tab pos="1327150" algn="l"/>
                <a:tab pos="1493838" algn="l"/>
                <a:tab pos="1660525" algn="l"/>
                <a:tab pos="18256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3188" eaLnBrk="0" hangingPunct="0">
              <a:spcBef>
                <a:spcPct val="20000"/>
              </a:spcBef>
              <a:buChar char="•"/>
              <a:tabLst>
                <a:tab pos="166688" algn="l"/>
                <a:tab pos="331788" algn="l"/>
                <a:tab pos="498475" algn="l"/>
                <a:tab pos="663575" algn="l"/>
                <a:tab pos="830263" algn="l"/>
                <a:tab pos="995363" algn="l"/>
                <a:tab pos="1162050" algn="l"/>
                <a:tab pos="1327150" algn="l"/>
                <a:tab pos="1493838" algn="l"/>
                <a:tab pos="1660525" algn="l"/>
                <a:tab pos="18256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3188" eaLnBrk="0" hangingPunct="0">
              <a:spcBef>
                <a:spcPct val="20000"/>
              </a:spcBef>
              <a:buChar char="–"/>
              <a:tabLst>
                <a:tab pos="166688" algn="l"/>
                <a:tab pos="331788" algn="l"/>
                <a:tab pos="498475" algn="l"/>
                <a:tab pos="663575" algn="l"/>
                <a:tab pos="830263" algn="l"/>
                <a:tab pos="995363" algn="l"/>
                <a:tab pos="1162050" algn="l"/>
                <a:tab pos="1327150" algn="l"/>
                <a:tab pos="1493838" algn="l"/>
                <a:tab pos="1660525" algn="l"/>
                <a:tab pos="18256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3188" eaLnBrk="0" hangingPunct="0">
              <a:spcBef>
                <a:spcPct val="20000"/>
              </a:spcBef>
              <a:buChar char="»"/>
              <a:tabLst>
                <a:tab pos="166688" algn="l"/>
                <a:tab pos="331788" algn="l"/>
                <a:tab pos="498475" algn="l"/>
                <a:tab pos="663575" algn="l"/>
                <a:tab pos="830263" algn="l"/>
                <a:tab pos="995363" algn="l"/>
                <a:tab pos="1162050" algn="l"/>
                <a:tab pos="1327150" algn="l"/>
                <a:tab pos="1493838" algn="l"/>
                <a:tab pos="1660525" algn="l"/>
                <a:tab pos="18256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3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6688" algn="l"/>
                <a:tab pos="331788" algn="l"/>
                <a:tab pos="498475" algn="l"/>
                <a:tab pos="663575" algn="l"/>
                <a:tab pos="830263" algn="l"/>
                <a:tab pos="995363" algn="l"/>
                <a:tab pos="1162050" algn="l"/>
                <a:tab pos="1327150" algn="l"/>
                <a:tab pos="1493838" algn="l"/>
                <a:tab pos="1660525" algn="l"/>
                <a:tab pos="18256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3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6688" algn="l"/>
                <a:tab pos="331788" algn="l"/>
                <a:tab pos="498475" algn="l"/>
                <a:tab pos="663575" algn="l"/>
                <a:tab pos="830263" algn="l"/>
                <a:tab pos="995363" algn="l"/>
                <a:tab pos="1162050" algn="l"/>
                <a:tab pos="1327150" algn="l"/>
                <a:tab pos="1493838" algn="l"/>
                <a:tab pos="1660525" algn="l"/>
                <a:tab pos="18256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3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6688" algn="l"/>
                <a:tab pos="331788" algn="l"/>
                <a:tab pos="498475" algn="l"/>
                <a:tab pos="663575" algn="l"/>
                <a:tab pos="830263" algn="l"/>
                <a:tab pos="995363" algn="l"/>
                <a:tab pos="1162050" algn="l"/>
                <a:tab pos="1327150" algn="l"/>
                <a:tab pos="1493838" algn="l"/>
                <a:tab pos="1660525" algn="l"/>
                <a:tab pos="18256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3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6688" algn="l"/>
                <a:tab pos="331788" algn="l"/>
                <a:tab pos="498475" algn="l"/>
                <a:tab pos="663575" algn="l"/>
                <a:tab pos="830263" algn="l"/>
                <a:tab pos="995363" algn="l"/>
                <a:tab pos="1162050" algn="l"/>
                <a:tab pos="1327150" algn="l"/>
                <a:tab pos="1493838" algn="l"/>
                <a:tab pos="1660525" algn="l"/>
                <a:tab pos="18256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defRPr/>
            </a:pPr>
            <a:r>
              <a:rPr lang="de-DE" altLang="en-US" sz="1300" b="1" dirty="0">
                <a:solidFill>
                  <a:srgbClr val="000000"/>
                </a:solidFill>
              </a:rPr>
              <a:t> Experiment</a:t>
            </a:r>
            <a:endParaRPr lang="de-DE" altLang="en-US" sz="1300" b="1" baseline="30000" dirty="0">
              <a:solidFill>
                <a:srgbClr val="0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653661" y="4133057"/>
            <a:ext cx="2076450" cy="428625"/>
            <a:chOff x="3792538" y="2306638"/>
            <a:chExt cx="2076450" cy="428625"/>
          </a:xfrm>
        </p:grpSpPr>
        <p:sp>
          <p:nvSpPr>
            <p:cNvPr id="3" name="Text Box 60"/>
            <p:cNvSpPr txBox="1">
              <a:spLocks noChangeArrowheads="1"/>
            </p:cNvSpPr>
            <p:nvPr/>
          </p:nvSpPr>
          <p:spPr bwMode="auto">
            <a:xfrm>
              <a:off x="3792538" y="2306638"/>
              <a:ext cx="415925" cy="323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00" dirty="0"/>
                <a:t>Helium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00" dirty="0"/>
                <a:t>droplet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00" dirty="0"/>
                <a:t>source</a:t>
              </a:r>
            </a:p>
          </p:txBody>
        </p:sp>
        <p:sp>
          <p:nvSpPr>
            <p:cNvPr id="2070" name="Text Box 60"/>
            <p:cNvSpPr txBox="1">
              <a:spLocks noChangeArrowheads="1"/>
            </p:cNvSpPr>
            <p:nvPr/>
          </p:nvSpPr>
          <p:spPr bwMode="auto">
            <a:xfrm>
              <a:off x="4562475" y="2366963"/>
              <a:ext cx="522288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00" dirty="0"/>
                <a:t>Pick-up cells: adding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00" dirty="0"/>
                <a:t>C</a:t>
              </a:r>
              <a:r>
                <a:rPr lang="en-US" altLang="en-US" sz="700" baseline="-25000" dirty="0"/>
                <a:t>60</a:t>
              </a:r>
              <a:r>
                <a:rPr lang="en-US" altLang="en-US" sz="700" dirty="0"/>
                <a:t>, Cs, H</a:t>
              </a:r>
              <a:r>
                <a:rPr lang="en-US" altLang="en-US" sz="700" baseline="-25000" dirty="0"/>
                <a:t>2</a:t>
              </a:r>
              <a:endParaRPr lang="en-US" altLang="en-US" sz="700" dirty="0"/>
            </a:p>
          </p:txBody>
        </p:sp>
        <p:sp>
          <p:nvSpPr>
            <p:cNvPr id="2071" name="Text Box 60"/>
            <p:cNvSpPr txBox="1">
              <a:spLocks noChangeArrowheads="1"/>
            </p:cNvSpPr>
            <p:nvPr/>
          </p:nvSpPr>
          <p:spPr bwMode="auto">
            <a:xfrm>
              <a:off x="5319713" y="2341563"/>
              <a:ext cx="549275" cy="214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00" dirty="0"/>
                <a:t>Ionization by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00" dirty="0"/>
                <a:t>electrons</a:t>
              </a:r>
            </a:p>
          </p:txBody>
        </p:sp>
      </p:grpSp>
      <p:sp>
        <p:nvSpPr>
          <p:cNvPr id="2072" name="Text Box 60"/>
          <p:cNvSpPr txBox="1">
            <a:spLocks noChangeArrowheads="1"/>
          </p:cNvSpPr>
          <p:nvPr/>
        </p:nvSpPr>
        <p:spPr bwMode="auto">
          <a:xfrm>
            <a:off x="6006336" y="4600575"/>
            <a:ext cx="558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"/>
              <a:t>TOF</a:t>
            </a:r>
            <a:br>
              <a:rPr lang="en-US" altLang="en-US" sz="700"/>
            </a:br>
            <a:r>
              <a:rPr lang="en-US" altLang="en-US" sz="700"/>
              <a:t>Mass Spec</a:t>
            </a:r>
          </a:p>
        </p:txBody>
      </p:sp>
      <p:sp>
        <p:nvSpPr>
          <p:cNvPr id="64" name="Text Box 155"/>
          <p:cNvSpPr txBox="1">
            <a:spLocks noChangeArrowheads="1"/>
          </p:cNvSpPr>
          <p:nvPr/>
        </p:nvSpPr>
        <p:spPr bwMode="auto">
          <a:xfrm>
            <a:off x="88899" y="5020468"/>
            <a:ext cx="6677025" cy="203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lIns="20637" tIns="24880" rIns="20637" bIns="10319" anchor="ctr"/>
          <a:lstStyle>
            <a:lvl1pPr defTabSz="103188" eaLnBrk="0" hangingPunct="0">
              <a:spcBef>
                <a:spcPct val="20000"/>
              </a:spcBef>
              <a:buChar char="•"/>
              <a:tabLst>
                <a:tab pos="166688" algn="l"/>
                <a:tab pos="331788" algn="l"/>
                <a:tab pos="498475" algn="l"/>
                <a:tab pos="663575" algn="l"/>
                <a:tab pos="830263" algn="l"/>
                <a:tab pos="995363" algn="l"/>
                <a:tab pos="1162050" algn="l"/>
                <a:tab pos="1327150" algn="l"/>
                <a:tab pos="1493838" algn="l"/>
                <a:tab pos="1660525" algn="l"/>
                <a:tab pos="18256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3188" eaLnBrk="0" hangingPunct="0">
              <a:spcBef>
                <a:spcPct val="20000"/>
              </a:spcBef>
              <a:buChar char="–"/>
              <a:tabLst>
                <a:tab pos="166688" algn="l"/>
                <a:tab pos="331788" algn="l"/>
                <a:tab pos="498475" algn="l"/>
                <a:tab pos="663575" algn="l"/>
                <a:tab pos="830263" algn="l"/>
                <a:tab pos="995363" algn="l"/>
                <a:tab pos="1162050" algn="l"/>
                <a:tab pos="1327150" algn="l"/>
                <a:tab pos="1493838" algn="l"/>
                <a:tab pos="1660525" algn="l"/>
                <a:tab pos="18256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3188" eaLnBrk="0" hangingPunct="0">
              <a:spcBef>
                <a:spcPct val="20000"/>
              </a:spcBef>
              <a:buChar char="•"/>
              <a:tabLst>
                <a:tab pos="166688" algn="l"/>
                <a:tab pos="331788" algn="l"/>
                <a:tab pos="498475" algn="l"/>
                <a:tab pos="663575" algn="l"/>
                <a:tab pos="830263" algn="l"/>
                <a:tab pos="995363" algn="l"/>
                <a:tab pos="1162050" algn="l"/>
                <a:tab pos="1327150" algn="l"/>
                <a:tab pos="1493838" algn="l"/>
                <a:tab pos="1660525" algn="l"/>
                <a:tab pos="18256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3188" eaLnBrk="0" hangingPunct="0">
              <a:spcBef>
                <a:spcPct val="20000"/>
              </a:spcBef>
              <a:buChar char="–"/>
              <a:tabLst>
                <a:tab pos="166688" algn="l"/>
                <a:tab pos="331788" algn="l"/>
                <a:tab pos="498475" algn="l"/>
                <a:tab pos="663575" algn="l"/>
                <a:tab pos="830263" algn="l"/>
                <a:tab pos="995363" algn="l"/>
                <a:tab pos="1162050" algn="l"/>
                <a:tab pos="1327150" algn="l"/>
                <a:tab pos="1493838" algn="l"/>
                <a:tab pos="1660525" algn="l"/>
                <a:tab pos="18256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3188" eaLnBrk="0" hangingPunct="0">
              <a:spcBef>
                <a:spcPct val="20000"/>
              </a:spcBef>
              <a:buChar char="»"/>
              <a:tabLst>
                <a:tab pos="166688" algn="l"/>
                <a:tab pos="331788" algn="l"/>
                <a:tab pos="498475" algn="l"/>
                <a:tab pos="663575" algn="l"/>
                <a:tab pos="830263" algn="l"/>
                <a:tab pos="995363" algn="l"/>
                <a:tab pos="1162050" algn="l"/>
                <a:tab pos="1327150" algn="l"/>
                <a:tab pos="1493838" algn="l"/>
                <a:tab pos="1660525" algn="l"/>
                <a:tab pos="18256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3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6688" algn="l"/>
                <a:tab pos="331788" algn="l"/>
                <a:tab pos="498475" algn="l"/>
                <a:tab pos="663575" algn="l"/>
                <a:tab pos="830263" algn="l"/>
                <a:tab pos="995363" algn="l"/>
                <a:tab pos="1162050" algn="l"/>
                <a:tab pos="1327150" algn="l"/>
                <a:tab pos="1493838" algn="l"/>
                <a:tab pos="1660525" algn="l"/>
                <a:tab pos="18256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3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6688" algn="l"/>
                <a:tab pos="331788" algn="l"/>
                <a:tab pos="498475" algn="l"/>
                <a:tab pos="663575" algn="l"/>
                <a:tab pos="830263" algn="l"/>
                <a:tab pos="995363" algn="l"/>
                <a:tab pos="1162050" algn="l"/>
                <a:tab pos="1327150" algn="l"/>
                <a:tab pos="1493838" algn="l"/>
                <a:tab pos="1660525" algn="l"/>
                <a:tab pos="18256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3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6688" algn="l"/>
                <a:tab pos="331788" algn="l"/>
                <a:tab pos="498475" algn="l"/>
                <a:tab pos="663575" algn="l"/>
                <a:tab pos="830263" algn="l"/>
                <a:tab pos="995363" algn="l"/>
                <a:tab pos="1162050" algn="l"/>
                <a:tab pos="1327150" algn="l"/>
                <a:tab pos="1493838" algn="l"/>
                <a:tab pos="1660525" algn="l"/>
                <a:tab pos="18256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3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6688" algn="l"/>
                <a:tab pos="331788" algn="l"/>
                <a:tab pos="498475" algn="l"/>
                <a:tab pos="663575" algn="l"/>
                <a:tab pos="830263" algn="l"/>
                <a:tab pos="995363" algn="l"/>
                <a:tab pos="1162050" algn="l"/>
                <a:tab pos="1327150" algn="l"/>
                <a:tab pos="1493838" algn="l"/>
                <a:tab pos="1660525" algn="l"/>
                <a:tab pos="18256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defRPr/>
            </a:pPr>
            <a:r>
              <a:rPr lang="en-US" sz="1400" b="1" dirty="0">
                <a:latin typeface="Times New Roman"/>
                <a:ea typeface="Times New Roman"/>
              </a:rPr>
              <a:t>Results and Discussion: Abundance distributions of ions solvated in He and H</a:t>
            </a:r>
            <a:r>
              <a:rPr lang="en-US" sz="1400" b="1" baseline="-25000" dirty="0">
                <a:latin typeface="Times New Roman"/>
                <a:ea typeface="Times New Roman"/>
              </a:rPr>
              <a:t>2</a:t>
            </a:r>
            <a:endParaRPr lang="de-DE" altLang="en-US" sz="1300" b="1" baseline="30000" dirty="0">
              <a:solidFill>
                <a:srgbClr val="000000"/>
              </a:solidFill>
            </a:endParaRPr>
          </a:p>
        </p:txBody>
      </p:sp>
      <p:pic>
        <p:nvPicPr>
          <p:cNvPr id="2082" name="Picture 6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93663"/>
            <a:ext cx="8794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" name="AutoShape 154"/>
          <p:cNvSpPr>
            <a:spLocks noChangeArrowheads="1"/>
          </p:cNvSpPr>
          <p:nvPr/>
        </p:nvSpPr>
        <p:spPr bwMode="auto">
          <a:xfrm>
            <a:off x="1990213" y="3145536"/>
            <a:ext cx="4778375" cy="1787525"/>
          </a:xfrm>
          <a:prstGeom prst="roundRect">
            <a:avLst>
              <a:gd name="adj" fmla="val 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8" name="Group 7"/>
          <p:cNvGrpSpPr/>
          <p:nvPr/>
        </p:nvGrpSpPr>
        <p:grpSpPr>
          <a:xfrm>
            <a:off x="112615" y="3141153"/>
            <a:ext cx="1835266" cy="1788993"/>
            <a:chOff x="-221126" y="3127230"/>
            <a:chExt cx="1835266" cy="1788993"/>
          </a:xfrm>
        </p:grpSpPr>
        <p:sp>
          <p:nvSpPr>
            <p:cNvPr id="2081" name="Text Box 188"/>
            <p:cNvSpPr txBox="1">
              <a:spLocks noChangeArrowheads="1"/>
            </p:cNvSpPr>
            <p:nvPr/>
          </p:nvSpPr>
          <p:spPr bwMode="auto">
            <a:xfrm>
              <a:off x="-203663" y="3348385"/>
              <a:ext cx="1811337" cy="1557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rIns="45720">
              <a:spAutoFit/>
            </a:bodyPr>
            <a:lstStyle>
              <a:lvl1pPr marL="90488" indent="-90488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700" dirty="0"/>
                <a:t>Ion solvation in clusters was one of Will’s favorite topics.</a:t>
              </a:r>
            </a:p>
            <a:p>
              <a:r>
                <a:rPr lang="en-US" altLang="en-US" sz="700" dirty="0"/>
                <a:t>The mobility of cations in superfluid helium is much lower than one may (naively) expect; electrostriction leads to formation of solid-like snowballs.</a:t>
              </a:r>
              <a:r>
                <a:rPr lang="en-US" altLang="en-US" sz="700" baseline="30000" dirty="0"/>
                <a:t>1</a:t>
              </a:r>
              <a:endParaRPr lang="en-US" altLang="en-US" sz="700" dirty="0"/>
            </a:p>
            <a:p>
              <a:r>
                <a:rPr lang="en-US" altLang="en-US" sz="700" dirty="0"/>
                <a:t>Does the bosonic nature of He, H</a:t>
              </a:r>
              <a:r>
                <a:rPr lang="en-US" altLang="en-US" sz="700" baseline="-25000" dirty="0"/>
                <a:t>2</a:t>
              </a:r>
              <a:r>
                <a:rPr lang="en-US" altLang="en-US" sz="700" dirty="0"/>
                <a:t> prevent the formation of ordered layers beyond the 1</a:t>
              </a:r>
              <a:r>
                <a:rPr lang="en-US" altLang="en-US" sz="700" baseline="30000" dirty="0"/>
                <a:t>st</a:t>
              </a:r>
              <a:r>
                <a:rPr lang="en-US" altLang="en-US" sz="700" dirty="0"/>
                <a:t> shell?</a:t>
              </a:r>
            </a:p>
            <a:p>
              <a:r>
                <a:rPr lang="en-US" altLang="en-US" sz="700" dirty="0"/>
                <a:t>Anomalies in abundance distributions of </a:t>
              </a:r>
              <a:r>
                <a:rPr lang="en-US" altLang="en-US" sz="700" dirty="0" err="1"/>
                <a:t>He</a:t>
              </a:r>
              <a:r>
                <a:rPr lang="en-US" altLang="en-US" sz="700" baseline="-25000" dirty="0" err="1"/>
                <a:t>n</a:t>
              </a:r>
              <a:r>
                <a:rPr lang="en-US" altLang="en-US" sz="700" dirty="0" err="1"/>
                <a:t>X</a:t>
              </a:r>
              <a:r>
                <a:rPr lang="en-US" altLang="en-US" sz="700" baseline="30000" dirty="0"/>
                <a:t>+</a:t>
              </a:r>
              <a:r>
                <a:rPr lang="en-US" altLang="en-US" sz="700" dirty="0"/>
                <a:t> or (H</a:t>
              </a:r>
              <a:r>
                <a:rPr lang="en-US" altLang="en-US" sz="700" baseline="-25000" dirty="0"/>
                <a:t>2</a:t>
              </a:r>
              <a:r>
                <a:rPr lang="en-US" altLang="en-US" sz="700" dirty="0"/>
                <a:t>)</a:t>
              </a:r>
              <a:r>
                <a:rPr lang="en-US" altLang="en-US" sz="700" baseline="-25000" dirty="0" err="1"/>
                <a:t>n</a:t>
              </a:r>
              <a:r>
                <a:rPr lang="en-US" altLang="en-US" sz="700" dirty="0" err="1"/>
                <a:t>X</a:t>
              </a:r>
              <a:r>
                <a:rPr lang="en-US" altLang="en-US" sz="700" baseline="30000" dirty="0"/>
                <a:t>+</a:t>
              </a:r>
              <a:r>
                <a:rPr lang="en-US" altLang="en-US" sz="700" dirty="0"/>
                <a:t> (X = rare gas, alkali,..) reflect anomalies in dissociation energies</a:t>
              </a:r>
              <a:br>
                <a:rPr lang="en-US" altLang="en-US" sz="700" dirty="0"/>
              </a:br>
              <a:r>
                <a:rPr lang="en-US" altLang="en-US" sz="700" dirty="0"/>
                <a:t>- up to 3 icosahedral solvation shells?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-221126" y="3127230"/>
              <a:ext cx="1835266" cy="1788993"/>
              <a:chOff x="-221126" y="3127230"/>
              <a:chExt cx="1835266" cy="1788993"/>
            </a:xfrm>
          </p:grpSpPr>
          <p:sp>
            <p:nvSpPr>
              <p:cNvPr id="2096" name="Text Box 155"/>
              <p:cNvSpPr txBox="1">
                <a:spLocks noChangeArrowheads="1"/>
              </p:cNvSpPr>
              <p:nvPr/>
            </p:nvSpPr>
            <p:spPr bwMode="auto">
              <a:xfrm>
                <a:off x="-214660" y="3127230"/>
                <a:ext cx="1828800" cy="201613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lIns="20637" tIns="24880" rIns="20637" bIns="10319" anchor="ctr"/>
              <a:lstStyle>
                <a:lvl1pPr defTabSz="103188" eaLnBrk="0" hangingPunct="0">
                  <a:spcBef>
                    <a:spcPct val="20000"/>
                  </a:spcBef>
                  <a:buChar char="•"/>
                  <a:tabLst>
                    <a:tab pos="166688" algn="l"/>
                    <a:tab pos="331788" algn="l"/>
                    <a:tab pos="498475" algn="l"/>
                    <a:tab pos="663575" algn="l"/>
                    <a:tab pos="830263" algn="l"/>
                    <a:tab pos="995363" algn="l"/>
                    <a:tab pos="1162050" algn="l"/>
                    <a:tab pos="1327150" algn="l"/>
                    <a:tab pos="1493838" algn="l"/>
                    <a:tab pos="1660525" algn="l"/>
                    <a:tab pos="1825625" algn="l"/>
                  </a:tabLst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03188" eaLnBrk="0" hangingPunct="0">
                  <a:spcBef>
                    <a:spcPct val="20000"/>
                  </a:spcBef>
                  <a:buChar char="–"/>
                  <a:tabLst>
                    <a:tab pos="166688" algn="l"/>
                    <a:tab pos="331788" algn="l"/>
                    <a:tab pos="498475" algn="l"/>
                    <a:tab pos="663575" algn="l"/>
                    <a:tab pos="830263" algn="l"/>
                    <a:tab pos="995363" algn="l"/>
                    <a:tab pos="1162050" algn="l"/>
                    <a:tab pos="1327150" algn="l"/>
                    <a:tab pos="1493838" algn="l"/>
                    <a:tab pos="1660525" algn="l"/>
                    <a:tab pos="1825625" algn="l"/>
                  </a:tabLst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03188" eaLnBrk="0" hangingPunct="0">
                  <a:spcBef>
                    <a:spcPct val="20000"/>
                  </a:spcBef>
                  <a:buChar char="•"/>
                  <a:tabLst>
                    <a:tab pos="166688" algn="l"/>
                    <a:tab pos="331788" algn="l"/>
                    <a:tab pos="498475" algn="l"/>
                    <a:tab pos="663575" algn="l"/>
                    <a:tab pos="830263" algn="l"/>
                    <a:tab pos="995363" algn="l"/>
                    <a:tab pos="1162050" algn="l"/>
                    <a:tab pos="1327150" algn="l"/>
                    <a:tab pos="1493838" algn="l"/>
                    <a:tab pos="1660525" algn="l"/>
                    <a:tab pos="1825625" algn="l"/>
                  </a:tabLst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03188" eaLnBrk="0" hangingPunct="0">
                  <a:spcBef>
                    <a:spcPct val="20000"/>
                  </a:spcBef>
                  <a:buChar char="–"/>
                  <a:tabLst>
                    <a:tab pos="166688" algn="l"/>
                    <a:tab pos="331788" algn="l"/>
                    <a:tab pos="498475" algn="l"/>
                    <a:tab pos="663575" algn="l"/>
                    <a:tab pos="830263" algn="l"/>
                    <a:tab pos="995363" algn="l"/>
                    <a:tab pos="1162050" algn="l"/>
                    <a:tab pos="1327150" algn="l"/>
                    <a:tab pos="1493838" algn="l"/>
                    <a:tab pos="1660525" algn="l"/>
                    <a:tab pos="1825625" algn="l"/>
                  </a:tabLst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03188" eaLnBrk="0" hangingPunct="0">
                  <a:spcBef>
                    <a:spcPct val="20000"/>
                  </a:spcBef>
                  <a:buChar char="»"/>
                  <a:tabLst>
                    <a:tab pos="166688" algn="l"/>
                    <a:tab pos="331788" algn="l"/>
                    <a:tab pos="498475" algn="l"/>
                    <a:tab pos="663575" algn="l"/>
                    <a:tab pos="830263" algn="l"/>
                    <a:tab pos="995363" algn="l"/>
                    <a:tab pos="1162050" algn="l"/>
                    <a:tab pos="1327150" algn="l"/>
                    <a:tab pos="1493838" algn="l"/>
                    <a:tab pos="1660525" algn="l"/>
                    <a:tab pos="1825625" algn="l"/>
                  </a:tabLst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031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166688" algn="l"/>
                    <a:tab pos="331788" algn="l"/>
                    <a:tab pos="498475" algn="l"/>
                    <a:tab pos="663575" algn="l"/>
                    <a:tab pos="830263" algn="l"/>
                    <a:tab pos="995363" algn="l"/>
                    <a:tab pos="1162050" algn="l"/>
                    <a:tab pos="1327150" algn="l"/>
                    <a:tab pos="1493838" algn="l"/>
                    <a:tab pos="1660525" algn="l"/>
                    <a:tab pos="1825625" algn="l"/>
                  </a:tabLs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031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166688" algn="l"/>
                    <a:tab pos="331788" algn="l"/>
                    <a:tab pos="498475" algn="l"/>
                    <a:tab pos="663575" algn="l"/>
                    <a:tab pos="830263" algn="l"/>
                    <a:tab pos="995363" algn="l"/>
                    <a:tab pos="1162050" algn="l"/>
                    <a:tab pos="1327150" algn="l"/>
                    <a:tab pos="1493838" algn="l"/>
                    <a:tab pos="1660525" algn="l"/>
                    <a:tab pos="1825625" algn="l"/>
                  </a:tabLs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031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166688" algn="l"/>
                    <a:tab pos="331788" algn="l"/>
                    <a:tab pos="498475" algn="l"/>
                    <a:tab pos="663575" algn="l"/>
                    <a:tab pos="830263" algn="l"/>
                    <a:tab pos="995363" algn="l"/>
                    <a:tab pos="1162050" algn="l"/>
                    <a:tab pos="1327150" algn="l"/>
                    <a:tab pos="1493838" algn="l"/>
                    <a:tab pos="1660525" algn="l"/>
                    <a:tab pos="1825625" algn="l"/>
                  </a:tabLs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031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166688" algn="l"/>
                    <a:tab pos="331788" algn="l"/>
                    <a:tab pos="498475" algn="l"/>
                    <a:tab pos="663575" algn="l"/>
                    <a:tab pos="830263" algn="l"/>
                    <a:tab pos="995363" algn="l"/>
                    <a:tab pos="1162050" algn="l"/>
                    <a:tab pos="1327150" algn="l"/>
                    <a:tab pos="1493838" algn="l"/>
                    <a:tab pos="1660525" algn="l"/>
                    <a:tab pos="1825625" algn="l"/>
                  </a:tabLs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>
                  <a:lnSpc>
                    <a:spcPct val="93000"/>
                  </a:lnSpc>
                  <a:spcBef>
                    <a:spcPct val="0"/>
                  </a:spcBef>
                  <a:buClr>
                    <a:srgbClr val="000000"/>
                  </a:buClr>
                  <a:buFont typeface="Times New Roman" pitchFamily="18" charset="0"/>
                  <a:buNone/>
                  <a:defRPr/>
                </a:pPr>
                <a:r>
                  <a:rPr lang="de-DE" altLang="en-US" sz="1300" b="1" dirty="0">
                    <a:solidFill>
                      <a:srgbClr val="000000"/>
                    </a:solidFill>
                  </a:rPr>
                  <a:t> Background</a:t>
                </a:r>
                <a:endParaRPr lang="de-DE" altLang="en-US" sz="1300" b="1" baseline="30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0" name="AutoShape 154"/>
              <p:cNvSpPr>
                <a:spLocks noChangeArrowheads="1"/>
              </p:cNvSpPr>
              <p:nvPr/>
            </p:nvSpPr>
            <p:spPr bwMode="auto">
              <a:xfrm>
                <a:off x="-221126" y="3128698"/>
                <a:ext cx="1828800" cy="1787525"/>
              </a:xfrm>
              <a:prstGeom prst="roundRect">
                <a:avLst>
                  <a:gd name="adj" fmla="val 5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2095" name="Text Box 8"/>
          <p:cNvSpPr txBox="1">
            <a:spLocks noChangeArrowheads="1"/>
          </p:cNvSpPr>
          <p:nvPr/>
        </p:nvSpPr>
        <p:spPr bwMode="auto">
          <a:xfrm>
            <a:off x="790575" y="123825"/>
            <a:ext cx="51704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Solvation of Ions in Quantum Fluids</a:t>
            </a:r>
            <a:endParaRPr lang="es-ES" altLang="en-US" sz="1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81" y="1481831"/>
            <a:ext cx="3085377" cy="1627451"/>
          </a:xfrm>
          <a:prstGeom prst="rect">
            <a:avLst/>
          </a:prstGeom>
        </p:spPr>
      </p:pic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141573" y="1300754"/>
            <a:ext cx="671815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en-US" sz="800" dirty="0"/>
              <a:t>The authors: Paul Scheier and co-workers (Innsbruck, 2016)	                         Olof Echt &amp; Tilmann Märk with Will‘s group at PennState (1982)</a:t>
            </a:r>
            <a:endParaRPr lang="de-DE" altLang="en-US" sz="7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873204" y="1516198"/>
            <a:ext cx="0" cy="261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6545976" y="1906067"/>
            <a:ext cx="104371" cy="2136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1959720" y="1516198"/>
            <a:ext cx="0" cy="261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5486759"/>
            <a:ext cx="2003426" cy="1651991"/>
          </a:xfrm>
          <a:prstGeom prst="rect">
            <a:avLst/>
          </a:prstGeom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493" y="5468112"/>
            <a:ext cx="2221153" cy="172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091" y="5610513"/>
            <a:ext cx="396044" cy="39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Text Box 188"/>
          <p:cNvSpPr txBox="1">
            <a:spLocks noChangeArrowheads="1"/>
          </p:cNvSpPr>
          <p:nvPr/>
        </p:nvSpPr>
        <p:spPr bwMode="auto">
          <a:xfrm>
            <a:off x="2092325" y="5528459"/>
            <a:ext cx="1185333" cy="56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91440" indent="-91440"/>
            <a:r>
              <a:rPr lang="en-US" altLang="en-US" sz="700" dirty="0"/>
              <a:t>First solvation layer around Kr monomer, dimer and trimer closes at 12/14, 18/20, 24/26?? </a:t>
            </a:r>
            <a:r>
              <a:rPr lang="en-US" altLang="en-US" sz="700" baseline="30000" dirty="0"/>
              <a:t>2</a:t>
            </a:r>
            <a:endParaRPr lang="en-US" altLang="en-US" sz="700" dirty="0"/>
          </a:p>
          <a:p>
            <a:pPr marL="91440" indent="-91440"/>
            <a:r>
              <a:rPr lang="en-US" altLang="en-US" sz="700" dirty="0"/>
              <a:t>No evidence for 2</a:t>
            </a:r>
            <a:r>
              <a:rPr lang="en-US" altLang="en-US" sz="700" baseline="30000" dirty="0"/>
              <a:t>nd</a:t>
            </a:r>
            <a:r>
              <a:rPr lang="en-US" altLang="en-US" sz="700" dirty="0"/>
              <a:t> layer</a:t>
            </a:r>
            <a:endParaRPr lang="en-GB" altLang="en-US" sz="700" dirty="0"/>
          </a:p>
        </p:txBody>
      </p:sp>
      <p:sp>
        <p:nvSpPr>
          <p:cNvPr id="77" name="Text Box 188"/>
          <p:cNvSpPr txBox="1">
            <a:spLocks noChangeArrowheads="1"/>
          </p:cNvSpPr>
          <p:nvPr/>
        </p:nvSpPr>
        <p:spPr bwMode="auto">
          <a:xfrm>
            <a:off x="5497062" y="5565266"/>
            <a:ext cx="1155846" cy="120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91440" indent="-91440"/>
            <a:r>
              <a:rPr lang="en-US" altLang="en-US" sz="700" dirty="0"/>
              <a:t>Commensurate layer requires 32 He for C</a:t>
            </a:r>
            <a:r>
              <a:rPr lang="en-US" altLang="en-US" sz="700" baseline="-25000" dirty="0"/>
              <a:t>60</a:t>
            </a:r>
            <a:r>
              <a:rPr lang="en-US" altLang="en-US" sz="700" baseline="30000" dirty="0"/>
              <a:t>+</a:t>
            </a:r>
            <a:r>
              <a:rPr lang="en-US" altLang="en-US" sz="700" dirty="0"/>
              <a:t>, </a:t>
            </a:r>
            <a:br>
              <a:rPr lang="en-US" altLang="en-US" sz="700" dirty="0"/>
            </a:br>
            <a:r>
              <a:rPr lang="en-US" altLang="en-US" sz="700" dirty="0"/>
              <a:t>37 for C</a:t>
            </a:r>
            <a:r>
              <a:rPr lang="en-US" altLang="en-US" sz="700" baseline="-25000" dirty="0"/>
              <a:t>70</a:t>
            </a:r>
            <a:r>
              <a:rPr lang="en-US" altLang="en-US" sz="700" baseline="30000" dirty="0"/>
              <a:t>+</a:t>
            </a:r>
            <a:r>
              <a:rPr lang="en-US" altLang="en-US" sz="700" dirty="0"/>
              <a:t>. Same numbers for solvation in H</a:t>
            </a:r>
            <a:r>
              <a:rPr lang="en-US" altLang="en-US" sz="700" baseline="-25000" dirty="0"/>
              <a:t>2</a:t>
            </a:r>
            <a:r>
              <a:rPr lang="en-US" altLang="en-US" sz="700" dirty="0"/>
              <a:t> (not shown).</a:t>
            </a:r>
            <a:r>
              <a:rPr lang="en-US" altLang="en-US" sz="700" baseline="30000" dirty="0"/>
              <a:t>3</a:t>
            </a:r>
            <a:endParaRPr lang="en-US" altLang="en-US" sz="700" dirty="0"/>
          </a:p>
          <a:p>
            <a:pPr marL="91440" indent="-91440"/>
            <a:r>
              <a:rPr lang="en-US" altLang="en-US" sz="700" dirty="0"/>
              <a:t>First solvation layer closes at </a:t>
            </a:r>
            <a:r>
              <a:rPr lang="en-US" altLang="en-US" sz="700" i="1" dirty="0"/>
              <a:t>n</a:t>
            </a:r>
            <a:r>
              <a:rPr lang="en-US" altLang="en-US" sz="700" dirty="0"/>
              <a:t> = 60 for C</a:t>
            </a:r>
            <a:r>
              <a:rPr lang="en-US" altLang="en-US" sz="700" baseline="-25000" dirty="0"/>
              <a:t>60</a:t>
            </a:r>
            <a:r>
              <a:rPr lang="en-US" altLang="en-US" sz="700" baseline="30000" dirty="0"/>
              <a:t>+</a:t>
            </a:r>
            <a:r>
              <a:rPr lang="en-US" altLang="en-US" sz="700" dirty="0"/>
              <a:t>, </a:t>
            </a:r>
            <a:br>
              <a:rPr lang="en-US" altLang="en-US" sz="700" dirty="0"/>
            </a:br>
            <a:r>
              <a:rPr lang="en-US" altLang="en-US" sz="700" i="1" dirty="0"/>
              <a:t>n</a:t>
            </a:r>
            <a:r>
              <a:rPr lang="en-US" altLang="en-US" sz="700" dirty="0"/>
              <a:t> = 62 for C</a:t>
            </a:r>
            <a:r>
              <a:rPr lang="en-US" altLang="en-US" sz="700" baseline="-25000" dirty="0"/>
              <a:t>70</a:t>
            </a:r>
            <a:r>
              <a:rPr lang="en-US" altLang="en-US" sz="700" dirty="0"/>
              <a:t>+.</a:t>
            </a:r>
            <a:br>
              <a:rPr lang="en-US" altLang="en-US" sz="700" dirty="0"/>
            </a:br>
            <a:r>
              <a:rPr lang="en-US" altLang="en-US" sz="700" dirty="0"/>
              <a:t>For solvation in H</a:t>
            </a:r>
            <a:r>
              <a:rPr lang="en-US" altLang="en-US" sz="700" baseline="-25000" dirty="0"/>
              <a:t>2 </a:t>
            </a:r>
            <a:r>
              <a:rPr lang="en-US" altLang="en-US" sz="700" dirty="0"/>
              <a:t>the corresponding numbers are 49, 51.</a:t>
            </a:r>
            <a:r>
              <a:rPr lang="en-US" altLang="en-US" sz="700" baseline="30000" dirty="0"/>
              <a:t>3</a:t>
            </a:r>
            <a:endParaRPr lang="en-US" altLang="en-US" sz="700" dirty="0"/>
          </a:p>
        </p:txBody>
      </p:sp>
      <p:pic>
        <p:nvPicPr>
          <p:cNvPr id="78" name="Picture 15" descr="C:\Documents and Settings\Localadmin\Desktop\P1010204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125" y="6193593"/>
            <a:ext cx="666175" cy="59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05868" y="7465326"/>
            <a:ext cx="1806304" cy="1316197"/>
          </a:xfrm>
          <a:prstGeom prst="rect">
            <a:avLst/>
          </a:prstGeom>
        </p:spPr>
      </p:pic>
      <p:sp>
        <p:nvSpPr>
          <p:cNvPr id="87" name="Text Box 188"/>
          <p:cNvSpPr txBox="1">
            <a:spLocks noChangeArrowheads="1"/>
          </p:cNvSpPr>
          <p:nvPr/>
        </p:nvSpPr>
        <p:spPr bwMode="auto">
          <a:xfrm>
            <a:off x="4805042" y="8910544"/>
            <a:ext cx="185013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altLang="en-US" sz="700" dirty="0"/>
              <a:t>Dissociation energies of </a:t>
            </a:r>
            <a:r>
              <a:rPr lang="en-US" altLang="en-US" sz="700" dirty="0" err="1"/>
              <a:t>Ar</a:t>
            </a:r>
            <a:r>
              <a:rPr lang="en-US" altLang="en-US" sz="700" baseline="30000" dirty="0"/>
              <a:t>+</a:t>
            </a:r>
            <a:r>
              <a:rPr lang="en-US" altLang="en-US" sz="700" dirty="0"/>
              <a:t> in He: Computed values (red dots, Galli</a:t>
            </a:r>
            <a:r>
              <a:rPr lang="en-US" altLang="en-US" sz="700" baseline="30000" dirty="0"/>
              <a:t>5</a:t>
            </a:r>
            <a:r>
              <a:rPr lang="en-US" altLang="en-US" sz="700" dirty="0"/>
              <a:t>) </a:t>
            </a:r>
            <a:r>
              <a:rPr lang="en-US" altLang="en-US" sz="700" i="1" dirty="0"/>
              <a:t>versus</a:t>
            </a:r>
            <a:r>
              <a:rPr lang="en-US" altLang="en-US" sz="700" dirty="0"/>
              <a:t> values derived from abundance distribution (Bartl et al. </a:t>
            </a:r>
            <a:r>
              <a:rPr lang="en-US" altLang="en-US" sz="700" baseline="30000" dirty="0"/>
              <a:t>2</a:t>
            </a:r>
            <a:r>
              <a:rPr lang="en-US" altLang="en-US" sz="700" dirty="0"/>
              <a:t>)</a:t>
            </a:r>
          </a:p>
        </p:txBody>
      </p:sp>
      <p:sp>
        <p:nvSpPr>
          <p:cNvPr id="90" name="Text Box 155"/>
          <p:cNvSpPr txBox="1">
            <a:spLocks noChangeArrowheads="1"/>
          </p:cNvSpPr>
          <p:nvPr/>
        </p:nvSpPr>
        <p:spPr bwMode="auto">
          <a:xfrm>
            <a:off x="92840" y="7186386"/>
            <a:ext cx="6675120" cy="197121"/>
          </a:xfrm>
          <a:prstGeom prst="rect">
            <a:avLst/>
          </a:prstGeom>
          <a:solidFill>
            <a:schemeClr val="bg2">
              <a:lumMod val="40000"/>
              <a:lumOff val="60000"/>
              <a:alpha val="40000"/>
            </a:schemeClr>
          </a:solidFill>
          <a:ln>
            <a:noFill/>
          </a:ln>
          <a:effectLst/>
        </p:spPr>
        <p:txBody>
          <a:bodyPr lIns="20637" tIns="9144" rIns="20637" bIns="10319" anchor="ctr"/>
          <a:lstStyle>
            <a:lvl1pPr defTabSz="103188" eaLnBrk="0" hangingPunct="0">
              <a:spcBef>
                <a:spcPct val="20000"/>
              </a:spcBef>
              <a:buChar char="•"/>
              <a:tabLst>
                <a:tab pos="166688" algn="l"/>
                <a:tab pos="331788" algn="l"/>
                <a:tab pos="498475" algn="l"/>
                <a:tab pos="663575" algn="l"/>
                <a:tab pos="830263" algn="l"/>
                <a:tab pos="995363" algn="l"/>
                <a:tab pos="1162050" algn="l"/>
                <a:tab pos="1327150" algn="l"/>
                <a:tab pos="1493838" algn="l"/>
                <a:tab pos="1660525" algn="l"/>
                <a:tab pos="18256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3188" eaLnBrk="0" hangingPunct="0">
              <a:spcBef>
                <a:spcPct val="20000"/>
              </a:spcBef>
              <a:buChar char="–"/>
              <a:tabLst>
                <a:tab pos="166688" algn="l"/>
                <a:tab pos="331788" algn="l"/>
                <a:tab pos="498475" algn="l"/>
                <a:tab pos="663575" algn="l"/>
                <a:tab pos="830263" algn="l"/>
                <a:tab pos="995363" algn="l"/>
                <a:tab pos="1162050" algn="l"/>
                <a:tab pos="1327150" algn="l"/>
                <a:tab pos="1493838" algn="l"/>
                <a:tab pos="1660525" algn="l"/>
                <a:tab pos="18256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3188" eaLnBrk="0" hangingPunct="0">
              <a:spcBef>
                <a:spcPct val="20000"/>
              </a:spcBef>
              <a:buChar char="•"/>
              <a:tabLst>
                <a:tab pos="166688" algn="l"/>
                <a:tab pos="331788" algn="l"/>
                <a:tab pos="498475" algn="l"/>
                <a:tab pos="663575" algn="l"/>
                <a:tab pos="830263" algn="l"/>
                <a:tab pos="995363" algn="l"/>
                <a:tab pos="1162050" algn="l"/>
                <a:tab pos="1327150" algn="l"/>
                <a:tab pos="1493838" algn="l"/>
                <a:tab pos="1660525" algn="l"/>
                <a:tab pos="18256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3188" eaLnBrk="0" hangingPunct="0">
              <a:spcBef>
                <a:spcPct val="20000"/>
              </a:spcBef>
              <a:buChar char="–"/>
              <a:tabLst>
                <a:tab pos="166688" algn="l"/>
                <a:tab pos="331788" algn="l"/>
                <a:tab pos="498475" algn="l"/>
                <a:tab pos="663575" algn="l"/>
                <a:tab pos="830263" algn="l"/>
                <a:tab pos="995363" algn="l"/>
                <a:tab pos="1162050" algn="l"/>
                <a:tab pos="1327150" algn="l"/>
                <a:tab pos="1493838" algn="l"/>
                <a:tab pos="1660525" algn="l"/>
                <a:tab pos="18256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3188" eaLnBrk="0" hangingPunct="0">
              <a:spcBef>
                <a:spcPct val="20000"/>
              </a:spcBef>
              <a:buChar char="»"/>
              <a:tabLst>
                <a:tab pos="166688" algn="l"/>
                <a:tab pos="331788" algn="l"/>
                <a:tab pos="498475" algn="l"/>
                <a:tab pos="663575" algn="l"/>
                <a:tab pos="830263" algn="l"/>
                <a:tab pos="995363" algn="l"/>
                <a:tab pos="1162050" algn="l"/>
                <a:tab pos="1327150" algn="l"/>
                <a:tab pos="1493838" algn="l"/>
                <a:tab pos="1660525" algn="l"/>
                <a:tab pos="18256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3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6688" algn="l"/>
                <a:tab pos="331788" algn="l"/>
                <a:tab pos="498475" algn="l"/>
                <a:tab pos="663575" algn="l"/>
                <a:tab pos="830263" algn="l"/>
                <a:tab pos="995363" algn="l"/>
                <a:tab pos="1162050" algn="l"/>
                <a:tab pos="1327150" algn="l"/>
                <a:tab pos="1493838" algn="l"/>
                <a:tab pos="1660525" algn="l"/>
                <a:tab pos="18256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3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6688" algn="l"/>
                <a:tab pos="331788" algn="l"/>
                <a:tab pos="498475" algn="l"/>
                <a:tab pos="663575" algn="l"/>
                <a:tab pos="830263" algn="l"/>
                <a:tab pos="995363" algn="l"/>
                <a:tab pos="1162050" algn="l"/>
                <a:tab pos="1327150" algn="l"/>
                <a:tab pos="1493838" algn="l"/>
                <a:tab pos="1660525" algn="l"/>
                <a:tab pos="18256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3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6688" algn="l"/>
                <a:tab pos="331788" algn="l"/>
                <a:tab pos="498475" algn="l"/>
                <a:tab pos="663575" algn="l"/>
                <a:tab pos="830263" algn="l"/>
                <a:tab pos="995363" algn="l"/>
                <a:tab pos="1162050" algn="l"/>
                <a:tab pos="1327150" algn="l"/>
                <a:tab pos="1493838" algn="l"/>
                <a:tab pos="1660525" algn="l"/>
                <a:tab pos="18256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3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6688" algn="l"/>
                <a:tab pos="331788" algn="l"/>
                <a:tab pos="498475" algn="l"/>
                <a:tab pos="663575" algn="l"/>
                <a:tab pos="830263" algn="l"/>
                <a:tab pos="995363" algn="l"/>
                <a:tab pos="1162050" algn="l"/>
                <a:tab pos="1327150" algn="l"/>
                <a:tab pos="1493838" algn="l"/>
                <a:tab pos="1660525" algn="l"/>
                <a:tab pos="18256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  <a:defRPr/>
            </a:pPr>
            <a:r>
              <a:rPr lang="de-DE" altLang="en-US" sz="1100" b="1" dirty="0">
                <a:solidFill>
                  <a:srgbClr val="000000"/>
                </a:solidFill>
              </a:rPr>
              <a:t>Example 3: Cs</a:t>
            </a:r>
            <a:r>
              <a:rPr lang="de-DE" altLang="en-US" sz="1100" b="1" baseline="30000" dirty="0">
                <a:solidFill>
                  <a:srgbClr val="000000"/>
                </a:solidFill>
              </a:rPr>
              <a:t>+</a:t>
            </a:r>
            <a:r>
              <a:rPr lang="de-DE" altLang="en-US" sz="1100" b="1" dirty="0">
                <a:solidFill>
                  <a:srgbClr val="000000"/>
                </a:solidFill>
              </a:rPr>
              <a:t> in H</a:t>
            </a:r>
            <a:r>
              <a:rPr lang="de-DE" altLang="en-US" sz="1100" b="1" baseline="-25000" dirty="0">
                <a:solidFill>
                  <a:srgbClr val="000000"/>
                </a:solidFill>
              </a:rPr>
              <a:t>2</a:t>
            </a:r>
            <a:r>
              <a:rPr lang="de-DE" altLang="en-US" sz="1100" b="1" dirty="0">
                <a:solidFill>
                  <a:srgbClr val="000000"/>
                </a:solidFill>
              </a:rPr>
              <a:t> and Ar</a:t>
            </a:r>
            <a:r>
              <a:rPr lang="de-DE" altLang="en-US" sz="1100" b="1" baseline="30000" dirty="0">
                <a:solidFill>
                  <a:srgbClr val="000000"/>
                </a:solidFill>
              </a:rPr>
              <a:t>+</a:t>
            </a:r>
            <a:r>
              <a:rPr lang="de-DE" altLang="en-US" sz="1100" b="1" dirty="0">
                <a:solidFill>
                  <a:srgbClr val="000000"/>
                </a:solidFill>
              </a:rPr>
              <a:t> in He						</a:t>
            </a:r>
            <a:endParaRPr lang="de-DE" altLang="en-US" sz="1100" b="1" baseline="30000" dirty="0">
              <a:solidFill>
                <a:srgbClr val="000000"/>
              </a:solidFill>
            </a:endParaRPr>
          </a:p>
        </p:txBody>
      </p:sp>
      <p:sp>
        <p:nvSpPr>
          <p:cNvPr id="93" name="Text Box 188"/>
          <p:cNvSpPr txBox="1">
            <a:spLocks noChangeArrowheads="1"/>
          </p:cNvSpPr>
          <p:nvPr/>
        </p:nvSpPr>
        <p:spPr bwMode="auto">
          <a:xfrm>
            <a:off x="2231061" y="6824829"/>
            <a:ext cx="98830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altLang="en-US" sz="700" dirty="0"/>
              <a:t>Proliferation of icosahedral structures: </a:t>
            </a:r>
            <a:r>
              <a:rPr lang="en-US" altLang="en-US" sz="700" dirty="0"/>
              <a:t>Innsbruck, </a:t>
            </a:r>
            <a:r>
              <a:rPr lang="en-US" altLang="en-US" sz="700" i="1" dirty="0"/>
              <a:t>Playground</a:t>
            </a:r>
            <a:r>
              <a:rPr lang="en-US" altLang="en-US" sz="700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7406640"/>
            <a:ext cx="2000885" cy="1662366"/>
          </a:xfrm>
          <a:prstGeom prst="rect">
            <a:avLst/>
          </a:prstGeom>
        </p:spPr>
      </p:pic>
      <p:sp>
        <p:nvSpPr>
          <p:cNvPr id="59" name="Text Box 188"/>
          <p:cNvSpPr txBox="1">
            <a:spLocks noChangeArrowheads="1"/>
          </p:cNvSpPr>
          <p:nvPr/>
        </p:nvSpPr>
        <p:spPr bwMode="auto">
          <a:xfrm>
            <a:off x="2492896" y="8905137"/>
            <a:ext cx="223224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altLang="en-US" sz="700" dirty="0"/>
              <a:t>Results of path integral MC study of </a:t>
            </a:r>
            <a:r>
              <a:rPr lang="en-US" altLang="en-US" sz="700" dirty="0" err="1"/>
              <a:t>Ar</a:t>
            </a:r>
            <a:r>
              <a:rPr lang="en-US" altLang="en-US" sz="700" baseline="30000" dirty="0"/>
              <a:t>+</a:t>
            </a:r>
            <a:r>
              <a:rPr lang="en-US" altLang="en-US" sz="700" dirty="0"/>
              <a:t> in He by Galli and co-workers.</a:t>
            </a:r>
            <a:r>
              <a:rPr lang="en-US" altLang="en-US" sz="700" baseline="30000" dirty="0"/>
              <a:t>5</a:t>
            </a:r>
            <a:r>
              <a:rPr lang="en-US" altLang="en-US" sz="700" dirty="0"/>
              <a:t> Top panels: polymers associated with He of the 1</a:t>
            </a:r>
            <a:r>
              <a:rPr lang="en-US" altLang="en-US" sz="700" baseline="30000" dirty="0"/>
              <a:t>st</a:t>
            </a:r>
            <a:r>
              <a:rPr lang="en-US" altLang="en-US" sz="700" dirty="0"/>
              <a:t>, 2</a:t>
            </a:r>
            <a:r>
              <a:rPr lang="en-US" altLang="en-US" sz="700" baseline="30000" dirty="0"/>
              <a:t>nd</a:t>
            </a:r>
            <a:r>
              <a:rPr lang="en-US" altLang="en-US" sz="700" dirty="0"/>
              <a:t>, or 3</a:t>
            </a:r>
            <a:r>
              <a:rPr lang="en-US" altLang="en-US" sz="700" baseline="30000" dirty="0"/>
              <a:t>rd</a:t>
            </a:r>
            <a:r>
              <a:rPr lang="en-US" altLang="en-US" sz="700" dirty="0"/>
              <a:t> shell (a to c). Bottom panels: each polymer is replaced by its center of mass.</a:t>
            </a:r>
          </a:p>
        </p:txBody>
      </p:sp>
      <p:sp>
        <p:nvSpPr>
          <p:cNvPr id="60" name="Text Box 188"/>
          <p:cNvSpPr txBox="1">
            <a:spLocks noChangeArrowheads="1"/>
          </p:cNvSpPr>
          <p:nvPr/>
        </p:nvSpPr>
        <p:spPr bwMode="auto">
          <a:xfrm>
            <a:off x="141129" y="9054007"/>
            <a:ext cx="226204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altLang="en-US" sz="700" dirty="0"/>
              <a:t>Anomalies at</a:t>
            </a:r>
            <a:r>
              <a:rPr lang="en-US" altLang="en-US" sz="700" i="1" dirty="0"/>
              <a:t> n</a:t>
            </a:r>
            <a:r>
              <a:rPr lang="en-US" altLang="en-US" sz="700" dirty="0"/>
              <a:t> = 12, 32, 44 common to both systems:</a:t>
            </a:r>
            <a:r>
              <a:rPr lang="en-US" altLang="en-US" sz="700" baseline="30000" dirty="0"/>
              <a:t>4</a:t>
            </a:r>
            <a:br>
              <a:rPr lang="en-US" altLang="en-US" sz="700" dirty="0"/>
            </a:br>
            <a:r>
              <a:rPr lang="en-US" altLang="en-US" sz="700" dirty="0"/>
              <a:t>3 solvation shells of icosahedral symmetry – see right.</a:t>
            </a:r>
            <a:br>
              <a:rPr lang="en-US" altLang="en-US" sz="700" dirty="0"/>
            </a:br>
            <a:r>
              <a:rPr lang="en-US" altLang="en-US" sz="700" dirty="0"/>
              <a:t>Origin of anomalies at (H</a:t>
            </a:r>
            <a:r>
              <a:rPr lang="en-US" altLang="en-US" sz="700" baseline="-25000" dirty="0"/>
              <a:t>2</a:t>
            </a:r>
            <a:r>
              <a:rPr lang="en-US" altLang="en-US" sz="700" dirty="0"/>
              <a:t>)</a:t>
            </a:r>
            <a:r>
              <a:rPr lang="en-US" altLang="en-US" sz="700" baseline="-25000" dirty="0"/>
              <a:t>8</a:t>
            </a:r>
            <a:r>
              <a:rPr lang="en-US" altLang="en-US" sz="700" dirty="0"/>
              <a:t>Cs</a:t>
            </a:r>
            <a:r>
              <a:rPr lang="en-US" altLang="en-US" sz="700" baseline="30000" dirty="0"/>
              <a:t>+</a:t>
            </a:r>
            <a:r>
              <a:rPr lang="en-US" altLang="en-US" sz="700" dirty="0"/>
              <a:t> and (H</a:t>
            </a:r>
            <a:r>
              <a:rPr lang="en-US" altLang="en-US" sz="700" baseline="-25000" dirty="0"/>
              <a:t>2</a:t>
            </a:r>
            <a:r>
              <a:rPr lang="en-US" altLang="en-US" sz="700" dirty="0"/>
              <a:t>)</a:t>
            </a:r>
            <a:r>
              <a:rPr lang="en-US" altLang="en-US" sz="700" baseline="-25000" dirty="0"/>
              <a:t>52</a:t>
            </a:r>
            <a:r>
              <a:rPr lang="en-US" altLang="en-US" sz="700" dirty="0"/>
              <a:t>Cs</a:t>
            </a:r>
            <a:r>
              <a:rPr lang="en-US" altLang="en-US" sz="700" baseline="30000" dirty="0"/>
              <a:t>+</a:t>
            </a:r>
            <a:r>
              <a:rPr lang="en-US" altLang="en-US" sz="700" dirty="0"/>
              <a:t> ?</a:t>
            </a:r>
            <a:endParaRPr lang="en-GB" altLang="en-US" sz="700" dirty="0"/>
          </a:p>
        </p:txBody>
      </p:sp>
      <p:sp>
        <p:nvSpPr>
          <p:cNvPr id="61" name="Text Box 60"/>
          <p:cNvSpPr txBox="1">
            <a:spLocks noChangeArrowheads="1"/>
          </p:cNvSpPr>
          <p:nvPr/>
        </p:nvSpPr>
        <p:spPr bwMode="auto">
          <a:xfrm>
            <a:off x="6129397" y="4206269"/>
            <a:ext cx="215927" cy="10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2706</TotalTime>
  <Words>404</Words>
  <Application>Microsoft Office PowerPoint</Application>
  <PresentationFormat>A4 Paper (210x297 mm)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Symbol</vt:lpstr>
      <vt:lpstr>Times New Roman</vt:lpstr>
      <vt:lpstr>Standarddesign</vt:lpstr>
      <vt:lpstr>PowerPoint Presentation</vt:lpstr>
    </vt:vector>
  </TitlesOfParts>
  <Company>Universitaet Innsbruck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c7441031</dc:creator>
  <cp:lastModifiedBy>Olof</cp:lastModifiedBy>
  <cp:revision>243</cp:revision>
  <cp:lastPrinted>2017-04-17T13:48:52Z</cp:lastPrinted>
  <dcterms:created xsi:type="dcterms:W3CDTF">2008-11-19T17:31:09Z</dcterms:created>
  <dcterms:modified xsi:type="dcterms:W3CDTF">2017-04-17T13:56:16Z</dcterms:modified>
</cp:coreProperties>
</file>