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02336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" userDrawn="1">
          <p15:clr>
            <a:srgbClr val="A4A3A4"/>
          </p15:clr>
        </p15:guide>
        <p15:guide id="2" orient="horz" pos="600" userDrawn="1">
          <p15:clr>
            <a:srgbClr val="A4A3A4"/>
          </p15:clr>
        </p15:guide>
        <p15:guide id="3" pos="25056" userDrawn="1">
          <p15:clr>
            <a:srgbClr val="A4A3A4"/>
          </p15:clr>
        </p15:guide>
        <p15:guide id="4" orient="horz" pos="19560" userDrawn="1">
          <p15:clr>
            <a:srgbClr val="A4A3A4"/>
          </p15:clr>
        </p15:guide>
        <p15:guide id="5" orient="horz" pos="2304" userDrawn="1">
          <p15:clr>
            <a:srgbClr val="A4A3A4"/>
          </p15:clr>
        </p15:guide>
        <p15:guide id="6" orient="horz" pos="2856" userDrawn="1">
          <p15:clr>
            <a:srgbClr val="A4A3A4"/>
          </p15:clr>
        </p15:guide>
        <p15:guide id="7" pos="8880" userDrawn="1">
          <p15:clr>
            <a:srgbClr val="A4A3A4"/>
          </p15:clr>
        </p15:guide>
        <p15:guide id="8" pos="16440" userDrawn="1">
          <p15:clr>
            <a:srgbClr val="A4A3A4"/>
          </p15:clr>
        </p15:guide>
        <p15:guide id="9" pos="8064" userDrawn="1">
          <p15:clr>
            <a:srgbClr val="A4A3A4"/>
          </p15:clr>
        </p15:guide>
        <p15:guide id="10" pos="17280" userDrawn="1">
          <p15:clr>
            <a:srgbClr val="A4A3A4"/>
          </p15:clr>
        </p15:guide>
        <p15:guide id="11" pos="20424" userDrawn="1">
          <p15:clr>
            <a:srgbClr val="A4A3A4"/>
          </p15:clr>
        </p15:guide>
        <p15:guide id="12" pos="126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FF66"/>
    <a:srgbClr val="0066FF"/>
    <a:srgbClr val="33CCFF"/>
    <a:srgbClr val="00FF00"/>
    <a:srgbClr val="66FFFF"/>
    <a:srgbClr val="66FF99"/>
    <a:srgbClr val="CCFF99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329" autoAdjust="0"/>
    <p:restoredTop sz="95677" autoAdjust="0"/>
  </p:normalViewPr>
  <p:slideViewPr>
    <p:cSldViewPr snapToGrid="0">
      <p:cViewPr varScale="1">
        <p:scale>
          <a:sx n="23" d="100"/>
          <a:sy n="23" d="100"/>
        </p:scale>
        <p:origin x="2670" y="96"/>
      </p:cViewPr>
      <p:guideLst>
        <p:guide pos="288"/>
        <p:guide orient="horz" pos="600"/>
        <p:guide pos="25056"/>
        <p:guide orient="horz" pos="19560"/>
        <p:guide orient="horz" pos="2304"/>
        <p:guide orient="horz" pos="2856"/>
        <p:guide pos="8880"/>
        <p:guide pos="16440"/>
        <p:guide pos="8064"/>
        <p:guide pos="17280"/>
        <p:guide pos="20424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0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DE0FD-D768-48C6-8EEB-EDE6B8FE0634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43050" y="1143000"/>
            <a:ext cx="37719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52CA5-BD80-4FED-A97A-375C253E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3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1pPr>
    <a:lvl2pPr marL="1755537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2pPr>
    <a:lvl3pPr marL="351106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3pPr>
    <a:lvl4pPr marL="5266606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4pPr>
    <a:lvl5pPr marL="7022143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5pPr>
    <a:lvl6pPr marL="877767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6pPr>
    <a:lvl7pPr marL="10533212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7pPr>
    <a:lvl8pPr marL="12288749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8pPr>
    <a:lvl9pPr marL="14044285" algn="l" defTabSz="3511069" rtl="0" eaLnBrk="1" latinLnBrk="0" hangingPunct="1">
      <a:defRPr sz="460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52CA5-BD80-4FED-A97A-375C253E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0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5387342"/>
            <a:ext cx="34198560" cy="11460480"/>
          </a:xfrm>
        </p:spPr>
        <p:txBody>
          <a:bodyPr anchor="b"/>
          <a:lstStyle>
            <a:lvl1pPr algn="ctr"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17289782"/>
            <a:ext cx="30175200" cy="7947658"/>
          </a:xfrm>
        </p:spPr>
        <p:txBody>
          <a:bodyPr/>
          <a:lstStyle>
            <a:lvl1pPr marL="0" indent="0" algn="ctr">
              <a:buNone/>
              <a:defRPr sz="10560"/>
            </a:lvl1pPr>
            <a:lvl2pPr marL="2011680" indent="0" algn="ctr">
              <a:buNone/>
              <a:defRPr sz="8800"/>
            </a:lvl2pPr>
            <a:lvl3pPr marL="4023360" indent="0" algn="ctr">
              <a:buNone/>
              <a:defRPr sz="7920"/>
            </a:lvl3pPr>
            <a:lvl4pPr marL="6035040" indent="0" algn="ctr">
              <a:buNone/>
              <a:defRPr sz="7040"/>
            </a:lvl4pPr>
            <a:lvl5pPr marL="8046720" indent="0" algn="ctr">
              <a:buNone/>
              <a:defRPr sz="7040"/>
            </a:lvl5pPr>
            <a:lvl6pPr marL="10058400" indent="0" algn="ctr">
              <a:buNone/>
              <a:defRPr sz="7040"/>
            </a:lvl6pPr>
            <a:lvl7pPr marL="12070080" indent="0" algn="ctr">
              <a:buNone/>
              <a:defRPr sz="7040"/>
            </a:lvl7pPr>
            <a:lvl8pPr marL="14081760" indent="0" algn="ctr">
              <a:buNone/>
              <a:defRPr sz="7040"/>
            </a:lvl8pPr>
            <a:lvl9pPr marL="16093440" indent="0" algn="ctr">
              <a:buNone/>
              <a:defRPr sz="7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4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792172" y="1752600"/>
            <a:ext cx="867537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66062" y="1752600"/>
            <a:ext cx="2552319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107" y="8206749"/>
            <a:ext cx="34701480" cy="13693138"/>
          </a:xfrm>
        </p:spPr>
        <p:txBody>
          <a:bodyPr anchor="b"/>
          <a:lstStyle>
            <a:lvl1pPr>
              <a:defRPr sz="2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5107" y="22029429"/>
            <a:ext cx="34701480" cy="7200898"/>
          </a:xfrm>
        </p:spPr>
        <p:txBody>
          <a:bodyPr/>
          <a:lstStyle>
            <a:lvl1pPr marL="0" indent="0">
              <a:buNone/>
              <a:defRPr sz="10560">
                <a:solidFill>
                  <a:schemeClr val="tx1"/>
                </a:solidFill>
              </a:defRPr>
            </a:lvl1pPr>
            <a:lvl2pPr marL="2011680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023360" indent="0">
              <a:buNone/>
              <a:defRPr sz="7920">
                <a:solidFill>
                  <a:schemeClr val="tx1">
                    <a:tint val="75000"/>
                  </a:schemeClr>
                </a:solidFill>
              </a:defRPr>
            </a:lvl3pPr>
            <a:lvl4pPr marL="60350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4pPr>
            <a:lvl5pPr marL="804672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5pPr>
            <a:lvl6pPr marL="1005840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6pPr>
            <a:lvl7pPr marL="1207008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7pPr>
            <a:lvl8pPr marL="1408176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8pPr>
            <a:lvl9pPr marL="16093440" indent="0">
              <a:buNone/>
              <a:defRPr sz="7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660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368260" y="8763000"/>
            <a:ext cx="1709928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7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0" y="1752607"/>
            <a:ext cx="3470148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1305" y="8069582"/>
            <a:ext cx="17020696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305" y="12024360"/>
            <a:ext cx="17020696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368262" y="8069582"/>
            <a:ext cx="17104520" cy="3954778"/>
          </a:xfrm>
        </p:spPr>
        <p:txBody>
          <a:bodyPr anchor="b"/>
          <a:lstStyle>
            <a:lvl1pPr marL="0" indent="0">
              <a:buNone/>
              <a:defRPr sz="10560" b="1"/>
            </a:lvl1pPr>
            <a:lvl2pPr marL="2011680" indent="0">
              <a:buNone/>
              <a:defRPr sz="8800" b="1"/>
            </a:lvl2pPr>
            <a:lvl3pPr marL="4023360" indent="0">
              <a:buNone/>
              <a:defRPr sz="7920" b="1"/>
            </a:lvl3pPr>
            <a:lvl4pPr marL="6035040" indent="0">
              <a:buNone/>
              <a:defRPr sz="7040" b="1"/>
            </a:lvl4pPr>
            <a:lvl5pPr marL="8046720" indent="0">
              <a:buNone/>
              <a:defRPr sz="7040" b="1"/>
            </a:lvl5pPr>
            <a:lvl6pPr marL="10058400" indent="0">
              <a:buNone/>
              <a:defRPr sz="7040" b="1"/>
            </a:lvl6pPr>
            <a:lvl7pPr marL="12070080" indent="0">
              <a:buNone/>
              <a:defRPr sz="7040" b="1"/>
            </a:lvl7pPr>
            <a:lvl8pPr marL="14081760" indent="0">
              <a:buNone/>
              <a:defRPr sz="7040" b="1"/>
            </a:lvl8pPr>
            <a:lvl9pPr marL="16093440" indent="0">
              <a:buNone/>
              <a:defRPr sz="7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368262" y="12024360"/>
            <a:ext cx="17104520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5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7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2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4520" y="4739647"/>
            <a:ext cx="20368260" cy="23393400"/>
          </a:xfrm>
        </p:spPr>
        <p:txBody>
          <a:bodyPr/>
          <a:lstStyle>
            <a:lvl1pPr>
              <a:defRPr sz="14080"/>
            </a:lvl1pPr>
            <a:lvl2pPr>
              <a:defRPr sz="12320"/>
            </a:lvl2pPr>
            <a:lvl3pPr>
              <a:defRPr sz="1056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301" y="2194560"/>
            <a:ext cx="12976383" cy="7680960"/>
          </a:xfrm>
        </p:spPr>
        <p:txBody>
          <a:bodyPr anchor="b"/>
          <a:lstStyle>
            <a:lvl1pPr>
              <a:defRPr sz="140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04520" y="4739647"/>
            <a:ext cx="20368260" cy="23393400"/>
          </a:xfrm>
        </p:spPr>
        <p:txBody>
          <a:bodyPr anchor="t"/>
          <a:lstStyle>
            <a:lvl1pPr marL="0" indent="0">
              <a:buNone/>
              <a:defRPr sz="14080"/>
            </a:lvl1pPr>
            <a:lvl2pPr marL="2011680" indent="0">
              <a:buNone/>
              <a:defRPr sz="12320"/>
            </a:lvl2pPr>
            <a:lvl3pPr marL="4023360" indent="0">
              <a:buNone/>
              <a:defRPr sz="10560"/>
            </a:lvl3pPr>
            <a:lvl4pPr marL="6035040" indent="0">
              <a:buNone/>
              <a:defRPr sz="8800"/>
            </a:lvl4pPr>
            <a:lvl5pPr marL="8046720" indent="0">
              <a:buNone/>
              <a:defRPr sz="8800"/>
            </a:lvl5pPr>
            <a:lvl6pPr marL="10058400" indent="0">
              <a:buNone/>
              <a:defRPr sz="8800"/>
            </a:lvl6pPr>
            <a:lvl7pPr marL="12070080" indent="0">
              <a:buNone/>
              <a:defRPr sz="8800"/>
            </a:lvl7pPr>
            <a:lvl8pPr marL="14081760" indent="0">
              <a:buNone/>
              <a:defRPr sz="8800"/>
            </a:lvl8pPr>
            <a:lvl9pPr marL="16093440" indent="0">
              <a:buNone/>
              <a:defRPr sz="8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71301" y="9875520"/>
            <a:ext cx="12976383" cy="18295622"/>
          </a:xfrm>
        </p:spPr>
        <p:txBody>
          <a:bodyPr/>
          <a:lstStyle>
            <a:lvl1pPr marL="0" indent="0">
              <a:buNone/>
              <a:defRPr sz="7040"/>
            </a:lvl1pPr>
            <a:lvl2pPr marL="2011680" indent="0">
              <a:buNone/>
              <a:defRPr sz="6160"/>
            </a:lvl2pPr>
            <a:lvl3pPr marL="4023360" indent="0">
              <a:buNone/>
              <a:defRPr sz="5280"/>
            </a:lvl3pPr>
            <a:lvl4pPr marL="6035040" indent="0">
              <a:buNone/>
              <a:defRPr sz="4400"/>
            </a:lvl4pPr>
            <a:lvl5pPr marL="8046720" indent="0">
              <a:buNone/>
              <a:defRPr sz="4400"/>
            </a:lvl5pPr>
            <a:lvl6pPr marL="10058400" indent="0">
              <a:buNone/>
              <a:defRPr sz="4400"/>
            </a:lvl6pPr>
            <a:lvl7pPr marL="12070080" indent="0">
              <a:buNone/>
              <a:defRPr sz="4400"/>
            </a:lvl7pPr>
            <a:lvl8pPr marL="14081760" indent="0">
              <a:buNone/>
              <a:defRPr sz="4400"/>
            </a:lvl8pPr>
            <a:lvl9pPr marL="16093440" indent="0">
              <a:buNone/>
              <a:defRPr sz="4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4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6060" y="1752607"/>
            <a:ext cx="3470148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6060" y="8763000"/>
            <a:ext cx="3470148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606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34D72-8D77-4E6D-8FC7-EDD941E89691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27380" y="30510487"/>
            <a:ext cx="1357884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414980" y="30510487"/>
            <a:ext cx="905256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FDF41-1BD6-40E8-A441-B9ED73ABF6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80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23360" rtl="0" eaLnBrk="1" latinLnBrk="0" hangingPunct="1">
        <a:lnSpc>
          <a:spcPct val="90000"/>
        </a:lnSpc>
        <a:spcBef>
          <a:spcPct val="0"/>
        </a:spcBef>
        <a:buNone/>
        <a:defRPr sz="19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5840" indent="-1005840" algn="l" defTabSz="4023360" rtl="0" eaLnBrk="1" latinLnBrk="0" hangingPunct="1">
        <a:lnSpc>
          <a:spcPct val="90000"/>
        </a:lnSpc>
        <a:spcBef>
          <a:spcPts val="4400"/>
        </a:spcBef>
        <a:buFont typeface="Arial" panose="020B0604020202020204" pitchFamily="34" charset="0"/>
        <a:buChar char="•"/>
        <a:defRPr sz="12320" kern="1200">
          <a:solidFill>
            <a:schemeClr val="tx1"/>
          </a:solidFill>
          <a:latin typeface="+mn-lt"/>
          <a:ea typeface="+mn-ea"/>
          <a:cs typeface="+mn-cs"/>
        </a:defRPr>
      </a:lvl1pPr>
      <a:lvl2pPr marL="30175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0292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70408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905256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106424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307592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7099280" indent="-1005840" algn="l" defTabSz="4023360" rtl="0" eaLnBrk="1" latinLnBrk="0" hangingPunct="1">
        <a:lnSpc>
          <a:spcPct val="90000"/>
        </a:lnSpc>
        <a:spcBef>
          <a:spcPts val="2200"/>
        </a:spcBef>
        <a:buFont typeface="Arial" panose="020B0604020202020204" pitchFamily="34" charset="0"/>
        <a:buChar char="•"/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1pPr>
      <a:lvl2pPr marL="20116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3pPr>
      <a:lvl4pPr marL="60350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4pPr>
      <a:lvl5pPr marL="804672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6pPr>
      <a:lvl7pPr marL="1207008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7pPr>
      <a:lvl8pPr marL="1408176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8pPr>
      <a:lvl9pPr marL="16093440" algn="l" defTabSz="4023360" rtl="0" eaLnBrk="1" latinLnBrk="0" hangingPunct="1">
        <a:defRPr sz="7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21" Type="http://schemas.openxmlformats.org/officeDocument/2006/relationships/image" Target="../media/image17.pn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17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jpe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0.jpeg"/><Relationship Id="rId22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00FF99">
                <a:lumMod val="40000"/>
                <a:lumOff val="60000"/>
              </a:srgbClr>
            </a:gs>
            <a:gs pos="6000">
              <a:srgbClr val="FFFF66">
                <a:lumMod val="58000"/>
                <a:lumOff val="42000"/>
              </a:srgbClr>
            </a:gs>
            <a:gs pos="98000">
              <a:srgbClr val="0066FF">
                <a:lumMod val="36000"/>
                <a:lumOff val="64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630" y="688744"/>
            <a:ext cx="31408335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Project S.O.A.K. - Submersible Oceanic Aquaculture of Kelp</a:t>
            </a:r>
          </a:p>
          <a:p>
            <a:pPr algn="ctr"/>
            <a:r>
              <a:rPr lang="en-US" sz="6600" dirty="0">
                <a:latin typeface="Book Antiqua" panose="02040602050305030304" pitchFamily="18" charset="0"/>
                <a:cs typeface="Times New Roman" panose="02020603050405020304" pitchFamily="18" charset="0"/>
              </a:rPr>
              <a:t>Angela Sarni, Megan </a:t>
            </a:r>
            <a:r>
              <a:rPr lang="en-US" sz="66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Savoie</a:t>
            </a:r>
            <a:r>
              <a:rPr lang="en-US" sz="6600" dirty="0">
                <a:latin typeface="Book Antiqua" panose="02040602050305030304" pitchFamily="18" charset="0"/>
                <a:cs typeface="Times New Roman" panose="02020603050405020304" pitchFamily="18" charset="0"/>
              </a:rPr>
              <a:t>, Jamie Barton, Hannah </a:t>
            </a:r>
            <a:r>
              <a:rPr lang="en-US" sz="66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Root</a:t>
            </a:r>
          </a:p>
          <a:p>
            <a:pPr algn="ctr"/>
            <a:r>
              <a:rPr lang="en-US" sz="6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Advisors: Michael Chambers &amp; Rob Swift</a:t>
            </a:r>
            <a:endParaRPr lang="en-US" sz="66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0031" y="4533900"/>
            <a:ext cx="12230100" cy="63401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Introduction</a:t>
            </a:r>
          </a:p>
          <a:p>
            <a:r>
              <a:rPr lang="en-US" sz="5000" dirty="0">
                <a:latin typeface="Book Antiqua" panose="02040602050305030304" pitchFamily="18" charset="0"/>
                <a:cs typeface="Times New Roman" panose="02020603050405020304" pitchFamily="18" charset="0"/>
              </a:rPr>
              <a:t>Biology &amp; Engineering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SOAK is an </a:t>
            </a:r>
            <a:r>
              <a:rPr lang="en-US" sz="4400" u="sng" dirty="0">
                <a:latin typeface="Book Antiqua" panose="02040602050305030304" pitchFamily="18" charset="0"/>
                <a:cs typeface="Times New Roman" panose="02020603050405020304" pitchFamily="18" charset="0"/>
              </a:rPr>
              <a:t>interdisciplinary</a:t>
            </a: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 project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Goal: grow Sugar Kelp </a:t>
            </a: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on </a:t>
            </a: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frame system</a:t>
            </a:r>
          </a:p>
          <a:p>
            <a:endParaRPr lang="en-US" sz="1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r>
              <a:rPr lang="en-US" sz="5000" dirty="0">
                <a:latin typeface="Book Antiqua" panose="02040602050305030304" pitchFamily="18" charset="0"/>
                <a:cs typeface="Times New Roman" panose="02020603050405020304" pitchFamily="18" charset="0"/>
              </a:rPr>
              <a:t>Why Kelp?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Health Benefits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Environmental Benefits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Sustainable aquaculture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8441" y="10994832"/>
                <a:ext cx="12293804" cy="193218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200" b="1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Project Design</a:t>
                </a:r>
              </a:p>
              <a:p>
                <a:r>
                  <a:rPr lang="en-US" sz="5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Design Considerations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Withstand forces during coastal storms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Convenience when submerging &amp; raising</a:t>
                </a:r>
              </a:p>
              <a:p>
                <a:pPr marL="742950" indent="-742950">
                  <a:buAutoNum type="arabicPeriod"/>
                </a:pPr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Efficiency growing kelp in a reduced area</a:t>
                </a:r>
              </a:p>
              <a:p>
                <a:endParaRPr lang="en-US" sz="1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5400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Site Conditions</a:t>
                </a:r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0.6 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 		Flood tide velocity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0.15 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 	Ebb tide velocity (back eddy)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		January 2016 Storm ‘Jonas’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4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1.6 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		January 2016 Storm ‘Jonas’</a:t>
                </a: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i="1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		</a:t>
                </a:r>
              </a:p>
              <a:p>
                <a:endParaRPr lang="en-US" sz="4400" dirty="0" smtClean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 smtClean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:endParaRPr lang="en-US" sz="2000" b="0" i="1" dirty="0" smtClean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0.60 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		Max velocity -</a:t>
                </a:r>
                <a:r>
                  <a:rPr lang="en-US" sz="4400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river current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≈0.43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		Max particle velocity -</a:t>
                </a:r>
                <a:r>
                  <a:rPr lang="en-US" sz="4400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waves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=1.03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Total velocity</a:t>
                </a:r>
              </a:p>
              <a:p>
                <a:endParaRPr lang="en-US" sz="20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=6300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	Resulting drag force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𝑇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=6577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		Tension in mooring lines</a:t>
                </a:r>
              </a:p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=1890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4400" dirty="0" smtClean="0">
                    <a:latin typeface="Book Antiqua" panose="02040602050305030304" pitchFamily="18" charset="0"/>
                    <a:cs typeface="Times New Roman" panose="02020603050405020304" pitchFamily="18" charset="0"/>
                  </a:rPr>
                  <a:t>Buoyancy</a:t>
                </a:r>
                <a:endParaRPr lang="en-US" sz="4400" dirty="0">
                  <a:latin typeface="Book Antiqua" panose="020406020503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41" y="10994832"/>
                <a:ext cx="12293804" cy="19321892"/>
              </a:xfrm>
              <a:prstGeom prst="rect">
                <a:avLst/>
              </a:prstGeom>
              <a:blipFill>
                <a:blip r:embed="rId3"/>
                <a:stretch>
                  <a:fillRect l="-3718" t="-1199" b="-5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4674855" y="12172365"/>
            <a:ext cx="6595797" cy="43088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1" rtlCol="0">
            <a:spAutoFit/>
          </a:bodyPr>
          <a:lstStyle/>
          <a:p>
            <a:r>
              <a:rPr lang="en-US" sz="5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Materials:</a:t>
            </a:r>
            <a:endParaRPr lang="en-US" sz="5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2 Nursery Tanks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PVC Pipe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Twine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LED lighting system</a:t>
            </a:r>
            <a:endParaRPr lang="en-US" sz="4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PES nutrients</a:t>
            </a:r>
            <a:endParaRPr lang="en-US" sz="4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68094" y="9874714"/>
            <a:ext cx="597220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Deployment</a:t>
            </a:r>
            <a:endParaRPr lang="en-US" sz="72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469" y="2333006"/>
            <a:ext cx="1575482" cy="2167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55917" y="31173856"/>
            <a:ext cx="2748012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  <a:cs typeface="Times New Roman" panose="02020603050405020304" pitchFamily="18" charset="0"/>
              </a:rPr>
              <a:t>Acknowledgements</a:t>
            </a:r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: This </a:t>
            </a:r>
            <a:r>
              <a:rPr lang="en-US" sz="4000" dirty="0">
                <a:latin typeface="Book Antiqua" panose="02040602050305030304" pitchFamily="18" charset="0"/>
                <a:cs typeface="Times New Roman" panose="02020603050405020304" pitchFamily="18" charset="0"/>
              </a:rPr>
              <a:t>work is the result of research sponsored in part by the New </a:t>
            </a:r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Hampshire Sea </a:t>
            </a:r>
            <a:r>
              <a:rPr lang="en-US" sz="4000" dirty="0">
                <a:latin typeface="Book Antiqua" panose="02040602050305030304" pitchFamily="18" charset="0"/>
                <a:cs typeface="Times New Roman" panose="02020603050405020304" pitchFamily="18" charset="0"/>
              </a:rPr>
              <a:t>Grant College </a:t>
            </a:r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Program through NOAA </a:t>
            </a:r>
            <a:r>
              <a:rPr lang="en-US" sz="4000" dirty="0">
                <a:latin typeface="Book Antiqua" panose="02040602050305030304" pitchFamily="18" charset="0"/>
                <a:cs typeface="Times New Roman" panose="02020603050405020304" pitchFamily="18" charset="0"/>
              </a:rPr>
              <a:t>grant #NA10OAR4170082,and the UNH Marine </a:t>
            </a:r>
            <a:r>
              <a:rPr lang="en-US" sz="40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Program.</a:t>
            </a:r>
            <a:endParaRPr lang="en-US" sz="40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https://lh6.googleusercontent.com/sj-wEfi5Ml6wEdXwv7QiCUSBTVUJhBj4QIzZaIEo4ApqBc5kORgMX5Y1LxR10EpwyB-i4CUKen0OnLW0m72MXof63WDVyme11fRSzqb47box9JoGyBeRSInRluvPspBWM9kSNX2URHU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5379" r="10444" b="13330"/>
          <a:stretch/>
        </p:blipFill>
        <p:spPr bwMode="auto">
          <a:xfrm>
            <a:off x="18912572" y="4501276"/>
            <a:ext cx="7185928" cy="5209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605100" y="11545031"/>
            <a:ext cx="7711775" cy="22775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3/24 </a:t>
            </a:r>
            <a:r>
              <a:rPr lang="en-US" sz="5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Snowstorm</a:t>
            </a:r>
            <a:endParaRPr lang="en-US" sz="4400" dirty="0">
              <a:solidFill>
                <a:prstClr val="black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Seeded </a:t>
            </a: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lines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Deployed mooring system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05100" y="15011403"/>
            <a:ext cx="7711775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3/28 </a:t>
            </a:r>
            <a:r>
              <a:rPr lang="en-US" sz="5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Cloudy</a:t>
            </a:r>
            <a:endParaRPr lang="en-US" sz="4400" dirty="0">
              <a:solidFill>
                <a:prstClr val="black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Attached weights &amp; buoys on beach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Towed frame off beach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Tied frame to raft in bay temporarily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2635571" y="20276131"/>
            <a:ext cx="7527441" cy="43088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5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3/30 </a:t>
            </a:r>
            <a:r>
              <a:rPr lang="en-US" sz="5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- Sunny</a:t>
            </a:r>
            <a:endParaRPr lang="en-US" sz="4400" dirty="0">
              <a:solidFill>
                <a:prstClr val="black"/>
              </a:solidFill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Towed frame to site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Attached pre-seeded lines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Attached frame to mooring</a:t>
            </a:r>
          </a:p>
          <a:p>
            <a:pPr marL="685800" lvl="0" indent="-685800"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Seeded </a:t>
            </a:r>
            <a:r>
              <a:rPr lang="en-US" sz="4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remaining</a:t>
            </a:r>
            <a:r>
              <a:rPr lang="en-US" sz="4400" dirty="0" smtClean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Book Antiqua" panose="02040602050305030304" pitchFamily="18" charset="0"/>
                <a:cs typeface="Times New Roman" panose="02020603050405020304" pitchFamily="18" charset="0"/>
              </a:rPr>
              <a:t>lines</a:t>
            </a:r>
          </a:p>
        </p:txBody>
      </p:sp>
      <p:pic>
        <p:nvPicPr>
          <p:cNvPr id="1056" name="Picture 32" descr="https://lh3.googleusercontent.com/iR3aAnWE0ykP2QmZz_7d70khbvCgbl9UcRkLSMLKcE5aDrw6grrFHAKC-o27qJQpH2He2h4czIS_WlxnjRLVIVuaq-8buBltC8-OYqHu5Pe_qSfl8TV7fa2JuTwvhrleUwfbck47qjY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9" b="50038"/>
          <a:stretch/>
        </p:blipFill>
        <p:spPr bwMode="auto">
          <a:xfrm>
            <a:off x="27432000" y="11478126"/>
            <a:ext cx="4928561" cy="318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/>
          <a:stretch/>
        </p:blipFill>
        <p:spPr>
          <a:xfrm rot="5400000">
            <a:off x="27454653" y="15123901"/>
            <a:ext cx="4919349" cy="489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4" t="15857" r="11288"/>
          <a:stretch/>
        </p:blipFill>
        <p:spPr>
          <a:xfrm>
            <a:off x="27421752" y="20422343"/>
            <a:ext cx="4938809" cy="46979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13286" r="6000" b="9038"/>
          <a:stretch/>
        </p:blipFill>
        <p:spPr>
          <a:xfrm>
            <a:off x="530031" y="19109092"/>
            <a:ext cx="5086908" cy="301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0372" y="22430567"/>
                <a:ext cx="4136286" cy="8352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sSup>
                        <m:sSup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72" y="22430567"/>
                <a:ext cx="4136286" cy="83529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6034" y="23797679"/>
                <a:ext cx="7098715" cy="1526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𝐻𝑔𝑇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cosh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cosh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⁡(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𝑘h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034" y="23797679"/>
                <a:ext cx="7098715" cy="15265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G_487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"/>
          <a:stretch/>
        </p:blipFill>
        <p:spPr bwMode="auto">
          <a:xfrm>
            <a:off x="20158730" y="17020181"/>
            <a:ext cx="5903601" cy="4543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f7VuJov0GDL8A3rkKlzoblyfA9sOgi8ldv02zXKOUKsU4SWxtaa3Hbb-6fAnzwy1KYUYVE9YwNBLRfTLCqBGTnsm1fN6FmDSk-Wf8g9diOdHFoPEMxJ3IhKQ5IA_Kaw7Ai3BKy76nA4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7327" r="2959"/>
          <a:stretch/>
        </p:blipFill>
        <p:spPr bwMode="auto">
          <a:xfrm>
            <a:off x="14097000" y="26776480"/>
            <a:ext cx="5569528" cy="403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SCF3531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"/>
          <a:stretch/>
        </p:blipFill>
        <p:spPr bwMode="auto">
          <a:xfrm>
            <a:off x="20162345" y="26847908"/>
            <a:ext cx="5922047" cy="403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lh3.googleusercontent.com/7crbH_Az0srmbAbydfh61Unad_7hHipK9--4Wc_E-WO4JVKWyoChqGR07ycJCz_D60AU36uXBJ5BHT4RD5HVcHdXuF07B3lkf9K77sAXmdXkSOp1357pvFn8AbGzkeCLSmmpn-MKacs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20" r="12572" b="17928"/>
          <a:stretch/>
        </p:blipFill>
        <p:spPr bwMode="auto">
          <a:xfrm>
            <a:off x="14119207" y="16986573"/>
            <a:ext cx="5609389" cy="4488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693967" y="25696978"/>
            <a:ext cx="10623004" cy="45858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Conclusion</a:t>
            </a:r>
            <a:endParaRPr lang="en-US" sz="72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Cohesive interdisciplinary team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End goal accomplished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Nature can dictate timeline</a:t>
            </a:r>
            <a:endParaRPr lang="en-US" sz="5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Kelp growth monitored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Future work prospects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580195" y="21580866"/>
            <a:ext cx="12036770" cy="49859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Methods</a:t>
            </a:r>
            <a:endParaRPr lang="en-US" sz="5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Collect mature </a:t>
            </a:r>
            <a:r>
              <a:rPr lang="en-US" sz="4400" dirty="0" err="1">
                <a:latin typeface="Book Antiqua" panose="02040602050305030304" pitchFamily="18" charset="0"/>
                <a:cs typeface="Times New Roman" panose="02020603050405020304" pitchFamily="18" charset="0"/>
              </a:rPr>
              <a:t>sorus</a:t>
            </a: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 tissue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Spawn </a:t>
            </a: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&amp; </a:t>
            </a: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transfer </a:t>
            </a: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PVC</a:t>
            </a:r>
            <a:endParaRPr lang="en-US" sz="4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12 hour light cycle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Weekly nutrients, 4 weeks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Continue growth in </a:t>
            </a: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ocean</a:t>
            </a:r>
            <a:endParaRPr lang="en-US" sz="4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>
                <a:latin typeface="Book Antiqua" panose="02040602050305030304" pitchFamily="18" charset="0"/>
                <a:cs typeface="Times New Roman" panose="02020603050405020304" pitchFamily="18" charset="0"/>
              </a:rPr>
              <a:t>Transfer from spools to </a:t>
            </a: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frame</a:t>
            </a:r>
            <a:endParaRPr lang="en-US" sz="4400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421681" y="10769427"/>
            <a:ext cx="373931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1" rtlCol="0">
            <a:spAutoFit/>
          </a:bodyPr>
          <a:lstStyle/>
          <a:p>
            <a:r>
              <a:rPr lang="en-US" sz="7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Biology</a:t>
            </a:r>
            <a:endParaRPr lang="en-US" sz="66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6" descr="Image result for sea grant logo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2"/>
          <a:stretch/>
        </p:blipFill>
        <p:spPr bwMode="auto">
          <a:xfrm>
            <a:off x="36460987" y="696912"/>
            <a:ext cx="3329230" cy="17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nh fish and game logo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715" y="2199373"/>
            <a:ext cx="2049947" cy="22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oaa logo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04" y="628974"/>
            <a:ext cx="2729468" cy="272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7609874" y="4586500"/>
            <a:ext cx="8184644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1" rtlCol="0">
            <a:spAutoFit/>
          </a:bodyPr>
          <a:lstStyle/>
          <a:p>
            <a:r>
              <a:rPr lang="en-US" sz="7200" b="1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Fabrication</a:t>
            </a:r>
            <a:endParaRPr lang="en-US" sz="6600" b="1" dirty="0">
              <a:latin typeface="Book Antiqua" panose="020406020503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468094" y="5873223"/>
            <a:ext cx="7946687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Cut &amp; transport pipes to site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Fused pipes into frame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Drilled holes in pipes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>
                <a:latin typeface="Book Antiqua" panose="02040602050305030304" pitchFamily="18" charset="0"/>
                <a:cs typeface="Times New Roman" panose="02020603050405020304" pitchFamily="18" charset="0"/>
              </a:rPr>
              <a:t>Assembled mooring system</a:t>
            </a:r>
          </a:p>
        </p:txBody>
      </p:sp>
      <p:pic>
        <p:nvPicPr>
          <p:cNvPr id="15" name="Picture 2" descr="IMG_0891.JPG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33718" r="36401" b="19065"/>
          <a:stretch/>
        </p:blipFill>
        <p:spPr bwMode="auto">
          <a:xfrm>
            <a:off x="35630893" y="4755356"/>
            <a:ext cx="4029101" cy="552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t="5741" r="1579" b="3016"/>
          <a:stretch/>
        </p:blipFill>
        <p:spPr>
          <a:xfrm>
            <a:off x="6531419" y="19109092"/>
            <a:ext cx="6285273" cy="4288635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 rotWithShape="1"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124" b="98596" l="248" r="99010">
                        <a14:foregroundMark x1="10644" y1="32303" x2="10644" y2="32303"/>
                        <a14:foregroundMark x1="48762" y1="6180" x2="48762" y2="6180"/>
                        <a14:foregroundMark x1="90842" y1="29775" x2="90842" y2="29775"/>
                        <a14:foregroundMark x1="68317" y1="44663" x2="68317" y2="44663"/>
                        <a14:foregroundMark x1="48267" y1="55899" x2="48267" y2="55899"/>
                        <a14:backgroundMark x1="30446" y1="78371" x2="30446" y2="78371"/>
                        <a14:backgroundMark x1="51238" y1="77809" x2="51238" y2="77809"/>
                        <a14:backgroundMark x1="68069" y1="70225" x2="68069" y2="70225"/>
                        <a14:backgroundMark x1="50495" y1="62079" x2="50495" y2="62079"/>
                        <a14:backgroundMark x1="48762" y1="59270" x2="48762" y2="592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1" t="2247" r="3960" b="3653"/>
          <a:stretch/>
        </p:blipFill>
        <p:spPr bwMode="auto">
          <a:xfrm>
            <a:off x="11907475" y="4466422"/>
            <a:ext cx="6874507" cy="5799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/>
          <p:cNvPicPr/>
          <p:nvPr/>
        </p:nvPicPr>
        <p:blipFill rotWithShape="1">
          <a:blip r:embed="rId23"/>
          <a:srcRect l="37500" t="27351" r="33814" b="25641"/>
          <a:stretch/>
        </p:blipFill>
        <p:spPr bwMode="auto">
          <a:xfrm>
            <a:off x="8259648" y="9690071"/>
            <a:ext cx="3631596" cy="2978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113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237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Book Antiqua</vt:lpstr>
      <vt:lpstr>Calibri</vt:lpstr>
      <vt:lpstr>Calibri Light</vt:lpstr>
      <vt:lpstr>Cambria Math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Sarni</dc:creator>
  <cp:lastModifiedBy>Sarni, Angela M</cp:lastModifiedBy>
  <cp:revision>86</cp:revision>
  <dcterms:created xsi:type="dcterms:W3CDTF">2017-04-08T18:25:34Z</dcterms:created>
  <dcterms:modified xsi:type="dcterms:W3CDTF">2017-04-17T13:59:43Z</dcterms:modified>
</cp:coreProperties>
</file>