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EB5"/>
    <a:srgbClr val="6FBDF0"/>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7" autoAdjust="0"/>
    <p:restoredTop sz="78468" autoAdjust="0"/>
  </p:normalViewPr>
  <p:slideViewPr>
    <p:cSldViewPr snapToGrid="0" snapToObjects="1" showGuides="1">
      <p:cViewPr>
        <p:scale>
          <a:sx n="14" d="100"/>
          <a:sy n="14" d="100"/>
        </p:scale>
        <p:origin x="2632" y="296"/>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4" Type="http://schemas.openxmlformats.org/officeDocument/2006/relationships/image" Target="NULL"/><Relationship Id="rId5" Type="http://schemas.openxmlformats.org/officeDocument/2006/relationships/oleObject" Target="../embeddings/oleObject1.bin"/><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NULL"/><Relationship Id="rId6" Type="http://schemas.openxmlformats.org/officeDocument/2006/relationships/oleObject" Target="../embeddings/oleObject6.bin"/><Relationship Id="rId7" Type="http://schemas.openxmlformats.org/officeDocument/2006/relationships/hyperlink" Target="http://www.facebook.com/pages/PosterPresentationscom/217914411419?v=app_4949752878&amp;ref=ts" TargetMode="External"/><Relationship Id="rId8" Type="http://schemas.openxmlformats.org/officeDocument/2006/relationships/oleObject" Target="../embeddings/oleObject7.bin"/><Relationship Id="rId9" Type="http://schemas.openxmlformats.org/officeDocument/2006/relationships/oleObject" Target="../embeddings/oleObject8.bin"/><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3.vml"/><Relationship Id="rId4" Type="http://schemas.openxmlformats.org/officeDocument/2006/relationships/oleObject" Target="../embeddings/oleObject9.bin"/><Relationship Id="rId5" Type="http://schemas.openxmlformats.org/officeDocument/2006/relationships/image" Target="NULL"/><Relationship Id="rId6" Type="http://schemas.openxmlformats.org/officeDocument/2006/relationships/oleObject" Target="../embeddings/oleObject10.bin"/><Relationship Id="rId7" Type="http://schemas.openxmlformats.org/officeDocument/2006/relationships/hyperlink" Target="http://www.facebook.com/pages/PosterPresentationscom/217914411419?v=app_4949752878&amp;ref=ts" TargetMode="External"/><Relationship Id="rId8" Type="http://schemas.openxmlformats.org/officeDocument/2006/relationships/oleObject" Target="../embeddings/oleObject11.bin"/><Relationship Id="rId9" Type="http://schemas.openxmlformats.org/officeDocument/2006/relationships/oleObject" Target="../embeddings/oleObject12.bin"/><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922338"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4"/>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4"/>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4"/>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08" name="Image" r:id="rId5" imgW="1828440" imgH="1117440" progId="Photoshop.Image.13">
                      <p:embed/>
                    </p:oleObj>
                  </mc:Choice>
                  <mc:Fallback>
                    <p:oleObj name="Image" r:id="rId5" imgW="1828440" imgH="1117440" progId="Photoshop.Image.13">
                      <p:embed/>
                      <p:pic>
                        <p:nvPicPr>
                          <p:cNvPr id="0" name=""/>
                          <p:cNvPicPr/>
                          <p:nvPr/>
                        </p:nvPicPr>
                        <p:blipFill>
                          <a:blip r:embed="rId4"/>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09" name="Image" r:id="rId6" imgW="1828440" imgH="1117440" progId="Photoshop.Image.13">
                      <p:embed/>
                    </p:oleObj>
                  </mc:Choice>
                  <mc:Fallback>
                    <p:oleObj name="Image" r:id="rId6" imgW="1828440" imgH="1117440" progId="Photoshop.Image.13">
                      <p:embed/>
                      <p:pic>
                        <p:nvPicPr>
                          <p:cNvPr id="0" name=""/>
                          <p:cNvPicPr/>
                          <p:nvPr/>
                        </p:nvPicPr>
                        <p:blipFill>
                          <a:blip r:embed="rId4"/>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10" name="Image" r:id="rId7" imgW="4571280" imgH="1688760" progId="Photoshop.Image.13">
                    <p:embed/>
                  </p:oleObj>
                </mc:Choice>
                <mc:Fallback>
                  <p:oleObj name="Image" r:id="rId7" imgW="4571280" imgH="1688760" progId="Photoshop.Image.13">
                    <p:embed/>
                    <p:pic>
                      <p:nvPicPr>
                        <p:cNvPr id="0" name=""/>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11" name="Image" r:id="rId8" imgW="1574280" imgH="1053720" progId="Photoshop.Image.13">
                    <p:embed/>
                  </p:oleObj>
                </mc:Choice>
                <mc:Fallback>
                  <p:oleObj name="Image" r:id="rId8" imgW="1574280" imgH="1053720" progId="Photoshop.Image.13">
                    <p:embed/>
                    <p:pic>
                      <p:nvPicPr>
                        <p:cNvPr id="0" name=""/>
                        <p:cNvPicPr/>
                        <p:nvPr/>
                      </p:nvPicPr>
                      <p:blipFill>
                        <a:blip r:embed="rId4"/>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9"/>
              </p:cNvPr>
              <p:cNvPicPr>
                <a:picLocks noChangeAspect="1" noChangeArrowheads="1"/>
              </p:cNvPicPr>
              <p:nvPr userDrawn="1"/>
            </p:nvPicPr>
            <p:blipFill>
              <a:blip r:embed="rId4"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userDrawn="1"/>
        </p:nvSpPr>
        <p:spPr>
          <a:xfrm>
            <a:off x="44487207" y="31252910"/>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2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21" name="Image" r:id="rId6" imgW="1574280" imgH="1053720" progId="Photoshop.Image.13">
                    <p:embed/>
                  </p:oleObj>
                </mc:Choice>
                <mc:Fallback>
                  <p:oleObj name="Image" r:id="rId6" imgW="1574280" imgH="1053720" progId="Photoshop.Image.13">
                    <p:embed/>
                    <p:pic>
                      <p:nvPicPr>
                        <p:cNvPr id="0" name=""/>
                        <p:cNvPicPr/>
                        <p:nvPr/>
                      </p:nvPicPr>
                      <p:blipFill>
                        <a:blip r:embed="rId5"/>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7"/>
              </p:cNvPr>
              <p:cNvPicPr>
                <a:picLocks noChangeAspect="1" noChangeArrowheads="1"/>
              </p:cNvPicPr>
              <p:nvPr userDrawn="1"/>
            </p:nvPicPr>
            <p:blipFill>
              <a:blip r:embed="rId5"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5"/>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5"/>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5"/>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5"/>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22" name="Image" r:id="rId8" imgW="1828440" imgH="1117440" progId="Photoshop.Image.13">
                      <p:embed/>
                    </p:oleObj>
                  </mc:Choice>
                  <mc:Fallback>
                    <p:oleObj name="Image" r:id="rId8" imgW="1828440" imgH="1117440" progId="Photoshop.Image.13">
                      <p:embed/>
                      <p:pic>
                        <p:nvPicPr>
                          <p:cNvPr id="0" name=""/>
                          <p:cNvPicPr/>
                          <p:nvPr/>
                        </p:nvPicPr>
                        <p:blipFill>
                          <a:blip r:embed="rId5"/>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23" name="Image" r:id="rId9" imgW="1828440" imgH="1117440" progId="Photoshop.Image.13">
                      <p:embed/>
                    </p:oleObj>
                  </mc:Choice>
                  <mc:Fallback>
                    <p:oleObj name="Image" r:id="rId9" imgW="1828440" imgH="1117440" progId="Photoshop.Image.13">
                      <p:embed/>
                      <p:pic>
                        <p:nvPicPr>
                          <p:cNvPr id="0" name=""/>
                          <p:cNvPicPr/>
                          <p:nvPr/>
                        </p:nvPicPr>
                        <p:blipFill>
                          <a:blip r:embed="rId5"/>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userDrawn="1"/>
        </p:nvSpPr>
        <p:spPr>
          <a:xfrm>
            <a:off x="44483668" y="31169782"/>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4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45" name="Image" r:id="rId6" imgW="1574280" imgH="1053720" progId="Photoshop.Image.13">
                    <p:embed/>
                  </p:oleObj>
                </mc:Choice>
                <mc:Fallback>
                  <p:oleObj name="Image" r:id="rId6" imgW="1574280" imgH="1053720" progId="Photoshop.Image.13">
                    <p:embed/>
                    <p:pic>
                      <p:nvPicPr>
                        <p:cNvPr id="0" name=""/>
                        <p:cNvPicPr/>
                        <p:nvPr/>
                      </p:nvPicPr>
                      <p:blipFill>
                        <a:blip r:embed="rId5"/>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7"/>
              </p:cNvPr>
              <p:cNvPicPr>
                <a:picLocks noChangeAspect="1" noChangeArrowheads="1"/>
              </p:cNvPicPr>
              <p:nvPr userDrawn="1"/>
            </p:nvPicPr>
            <p:blipFill>
              <a:blip r:embed="rId5"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5"/>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5"/>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5"/>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5"/>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46" name="Image" r:id="rId8" imgW="1828440" imgH="1117440" progId="Photoshop.Image.13">
                      <p:embed/>
                    </p:oleObj>
                  </mc:Choice>
                  <mc:Fallback>
                    <p:oleObj name="Image" r:id="rId8" imgW="1828440" imgH="1117440" progId="Photoshop.Image.13">
                      <p:embed/>
                      <p:pic>
                        <p:nvPicPr>
                          <p:cNvPr id="0" name=""/>
                          <p:cNvPicPr/>
                          <p:nvPr/>
                        </p:nvPicPr>
                        <p:blipFill>
                          <a:blip r:embed="rId5"/>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47" name="Image" r:id="rId9" imgW="1828440" imgH="1117440" progId="Photoshop.Image.13">
                      <p:embed/>
                    </p:oleObj>
                  </mc:Choice>
                  <mc:Fallback>
                    <p:oleObj name="Image" r:id="rId9" imgW="1828440" imgH="1117440" progId="Photoshop.Image.13">
                      <p:embed/>
                      <p:pic>
                        <p:nvPicPr>
                          <p:cNvPr id="0" name=""/>
                          <p:cNvPicPr/>
                          <p:nvPr/>
                        </p:nvPicPr>
                        <p:blipFill>
                          <a:blip r:embed="rId5"/>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44487207" y="31298534"/>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
        <p:nvSpPr>
          <p:cNvPr id="40" name="Text Box 14"/>
          <p:cNvSpPr txBox="1">
            <a:spLocks noChangeArrowheads="1"/>
          </p:cNvSpPr>
          <p:nvPr userDrawn="1"/>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png"/><Relationship Id="rId9"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1612744" y="22216575"/>
            <a:ext cx="10048007" cy="878226"/>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2918070" y="25608038"/>
            <a:ext cx="10048007" cy="878226"/>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2907556" y="5500587"/>
            <a:ext cx="10048007" cy="878226"/>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2907557" y="14231437"/>
            <a:ext cx="10048007" cy="878226"/>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2265896" y="5473154"/>
            <a:ext cx="10041317" cy="878226"/>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922339" y="14139710"/>
            <a:ext cx="10048877" cy="899649"/>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1585663" y="5478831"/>
            <a:ext cx="10059510" cy="878226"/>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922339" y="5478831"/>
            <a:ext cx="10048877" cy="899649"/>
          </a:xfrm>
          <a:prstGeom prst="roundRect">
            <a:avLst/>
          </a:prstGeom>
          <a:solidFill>
            <a:srgbClr val="528E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p:nvPr>
        </p:nvSpPr>
        <p:spPr>
          <a:xfrm>
            <a:off x="904188" y="6378481"/>
            <a:ext cx="10056813" cy="7454326"/>
          </a:xfrm>
        </p:spPr>
        <p:txBody>
          <a:bodyPr/>
          <a:lstStyle/>
          <a:p>
            <a:r>
              <a:rPr lang="en-US" sz="3200" dirty="0" smtClean="0">
                <a:solidFill>
                  <a:srgbClr val="002060"/>
                </a:solidFill>
              </a:rPr>
              <a:t>Aspects of climate dynamics like sea level rise (SLR) will have profound impacts on coastlines worldwide. While the primary effect of SLR due to ice melt has been studied extensively, it is also important to study secondary factors such as change in Earth’s gravity field due to mass redistribution. Per Newtonian physics, massive objects experience gravitational attraction. </a:t>
            </a:r>
            <a:r>
              <a:rPr lang="en-US" sz="3200" dirty="0" smtClean="0">
                <a:solidFill>
                  <a:srgbClr val="002060"/>
                </a:solidFill>
              </a:rPr>
              <a:t>Liquid </a:t>
            </a:r>
            <a:r>
              <a:rPr lang="en-US" sz="3200" dirty="0" smtClean="0">
                <a:solidFill>
                  <a:srgbClr val="002060"/>
                </a:solidFill>
              </a:rPr>
              <a:t>water, which is mobile, will adjust to changes in the gravitational field </a:t>
            </a:r>
            <a:r>
              <a:rPr lang="en-US" sz="3200" dirty="0" smtClean="0">
                <a:solidFill>
                  <a:srgbClr val="002060"/>
                </a:solidFill>
              </a:rPr>
              <a:t>caused </a:t>
            </a:r>
            <a:r>
              <a:rPr lang="en-US" sz="3200" dirty="0" smtClean="0">
                <a:solidFill>
                  <a:srgbClr val="002060"/>
                </a:solidFill>
              </a:rPr>
              <a:t>by Antarctic ice melt</a:t>
            </a:r>
            <a:r>
              <a:rPr lang="en-US" sz="3200" dirty="0" smtClean="0">
                <a:solidFill>
                  <a:srgbClr val="002060"/>
                </a:solidFill>
              </a:rPr>
              <a:t>.</a:t>
            </a:r>
          </a:p>
          <a:p>
            <a:r>
              <a:rPr lang="en-US" sz="3200" dirty="0" smtClean="0">
                <a:solidFill>
                  <a:srgbClr val="002060"/>
                </a:solidFill>
              </a:rPr>
              <a:t>The Antarctic ice mass accumulates a large bulge of water that, when the ice melts, will redistribute according to the new geoid. Because the water was mostly accumulated south of the equator, the redistribution will most adversely affect the northern hemisphere.</a:t>
            </a:r>
            <a:endParaRPr lang="en-US" sz="3200" dirty="0" smtClean="0">
              <a:solidFill>
                <a:srgbClr val="002060"/>
              </a:solidFill>
            </a:endParaRPr>
          </a:p>
        </p:txBody>
      </p:sp>
      <p:sp>
        <p:nvSpPr>
          <p:cNvPr id="20" name="Text Placeholder 19"/>
          <p:cNvSpPr>
            <a:spLocks noGrp="1"/>
          </p:cNvSpPr>
          <p:nvPr>
            <p:ph type="body" sz="quarter" idx="11"/>
          </p:nvPr>
        </p:nvSpPr>
        <p:spPr/>
        <p:txBody>
          <a:bodyPr/>
          <a:lstStyle/>
          <a:p>
            <a:r>
              <a:rPr lang="en-US" dirty="0" smtClean="0">
                <a:solidFill>
                  <a:schemeClr val="bg1"/>
                </a:solidFill>
              </a:rPr>
              <a:t>Introduction</a:t>
            </a:r>
            <a:endParaRPr lang="en-US" dirty="0">
              <a:solidFill>
                <a:schemeClr val="bg1"/>
              </a:solidFill>
            </a:endParaRPr>
          </a:p>
        </p:txBody>
      </p:sp>
      <p:sp>
        <p:nvSpPr>
          <p:cNvPr id="21" name="Text Placeholder 20"/>
          <p:cNvSpPr>
            <a:spLocks noGrp="1"/>
          </p:cNvSpPr>
          <p:nvPr>
            <p:ph type="body" sz="quarter" idx="20"/>
          </p:nvPr>
        </p:nvSpPr>
        <p:spPr/>
        <p:txBody>
          <a:bodyPr/>
          <a:lstStyle/>
          <a:p>
            <a:r>
              <a:rPr lang="en-US" dirty="0" smtClean="0">
                <a:solidFill>
                  <a:schemeClr val="bg1"/>
                </a:solidFill>
              </a:rPr>
              <a:t>Geoids</a:t>
            </a:r>
            <a:endParaRPr lang="en-US" dirty="0">
              <a:solidFill>
                <a:schemeClr val="bg1"/>
              </a:solidFill>
            </a:endParaRPr>
          </a:p>
        </p:txBody>
      </p:sp>
      <p:sp>
        <p:nvSpPr>
          <p:cNvPr id="22" name="Text Placeholder 21"/>
          <p:cNvSpPr>
            <a:spLocks noGrp="1"/>
          </p:cNvSpPr>
          <p:nvPr>
            <p:ph type="body" sz="quarter" idx="21"/>
          </p:nvPr>
        </p:nvSpPr>
        <p:spPr>
          <a:xfrm>
            <a:off x="11608095" y="6378480"/>
            <a:ext cx="10043430" cy="15825849"/>
          </a:xfrm>
        </p:spPr>
        <p:txBody>
          <a:bodyPr/>
          <a:lstStyle/>
          <a:p>
            <a:r>
              <a:rPr lang="en-US" sz="3200" dirty="0" smtClean="0">
                <a:solidFill>
                  <a:srgbClr val="002060"/>
                </a:solidFill>
              </a:rPr>
              <a:t>The data from the GRACE satellite is most easily represented  in spherical harmonics. The gravity field can be </a:t>
            </a:r>
            <a:r>
              <a:rPr lang="en-US" sz="3200" dirty="0" smtClean="0">
                <a:solidFill>
                  <a:srgbClr val="002060"/>
                </a:solidFill>
              </a:rPr>
              <a:t>recreated </a:t>
            </a:r>
            <a:r>
              <a:rPr lang="en-US" sz="3200" dirty="0" smtClean="0">
                <a:solidFill>
                  <a:srgbClr val="002060"/>
                </a:solidFill>
              </a:rPr>
              <a:t>from the spherical harmonics using</a:t>
            </a:r>
          </a:p>
          <a:p>
            <a:endParaRPr lang="en-US" sz="3200" dirty="0">
              <a:solidFill>
                <a:srgbClr val="002060"/>
              </a:solidFill>
            </a:endParaRPr>
          </a:p>
          <a:p>
            <a:endParaRPr lang="en-US" sz="3200" dirty="0" smtClean="0">
              <a:solidFill>
                <a:srgbClr val="002060"/>
              </a:solidFill>
            </a:endParaRPr>
          </a:p>
          <a:p>
            <a:r>
              <a:rPr lang="en-US" sz="3200" dirty="0" smtClean="0">
                <a:solidFill>
                  <a:srgbClr val="002060"/>
                </a:solidFill>
              </a:rPr>
              <a:t>where </a:t>
            </a:r>
            <a:r>
              <a:rPr lang="en-US" sz="3200" dirty="0" err="1" smtClean="0">
                <a:solidFill>
                  <a:srgbClr val="002060"/>
                </a:solidFill>
              </a:rPr>
              <a:t>r</a:t>
            </a:r>
            <a:r>
              <a:rPr lang="en-US" sz="3200" baseline="-25000" dirty="0" err="1" smtClean="0">
                <a:solidFill>
                  <a:srgbClr val="002060"/>
                </a:solidFill>
              </a:rPr>
              <a:t>E</a:t>
            </a:r>
            <a:r>
              <a:rPr lang="en-US" sz="3200" dirty="0" smtClean="0">
                <a:solidFill>
                  <a:srgbClr val="002060"/>
                </a:solidFill>
              </a:rPr>
              <a:t> is the radius of the Earth, </a:t>
            </a:r>
            <a:r>
              <a:rPr lang="en-US" sz="3200" dirty="0" smtClean="0">
                <a:solidFill>
                  <a:srgbClr val="002060"/>
                </a:solidFill>
              </a:rPr>
              <a:t>𝛿</a:t>
            </a:r>
            <a:r>
              <a:rPr lang="en-US" sz="3200" baseline="-25000" dirty="0" err="1" smtClean="0">
                <a:solidFill>
                  <a:srgbClr val="002060"/>
                </a:solidFill>
              </a:rPr>
              <a:t>mn</a:t>
            </a:r>
            <a:r>
              <a:rPr lang="en-US" sz="3200" dirty="0" smtClean="0">
                <a:solidFill>
                  <a:srgbClr val="002060"/>
                </a:solidFill>
              </a:rPr>
              <a:t> </a:t>
            </a:r>
            <a:r>
              <a:rPr lang="en-US" sz="3200" dirty="0" smtClean="0">
                <a:solidFill>
                  <a:srgbClr val="002060"/>
                </a:solidFill>
              </a:rPr>
              <a:t>is the </a:t>
            </a:r>
            <a:r>
              <a:rPr lang="en-US" sz="3200" dirty="0" err="1" smtClean="0">
                <a:solidFill>
                  <a:srgbClr val="002060"/>
                </a:solidFill>
              </a:rPr>
              <a:t>Kronecker</a:t>
            </a:r>
            <a:r>
              <a:rPr lang="en-US" sz="3200" dirty="0" smtClean="0">
                <a:solidFill>
                  <a:srgbClr val="002060"/>
                </a:solidFill>
              </a:rPr>
              <a:t> delta, </a:t>
            </a:r>
            <a:r>
              <a:rPr lang="en-US" sz="3200" dirty="0" err="1" smtClean="0">
                <a:solidFill>
                  <a:srgbClr val="002060"/>
                </a:solidFill>
              </a:rPr>
              <a:t>P</a:t>
            </a:r>
            <a:r>
              <a:rPr lang="en-US" sz="3200" baseline="-25000" dirty="0" err="1" smtClean="0">
                <a:solidFill>
                  <a:srgbClr val="002060"/>
                </a:solidFill>
              </a:rPr>
              <a:t>lm</a:t>
            </a:r>
            <a:r>
              <a:rPr lang="en-US" sz="3200" dirty="0" smtClean="0">
                <a:solidFill>
                  <a:srgbClr val="002060"/>
                </a:solidFill>
              </a:rPr>
              <a:t> is the associated Legendre </a:t>
            </a:r>
            <a:r>
              <a:rPr lang="en-US" sz="3200" dirty="0" smtClean="0">
                <a:solidFill>
                  <a:srgbClr val="002060"/>
                </a:solidFill>
              </a:rPr>
              <a:t>polynomials</a:t>
            </a:r>
            <a:r>
              <a:rPr lang="en-US" sz="3200" dirty="0" smtClean="0">
                <a:solidFill>
                  <a:srgbClr val="002060"/>
                </a:solidFill>
              </a:rPr>
              <a:t>, and </a:t>
            </a:r>
            <a:r>
              <a:rPr lang="en-US" sz="3200" dirty="0" err="1" smtClean="0">
                <a:solidFill>
                  <a:srgbClr val="002060"/>
                </a:solidFill>
              </a:rPr>
              <a:t>C</a:t>
            </a:r>
            <a:r>
              <a:rPr lang="en-US" sz="3200" baseline="-25000" dirty="0" err="1" smtClean="0">
                <a:solidFill>
                  <a:srgbClr val="002060"/>
                </a:solidFill>
              </a:rPr>
              <a:t>lm</a:t>
            </a:r>
            <a:r>
              <a:rPr lang="en-US" sz="3200" dirty="0">
                <a:solidFill>
                  <a:srgbClr val="002060"/>
                </a:solidFill>
              </a:rPr>
              <a:t> </a:t>
            </a:r>
            <a:r>
              <a:rPr lang="en-US" sz="3200" dirty="0" smtClean="0">
                <a:solidFill>
                  <a:srgbClr val="002060"/>
                </a:solidFill>
              </a:rPr>
              <a:t>and </a:t>
            </a:r>
            <a:r>
              <a:rPr lang="en-US" sz="3200" dirty="0" err="1" smtClean="0">
                <a:solidFill>
                  <a:srgbClr val="002060"/>
                </a:solidFill>
              </a:rPr>
              <a:t>S</a:t>
            </a:r>
            <a:r>
              <a:rPr lang="en-US" sz="3200" baseline="-25000" dirty="0" err="1" smtClean="0">
                <a:solidFill>
                  <a:srgbClr val="002060"/>
                </a:solidFill>
              </a:rPr>
              <a:t>lm</a:t>
            </a:r>
            <a:r>
              <a:rPr lang="en-US" sz="3200" dirty="0" smtClean="0">
                <a:solidFill>
                  <a:srgbClr val="002060"/>
                </a:solidFill>
              </a:rPr>
              <a:t> are the spherical harmonic coefficients.</a:t>
            </a:r>
          </a:p>
          <a:p>
            <a:r>
              <a:rPr lang="en-US" sz="3200" dirty="0">
                <a:solidFill>
                  <a:srgbClr val="002060"/>
                </a:solidFill>
              </a:rPr>
              <a:t>I removed the l=2 harmonic as that overwhelms the higher harmonics of the geoid (l=2 is due to the earth being an oblate spheroid</a:t>
            </a:r>
            <a:r>
              <a:rPr lang="en-US" sz="3200" dirty="0" smtClean="0">
                <a:solidFill>
                  <a:srgbClr val="002060"/>
                </a:solidFill>
              </a:rPr>
              <a:t>).</a:t>
            </a:r>
          </a:p>
          <a:p>
            <a:r>
              <a:rPr lang="en-US" sz="3200" dirty="0" smtClean="0">
                <a:solidFill>
                  <a:srgbClr val="002060"/>
                </a:solidFill>
              </a:rPr>
              <a:t>As a first simplification, Antarctica is approximated as </a:t>
            </a:r>
            <a:r>
              <a:rPr lang="en-US" sz="3200" dirty="0" smtClean="0">
                <a:solidFill>
                  <a:srgbClr val="002060"/>
                </a:solidFill>
              </a:rPr>
              <a:t>a </a:t>
            </a:r>
            <a:r>
              <a:rPr lang="en-US" sz="3200" dirty="0" smtClean="0">
                <a:solidFill>
                  <a:srgbClr val="002060"/>
                </a:solidFill>
              </a:rPr>
              <a:t>spherical cap centered </a:t>
            </a:r>
            <a:r>
              <a:rPr lang="en-US" sz="3200" dirty="0" smtClean="0">
                <a:solidFill>
                  <a:srgbClr val="002060"/>
                </a:solidFill>
              </a:rPr>
              <a:t>around the South Pole with an angular width of </a:t>
            </a:r>
            <a:r>
              <a:rPr lang="en-US" sz="3200" dirty="0" smtClean="0">
                <a:solidFill>
                  <a:srgbClr val="002060"/>
                </a:solidFill>
              </a:rPr>
              <a:t>40 degrees. I </a:t>
            </a:r>
            <a:r>
              <a:rPr lang="en-US" sz="3200" dirty="0" smtClean="0">
                <a:solidFill>
                  <a:srgbClr val="002060"/>
                </a:solidFill>
              </a:rPr>
              <a:t>subtracted the Antarctic ice cap from the gravity field by calculating the potential caused by a negative mass at </a:t>
            </a:r>
            <a:r>
              <a:rPr lang="en-US" sz="3200" dirty="0" smtClean="0">
                <a:solidFill>
                  <a:srgbClr val="002060"/>
                </a:solidFill>
              </a:rPr>
              <a:t>1 degree </a:t>
            </a:r>
            <a:r>
              <a:rPr lang="en-US" sz="3200" dirty="0" smtClean="0">
                <a:solidFill>
                  <a:srgbClr val="002060"/>
                </a:solidFill>
              </a:rPr>
              <a:t>increments in latitude along a single line of </a:t>
            </a:r>
            <a:r>
              <a:rPr lang="en-US" sz="3200" dirty="0" smtClean="0">
                <a:solidFill>
                  <a:srgbClr val="002060"/>
                </a:solidFill>
              </a:rPr>
              <a:t>longitude, </a:t>
            </a:r>
            <a:r>
              <a:rPr lang="en-US" sz="3200" dirty="0">
                <a:solidFill>
                  <a:srgbClr val="002060"/>
                </a:solidFill>
              </a:rPr>
              <a:t>then added the resulting potential to the existing potential</a:t>
            </a:r>
            <a:r>
              <a:rPr lang="en-US" sz="3200" dirty="0" smtClean="0">
                <a:solidFill>
                  <a:srgbClr val="002060"/>
                </a:solidFill>
              </a:rPr>
              <a:t>, which is possible in this case due to the axial symmetry. I then </a:t>
            </a:r>
            <a:r>
              <a:rPr lang="en-US" sz="3200" dirty="0" smtClean="0">
                <a:solidFill>
                  <a:srgbClr val="002060"/>
                </a:solidFill>
              </a:rPr>
              <a:t>rotated that single line of longitude around 360 degrees to get the total gravity field for the Earth caused by the ice melt.</a:t>
            </a:r>
          </a:p>
          <a:p>
            <a:r>
              <a:rPr lang="en-US" sz="3200" dirty="0" smtClean="0">
                <a:solidFill>
                  <a:srgbClr val="002060"/>
                </a:solidFill>
              </a:rPr>
              <a:t>Adding the two gravity fields together created a new gravity field that represented that of the entire planet sans the Antarctic ice cap, i.e. as though the ice cap had vanished entirely. By renormalizing the gravity fields to obtain the </a:t>
            </a:r>
            <a:r>
              <a:rPr lang="en-US" sz="3200" dirty="0" smtClean="0">
                <a:solidFill>
                  <a:srgbClr val="002060"/>
                </a:solidFill>
              </a:rPr>
              <a:t>geoids, I was able to calculate the volume of water in the bulge around Antarctica. I then recalculated the potential gravity field to find the SLR relative to the average estimate of 60 m.</a:t>
            </a:r>
          </a:p>
        </p:txBody>
      </p:sp>
      <p:sp>
        <p:nvSpPr>
          <p:cNvPr id="23" name="Text Placeholder 22"/>
          <p:cNvSpPr>
            <a:spLocks noGrp="1"/>
          </p:cNvSpPr>
          <p:nvPr>
            <p:ph type="body" sz="quarter" idx="22"/>
          </p:nvPr>
        </p:nvSpPr>
        <p:spPr/>
        <p:txBody>
          <a:bodyPr/>
          <a:lstStyle/>
          <a:p>
            <a:r>
              <a:rPr lang="en-US" dirty="0" smtClean="0">
                <a:solidFill>
                  <a:schemeClr val="bg1"/>
                </a:solidFill>
              </a:rPr>
              <a:t>Methods</a:t>
            </a:r>
            <a:endParaRPr lang="en-US" dirty="0">
              <a:solidFill>
                <a:schemeClr val="bg1"/>
              </a:solidFill>
            </a:endParaRPr>
          </a:p>
        </p:txBody>
      </p:sp>
      <p:sp>
        <p:nvSpPr>
          <p:cNvPr id="24" name="Text Placeholder 23"/>
          <p:cNvSpPr>
            <a:spLocks noGrp="1"/>
          </p:cNvSpPr>
          <p:nvPr>
            <p:ph type="body" sz="quarter" idx="23"/>
          </p:nvPr>
        </p:nvSpPr>
        <p:spPr>
          <a:xfrm>
            <a:off x="22258339" y="6378479"/>
            <a:ext cx="10048874" cy="24591325"/>
          </a:xfrm>
        </p:spPr>
        <p:txBody>
          <a:bodyPr/>
          <a:lstStyle/>
          <a:p>
            <a:r>
              <a:rPr lang="en-US" sz="3200" dirty="0" smtClean="0">
                <a:solidFill>
                  <a:srgbClr val="002060"/>
                </a:solidFill>
              </a:rPr>
              <a:t>Using the negative mass geoid (Figure 2), I calculated the total volume of water that was bulging solely due to Antarctic ice </a:t>
            </a:r>
            <a:r>
              <a:rPr lang="mr-IN" sz="3200" dirty="0" smtClean="0">
                <a:solidFill>
                  <a:srgbClr val="002060"/>
                </a:solidFill>
              </a:rPr>
              <a:t>–</a:t>
            </a:r>
            <a:r>
              <a:rPr lang="en-US" sz="3200" dirty="0" smtClean="0">
                <a:solidFill>
                  <a:srgbClr val="002060"/>
                </a:solidFill>
              </a:rPr>
              <a:t> about 2.225e15 </a:t>
            </a:r>
            <a:r>
              <a:rPr lang="en-US" sz="3200" dirty="0" smtClean="0">
                <a:solidFill>
                  <a:srgbClr val="002060"/>
                </a:solidFill>
              </a:rPr>
              <a:t>m</a:t>
            </a:r>
            <a:r>
              <a:rPr lang="en-US" sz="3200" baseline="30000" dirty="0" smtClean="0">
                <a:solidFill>
                  <a:srgbClr val="002060"/>
                </a:solidFill>
              </a:rPr>
              <a:t>3</a:t>
            </a:r>
            <a:r>
              <a:rPr lang="en-US" sz="3200" dirty="0" smtClean="0">
                <a:solidFill>
                  <a:srgbClr val="002060"/>
                </a:solidFill>
              </a:rPr>
              <a:t>. </a:t>
            </a:r>
            <a:r>
              <a:rPr lang="en-US" sz="3200" dirty="0" smtClean="0">
                <a:solidFill>
                  <a:srgbClr val="002060"/>
                </a:solidFill>
              </a:rPr>
              <a:t>That water evenly distributed over the oceans amounts to approximately </a:t>
            </a:r>
            <a:r>
              <a:rPr lang="en-US" sz="3200" dirty="0" smtClean="0">
                <a:solidFill>
                  <a:srgbClr val="002060"/>
                </a:solidFill>
              </a:rPr>
              <a:t>8.71 </a:t>
            </a:r>
            <a:r>
              <a:rPr lang="en-US" sz="3200" dirty="0" smtClean="0">
                <a:solidFill>
                  <a:srgbClr val="002060"/>
                </a:solidFill>
              </a:rPr>
              <a:t>m in SLR which is about </a:t>
            </a:r>
            <a:r>
              <a:rPr lang="en-US" sz="3200" dirty="0" smtClean="0">
                <a:solidFill>
                  <a:srgbClr val="002060"/>
                </a:solidFill>
              </a:rPr>
              <a:t>14.51% </a:t>
            </a:r>
            <a:r>
              <a:rPr lang="en-US" sz="3200" dirty="0" smtClean="0">
                <a:solidFill>
                  <a:srgbClr val="002060"/>
                </a:solidFill>
              </a:rPr>
              <a:t>of the total estimated SLR from complete melting of the Antarctic ice </a:t>
            </a:r>
            <a:r>
              <a:rPr lang="en-US" sz="3200" dirty="0" smtClean="0">
                <a:solidFill>
                  <a:srgbClr val="002060"/>
                </a:solidFill>
              </a:rPr>
              <a:t>cap</a:t>
            </a:r>
            <a:r>
              <a:rPr lang="en-US" sz="3200" baseline="30000" dirty="0" smtClean="0">
                <a:solidFill>
                  <a:srgbClr val="002060"/>
                </a:solidFill>
              </a:rPr>
              <a:t>1</a:t>
            </a:r>
            <a:r>
              <a:rPr lang="en-US" sz="3200" dirty="0" smtClean="0">
                <a:solidFill>
                  <a:srgbClr val="002060"/>
                </a:solidFill>
              </a:rPr>
              <a:t>.</a:t>
            </a: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smtClean="0">
              <a:solidFill>
                <a:srgbClr val="002060"/>
              </a:solidFill>
            </a:endParaRPr>
          </a:p>
          <a:p>
            <a:r>
              <a:rPr lang="en-US" sz="3200" dirty="0" smtClean="0">
                <a:solidFill>
                  <a:srgbClr val="002060"/>
                </a:solidFill>
              </a:rPr>
              <a:t>Because the bulge around Antarctica will redistribute around the Earth, latitudes below 13 degrees south would see less than the estimated 60 m SLR while latitudes north of 13 degrees south will see more.</a:t>
            </a: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endParaRPr lang="en-US" sz="3200" dirty="0">
              <a:solidFill>
                <a:srgbClr val="002060"/>
              </a:solidFill>
            </a:endParaRPr>
          </a:p>
          <a:p>
            <a:endParaRPr lang="en-US" sz="3200" dirty="0" smtClean="0">
              <a:solidFill>
                <a:srgbClr val="002060"/>
              </a:solidFill>
            </a:endParaRPr>
          </a:p>
          <a:p>
            <a:r>
              <a:rPr lang="en-US" sz="3200" dirty="0" smtClean="0">
                <a:solidFill>
                  <a:srgbClr val="002060"/>
                </a:solidFill>
              </a:rPr>
              <a:t>It is also important to note, however, that latitudes south of 68 degrees south will see an overall drop in sea level. As this only accounts for 2 degrees in latitude because of the assumption of a spherically symmetric Antarctica, this drop in sea level is negligible.</a:t>
            </a:r>
            <a:endParaRPr lang="en-US" sz="3200" dirty="0">
              <a:solidFill>
                <a:srgbClr val="002060"/>
              </a:solidFill>
            </a:endParaRPr>
          </a:p>
        </p:txBody>
      </p:sp>
      <p:sp>
        <p:nvSpPr>
          <p:cNvPr id="25" name="Text Placeholder 24"/>
          <p:cNvSpPr>
            <a:spLocks noGrp="1"/>
          </p:cNvSpPr>
          <p:nvPr>
            <p:ph type="body" sz="quarter" idx="24"/>
          </p:nvPr>
        </p:nvSpPr>
        <p:spPr/>
        <p:txBody>
          <a:bodyPr/>
          <a:lstStyle/>
          <a:p>
            <a:r>
              <a:rPr lang="en-US" dirty="0" smtClean="0">
                <a:solidFill>
                  <a:schemeClr val="bg1"/>
                </a:solidFill>
              </a:rPr>
              <a:t>Results and Analysis</a:t>
            </a:r>
            <a:endParaRPr lang="en-US" dirty="0">
              <a:solidFill>
                <a:schemeClr val="bg1"/>
              </a:solidFill>
            </a:endParaRPr>
          </a:p>
        </p:txBody>
      </p:sp>
      <p:sp>
        <p:nvSpPr>
          <p:cNvPr id="26" name="Text Placeholder 25"/>
          <p:cNvSpPr>
            <a:spLocks noGrp="1"/>
          </p:cNvSpPr>
          <p:nvPr>
            <p:ph type="body" sz="quarter" idx="25"/>
          </p:nvPr>
        </p:nvSpPr>
        <p:spPr/>
        <p:txBody>
          <a:bodyPr/>
          <a:lstStyle/>
          <a:p>
            <a:r>
              <a:rPr lang="en-US" dirty="0" smtClean="0">
                <a:solidFill>
                  <a:schemeClr val="bg1"/>
                </a:solidFill>
              </a:rPr>
              <a:t>Conclusions</a:t>
            </a:r>
            <a:endParaRPr lang="en-US" dirty="0">
              <a:solidFill>
                <a:schemeClr val="bg1"/>
              </a:solidFill>
            </a:endParaRPr>
          </a:p>
        </p:txBody>
      </p:sp>
      <p:sp>
        <p:nvSpPr>
          <p:cNvPr id="27" name="Text Placeholder 26"/>
          <p:cNvSpPr>
            <a:spLocks noGrp="1"/>
          </p:cNvSpPr>
          <p:nvPr>
            <p:ph type="body" sz="quarter" idx="26"/>
          </p:nvPr>
        </p:nvSpPr>
        <p:spPr>
          <a:xfrm>
            <a:off x="32914027" y="6378481"/>
            <a:ext cx="10047018" cy="3416298"/>
          </a:xfrm>
        </p:spPr>
        <p:txBody>
          <a:bodyPr/>
          <a:lstStyle/>
          <a:p>
            <a:r>
              <a:rPr lang="en-US" sz="3200" dirty="0" smtClean="0">
                <a:solidFill>
                  <a:srgbClr val="002060"/>
                </a:solidFill>
              </a:rPr>
              <a:t>Under the assumption of a spherically symmetric, uniform density idealized Antarctica, the redistribution of water due to geoidal changes from Antarctic ice melt will cause latitudes south of 13 degrees south to see less than the predicted 60 m of SLR and latitudes north of 13 degrees south to see more.</a:t>
            </a:r>
          </a:p>
        </p:txBody>
      </p:sp>
      <p:sp>
        <p:nvSpPr>
          <p:cNvPr id="28" name="Text Placeholder 27"/>
          <p:cNvSpPr>
            <a:spLocks noGrp="1"/>
          </p:cNvSpPr>
          <p:nvPr>
            <p:ph type="body" sz="quarter" idx="27"/>
          </p:nvPr>
        </p:nvSpPr>
        <p:spPr/>
        <p:txBody>
          <a:bodyPr/>
          <a:lstStyle/>
          <a:p>
            <a:r>
              <a:rPr lang="en-US" dirty="0" smtClean="0">
                <a:solidFill>
                  <a:schemeClr val="bg1"/>
                </a:solidFill>
              </a:rPr>
              <a:t>References</a:t>
            </a:r>
            <a:endParaRPr lang="en-US" dirty="0">
              <a:solidFill>
                <a:schemeClr val="bg1"/>
              </a:solidFill>
            </a:endParaRPr>
          </a:p>
        </p:txBody>
      </p:sp>
      <p:sp>
        <p:nvSpPr>
          <p:cNvPr id="29" name="Text Placeholder 28"/>
          <p:cNvSpPr>
            <a:spLocks noGrp="1"/>
          </p:cNvSpPr>
          <p:nvPr>
            <p:ph type="body" sz="quarter" idx="28"/>
          </p:nvPr>
        </p:nvSpPr>
        <p:spPr>
          <a:xfrm>
            <a:off x="32914027" y="15011402"/>
            <a:ext cx="10052050" cy="1200306"/>
          </a:xfrm>
        </p:spPr>
        <p:txBody>
          <a:bodyPr/>
          <a:lstStyle/>
          <a:p>
            <a:r>
              <a:rPr lang="en-US" sz="2400" dirty="0" smtClean="0">
                <a:solidFill>
                  <a:srgbClr val="002060"/>
                </a:solidFill>
              </a:rPr>
              <a:t>1 </a:t>
            </a:r>
            <a:r>
              <a:rPr lang="en-US" sz="2400" dirty="0" err="1" smtClean="0">
                <a:solidFill>
                  <a:srgbClr val="002060"/>
                </a:solidFill>
              </a:rPr>
              <a:t>Bamber</a:t>
            </a:r>
            <a:r>
              <a:rPr lang="en-US" sz="2400" dirty="0" smtClean="0">
                <a:solidFill>
                  <a:srgbClr val="002060"/>
                </a:solidFill>
              </a:rPr>
              <a:t> J., and R. Riva. 2010. </a:t>
            </a:r>
            <a:r>
              <a:rPr lang="en-US" sz="2400" u="sng" dirty="0" smtClean="0">
                <a:solidFill>
                  <a:srgbClr val="002060"/>
                </a:solidFill>
              </a:rPr>
              <a:t>The sea level fingerprint of recent ice mass fluxes</a:t>
            </a:r>
            <a:r>
              <a:rPr lang="en-US" sz="2400" dirty="0" smtClean="0">
                <a:solidFill>
                  <a:srgbClr val="002060"/>
                </a:solidFill>
              </a:rPr>
              <a:t>. </a:t>
            </a:r>
            <a:r>
              <a:rPr lang="en-US" sz="2400" i="1" dirty="0" smtClean="0">
                <a:solidFill>
                  <a:srgbClr val="002060"/>
                </a:solidFill>
              </a:rPr>
              <a:t>The Cryosphere</a:t>
            </a:r>
            <a:r>
              <a:rPr lang="en-US" sz="2400" dirty="0" smtClean="0">
                <a:solidFill>
                  <a:srgbClr val="002060"/>
                </a:solidFill>
              </a:rPr>
              <a:t> 4: 621-627.</a:t>
            </a:r>
          </a:p>
        </p:txBody>
      </p:sp>
      <p:sp>
        <p:nvSpPr>
          <p:cNvPr id="30" name="Text Placeholder 29"/>
          <p:cNvSpPr>
            <a:spLocks noGrp="1"/>
          </p:cNvSpPr>
          <p:nvPr>
            <p:ph type="body" sz="quarter" idx="29"/>
          </p:nvPr>
        </p:nvSpPr>
        <p:spPr/>
        <p:txBody>
          <a:bodyPr/>
          <a:lstStyle/>
          <a:p>
            <a:r>
              <a:rPr lang="en-US" dirty="0" smtClean="0">
                <a:solidFill>
                  <a:schemeClr val="bg1"/>
                </a:solidFill>
              </a:rPr>
              <a:t>Acknowledgements</a:t>
            </a:r>
            <a:endParaRPr lang="en-US" dirty="0">
              <a:solidFill>
                <a:schemeClr val="bg1"/>
              </a:solidFill>
            </a:endParaRPr>
          </a:p>
        </p:txBody>
      </p:sp>
      <p:sp>
        <p:nvSpPr>
          <p:cNvPr id="31" name="Text Placeholder 30"/>
          <p:cNvSpPr>
            <a:spLocks noGrp="1"/>
          </p:cNvSpPr>
          <p:nvPr>
            <p:ph type="body" sz="quarter" idx="30"/>
          </p:nvPr>
        </p:nvSpPr>
        <p:spPr>
          <a:xfrm>
            <a:off x="32914027" y="26433446"/>
            <a:ext cx="10052050" cy="2923855"/>
          </a:xfrm>
        </p:spPr>
        <p:txBody>
          <a:bodyPr/>
          <a:lstStyle/>
          <a:p>
            <a:r>
              <a:rPr lang="en-US" sz="3200" dirty="0" smtClean="0">
                <a:solidFill>
                  <a:srgbClr val="002060"/>
                </a:solidFill>
              </a:rPr>
              <a:t>My thesis advisor, David Mattingly, and co-advisor, Cameron Wake, helped me to create a tractable problem with real-world impacts as well as assisted in writing the code and thesis. If you have any questions, please contact Tessa Gorte at tmi65@wildcats.unh.edu.</a:t>
            </a:r>
            <a:endParaRPr lang="en-US" sz="3200" dirty="0">
              <a:solidFill>
                <a:srgbClr val="002060"/>
              </a:solidFill>
            </a:endParaRPr>
          </a:p>
        </p:txBody>
      </p:sp>
      <p:sp>
        <p:nvSpPr>
          <p:cNvPr id="32" name="Text Placeholder 31"/>
          <p:cNvSpPr>
            <a:spLocks noGrp="1"/>
          </p:cNvSpPr>
          <p:nvPr>
            <p:ph type="body" sz="quarter" idx="96"/>
          </p:nvPr>
        </p:nvSpPr>
        <p:spPr>
          <a:xfrm>
            <a:off x="936843" y="15580070"/>
            <a:ext cx="4598815" cy="1615805"/>
          </a:xfrm>
        </p:spPr>
        <p:txBody>
          <a:bodyPr/>
          <a:lstStyle/>
          <a:p>
            <a:r>
              <a:rPr lang="en-US" b="1" i="1" dirty="0" smtClean="0">
                <a:solidFill>
                  <a:srgbClr val="002060"/>
                </a:solidFill>
              </a:rPr>
              <a:t>Figure 1</a:t>
            </a:r>
            <a:r>
              <a:rPr lang="en-US" i="1" dirty="0" smtClean="0">
                <a:solidFill>
                  <a:srgbClr val="002060"/>
                </a:solidFill>
              </a:rPr>
              <a:t> The current geoid according to data collected by the GRACE satellite.</a:t>
            </a:r>
            <a:endParaRPr lang="en-US" i="1" dirty="0">
              <a:solidFill>
                <a:srgbClr val="002060"/>
              </a:solidFill>
            </a:endParaRPr>
          </a:p>
        </p:txBody>
      </p:sp>
      <p:sp>
        <p:nvSpPr>
          <p:cNvPr id="33" name="Text Placeholder 32"/>
          <p:cNvSpPr>
            <a:spLocks noGrp="1"/>
          </p:cNvSpPr>
          <p:nvPr>
            <p:ph type="body" sz="quarter" idx="150"/>
          </p:nvPr>
        </p:nvSpPr>
        <p:spPr>
          <a:xfrm>
            <a:off x="5932593" y="3824577"/>
            <a:ext cx="31998968" cy="839529"/>
          </a:xfrm>
        </p:spPr>
        <p:txBody>
          <a:bodyPr>
            <a:normAutofit/>
          </a:bodyPr>
          <a:lstStyle/>
          <a:p>
            <a:r>
              <a:rPr lang="en-US" sz="4400" dirty="0" smtClean="0">
                <a:solidFill>
                  <a:srgbClr val="002060"/>
                </a:solidFill>
              </a:rPr>
              <a:t>Department of Physics, University of New Hampshire</a:t>
            </a:r>
            <a:endParaRPr lang="en-US" sz="4400" dirty="0">
              <a:solidFill>
                <a:srgbClr val="002060"/>
              </a:solidFill>
            </a:endParaRPr>
          </a:p>
        </p:txBody>
      </p:sp>
      <p:sp>
        <p:nvSpPr>
          <p:cNvPr id="34" name="Text Placeholder 33"/>
          <p:cNvSpPr>
            <a:spLocks noGrp="1"/>
          </p:cNvSpPr>
          <p:nvPr>
            <p:ph type="body" sz="quarter" idx="151"/>
          </p:nvPr>
        </p:nvSpPr>
        <p:spPr>
          <a:xfrm>
            <a:off x="5932593" y="2988429"/>
            <a:ext cx="31998968" cy="839530"/>
          </a:xfrm>
        </p:spPr>
        <p:txBody>
          <a:bodyPr>
            <a:normAutofit/>
          </a:bodyPr>
          <a:lstStyle/>
          <a:p>
            <a:r>
              <a:rPr lang="en-US" sz="4800" dirty="0" smtClean="0">
                <a:solidFill>
                  <a:srgbClr val="002060"/>
                </a:solidFill>
              </a:rPr>
              <a:t>Tessa </a:t>
            </a:r>
            <a:r>
              <a:rPr lang="en-US" sz="4800" dirty="0" smtClean="0">
                <a:solidFill>
                  <a:srgbClr val="002060"/>
                </a:solidFill>
              </a:rPr>
              <a:t>Gorte</a:t>
            </a:r>
            <a:endParaRPr lang="en-US" sz="4800" dirty="0">
              <a:solidFill>
                <a:srgbClr val="002060"/>
              </a:solidFill>
            </a:endParaRPr>
          </a:p>
        </p:txBody>
      </p:sp>
      <p:sp>
        <p:nvSpPr>
          <p:cNvPr id="35" name="Text Placeholder 34"/>
          <p:cNvSpPr>
            <a:spLocks noGrp="1"/>
          </p:cNvSpPr>
          <p:nvPr>
            <p:ph type="body" sz="quarter" idx="153"/>
          </p:nvPr>
        </p:nvSpPr>
        <p:spPr>
          <a:xfrm>
            <a:off x="5932593" y="465813"/>
            <a:ext cx="31998968" cy="2446929"/>
          </a:xfrm>
        </p:spPr>
        <p:txBody>
          <a:bodyPr>
            <a:normAutofit fontScale="70000" lnSpcReduction="20000"/>
          </a:bodyPr>
          <a:lstStyle/>
          <a:p>
            <a:r>
              <a:rPr lang="en-US" dirty="0" smtClean="0">
                <a:solidFill>
                  <a:srgbClr val="002060"/>
                </a:solidFill>
              </a:rPr>
              <a:t>Analyzing Sea Level Rise Due to Melting of Antarctic Ice</a:t>
            </a:r>
          </a:p>
          <a:p>
            <a:r>
              <a:rPr lang="en-US" dirty="0" smtClean="0">
                <a:solidFill>
                  <a:srgbClr val="002060"/>
                </a:solidFill>
              </a:rPr>
              <a:t>and Dispersion of Sea Water from Mass Redistribution</a:t>
            </a:r>
            <a:endParaRPr lang="en-US" dirty="0">
              <a:solidFill>
                <a:srgbClr val="002060"/>
              </a:solidFill>
            </a:endParaRPr>
          </a:p>
        </p:txBody>
      </p:sp>
      <mc:AlternateContent xmlns:mc="http://schemas.openxmlformats.org/markup-compatibility/2006" xmlns:a14="http://schemas.microsoft.com/office/drawing/2010/main">
        <mc:Choice Requires="a14">
          <p:sp>
            <p:nvSpPr>
              <p:cNvPr id="4" name="TextBox 3"/>
              <p:cNvSpPr txBox="1"/>
              <p:nvPr/>
            </p:nvSpPr>
            <p:spPr>
              <a:xfrm>
                <a:off x="11596296" y="8196290"/>
                <a:ext cx="10048877" cy="8719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cs typeface="Times New Roman" panose="02020603050405020304" pitchFamily="18" charset="0"/>
                        </a:rPr>
                        <m:t>𝑁</m:t>
                      </m:r>
                      <m:d>
                        <m:dPr>
                          <m:ctrlPr>
                            <a:rPr lang="en-US" sz="2000" b="0" i="1" smtClean="0">
                              <a:latin typeface="Cambria Math" charset="0"/>
                              <a:cs typeface="Times New Roman" panose="02020603050405020304" pitchFamily="18" charset="0"/>
                            </a:rPr>
                          </m:ctrlPr>
                        </m:dPr>
                        <m:e>
                          <m:r>
                            <a:rPr lang="en-US" sz="2000" b="0" i="1" smtClean="0">
                              <a:latin typeface="Cambria Math" charset="0"/>
                              <a:ea typeface="Cambria Math" charset="0"/>
                              <a:cs typeface="Cambria Math" charset="0"/>
                            </a:rPr>
                            <m:t>𝜃</m:t>
                          </m:r>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𝜙</m:t>
                          </m:r>
                        </m:e>
                      </m:d>
                      <m:r>
                        <a:rPr lang="en-US" sz="2000" b="0" i="1" smtClean="0">
                          <a:latin typeface="Cambria Math" charset="0"/>
                          <a:ea typeface="Cambria Math" charset="0"/>
                          <a:cs typeface="Cambria Math" charset="0"/>
                        </a:rPr>
                        <m:t>=</m:t>
                      </m:r>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𝑟</m:t>
                          </m:r>
                        </m:e>
                        <m:sub>
                          <m:r>
                            <a:rPr lang="en-US" sz="2000" b="0" i="1" smtClean="0">
                              <a:latin typeface="Cambria Math" charset="0"/>
                              <a:ea typeface="Cambria Math" charset="0"/>
                              <a:cs typeface="Cambria Math" charset="0"/>
                            </a:rPr>
                            <m:t>𝐸</m:t>
                          </m:r>
                        </m:sub>
                      </m:sSub>
                      <m:nary>
                        <m:naryPr>
                          <m:chr m:val="∑"/>
                          <m:ctrlPr>
                            <a:rPr lang="is-IS" sz="2000" b="0" i="1" smtClean="0">
                              <a:latin typeface="Cambria Math" charset="0"/>
                              <a:ea typeface="Cambria Math" charset="0"/>
                              <a:cs typeface="Cambria Math" charset="0"/>
                            </a:rPr>
                          </m:ctrlPr>
                        </m:naryPr>
                        <m:sub>
                          <m:r>
                            <m:rPr>
                              <m:brk m:alnAt="23"/>
                            </m:rPr>
                            <a:rPr lang="en-US" sz="2000" b="0" i="1" smtClean="0">
                              <a:latin typeface="Cambria Math" charset="0"/>
                              <a:ea typeface="Cambria Math" charset="0"/>
                              <a:cs typeface="Cambria Math" charset="0"/>
                            </a:rPr>
                            <m:t>𝑙</m:t>
                          </m:r>
                          <m:r>
                            <a:rPr lang="en-US" sz="2000" b="0" i="1" smtClean="0">
                              <a:latin typeface="Cambria Math" charset="0"/>
                              <a:ea typeface="Cambria Math" charset="0"/>
                              <a:cs typeface="Cambria Math" charset="0"/>
                            </a:rPr>
                            <m:t>=0</m:t>
                          </m:r>
                        </m:sub>
                        <m:sup>
                          <m:r>
                            <a:rPr lang="en-US" sz="2000" b="0" i="1" smtClean="0">
                              <a:latin typeface="Cambria Math" charset="0"/>
                              <a:ea typeface="Cambria Math" charset="0"/>
                              <a:cs typeface="Cambria Math" charset="0"/>
                            </a:rPr>
                            <m:t>𝑛</m:t>
                          </m:r>
                        </m:sup>
                        <m:e>
                          <m:nary>
                            <m:naryPr>
                              <m:chr m:val="∑"/>
                              <m:ctrlPr>
                                <a:rPr lang="is-IS" sz="2000" b="0" i="1" smtClean="0">
                                  <a:latin typeface="Cambria Math" charset="0"/>
                                  <a:ea typeface="Cambria Math" charset="0"/>
                                  <a:cs typeface="Cambria Math" charset="0"/>
                                </a:rPr>
                              </m:ctrlPr>
                            </m:naryPr>
                            <m:sub>
                              <m:r>
                                <m:rPr>
                                  <m:brk m:alnAt="23"/>
                                </m:rPr>
                                <a:rPr lang="en-US" sz="2000" b="0" i="1" smtClean="0">
                                  <a:latin typeface="Cambria Math" charset="0"/>
                                  <a:ea typeface="Cambria Math" charset="0"/>
                                  <a:cs typeface="Cambria Math" charset="0"/>
                                </a:rPr>
                                <m:t>𝑚</m:t>
                              </m:r>
                              <m:r>
                                <a:rPr lang="en-US" sz="2000" b="0" i="1" smtClean="0">
                                  <a:latin typeface="Cambria Math" charset="0"/>
                                  <a:ea typeface="Cambria Math" charset="0"/>
                                  <a:cs typeface="Cambria Math" charset="0"/>
                                </a:rPr>
                                <m:t>=0</m:t>
                              </m:r>
                            </m:sub>
                            <m:sup>
                              <m:r>
                                <a:rPr lang="en-US" sz="2000" b="0" i="1" smtClean="0">
                                  <a:latin typeface="Cambria Math" charset="0"/>
                                  <a:ea typeface="Cambria Math" charset="0"/>
                                  <a:cs typeface="Cambria Math" charset="0"/>
                                </a:rPr>
                                <m:t>𝑙</m:t>
                              </m:r>
                            </m:sup>
                            <m:e>
                              <m:d>
                                <m:dPr>
                                  <m:ctrlPr>
                                    <a:rPr lang="mr-IN" sz="2000" b="0" i="1" smtClean="0">
                                      <a:latin typeface="Cambria Math" charset="0"/>
                                      <a:ea typeface="Cambria Math" charset="0"/>
                                      <a:cs typeface="Cambria Math" charset="0"/>
                                    </a:rPr>
                                  </m:ctrlPr>
                                </m:dPr>
                                <m:e>
                                  <m:f>
                                    <m:fPr>
                                      <m:ctrlPr>
                                        <a:rPr lang="mr-IN" sz="2000" b="0" i="1" smtClean="0">
                                          <a:latin typeface="Cambria Math" charset="0"/>
                                          <a:ea typeface="Cambria Math" charset="0"/>
                                          <a:cs typeface="Cambria Math" charset="0"/>
                                        </a:rPr>
                                      </m:ctrlPr>
                                    </m:fPr>
                                    <m:num>
                                      <m:d>
                                        <m:dPr>
                                          <m:ctrlPr>
                                            <a:rPr lang="mr-IN" sz="2000" b="0" i="1" smtClean="0">
                                              <a:latin typeface="Cambria Math" charset="0"/>
                                              <a:ea typeface="Cambria Math" charset="0"/>
                                              <a:cs typeface="Cambria Math" charset="0"/>
                                            </a:rPr>
                                          </m:ctrlPr>
                                        </m:dPr>
                                        <m:e>
                                          <m:r>
                                            <a:rPr lang="en-US" sz="2000" b="0" i="1" smtClean="0">
                                              <a:latin typeface="Cambria Math" charset="0"/>
                                              <a:ea typeface="Cambria Math" charset="0"/>
                                              <a:cs typeface="Cambria Math" charset="0"/>
                                            </a:rPr>
                                            <m:t>2−</m:t>
                                          </m:r>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𝛿</m:t>
                                              </m:r>
                                            </m:e>
                                            <m:sub>
                                              <m:r>
                                                <a:rPr lang="en-US" sz="2000" b="0" i="1" smtClean="0">
                                                  <a:latin typeface="Cambria Math" charset="0"/>
                                                  <a:ea typeface="Cambria Math" charset="0"/>
                                                  <a:cs typeface="Cambria Math" charset="0"/>
                                                </a:rPr>
                                                <m:t>𝑚</m:t>
                                              </m:r>
                                              <m:r>
                                                <a:rPr lang="en-US" sz="2000" b="0" i="1" smtClean="0">
                                                  <a:latin typeface="Cambria Math" charset="0"/>
                                                  <a:ea typeface="Cambria Math" charset="0"/>
                                                  <a:cs typeface="Cambria Math" charset="0"/>
                                                </a:rPr>
                                                <m:t>0</m:t>
                                              </m:r>
                                            </m:sub>
                                          </m:sSub>
                                        </m:e>
                                      </m:d>
                                      <m:d>
                                        <m:dPr>
                                          <m:ctrlPr>
                                            <a:rPr lang="mr-IN" sz="2000" b="0" i="1" smtClean="0">
                                              <a:latin typeface="Cambria Math" charset="0"/>
                                              <a:ea typeface="Cambria Math" charset="0"/>
                                              <a:cs typeface="Cambria Math" charset="0"/>
                                            </a:rPr>
                                          </m:ctrlPr>
                                        </m:dPr>
                                        <m:e>
                                          <m:r>
                                            <a:rPr lang="en-US" sz="2000" b="0" i="1" smtClean="0">
                                              <a:latin typeface="Cambria Math" charset="0"/>
                                              <a:ea typeface="Cambria Math" charset="0"/>
                                              <a:cs typeface="Cambria Math" charset="0"/>
                                            </a:rPr>
                                            <m:t>2</m:t>
                                          </m:r>
                                          <m:r>
                                            <a:rPr lang="en-US" sz="2000" b="0" i="1" smtClean="0">
                                              <a:latin typeface="Cambria Math" charset="0"/>
                                              <a:ea typeface="Cambria Math" charset="0"/>
                                              <a:cs typeface="Cambria Math" charset="0"/>
                                            </a:rPr>
                                            <m:t>𝑙</m:t>
                                          </m:r>
                                          <m:r>
                                            <a:rPr lang="en-US" sz="2000" b="0" i="1" smtClean="0">
                                              <a:latin typeface="Cambria Math" charset="0"/>
                                              <a:ea typeface="Cambria Math" charset="0"/>
                                              <a:cs typeface="Cambria Math" charset="0"/>
                                            </a:rPr>
                                            <m:t>+1</m:t>
                                          </m:r>
                                        </m:e>
                                      </m:d>
                                      <m:d>
                                        <m:dPr>
                                          <m:ctrlPr>
                                            <a:rPr lang="mr-IN" sz="2000" b="0" i="1" smtClean="0">
                                              <a:latin typeface="Cambria Math" charset="0"/>
                                              <a:ea typeface="Cambria Math" charset="0"/>
                                              <a:cs typeface="Cambria Math" charset="0"/>
                                            </a:rPr>
                                          </m:ctrlPr>
                                        </m:dPr>
                                        <m:e>
                                          <m:r>
                                            <a:rPr lang="en-US" sz="2000" b="0" i="1" smtClean="0">
                                              <a:latin typeface="Cambria Math" charset="0"/>
                                              <a:ea typeface="Cambria Math" charset="0"/>
                                              <a:cs typeface="Cambria Math" charset="0"/>
                                            </a:rPr>
                                            <m:t>𝑙</m:t>
                                          </m:r>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𝑚</m:t>
                                          </m:r>
                                        </m:e>
                                      </m:d>
                                      <m:r>
                                        <a:rPr lang="en-US" sz="2000" b="0" i="1" smtClean="0">
                                          <a:latin typeface="Cambria Math" charset="0"/>
                                          <a:ea typeface="Cambria Math" charset="0"/>
                                          <a:cs typeface="Cambria Math" charset="0"/>
                                        </a:rPr>
                                        <m:t>!</m:t>
                                      </m:r>
                                    </m:num>
                                    <m:den>
                                      <m:d>
                                        <m:dPr>
                                          <m:ctrlPr>
                                            <a:rPr lang="mr-IN" sz="2000" b="0" i="1" smtClean="0">
                                              <a:latin typeface="Cambria Math" charset="0"/>
                                              <a:ea typeface="Cambria Math" charset="0"/>
                                              <a:cs typeface="Cambria Math" charset="0"/>
                                            </a:rPr>
                                          </m:ctrlPr>
                                        </m:dPr>
                                        <m:e>
                                          <m:r>
                                            <a:rPr lang="en-US" sz="2000" b="0" i="1" smtClean="0">
                                              <a:latin typeface="Cambria Math" charset="0"/>
                                              <a:ea typeface="Cambria Math" charset="0"/>
                                              <a:cs typeface="Cambria Math" charset="0"/>
                                            </a:rPr>
                                            <m:t>𝑙</m:t>
                                          </m:r>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𝑚</m:t>
                                          </m:r>
                                        </m:e>
                                      </m:d>
                                      <m:r>
                                        <a:rPr lang="en-US" sz="2000" b="0" i="1" smtClean="0">
                                          <a:latin typeface="Cambria Math" charset="0"/>
                                          <a:ea typeface="Cambria Math" charset="0"/>
                                          <a:cs typeface="Cambria Math" charset="0"/>
                                        </a:rPr>
                                        <m:t>!</m:t>
                                      </m:r>
                                    </m:den>
                                  </m:f>
                                </m:e>
                              </m:d>
                            </m:e>
                          </m:nary>
                        </m:e>
                      </m:nary>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𝑃</m:t>
                          </m:r>
                        </m:e>
                        <m:sub>
                          <m:r>
                            <a:rPr lang="en-US" sz="2000" b="0" i="1" smtClean="0">
                              <a:latin typeface="Cambria Math" charset="0"/>
                              <a:ea typeface="Cambria Math" charset="0"/>
                              <a:cs typeface="Cambria Math" charset="0"/>
                            </a:rPr>
                            <m:t>𝑙𝑚</m:t>
                          </m:r>
                        </m:sub>
                      </m:sSub>
                      <m:d>
                        <m:dPr>
                          <m:ctrlPr>
                            <a:rPr lang="mr-IN" sz="2000" b="0" i="1" smtClean="0">
                              <a:latin typeface="Cambria Math" charset="0"/>
                              <a:ea typeface="Cambria Math" charset="0"/>
                              <a:cs typeface="Cambria Math" charset="0"/>
                            </a:rPr>
                          </m:ctrlPr>
                        </m:dPr>
                        <m:e>
                          <m:func>
                            <m:funcPr>
                              <m:ctrlPr>
                                <a:rPr lang="en-US" sz="2000" b="0" i="1" smtClean="0">
                                  <a:latin typeface="Cambria Math" charset="0"/>
                                  <a:ea typeface="Cambria Math" charset="0"/>
                                  <a:cs typeface="Cambria Math" charset="0"/>
                                </a:rPr>
                              </m:ctrlPr>
                            </m:funcPr>
                            <m:fName>
                              <m:r>
                                <m:rPr>
                                  <m:sty m:val="p"/>
                                </m:rPr>
                                <a:rPr lang="en-US" sz="2000" b="0" i="0" smtClean="0">
                                  <a:latin typeface="Cambria Math" charset="0"/>
                                  <a:ea typeface="Cambria Math" charset="0"/>
                                  <a:cs typeface="Cambria Math" charset="0"/>
                                </a:rPr>
                                <m:t>cos</m:t>
                              </m:r>
                            </m:fName>
                            <m:e>
                              <m:r>
                                <a:rPr lang="en-US" sz="2000" b="0" i="1" smtClean="0">
                                  <a:latin typeface="Cambria Math" charset="0"/>
                                  <a:ea typeface="Cambria Math" charset="0"/>
                                  <a:cs typeface="Cambria Math" charset="0"/>
                                </a:rPr>
                                <m:t>𝜃</m:t>
                              </m:r>
                            </m:e>
                          </m:func>
                        </m:e>
                      </m:d>
                      <m:d>
                        <m:dPr>
                          <m:ctrlPr>
                            <a:rPr lang="mr-IN" sz="2000" b="0" i="1" smtClean="0">
                              <a:latin typeface="Cambria Math" charset="0"/>
                              <a:ea typeface="Cambria Math" charset="0"/>
                              <a:cs typeface="Cambria Math" charset="0"/>
                            </a:rPr>
                          </m:ctrlPr>
                        </m:dPr>
                        <m:e>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𝐶</m:t>
                              </m:r>
                            </m:e>
                            <m:sub>
                              <m:r>
                                <a:rPr lang="en-US" sz="2000" b="0" i="1" smtClean="0">
                                  <a:latin typeface="Cambria Math" charset="0"/>
                                  <a:ea typeface="Cambria Math" charset="0"/>
                                  <a:cs typeface="Cambria Math" charset="0"/>
                                </a:rPr>
                                <m:t>𝑙𝑚</m:t>
                              </m:r>
                            </m:sub>
                          </m:sSub>
                          <m:func>
                            <m:funcPr>
                              <m:ctrlPr>
                                <a:rPr lang="en-US" sz="2000" b="0" i="1" smtClean="0">
                                  <a:latin typeface="Cambria Math" charset="0"/>
                                  <a:ea typeface="Cambria Math" charset="0"/>
                                  <a:cs typeface="Cambria Math" charset="0"/>
                                </a:rPr>
                              </m:ctrlPr>
                            </m:funcPr>
                            <m:fName>
                              <m:r>
                                <m:rPr>
                                  <m:sty m:val="p"/>
                                </m:rPr>
                                <a:rPr lang="en-US" sz="2000" b="0" i="0" smtClean="0">
                                  <a:latin typeface="Cambria Math" charset="0"/>
                                  <a:ea typeface="Cambria Math" charset="0"/>
                                  <a:cs typeface="Cambria Math" charset="0"/>
                                </a:rPr>
                                <m:t>cos</m:t>
                              </m:r>
                            </m:fName>
                            <m:e>
                              <m:d>
                                <m:dPr>
                                  <m:ctrlPr>
                                    <a:rPr lang="mr-IN" sz="2000" b="0" i="1" smtClean="0">
                                      <a:latin typeface="Cambria Math" charset="0"/>
                                      <a:ea typeface="Cambria Math" charset="0"/>
                                      <a:cs typeface="Cambria Math" charset="0"/>
                                    </a:rPr>
                                  </m:ctrlPr>
                                </m:dPr>
                                <m:e>
                                  <m:r>
                                    <a:rPr lang="en-US" sz="2000" b="0" i="1" smtClean="0">
                                      <a:latin typeface="Cambria Math" charset="0"/>
                                      <a:ea typeface="Cambria Math" charset="0"/>
                                      <a:cs typeface="Cambria Math" charset="0"/>
                                    </a:rPr>
                                    <m:t>𝑚</m:t>
                                  </m:r>
                                  <m:r>
                                    <a:rPr lang="en-US" sz="2000" b="0" i="1" smtClean="0">
                                      <a:latin typeface="Cambria Math" charset="0"/>
                                      <a:ea typeface="Cambria Math" charset="0"/>
                                      <a:cs typeface="Cambria Math" charset="0"/>
                                    </a:rPr>
                                    <m:t>𝜃</m:t>
                                  </m:r>
                                </m:e>
                              </m:d>
                              <m:r>
                                <a:rPr lang="en-US" sz="2000" b="0" i="1" smtClean="0">
                                  <a:latin typeface="Cambria Math" charset="0"/>
                                  <a:ea typeface="Cambria Math" charset="0"/>
                                  <a:cs typeface="Cambria Math" charset="0"/>
                                </a:rPr>
                                <m:t>+</m:t>
                              </m:r>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𝑆</m:t>
                                  </m:r>
                                </m:e>
                                <m:sub>
                                  <m:r>
                                    <a:rPr lang="en-US" sz="2000" b="0" i="1" smtClean="0">
                                      <a:latin typeface="Cambria Math" charset="0"/>
                                      <a:ea typeface="Cambria Math" charset="0"/>
                                      <a:cs typeface="Cambria Math" charset="0"/>
                                    </a:rPr>
                                    <m:t>𝑙𝑚</m:t>
                                  </m:r>
                                </m:sub>
                              </m:sSub>
                              <m:func>
                                <m:funcPr>
                                  <m:ctrlPr>
                                    <a:rPr lang="en-US" sz="2000" b="0" i="1" smtClean="0">
                                      <a:latin typeface="Cambria Math" charset="0"/>
                                      <a:ea typeface="Cambria Math" charset="0"/>
                                      <a:cs typeface="Cambria Math" charset="0"/>
                                    </a:rPr>
                                  </m:ctrlPr>
                                </m:funcPr>
                                <m:fName>
                                  <m:r>
                                    <m:rPr>
                                      <m:sty m:val="p"/>
                                    </m:rPr>
                                    <a:rPr lang="en-US" sz="2000" b="0" i="0" smtClean="0">
                                      <a:latin typeface="Cambria Math" charset="0"/>
                                      <a:ea typeface="Cambria Math" charset="0"/>
                                      <a:cs typeface="Cambria Math" charset="0"/>
                                    </a:rPr>
                                    <m:t>sin</m:t>
                                  </m:r>
                                </m:fName>
                                <m:e>
                                  <m:d>
                                    <m:dPr>
                                      <m:ctrlPr>
                                        <a:rPr lang="mr-IN" sz="2000" b="0" i="1" smtClean="0">
                                          <a:latin typeface="Cambria Math" charset="0"/>
                                          <a:ea typeface="Cambria Math" charset="0"/>
                                          <a:cs typeface="Cambria Math" charset="0"/>
                                        </a:rPr>
                                      </m:ctrlPr>
                                    </m:dPr>
                                    <m:e>
                                      <m:r>
                                        <a:rPr lang="en-US" sz="2000" b="0" i="1" smtClean="0">
                                          <a:latin typeface="Cambria Math" charset="0"/>
                                          <a:ea typeface="Cambria Math" charset="0"/>
                                          <a:cs typeface="Cambria Math" charset="0"/>
                                        </a:rPr>
                                        <m:t>𝑚</m:t>
                                      </m:r>
                                      <m:r>
                                        <a:rPr lang="en-US" sz="2000" b="0" i="1" smtClean="0">
                                          <a:latin typeface="Cambria Math" charset="0"/>
                                          <a:ea typeface="Cambria Math" charset="0"/>
                                          <a:cs typeface="Cambria Math" charset="0"/>
                                        </a:rPr>
                                        <m:t>𝜃</m:t>
                                      </m:r>
                                    </m:e>
                                  </m:d>
                                </m:e>
                              </m:func>
                            </m:e>
                          </m:func>
                        </m:e>
                      </m:d>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596296" y="8196290"/>
                <a:ext cx="10048877" cy="871970"/>
              </a:xfrm>
              <a:prstGeom prst="rect">
                <a:avLst/>
              </a:prstGeom>
              <a:blipFill rotWithShape="0">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992" t="5127" r="15589" b="9285"/>
          <a:stretch/>
        </p:blipFill>
        <p:spPr>
          <a:xfrm>
            <a:off x="5491881" y="15425029"/>
            <a:ext cx="5469120" cy="54864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9612" t="5195" r="15811" b="8415"/>
          <a:stretch/>
        </p:blipFill>
        <p:spPr>
          <a:xfrm>
            <a:off x="5503001" y="20911429"/>
            <a:ext cx="5468215" cy="548640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9609" t="5195" r="16105" b="8873"/>
          <a:stretch/>
        </p:blipFill>
        <p:spPr>
          <a:xfrm>
            <a:off x="5488562" y="26378505"/>
            <a:ext cx="5472439" cy="5486400"/>
          </a:xfrm>
          <a:prstGeom prst="rect">
            <a:avLst/>
          </a:prstGeom>
        </p:spPr>
      </p:pic>
      <p:sp>
        <p:nvSpPr>
          <p:cNvPr id="39" name="Text Placeholder 31"/>
          <p:cNvSpPr txBox="1">
            <a:spLocks/>
          </p:cNvSpPr>
          <p:nvPr/>
        </p:nvSpPr>
        <p:spPr>
          <a:xfrm>
            <a:off x="960560" y="20911429"/>
            <a:ext cx="4598815" cy="315468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1" i="1" dirty="0" smtClean="0">
                <a:solidFill>
                  <a:srgbClr val="002060"/>
                </a:solidFill>
              </a:rPr>
              <a:t>Figure 2</a:t>
            </a:r>
            <a:r>
              <a:rPr lang="en-US" i="1" dirty="0" smtClean="0">
                <a:solidFill>
                  <a:srgbClr val="002060"/>
                </a:solidFill>
              </a:rPr>
              <a:t> The geoid created solely by a large negative mass centered on the South Pole with an angular width of 40 degrees which roughly corresponds to the average latitude of the </a:t>
            </a:r>
            <a:r>
              <a:rPr lang="en-US" i="1" smtClean="0">
                <a:solidFill>
                  <a:srgbClr val="002060"/>
                </a:solidFill>
              </a:rPr>
              <a:t>Antarctic coast.</a:t>
            </a:r>
            <a:endParaRPr lang="en-US" i="1" dirty="0">
              <a:solidFill>
                <a:srgbClr val="002060"/>
              </a:solidFill>
            </a:endParaRPr>
          </a:p>
        </p:txBody>
      </p:sp>
      <p:sp>
        <p:nvSpPr>
          <p:cNvPr id="40" name="Text Placeholder 31"/>
          <p:cNvSpPr txBox="1">
            <a:spLocks/>
          </p:cNvSpPr>
          <p:nvPr/>
        </p:nvSpPr>
        <p:spPr>
          <a:xfrm>
            <a:off x="960560" y="26433446"/>
            <a:ext cx="4598815" cy="161580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1" i="1" dirty="0" smtClean="0">
                <a:solidFill>
                  <a:srgbClr val="002060"/>
                </a:solidFill>
              </a:rPr>
              <a:t>Figure 3</a:t>
            </a:r>
            <a:r>
              <a:rPr lang="en-US" i="1" dirty="0" smtClean="0">
                <a:solidFill>
                  <a:srgbClr val="002060"/>
                </a:solidFill>
              </a:rPr>
              <a:t> The resultant geoid after subtracting the mass of Antarctica.</a:t>
            </a:r>
            <a:endParaRPr lang="en-US" i="1" dirty="0">
              <a:solidFill>
                <a:srgbClr val="002060"/>
              </a:solidFill>
            </a:endParaRPr>
          </a:p>
        </p:txBody>
      </p:sp>
      <p:pic>
        <p:nvPicPr>
          <p:cNvPr id="42" name="Picture 41"/>
          <p:cNvPicPr>
            <a:picLocks noChangeAspect="1"/>
          </p:cNvPicPr>
          <p:nvPr/>
        </p:nvPicPr>
        <p:blipFill rotWithShape="1">
          <a:blip r:embed="rId7">
            <a:extLst>
              <a:ext uri="{28A0092B-C50C-407E-A947-70E740481C1C}">
                <a14:useLocalDpi xmlns:a14="http://schemas.microsoft.com/office/drawing/2010/main" val="0"/>
              </a:ext>
            </a:extLst>
          </a:blip>
          <a:srcRect l="6378" t="2750" r="6378"/>
          <a:stretch/>
        </p:blipFill>
        <p:spPr>
          <a:xfrm>
            <a:off x="22279805" y="10003040"/>
            <a:ext cx="10027408" cy="5490895"/>
          </a:xfrm>
          <a:prstGeom prst="rect">
            <a:avLst/>
          </a:prstGeom>
        </p:spPr>
      </p:pic>
      <p:sp>
        <p:nvSpPr>
          <p:cNvPr id="43" name="Text Placeholder 31"/>
          <p:cNvSpPr txBox="1">
            <a:spLocks/>
          </p:cNvSpPr>
          <p:nvPr/>
        </p:nvSpPr>
        <p:spPr>
          <a:xfrm>
            <a:off x="22279805" y="15304749"/>
            <a:ext cx="10027408" cy="200052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1" i="1" dirty="0" smtClean="0">
                <a:solidFill>
                  <a:srgbClr val="002060"/>
                </a:solidFill>
              </a:rPr>
              <a:t>Figure 4</a:t>
            </a:r>
            <a:r>
              <a:rPr lang="en-US" i="1" dirty="0" smtClean="0">
                <a:solidFill>
                  <a:srgbClr val="002060"/>
                </a:solidFill>
              </a:rPr>
              <a:t> The change in geoid height plotted versus the latitude along a single line of longitude (blue) shows the bulge of water created by the gravitational attraction to the ice mass. The red line indicates the average amount of SLR due to the redistribution of the water from the bulge.</a:t>
            </a:r>
            <a:endParaRPr lang="en-US" i="1" dirty="0">
              <a:solidFill>
                <a:srgbClr val="002060"/>
              </a:solidFill>
            </a:endParaRPr>
          </a:p>
        </p:txBody>
      </p:sp>
      <p:sp>
        <p:nvSpPr>
          <p:cNvPr id="44" name="Text Placeholder 31"/>
          <p:cNvSpPr txBox="1">
            <a:spLocks/>
          </p:cNvSpPr>
          <p:nvPr/>
        </p:nvSpPr>
        <p:spPr>
          <a:xfrm>
            <a:off x="22265896" y="25704866"/>
            <a:ext cx="10027408" cy="200052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1" i="1" dirty="0" smtClean="0">
                <a:solidFill>
                  <a:srgbClr val="002060"/>
                </a:solidFill>
              </a:rPr>
              <a:t>Figure 5</a:t>
            </a:r>
            <a:r>
              <a:rPr lang="en-US" i="1" dirty="0" smtClean="0">
                <a:solidFill>
                  <a:srgbClr val="002060"/>
                </a:solidFill>
              </a:rPr>
              <a:t> The SLR caused by Antarctic ice melt and the redistribution of the water in the bulge cause by gravitational attraction to Antarctic ice most adversely affects latitudes north of 13 degrees south. Latitudes south of 68 degrees south would see an overall drop in sea level.</a:t>
            </a:r>
            <a:endParaRPr lang="en-US" i="1" dirty="0">
              <a:solidFill>
                <a:srgbClr val="002060"/>
              </a:solidFill>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410" y="178063"/>
            <a:ext cx="4387312" cy="4267813"/>
          </a:xfrm>
          <a:prstGeom prst="rect">
            <a:avLst/>
          </a:prstGeom>
        </p:spPr>
      </p:pic>
      <p:pic>
        <p:nvPicPr>
          <p:cNvPr id="49" name="Picture 48"/>
          <p:cNvPicPr>
            <a:picLocks noChangeAspect="1"/>
          </p:cNvPicPr>
          <p:nvPr/>
        </p:nvPicPr>
        <p:blipFill rotWithShape="1">
          <a:blip r:embed="rId9">
            <a:extLst>
              <a:ext uri="{28A0092B-C50C-407E-A947-70E740481C1C}">
                <a14:useLocalDpi xmlns:a14="http://schemas.microsoft.com/office/drawing/2010/main" val="0"/>
              </a:ext>
            </a:extLst>
          </a:blip>
          <a:srcRect l="6553" t="4731" r="6553"/>
          <a:stretch/>
        </p:blipFill>
        <p:spPr>
          <a:xfrm>
            <a:off x="22279805" y="20481816"/>
            <a:ext cx="10027407" cy="5441532"/>
          </a:xfrm>
          <a:prstGeom prst="rect">
            <a:avLst/>
          </a:prstGeom>
        </p:spPr>
      </p:pic>
      <p:sp>
        <p:nvSpPr>
          <p:cNvPr id="50" name="Text Placeholder 27"/>
          <p:cNvSpPr txBox="1">
            <a:spLocks/>
          </p:cNvSpPr>
          <p:nvPr/>
        </p:nvSpPr>
        <p:spPr>
          <a:xfrm>
            <a:off x="11604373" y="22276134"/>
            <a:ext cx="10042523" cy="754045"/>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solidFill>
                  <a:schemeClr val="bg1"/>
                </a:solidFill>
              </a:rPr>
              <a:t>Future</a:t>
            </a:r>
            <a:endParaRPr lang="en-US" dirty="0">
              <a:solidFill>
                <a:schemeClr val="bg1"/>
              </a:solidFill>
            </a:endParaRPr>
          </a:p>
        </p:txBody>
      </p:sp>
      <p:sp>
        <p:nvSpPr>
          <p:cNvPr id="52" name="Text Placeholder 18"/>
          <p:cNvSpPr txBox="1">
            <a:spLocks/>
          </p:cNvSpPr>
          <p:nvPr/>
        </p:nvSpPr>
        <p:spPr>
          <a:xfrm>
            <a:off x="11625896" y="23114946"/>
            <a:ext cx="10056813" cy="440118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dirty="0" smtClean="0">
                <a:solidFill>
                  <a:srgbClr val="002060"/>
                </a:solidFill>
              </a:rPr>
              <a:t>Future additions and changes to the project would include making a more realistic Antarctica. This entails creating a code that more accurately matches Antarctica’s coastlines as well as creating a map that better corresponds to the locations of the Antarctic ice sheets for non-uniform melting. Additionally, future simulations should allow for more realistic levels of melting in different sections of Antarctica.</a:t>
            </a:r>
            <a:endParaRPr lang="en-US" sz="3200" dirty="0">
              <a:solidFill>
                <a:srgbClr val="002060"/>
              </a:solidFill>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6612</TotalTime>
  <Words>1027</Words>
  <Application>Microsoft Macintosh PowerPoint</Application>
  <PresentationFormat>Custom</PresentationFormat>
  <Paragraphs>63</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Calibri</vt:lpstr>
      <vt:lpstr>Cambria Math</vt:lpstr>
      <vt:lpstr>Times New Roman</vt:lpstr>
      <vt:lpstr>Trebuchet MS</vt:lpstr>
      <vt:lpstr>Arial</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Tessa Gorte</cp:lastModifiedBy>
  <cp:revision>104</cp:revision>
  <dcterms:created xsi:type="dcterms:W3CDTF">2012-02-03T19:11:35Z</dcterms:created>
  <dcterms:modified xsi:type="dcterms:W3CDTF">2017-04-17T18:02:58Z</dcterms:modified>
</cp:coreProperties>
</file>