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sldIdLst>
    <p:sldId id="256" r:id="rId4"/>
  </p:sldIdLst>
  <p:sldSz cx="43891200" cy="32918400"/>
  <p:notesSz cx="9144000" cy="68580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79" autoAdjust="0"/>
    <p:restoredTop sz="94434" autoAdjust="0"/>
  </p:normalViewPr>
  <p:slideViewPr>
    <p:cSldViewPr snapToGrid="0">
      <p:cViewPr>
        <p:scale>
          <a:sx n="20" d="100"/>
          <a:sy n="20" d="100"/>
        </p:scale>
        <p:origin x="972" y="-774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by\Documents\CHE%20708%20Design\Nylon%206,6\Econ%20Analysis%20and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4016877870877"/>
          <c:y val="8.9533973913965864E-2"/>
          <c:w val="0.78984522353870912"/>
          <c:h val="0.75684776751940064"/>
        </c:manualLayout>
      </c:layout>
      <c:scatterChart>
        <c:scatterStyle val="lineMarker"/>
        <c:varyColors val="0"/>
        <c:ser>
          <c:idx val="0"/>
          <c:order val="0"/>
          <c:tx>
            <c:v>0% Disc. </c:v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'NYLON Econ'!$B$4:$B$16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'NYLON Econ'!$K$4:$K$16</c:f>
              <c:numCache>
                <c:formatCode>0</c:formatCode>
                <c:ptCount val="13"/>
                <c:pt idx="0">
                  <c:v>0</c:v>
                </c:pt>
                <c:pt idx="1">
                  <c:v>-2798139.267</c:v>
                </c:pt>
                <c:pt idx="2">
                  <c:v>-4197208.9005000005</c:v>
                </c:pt>
                <c:pt idx="3">
                  <c:v>-1845100.0255</c:v>
                </c:pt>
                <c:pt idx="4">
                  <c:v>507008.8494999996</c:v>
                </c:pt>
                <c:pt idx="5">
                  <c:v>2859117.7245</c:v>
                </c:pt>
                <c:pt idx="6">
                  <c:v>5211226.5994999995</c:v>
                </c:pt>
                <c:pt idx="7">
                  <c:v>7563335.4744999995</c:v>
                </c:pt>
                <c:pt idx="8">
                  <c:v>9915444.3495000005</c:v>
                </c:pt>
                <c:pt idx="9">
                  <c:v>12267553.2245</c:v>
                </c:pt>
                <c:pt idx="10">
                  <c:v>14619662.0995</c:v>
                </c:pt>
                <c:pt idx="11">
                  <c:v>16510944.3495</c:v>
                </c:pt>
                <c:pt idx="12">
                  <c:v>19250147.589499999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C67-4B45-AB1F-3CA70023EDE6}"/>
            </c:ext>
          </c:extLst>
        </c:ser>
        <c:ser>
          <c:idx val="1"/>
          <c:order val="1"/>
          <c:tx>
            <c:v>10% Disc</c:v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'NYLON Econ'!$B$4:$B$16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'NYLON Econ'!$M$4:$M$16</c:f>
              <c:numCache>
                <c:formatCode>0</c:formatCode>
                <c:ptCount val="13"/>
                <c:pt idx="0">
                  <c:v>0</c:v>
                </c:pt>
                <c:pt idx="1">
                  <c:v>-2543762.9700000002</c:v>
                </c:pt>
                <c:pt idx="2">
                  <c:v>-3700018.8654545499</c:v>
                </c:pt>
                <c:pt idx="3">
                  <c:v>-1932844.65433509</c:v>
                </c:pt>
                <c:pt idx="4">
                  <c:v>-326322.64422648802</c:v>
                </c:pt>
                <c:pt idx="5">
                  <c:v>1134151.9104177</c:v>
                </c:pt>
                <c:pt idx="6">
                  <c:v>2461856.0510033099</c:v>
                </c:pt>
                <c:pt idx="7">
                  <c:v>3668859.8151720501</c:v>
                </c:pt>
                <c:pt idx="8">
                  <c:v>4766135.9644163698</c:v>
                </c:pt>
                <c:pt idx="9">
                  <c:v>5763659.7364566503</c:v>
                </c:pt>
                <c:pt idx="10">
                  <c:v>6670499.5292205503</c:v>
                </c:pt>
                <c:pt idx="11">
                  <c:v>7333382.4200429898</c:v>
                </c:pt>
                <c:pt idx="12">
                  <c:v>8206176.9882790502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C67-4B45-AB1F-3CA70023EDE6}"/>
            </c:ext>
          </c:extLst>
        </c:ser>
        <c:ser>
          <c:idx val="2"/>
          <c:order val="2"/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'NYLON Econ'!$B$4:$B$16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'NYLON Econ'!$O$4:$O$16</c:f>
              <c:numCache>
                <c:formatCode>0</c:formatCode>
                <c:ptCount val="13"/>
                <c:pt idx="0">
                  <c:v>0</c:v>
                </c:pt>
                <c:pt idx="1">
                  <c:v>-1965548.6625155499</c:v>
                </c:pt>
                <c:pt idx="2">
                  <c:v>-2655896.99332947</c:v>
                </c:pt>
                <c:pt idx="3">
                  <c:v>-1840628.15342505</c:v>
                </c:pt>
                <c:pt idx="4">
                  <c:v>-1267943.7996606401</c:v>
                </c:pt>
                <c:pt idx="5">
                  <c:v>-865662.54838036106</c:v>
                </c:pt>
                <c:pt idx="6">
                  <c:v>-583080.69667118113</c:v>
                </c:pt>
                <c:pt idx="7">
                  <c:v>-384581.50571645639</c:v>
                </c:pt>
                <c:pt idx="8">
                  <c:v>-245146.0516299326</c:v>
                </c:pt>
                <c:pt idx="9">
                  <c:v>-147199.82946749721</c:v>
                </c:pt>
                <c:pt idx="10">
                  <c:v>-78397.6550223948</c:v>
                </c:pt>
                <c:pt idx="11">
                  <c:v>-39536.512530494168</c:v>
                </c:pt>
                <c:pt idx="12">
                  <c:v>-3.72567821686971E-2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C67-4B45-AB1F-3CA70023EDE6}"/>
            </c:ext>
          </c:extLst>
        </c:ser>
        <c:ser>
          <c:idx val="3"/>
          <c:order val="3"/>
          <c:tx>
            <c:v>0-line</c:v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'NYLON Econ'!$B$4:$B$16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'NYLON Econ'!$Q$4:$Q$16</c:f>
              <c:numCache>
                <c:formatCode>General</c:formatCode>
                <c:ptCount val="13"/>
                <c:pt idx="0" formatCode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C67-4B45-AB1F-3CA70023E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843720"/>
        <c:axId val="345844504"/>
      </c:scatterChart>
      <c:valAx>
        <c:axId val="345843720"/>
        <c:scaling>
          <c:orientation val="minMax"/>
          <c:max val="1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600">
                    <a:solidFill>
                      <a:schemeClr val="tx1"/>
                    </a:solidFill>
                  </a:rPr>
                  <a:t>Time</a:t>
                </a:r>
                <a:r>
                  <a:rPr lang="en-US" sz="3600" baseline="0">
                    <a:solidFill>
                      <a:schemeClr val="tx1"/>
                    </a:solidFill>
                  </a:rPr>
                  <a:t> (years)</a:t>
                </a:r>
                <a:endParaRPr lang="en-US" sz="36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940795802533006"/>
              <c:y val="0.923921580159574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844504"/>
        <c:crossesAt val="-10000000"/>
        <c:crossBetween val="midCat"/>
        <c:minorUnit val="1"/>
      </c:valAx>
      <c:valAx>
        <c:axId val="3458445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600" dirty="0">
                    <a:solidFill>
                      <a:schemeClr val="tx1"/>
                    </a:solidFill>
                  </a:rPr>
                  <a:t>Discounted</a:t>
                </a:r>
                <a:r>
                  <a:rPr lang="en-US" sz="3600" baseline="0" dirty="0">
                    <a:solidFill>
                      <a:schemeClr val="tx1"/>
                    </a:solidFill>
                  </a:rPr>
                  <a:t> Cash Flow</a:t>
                </a:r>
                <a:endParaRPr lang="en-US" sz="36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1969032537937354E-4"/>
              <c:y val="0.25223088209192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843720"/>
        <c:crossesAt val="0"/>
        <c:crossBetween val="midCat"/>
        <c:minorUnit val="500000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0.6556</cdr:x>
      <cdr:y>0.32097</cdr:y>
    </cdr:from>
    <cdr:to>
      <cdr:x>0.74923</cdr:x>
      <cdr:y>0.39736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43162" y="3056093"/>
          <a:ext cx="1477178" cy="727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200" dirty="0"/>
            <a:t>(</a:t>
          </a:r>
          <a:r>
            <a:rPr lang="en-US" sz="3200" dirty="0" err="1"/>
            <a:t>i</a:t>
          </a:r>
          <a:r>
            <a:rPr lang="en-US" sz="3200" dirty="0"/>
            <a:t>=0%)</a:t>
          </a:r>
        </a:p>
      </cdr:txBody>
    </cdr:sp>
  </cdr:relSizeAnchor>
  <cdr:relSizeAnchor xmlns:cdr="http://schemas.openxmlformats.org/drawingml/2006/chartDrawing">
    <cdr:from>
      <cdr:x>0.6556</cdr:x>
      <cdr:y>0.45558</cdr:y>
    </cdr:from>
    <cdr:to>
      <cdr:x>0.74923</cdr:x>
      <cdr:y>0.53197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343162" y="4337868"/>
          <a:ext cx="1477177" cy="727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dirty="0"/>
            <a:t>(</a:t>
          </a:r>
          <a:r>
            <a:rPr lang="en-US" sz="3200" dirty="0" err="1"/>
            <a:t>i</a:t>
          </a:r>
          <a:r>
            <a:rPr lang="en-US" sz="3200" dirty="0"/>
            <a:t>=10%)</a:t>
          </a:r>
        </a:p>
      </cdr:txBody>
    </cdr:sp>
  </cdr:relSizeAnchor>
  <cdr:relSizeAnchor xmlns:cdr="http://schemas.openxmlformats.org/drawingml/2006/chartDrawing">
    <cdr:from>
      <cdr:x>0.6556</cdr:x>
      <cdr:y>0.57233</cdr:y>
    </cdr:from>
    <cdr:to>
      <cdr:x>0.74923</cdr:x>
      <cdr:y>0.64872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0343162" y="5449464"/>
          <a:ext cx="1477177" cy="727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dirty="0"/>
            <a:t>(</a:t>
          </a:r>
          <a:r>
            <a:rPr lang="en-US" sz="3200" dirty="0" err="1"/>
            <a:t>i</a:t>
          </a:r>
          <a:r>
            <a:rPr lang="en-US" sz="3200" dirty="0"/>
            <a:t>=42%)</a:t>
          </a:r>
        </a:p>
      </cdr:txBody>
    </cdr:sp>
  </cdr:relSizeAnchor>
  <cdr:relSizeAnchor xmlns:cdr="http://schemas.openxmlformats.org/drawingml/2006/chartDrawing">
    <cdr:from>
      <cdr:x>0.80097</cdr:x>
      <cdr:y>0.1459</cdr:y>
    </cdr:from>
    <cdr:to>
      <cdr:x>0.9647</cdr:x>
      <cdr:y>0.21939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2636648" y="1389234"/>
          <a:ext cx="2583128" cy="699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dirty="0"/>
            <a:t>(NPV=$19MM)</a:t>
          </a:r>
        </a:p>
      </cdr:txBody>
    </cdr:sp>
  </cdr:relSizeAnchor>
  <cdr:relSizeAnchor xmlns:cdr="http://schemas.openxmlformats.org/drawingml/2006/chartDrawing">
    <cdr:from>
      <cdr:x>0.79803</cdr:x>
      <cdr:y>0.38408</cdr:y>
    </cdr:from>
    <cdr:to>
      <cdr:x>0.96175</cdr:x>
      <cdr:y>0.45758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2590362" y="3657028"/>
          <a:ext cx="2582971" cy="699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dirty="0"/>
            <a:t>(NPV=$8.2MM)</a:t>
          </a:r>
        </a:p>
      </cdr:txBody>
    </cdr:sp>
  </cdr:relSizeAnchor>
  <cdr:relSizeAnchor xmlns:cdr="http://schemas.openxmlformats.org/drawingml/2006/chartDrawing">
    <cdr:from>
      <cdr:x>0.8177</cdr:x>
      <cdr:y>0.55608</cdr:y>
    </cdr:from>
    <cdr:to>
      <cdr:x>0.9107</cdr:x>
      <cdr:y>0.62958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2900702" y="5294780"/>
          <a:ext cx="1467125" cy="699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dirty="0"/>
            <a:t>(NPV=$0MM)</a:t>
          </a:r>
        </a:p>
      </cdr:txBody>
    </cdr:sp>
  </cdr:relSizeAnchor>
  <cdr:relSizeAnchor xmlns:cdr="http://schemas.openxmlformats.org/drawingml/2006/chartDrawing">
    <cdr:from>
      <cdr:x>0.31224</cdr:x>
      <cdr:y>0.12122</cdr:y>
    </cdr:from>
    <cdr:to>
      <cdr:x>0.43104</cdr:x>
      <cdr:y>0.12122</cdr:y>
    </cdr:to>
    <cdr:cxnSp macro="">
      <cdr:nvCxnSpPr>
        <cdr:cNvPr id="8" name="Straight Arrow Connector 7"/>
        <cdr:cNvCxnSpPr/>
      </cdr:nvCxnSpPr>
      <cdr:spPr>
        <a:xfrm xmlns:a="http://schemas.openxmlformats.org/drawingml/2006/main" flipV="1">
          <a:off x="4926098" y="1154179"/>
          <a:ext cx="1874389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ysClr val="windowText" lastClr="00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0.30768</cdr:x>
      <cdr:y>0.01267</cdr:y>
    </cdr:from>
    <cdr:to>
      <cdr:x>0.5</cdr:x>
      <cdr:y>0.06529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854258" y="120671"/>
          <a:ext cx="3034118" cy="501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dirty="0"/>
            <a:t>PBP = 1.7 years</a:t>
          </a:r>
        </a:p>
      </cdr:txBody>
    </cdr:sp>
  </cdr:relSizeAnchor>
  <cdr:relSizeAnchor xmlns:cdr="http://schemas.openxmlformats.org/drawingml/2006/chartDrawing">
    <cdr:from>
      <cdr:x>0.31181</cdr:x>
      <cdr:y>0.79842</cdr:y>
    </cdr:from>
    <cdr:to>
      <cdr:x>0.4646</cdr:x>
      <cdr:y>0.79874</cdr:y>
    </cdr:to>
    <cdr:cxnSp macro="">
      <cdr:nvCxnSpPr>
        <cdr:cNvPr id="11" name="Straight Arrow Connector 10"/>
        <cdr:cNvCxnSpPr/>
      </cdr:nvCxnSpPr>
      <cdr:spPr>
        <a:xfrm xmlns:a="http://schemas.openxmlformats.org/drawingml/2006/main">
          <a:off x="4919314" y="7602187"/>
          <a:ext cx="2410563" cy="304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ysClr val="windowText" lastClr="00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0.47381</cdr:x>
      <cdr:y>0.76562</cdr:y>
    </cdr:from>
    <cdr:to>
      <cdr:x>0.61358</cdr:x>
      <cdr:y>0.83185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7475243" y="7289927"/>
          <a:ext cx="2205117" cy="630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dirty="0"/>
            <a:t>NPT = 2.2</a:t>
          </a:r>
          <a:r>
            <a:rPr lang="en-US" sz="3200" baseline="0" dirty="0"/>
            <a:t> years</a:t>
          </a:r>
          <a:endParaRPr lang="en-US" sz="3200" dirty="0"/>
        </a:p>
      </cdr:txBody>
    </cdr:sp>
  </cdr:relSizeAnchor>
  <cdr:relSizeAnchor xmlns:cdr="http://schemas.openxmlformats.org/drawingml/2006/chartDrawing">
    <cdr:from>
      <cdr:x>0.4303</cdr:x>
      <cdr:y>0.09062</cdr:y>
    </cdr:from>
    <cdr:to>
      <cdr:x>0.4303</cdr:x>
      <cdr:y>0.85159</cdr:y>
    </cdr:to>
    <cdr:cxnSp macro="">
      <cdr:nvCxnSpPr>
        <cdr:cNvPr id="24" name="Straight Connector 23"/>
        <cdr:cNvCxnSpPr/>
      </cdr:nvCxnSpPr>
      <cdr:spPr>
        <a:xfrm xmlns:a="http://schemas.openxmlformats.org/drawingml/2006/main">
          <a:off x="6788735" y="862870"/>
          <a:ext cx="0" cy="724556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0.31149</cdr:x>
      <cdr:y>0.08836</cdr:y>
    </cdr:from>
    <cdr:to>
      <cdr:x>0.31149</cdr:x>
      <cdr:y>0.84744</cdr:y>
    </cdr:to>
    <cdr:cxnSp macro="">
      <cdr:nvCxnSpPr>
        <cdr:cNvPr id="26" name="Straight Connector 25"/>
        <cdr:cNvCxnSpPr/>
      </cdr:nvCxnSpPr>
      <cdr:spPr>
        <a:xfrm xmlns:a="http://schemas.openxmlformats.org/drawingml/2006/main" flipH="1">
          <a:off x="4914371" y="841358"/>
          <a:ext cx="0" cy="722762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0.46307</cdr:x>
      <cdr:y>0.08836</cdr:y>
    </cdr:from>
    <cdr:to>
      <cdr:x>0.46307</cdr:x>
      <cdr:y>0.84523</cdr:y>
    </cdr:to>
    <cdr:cxnSp macro="">
      <cdr:nvCxnSpPr>
        <cdr:cNvPr id="28" name="Straight Connector 27"/>
        <cdr:cNvCxnSpPr/>
      </cdr:nvCxnSpPr>
      <cdr:spPr>
        <a:xfrm xmlns:a="http://schemas.openxmlformats.org/drawingml/2006/main">
          <a:off x="7305813" y="841358"/>
          <a:ext cx="0" cy="720653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7"/>
          </a:xfrm>
        </p:spPr>
        <p:txBody>
          <a:bodyPr/>
          <a:lstStyle>
            <a:lvl1pPr marL="0" indent="0" algn="ctr">
              <a:buNone/>
              <a:defRPr sz="11800"/>
            </a:lvl1pPr>
            <a:lvl2pPr marL="2240152" indent="0" algn="ctr">
              <a:buNone/>
              <a:defRPr sz="9800"/>
            </a:lvl2pPr>
            <a:lvl3pPr marL="4480304" indent="0" algn="ctr">
              <a:buNone/>
              <a:defRPr sz="8800"/>
            </a:lvl3pPr>
            <a:lvl4pPr marL="6720456" indent="0" algn="ctr">
              <a:buNone/>
              <a:defRPr sz="7800"/>
            </a:lvl4pPr>
            <a:lvl5pPr marL="8960608" indent="0" algn="ctr">
              <a:buNone/>
              <a:defRPr sz="7800"/>
            </a:lvl5pPr>
            <a:lvl6pPr marL="11200760" indent="0" algn="ctr">
              <a:buNone/>
              <a:defRPr sz="7800"/>
            </a:lvl6pPr>
            <a:lvl7pPr marL="13440912" indent="0" algn="ctr">
              <a:buNone/>
              <a:defRPr sz="7800"/>
            </a:lvl7pPr>
            <a:lvl8pPr marL="15681064" indent="0" algn="ctr">
              <a:buNone/>
              <a:defRPr sz="7800"/>
            </a:lvl8pPr>
            <a:lvl9pPr marL="17921216" indent="0" algn="ctr">
              <a:buNone/>
              <a:defRPr sz="7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51"/>
            <a:ext cx="37856160" cy="13693137"/>
          </a:xfrm>
        </p:spPr>
        <p:txBody>
          <a:bodyPr anchor="b"/>
          <a:lstStyle>
            <a:lvl1pPr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31"/>
            <a:ext cx="37856160" cy="7200897"/>
          </a:xfrm>
        </p:spPr>
        <p:txBody>
          <a:bodyPr/>
          <a:lstStyle>
            <a:lvl1pPr marL="0" indent="0">
              <a:buNone/>
              <a:defRPr sz="11800">
                <a:solidFill>
                  <a:schemeClr val="tx1"/>
                </a:solidFill>
              </a:defRPr>
            </a:lvl1pPr>
            <a:lvl2pPr marL="2240152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48030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672045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89606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12007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344091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568106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179212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4"/>
            <a:ext cx="18568032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4"/>
            <a:ext cx="18659477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5700"/>
            </a:lvl1pPr>
            <a:lvl2pPr>
              <a:defRPr sz="137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5700"/>
            </a:lvl1pPr>
            <a:lvl2pPr marL="2240152" indent="0">
              <a:buNone/>
              <a:defRPr sz="13700"/>
            </a:lvl2pPr>
            <a:lvl3pPr marL="4480304" indent="0">
              <a:buNone/>
              <a:defRPr sz="11800"/>
            </a:lvl3pPr>
            <a:lvl4pPr marL="6720456" indent="0">
              <a:buNone/>
              <a:defRPr sz="9800"/>
            </a:lvl4pPr>
            <a:lvl5pPr marL="8960608" indent="0">
              <a:buNone/>
              <a:defRPr sz="9800"/>
            </a:lvl5pPr>
            <a:lvl6pPr marL="11200760" indent="0">
              <a:buNone/>
              <a:defRPr sz="9800"/>
            </a:lvl6pPr>
            <a:lvl7pPr marL="13440912" indent="0">
              <a:buNone/>
              <a:defRPr sz="9800"/>
            </a:lvl7pPr>
            <a:lvl8pPr marL="15681064" indent="0">
              <a:buNone/>
              <a:defRPr sz="9800"/>
            </a:lvl8pPr>
            <a:lvl9pPr marL="17921216" indent="0">
              <a:buNone/>
              <a:defRPr sz="9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3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80304" rtl="0" eaLnBrk="1" latinLnBrk="0" hangingPunct="1">
        <a:lnSpc>
          <a:spcPct val="90000"/>
        </a:lnSpc>
        <a:spcBef>
          <a:spcPct val="0"/>
        </a:spcBef>
        <a:buNone/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076" indent="-1120076" algn="l" defTabSz="4480304" rtl="0" eaLnBrk="1" latinLnBrk="0" hangingPunct="1">
        <a:lnSpc>
          <a:spcPct val="90000"/>
        </a:lnSpc>
        <a:spcBef>
          <a:spcPts val="4900"/>
        </a:spcBef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22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0038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053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84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20836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6098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0114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4129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015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30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45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0608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076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091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68106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21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.emf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19" Type="http://schemas.openxmlformats.org/officeDocument/2006/relationships/image" Target="../media/image15.emf"/><Relationship Id="rId4" Type="http://schemas.openxmlformats.org/officeDocument/2006/relationships/chart" Target="../charts/chart1.xml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91516" y="6319412"/>
            <a:ext cx="19635256" cy="1392013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>
                <a:latin typeface="Cambria" panose="02040503050406030204" pitchFamily="18" charset="0"/>
              </a:rPr>
              <a:t>Goal</a:t>
            </a:r>
            <a:r>
              <a:rPr lang="en-US" sz="3700" dirty="0">
                <a:latin typeface="Cambria" panose="02040503050406030204" pitchFamily="18" charset="0"/>
              </a:rPr>
              <a:t>:</a:t>
            </a:r>
            <a:endParaRPr lang="en-US" sz="202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5377" y="8113422"/>
            <a:ext cx="19048286" cy="1291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</a:rPr>
              <a:t>Critical-to-Quality Variables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mbria" panose="02040503050406030204" pitchFamily="18" charset="0"/>
              </a:rPr>
              <a:t>Chips: Granules sold to be melted and molded or spun into fibers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Cambria" panose="02040503050406030204" pitchFamily="18" charset="0"/>
            </a:endParaRPr>
          </a:p>
          <a:p>
            <a:endParaRPr lang="en-US" sz="4400" dirty="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mbria" panose="02040503050406030204" pitchFamily="18" charset="0"/>
              </a:rPr>
              <a:t>Purity: Use RODI water, pure reagents, &amp; regular maintenance to mitigate contaminants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mbria" panose="02040503050406030204" pitchFamily="18" charset="0"/>
              </a:rPr>
              <a:t>Color quality: Titanium dioxide</a:t>
            </a:r>
          </a:p>
          <a:p>
            <a:endParaRPr lang="en-US" sz="4400" dirty="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mbria" panose="02040503050406030204" pitchFamily="18" charset="0"/>
              </a:rPr>
              <a:t>Mid-range MW ~ 17,000 Daltons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597" y="522514"/>
            <a:ext cx="43136594" cy="3947886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Semi-batch Processing of Nylon 66 Chips</a:t>
            </a:r>
            <a:b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u="sng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Ryan Doherty, Meissy Fakhoury, Madeline Frattaroli, Abby Koczera</a:t>
            </a:r>
            <a:r>
              <a:rPr lang="en-US" sz="5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US" sz="5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Chemical Engineering, University of New Hampshire, Durham, NH 03824</a:t>
            </a:r>
            <a:endParaRPr lang="en-US" sz="9300" i="1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91517" y="20735967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Safety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26374" y="4927623"/>
            <a:ext cx="19638552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Introduction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28854465" y="29496428"/>
            <a:ext cx="14612612" cy="7149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20549937" y="4940849"/>
            <a:ext cx="22917140" cy="8999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 panose="02040503050406030204" pitchFamily="18" charset="0"/>
              </a:rPr>
              <a:t> Process Flow Diagram</a:t>
            </a: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11640621" y="20718175"/>
            <a:ext cx="16968858" cy="92378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 panose="02040503050406030204" pitchFamily="18" charset="0"/>
              </a:rPr>
              <a:t>Economic Analysis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1701581" y="22146372"/>
            <a:ext cx="16888659" cy="991765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20549937" y="6258450"/>
            <a:ext cx="22917140" cy="13981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39" y="1168998"/>
            <a:ext cx="2298576" cy="3042233"/>
          </a:xfrm>
          <a:prstGeom prst="rect">
            <a:avLst/>
          </a:prstGeom>
        </p:spPr>
      </p:pic>
      <p:sp>
        <p:nvSpPr>
          <p:cNvPr id="85" name="Subtitle 2"/>
          <p:cNvSpPr txBox="1">
            <a:spLocks/>
          </p:cNvSpPr>
          <p:nvPr/>
        </p:nvSpPr>
        <p:spPr>
          <a:xfrm>
            <a:off x="28854465" y="22107914"/>
            <a:ext cx="7192146" cy="456905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0" indent="-571500" algn="l">
              <a:spcBef>
                <a:spcPts val="1800"/>
              </a:spcBef>
              <a:buFont typeface="Wingdings" panose="05000000000000000000" pitchFamily="2" charset="2"/>
              <a:buChar char="v"/>
            </a:pPr>
            <a:endParaRPr lang="en-US" sz="1300" dirty="0">
              <a:latin typeface="Cambria" panose="02040503050406030204" pitchFamily="18" charset="0"/>
            </a:endParaRPr>
          </a:p>
          <a:p>
            <a:pPr marL="640080" indent="-571500" algn="l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3700" dirty="0">
                <a:latin typeface="Cambria" panose="02040503050406030204" pitchFamily="18" charset="0"/>
              </a:rPr>
              <a:t>Productivity</a:t>
            </a:r>
          </a:p>
          <a:p>
            <a:pPr marL="640080" indent="-9144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  One batch per 9.32 hours</a:t>
            </a:r>
          </a:p>
          <a:p>
            <a:pPr marL="640080" indent="-9144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  33390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</a:rPr>
              <a:t>kg Nylon 66 per batch</a:t>
            </a:r>
          </a:p>
          <a:p>
            <a:pPr marL="640080" indent="-9144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  1153 batches per year </a:t>
            </a:r>
          </a:p>
          <a:p>
            <a:pPr marL="640080" indent="-9144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  2-week cleaning period</a:t>
            </a:r>
          </a:p>
          <a:p>
            <a:pPr marL="548640" algn="l">
              <a:spcBef>
                <a:spcPts val="0"/>
              </a:spcBef>
            </a:pPr>
            <a:endParaRPr lang="en-US" sz="3600" dirty="0">
              <a:latin typeface="Cambria" panose="02040503050406030204" pitchFamily="18" charset="0"/>
            </a:endParaRPr>
          </a:p>
          <a:p>
            <a:pPr marL="571500" indent="-571500" algn="l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3700" dirty="0">
                <a:latin typeface="Cambria" panose="02040503050406030204" pitchFamily="18" charset="0"/>
              </a:rPr>
              <a:t>Capacity</a:t>
            </a:r>
          </a:p>
          <a:p>
            <a:pPr marL="571500" indent="-9144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  Produce 85MM </a:t>
            </a:r>
            <a:r>
              <a:rPr lang="en-US" sz="3600" dirty="0" err="1">
                <a:latin typeface="Cambria" panose="02040503050406030204" pitchFamily="18" charset="0"/>
              </a:rPr>
              <a:t>lbs</a:t>
            </a:r>
            <a:r>
              <a:rPr lang="en-US" sz="3600" dirty="0">
                <a:latin typeface="Cambria" panose="02040503050406030204" pitchFamily="18" charset="0"/>
              </a:rPr>
              <a:t> chips/year</a:t>
            </a:r>
          </a:p>
          <a:p>
            <a:pPr marL="571500" indent="-9144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  Operate at 100% and 67%</a:t>
            </a:r>
            <a:endParaRPr lang="en-US" sz="3700" dirty="0">
              <a:latin typeface="Cambria" panose="02040503050406030204" pitchFamily="18" charset="0"/>
            </a:endParaRPr>
          </a:p>
          <a:p>
            <a:pPr algn="l"/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28854465" y="20725341"/>
            <a:ext cx="14612612" cy="89677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Cambria" panose="02040503050406030204" pitchFamily="18" charset="0"/>
              </a:rPr>
              <a:t>Conclusions</a:t>
            </a: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443328" y="22097089"/>
            <a:ext cx="10914743" cy="1003778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6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Inherent Safe design</a:t>
            </a:r>
          </a:p>
          <a:p>
            <a:pPr marL="400027" indent="-9144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  Minimize</a:t>
            </a:r>
          </a:p>
          <a:p>
            <a:pPr marL="400027" indent="-9144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  Substitute </a:t>
            </a:r>
          </a:p>
          <a:p>
            <a:pPr marL="400027" indent="-9144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  Moderate </a:t>
            </a:r>
          </a:p>
          <a:p>
            <a:pPr marL="400027" indent="-9144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  Simplify </a:t>
            </a:r>
          </a:p>
          <a:p>
            <a:pPr marL="2320267" lvl="1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28854465" y="30378157"/>
            <a:ext cx="14612612" cy="16602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700" i="1" dirty="0">
                <a:latin typeface="Cambria" panose="02040503050406030204" pitchFamily="18" charset="0"/>
              </a:rPr>
              <a:t>Nylonging for Graduation </a:t>
            </a:r>
            <a:r>
              <a:rPr lang="en-US" sz="3700" dirty="0">
                <a:latin typeface="Cambria" panose="02040503050406030204" pitchFamily="18" charset="0"/>
              </a:rPr>
              <a:t>would like to thank the Chemical Engineering Department at the University of New Hampshire for providing the tools and training necessary to complete this project.</a:t>
            </a:r>
          </a:p>
          <a:p>
            <a:pPr algn="l"/>
            <a:endParaRPr lang="en-US" sz="3700" dirty="0">
              <a:latin typeface="Cambria" panose="02040503050406030204" pitchFamily="18" charset="0"/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602684099"/>
              </p:ext>
            </p:extLst>
          </p:nvPr>
        </p:nvGraphicFramePr>
        <p:xfrm>
          <a:off x="12257534" y="22403653"/>
          <a:ext cx="15776753" cy="952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Image result for nylon 66 chip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10590" r="8241" b="7387"/>
          <a:stretch/>
        </p:blipFill>
        <p:spPr bwMode="auto">
          <a:xfrm>
            <a:off x="1112522" y="9898968"/>
            <a:ext cx="3559836" cy="250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146291" y="755423"/>
            <a:ext cx="5108616" cy="3405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364" y="1150636"/>
            <a:ext cx="2701701" cy="270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625801" y="668757"/>
            <a:ext cx="40575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</a:rPr>
              <a:t>NYLONGING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85171" y="3247636"/>
            <a:ext cx="5657401" cy="1031045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</a:rPr>
              <a:t>GRADUATION</a:t>
            </a:r>
          </a:p>
        </p:txBody>
      </p:sp>
      <p:sp>
        <p:nvSpPr>
          <p:cNvPr id="10" name="TextBox 9"/>
          <p:cNvSpPr txBox="1"/>
          <p:nvPr/>
        </p:nvSpPr>
        <p:spPr>
          <a:xfrm rot="18892601">
            <a:off x="37250884" y="1617968"/>
            <a:ext cx="2165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</a:rPr>
              <a:t>for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02889" y="6258450"/>
            <a:ext cx="1816203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</a:rPr>
              <a:t>Design an inherently safe and sustainable semi-batch process to produce 85 million pounds (38.5MM kg) of Nylon 66 chips per year</a:t>
            </a:r>
          </a:p>
          <a:p>
            <a:endParaRPr lang="en-US" dirty="0"/>
          </a:p>
        </p:txBody>
      </p:sp>
      <p:pic>
        <p:nvPicPr>
          <p:cNvPr id="1036" name="Picture 12" descr="Image result for titanium dioxid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1" r="52729" b="16352"/>
          <a:stretch/>
        </p:blipFill>
        <p:spPr bwMode="auto">
          <a:xfrm>
            <a:off x="11083908" y="16646574"/>
            <a:ext cx="2183661" cy="307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ubtitle 2"/>
          <p:cNvSpPr txBox="1">
            <a:spLocks/>
          </p:cNvSpPr>
          <p:nvPr/>
        </p:nvSpPr>
        <p:spPr>
          <a:xfrm>
            <a:off x="36217793" y="22107914"/>
            <a:ext cx="7288398" cy="456905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050" dirty="0">
              <a:latin typeface="Cambria" panose="02040503050406030204" pitchFamily="18" charset="0"/>
            </a:endParaRPr>
          </a:p>
          <a:p>
            <a:pPr marL="571500" indent="-571500" algn="l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3700" dirty="0">
                <a:latin typeface="Cambria" panose="02040503050406030204" pitchFamily="18" charset="0"/>
              </a:rPr>
              <a:t>Profitability</a:t>
            </a:r>
          </a:p>
          <a:p>
            <a:pPr marL="571500" indent="-9144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  Selling Price: $3.13/kg nylon</a:t>
            </a:r>
          </a:p>
          <a:p>
            <a:pPr marL="571500" indent="-9144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  NPV: $8.2MM</a:t>
            </a:r>
          </a:p>
          <a:p>
            <a:pPr marL="571500" indent="-9144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  NRR: 26%</a:t>
            </a:r>
          </a:p>
          <a:p>
            <a:pPr marL="571500" indent="-9144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  DCFRR: 42%</a:t>
            </a:r>
          </a:p>
          <a:p>
            <a:pPr marL="480060" algn="l">
              <a:spcBef>
                <a:spcPts val="0"/>
              </a:spcBef>
            </a:pPr>
            <a:endParaRPr lang="en-US" sz="3600" dirty="0">
              <a:latin typeface="Cambria" panose="02040503050406030204" pitchFamily="18" charset="0"/>
            </a:endParaRPr>
          </a:p>
          <a:p>
            <a:pPr marL="571500" indent="-571500" algn="l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3700" dirty="0">
                <a:latin typeface="Cambria" panose="02040503050406030204" pitchFamily="18" charset="0"/>
              </a:rPr>
              <a:t>Safety</a:t>
            </a:r>
          </a:p>
          <a:p>
            <a:pPr marL="571500" indent="-9144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  Inherently Safe Design</a:t>
            </a:r>
          </a:p>
          <a:p>
            <a:pPr marL="571500" indent="-9144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  Safety Controls in place</a:t>
            </a:r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28893579" y="26843741"/>
            <a:ext cx="14612612" cy="7149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Cambria" panose="02040503050406030204" pitchFamily="18" charset="0"/>
              </a:rPr>
              <a:t>Recommendations</a:t>
            </a: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28911487" y="27781026"/>
            <a:ext cx="14612612" cy="15486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700" dirty="0">
                <a:latin typeface="Cambria" panose="02040503050406030204" pitchFamily="18" charset="0"/>
              </a:rPr>
              <a:t>Based on safety and economic analyses, </a:t>
            </a:r>
            <a:r>
              <a:rPr lang="en-US" sz="3700" i="1" dirty="0">
                <a:latin typeface="Cambria" panose="02040503050406030204" pitchFamily="18" charset="0"/>
              </a:rPr>
              <a:t>Nylonging for Graduation </a:t>
            </a:r>
            <a:r>
              <a:rPr lang="en-US" sz="3700" dirty="0">
                <a:latin typeface="Cambria" panose="02040503050406030204" pitchFamily="18" charset="0"/>
              </a:rPr>
              <a:t>recommends a </a:t>
            </a:r>
            <a:r>
              <a:rPr lang="en-US" sz="3700" b="1" dirty="0">
                <a:latin typeface="Cambria" panose="02040503050406030204" pitchFamily="18" charset="0"/>
              </a:rPr>
              <a:t>GO</a:t>
            </a:r>
            <a:r>
              <a:rPr lang="en-US" sz="3700" dirty="0">
                <a:latin typeface="Cambria" panose="02040503050406030204" pitchFamily="18" charset="0"/>
              </a:rPr>
              <a:t> for this process to proceed to construction</a:t>
            </a:r>
          </a:p>
          <a:p>
            <a:pPr algn="l"/>
            <a:endParaRPr lang="en-US" sz="3700" dirty="0">
              <a:latin typeface="Cambria" panose="02040503050406030204" pitchFamily="18" charset="0"/>
            </a:endParaRPr>
          </a:p>
        </p:txBody>
      </p:sp>
      <p:pic>
        <p:nvPicPr>
          <p:cNvPr id="1040" name="Picture 16" descr="Image result for nylon 66 product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5" t="19179" b="-858"/>
          <a:stretch/>
        </p:blipFill>
        <p:spPr bwMode="auto">
          <a:xfrm rot="17929834">
            <a:off x="7149980" y="10251409"/>
            <a:ext cx="2407870" cy="20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nylon 66 product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b="3739"/>
          <a:stretch/>
        </p:blipFill>
        <p:spPr bwMode="auto">
          <a:xfrm>
            <a:off x="12741602" y="9854787"/>
            <a:ext cx="3544061" cy="25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nylon 66 zip ties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3754" r="-510" b="5837"/>
          <a:stretch/>
        </p:blipFill>
        <p:spPr bwMode="auto">
          <a:xfrm>
            <a:off x="9386494" y="9881106"/>
            <a:ext cx="3143788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nylon 66 product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1" t="6699"/>
          <a:stretch/>
        </p:blipFill>
        <p:spPr bwMode="auto">
          <a:xfrm>
            <a:off x="16496983" y="9817241"/>
            <a:ext cx="2638926" cy="255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8"/>
          <p:cNvSpPr/>
          <p:nvPr/>
        </p:nvSpPr>
        <p:spPr>
          <a:xfrm>
            <a:off x="4955215" y="10813193"/>
            <a:ext cx="2570922" cy="35462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047767" y="14401453"/>
            <a:ext cx="2205360" cy="1219934"/>
            <a:chOff x="4055639" y="14346971"/>
            <a:chExt cx="2205360" cy="1219934"/>
          </a:xfrm>
        </p:grpSpPr>
        <p:sp>
          <p:nvSpPr>
            <p:cNvPr id="23" name="Teardrop 22"/>
            <p:cNvSpPr/>
            <p:nvPr/>
          </p:nvSpPr>
          <p:spPr>
            <a:xfrm rot="18652198">
              <a:off x="4760292" y="14346924"/>
              <a:ext cx="755407" cy="755501"/>
            </a:xfrm>
            <a:prstGeom prst="teardrop">
              <a:avLst>
                <a:gd name="adj" fmla="val 16546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55639" y="14682275"/>
              <a:ext cx="2205360" cy="8846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1547907"/>
                </a:avLst>
              </a:prstTxWarp>
              <a:spAutoFit/>
            </a:bodyPr>
            <a:lstStyle/>
            <a:p>
              <a:pPr algn="ctr"/>
              <a:r>
                <a:rPr lang="en-US" sz="5400" b="0" cap="none" spc="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RO-DI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456367" y="13883451"/>
            <a:ext cx="2660267" cy="1859055"/>
            <a:chOff x="9436111" y="13795146"/>
            <a:chExt cx="2660267" cy="1859055"/>
          </a:xfrm>
        </p:grpSpPr>
        <p:grpSp>
          <p:nvGrpSpPr>
            <p:cNvPr id="11" name="Group 10"/>
            <p:cNvGrpSpPr/>
            <p:nvPr/>
          </p:nvGrpSpPr>
          <p:grpSpPr>
            <a:xfrm>
              <a:off x="9436111" y="13795146"/>
              <a:ext cx="2375532" cy="1859055"/>
              <a:chOff x="7726680" y="13707850"/>
              <a:chExt cx="2155371" cy="2508986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7935686" y="13707850"/>
                <a:ext cx="1737360" cy="27432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7726680" y="13982170"/>
                <a:ext cx="2155371" cy="22346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9452973" y="14511472"/>
              <a:ext cx="2358670" cy="53059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597297" y="14477035"/>
                  <a:ext cx="24990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3200" dirty="0"/>
                    <a:t>99% assay</a:t>
                  </a: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7297" y="14477035"/>
                  <a:ext cx="2499081" cy="58477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125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2" descr="Image result for maintenance ic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133" y="13762286"/>
            <a:ext cx="2101387" cy="210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2724" y="13572010"/>
            <a:ext cx="1439409" cy="143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itanium dioxid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810" y="16929172"/>
            <a:ext cx="3106710" cy="207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Bent Arrow 28"/>
          <p:cNvSpPr/>
          <p:nvPr/>
        </p:nvSpPr>
        <p:spPr>
          <a:xfrm flipV="1">
            <a:off x="6389446" y="17045016"/>
            <a:ext cx="4173194" cy="886173"/>
          </a:xfrm>
          <a:prstGeom prst="bentArrow">
            <a:avLst>
              <a:gd name="adj1" fmla="val 25000"/>
              <a:gd name="adj2" fmla="val 30528"/>
              <a:gd name="adj3" fmla="val 25000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79159" y="22523309"/>
            <a:ext cx="5083481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2336" indent="-402336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HAZOP: Reactors</a:t>
            </a:r>
          </a:p>
          <a:p>
            <a:pPr marL="402336" indent="-402336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NO</a:t>
            </a:r>
            <a:r>
              <a:rPr lang="en-US" sz="3600" baseline="-25000" dirty="0">
                <a:latin typeface="Cambria" panose="02040503050406030204" pitchFamily="18" charset="0"/>
              </a:rPr>
              <a:t>x</a:t>
            </a:r>
            <a:r>
              <a:rPr lang="en-US" sz="3600" dirty="0">
                <a:latin typeface="Cambria" panose="02040503050406030204" pitchFamily="18" charset="0"/>
              </a:rPr>
              <a:t> Waste Treatment</a:t>
            </a:r>
          </a:p>
          <a:p>
            <a:pPr marL="402336" indent="-402336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Safety Controls</a:t>
            </a:r>
          </a:p>
          <a:p>
            <a:pPr marL="402336" indent="-402336">
              <a:buFont typeface="Arial" panose="020B0604020202020204" pitchFamily="34" charset="0"/>
              <a:buChar char="•"/>
            </a:pPr>
            <a:endParaRPr lang="en-US" sz="3600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6" name="Arc 45"/>
          <p:cNvSpPr/>
          <p:nvPr/>
        </p:nvSpPr>
        <p:spPr>
          <a:xfrm rot="18785230">
            <a:off x="3967319" y="30475711"/>
            <a:ext cx="3661018" cy="3860602"/>
          </a:xfrm>
          <a:prstGeom prst="arc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014309" y="31208303"/>
            <a:ext cx="3203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R-210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937894" y="15950704"/>
            <a:ext cx="20592450" cy="4288842"/>
          </a:xfrm>
          <a:prstGeom prst="rect">
            <a:avLst/>
          </a:prstGeom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557960"/>
              </p:ext>
            </p:extLst>
          </p:nvPr>
        </p:nvGraphicFramePr>
        <p:xfrm>
          <a:off x="21470410" y="6272145"/>
          <a:ext cx="21059933" cy="9567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Visio" r:id="rId17" imgW="13754277" imgH="6248557" progId="Visio.Drawing.15">
                  <p:embed/>
                </p:oleObj>
              </mc:Choice>
              <mc:Fallback>
                <p:oleObj name="Visio" r:id="rId17" imgW="13754277" imgH="62485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470410" y="6272145"/>
                        <a:ext cx="21059933" cy="9567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88746" y="24419094"/>
            <a:ext cx="6679054" cy="615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10313</TotalTime>
  <Words>269</Words>
  <Application>Microsoft Office PowerPoint</Application>
  <PresentationFormat>Custom</PresentationFormat>
  <Paragraphs>89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Britannic Bold</vt:lpstr>
      <vt:lpstr>Calibri</vt:lpstr>
      <vt:lpstr>Calibri Light</vt:lpstr>
      <vt:lpstr>Cambria</vt:lpstr>
      <vt:lpstr>Cambria Math</vt:lpstr>
      <vt:lpstr>Wingdings</vt:lpstr>
      <vt:lpstr>Office Theme</vt:lpstr>
      <vt:lpstr>Visio</vt:lpstr>
      <vt:lpstr>Semi-batch Processing of Nylon 66 Chips Ryan Doherty, Meissy Fakhoury, Madeline Frattaroli, Abby Koczera Chemical Engineering, University of New Hampshire, Durham, NH 03824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Abby E Koczera</cp:lastModifiedBy>
  <cp:revision>202</cp:revision>
  <dcterms:created xsi:type="dcterms:W3CDTF">2016-03-05T16:55:12Z</dcterms:created>
  <dcterms:modified xsi:type="dcterms:W3CDTF">2017-05-03T15:28:05Z</dcterms:modified>
</cp:coreProperties>
</file>