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495144" rtl="0" eaLnBrk="1" latinLnBrk="0" hangingPunct="1">
      <a:defRPr sz="6881" kern="1200">
        <a:solidFill>
          <a:schemeClr val="tx1"/>
        </a:solidFill>
        <a:latin typeface="+mn-lt"/>
        <a:ea typeface="+mn-ea"/>
        <a:cs typeface="+mn-cs"/>
      </a:defRPr>
    </a:lvl1pPr>
    <a:lvl2pPr marL="1747572" algn="l" defTabSz="3495144" rtl="0" eaLnBrk="1" latinLnBrk="0" hangingPunct="1">
      <a:defRPr sz="6881" kern="1200">
        <a:solidFill>
          <a:schemeClr val="tx1"/>
        </a:solidFill>
        <a:latin typeface="+mn-lt"/>
        <a:ea typeface="+mn-ea"/>
        <a:cs typeface="+mn-cs"/>
      </a:defRPr>
    </a:lvl2pPr>
    <a:lvl3pPr marL="3495144" algn="l" defTabSz="3495144" rtl="0" eaLnBrk="1" latinLnBrk="0" hangingPunct="1">
      <a:defRPr sz="6881" kern="1200">
        <a:solidFill>
          <a:schemeClr val="tx1"/>
        </a:solidFill>
        <a:latin typeface="+mn-lt"/>
        <a:ea typeface="+mn-ea"/>
        <a:cs typeface="+mn-cs"/>
      </a:defRPr>
    </a:lvl3pPr>
    <a:lvl4pPr marL="5242716" algn="l" defTabSz="3495144" rtl="0" eaLnBrk="1" latinLnBrk="0" hangingPunct="1">
      <a:defRPr sz="6881" kern="1200">
        <a:solidFill>
          <a:schemeClr val="tx1"/>
        </a:solidFill>
        <a:latin typeface="+mn-lt"/>
        <a:ea typeface="+mn-ea"/>
        <a:cs typeface="+mn-cs"/>
      </a:defRPr>
    </a:lvl4pPr>
    <a:lvl5pPr marL="6990288" algn="l" defTabSz="3495144" rtl="0" eaLnBrk="1" latinLnBrk="0" hangingPunct="1">
      <a:defRPr sz="6881" kern="1200">
        <a:solidFill>
          <a:schemeClr val="tx1"/>
        </a:solidFill>
        <a:latin typeface="+mn-lt"/>
        <a:ea typeface="+mn-ea"/>
        <a:cs typeface="+mn-cs"/>
      </a:defRPr>
    </a:lvl5pPr>
    <a:lvl6pPr marL="8737860" algn="l" defTabSz="3495144" rtl="0" eaLnBrk="1" latinLnBrk="0" hangingPunct="1">
      <a:defRPr sz="6881" kern="1200">
        <a:solidFill>
          <a:schemeClr val="tx1"/>
        </a:solidFill>
        <a:latin typeface="+mn-lt"/>
        <a:ea typeface="+mn-ea"/>
        <a:cs typeface="+mn-cs"/>
      </a:defRPr>
    </a:lvl6pPr>
    <a:lvl7pPr marL="10485432" algn="l" defTabSz="3495144" rtl="0" eaLnBrk="1" latinLnBrk="0" hangingPunct="1">
      <a:defRPr sz="6881" kern="1200">
        <a:solidFill>
          <a:schemeClr val="tx1"/>
        </a:solidFill>
        <a:latin typeface="+mn-lt"/>
        <a:ea typeface="+mn-ea"/>
        <a:cs typeface="+mn-cs"/>
      </a:defRPr>
    </a:lvl7pPr>
    <a:lvl8pPr marL="12233004" algn="l" defTabSz="3495144" rtl="0" eaLnBrk="1" latinLnBrk="0" hangingPunct="1">
      <a:defRPr sz="6881" kern="1200">
        <a:solidFill>
          <a:schemeClr val="tx1"/>
        </a:solidFill>
        <a:latin typeface="+mn-lt"/>
        <a:ea typeface="+mn-ea"/>
        <a:cs typeface="+mn-cs"/>
      </a:defRPr>
    </a:lvl8pPr>
    <a:lvl9pPr marL="13980576" algn="l" defTabSz="3495144" rtl="0" eaLnBrk="1" latinLnBrk="0" hangingPunct="1">
      <a:defRPr sz="6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25" d="100"/>
          <a:sy n="25" d="100"/>
        </p:scale>
        <p:origin x="-168" y="-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12" Type="http://schemas.openxmlformats.org/officeDocument/2006/relationships/image" Target="../media/image12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0" y="5387342"/>
            <a:ext cx="3291840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0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0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0" y="1752600"/>
            <a:ext cx="946404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0" y="1752600"/>
            <a:ext cx="27843480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03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95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0" y="8206745"/>
            <a:ext cx="3785616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0" y="22029425"/>
            <a:ext cx="3785616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8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3"/>
            <a:ext cx="3785616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39" y="8069582"/>
            <a:ext cx="18568033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39" y="12024360"/>
            <a:ext cx="18568033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0" y="8069582"/>
            <a:ext cx="18659477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0" y="12024360"/>
            <a:ext cx="18659477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02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3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9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30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3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CBFD4-AA9F-4E3D-B03C-16801D30C6B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2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D3AAB-A877-4EBA-B8FE-54EF6F785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6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7.emf"/><Relationship Id="rId26" Type="http://schemas.openxmlformats.org/officeDocument/2006/relationships/image" Target="../media/image11.emf"/><Relationship Id="rId3" Type="http://schemas.openxmlformats.org/officeDocument/2006/relationships/hyperlink" Target="mailto:ac2017@wildcats.unh.edu" TargetMode="External"/><Relationship Id="rId21" Type="http://schemas.openxmlformats.org/officeDocument/2006/relationships/oleObject" Target="../embeddings/oleObject9.bin"/><Relationship Id="rId7" Type="http://schemas.openxmlformats.org/officeDocument/2006/relationships/image" Target="../media/image2.emf"/><Relationship Id="rId12" Type="http://schemas.openxmlformats.org/officeDocument/2006/relationships/image" Target="../media/image4.emf"/><Relationship Id="rId17" Type="http://schemas.openxmlformats.org/officeDocument/2006/relationships/oleObject" Target="../embeddings/oleObject7.bin"/><Relationship Id="rId25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.emf"/><Relationship Id="rId20" Type="http://schemas.openxmlformats.org/officeDocument/2006/relationships/image" Target="../media/image8.emf"/><Relationship Id="rId29" Type="http://schemas.openxmlformats.org/officeDocument/2006/relationships/oleObject" Target="../embeddings/oleObject13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4.bin"/><Relationship Id="rId24" Type="http://schemas.openxmlformats.org/officeDocument/2006/relationships/image" Target="../media/image10.emf"/><Relationship Id="rId5" Type="http://schemas.openxmlformats.org/officeDocument/2006/relationships/image" Target="../media/image1.emf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28" Type="http://schemas.openxmlformats.org/officeDocument/2006/relationships/image" Target="../media/image12.emf"/><Relationship Id="rId10" Type="http://schemas.openxmlformats.org/officeDocument/2006/relationships/image" Target="../media/image3.emf"/><Relationship Id="rId19" Type="http://schemas.openxmlformats.org/officeDocument/2006/relationships/oleObject" Target="../embeddings/oleObject8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Relationship Id="rId14" Type="http://schemas.openxmlformats.org/officeDocument/2006/relationships/image" Target="../media/image5.emf"/><Relationship Id="rId22" Type="http://schemas.openxmlformats.org/officeDocument/2006/relationships/image" Target="../media/image9.emf"/><Relationship Id="rId27" Type="http://schemas.openxmlformats.org/officeDocument/2006/relationships/oleObject" Target="../embeddings/oleObject12.bin"/><Relationship Id="rId30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245675" y="4687529"/>
            <a:ext cx="19799808" cy="9787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5760" b="1" dirty="0"/>
              <a:t>The Synthesis of trans-9-(2-phenylethenyl)anthracene</a:t>
            </a:r>
          </a:p>
        </p:txBody>
      </p:sp>
      <p:sp>
        <p:nvSpPr>
          <p:cNvPr id="7" name="Rectangle 6"/>
          <p:cNvSpPr/>
          <p:nvPr/>
        </p:nvSpPr>
        <p:spPr>
          <a:xfrm>
            <a:off x="10252800" y="5665126"/>
            <a:ext cx="19799808" cy="18060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712" dirty="0"/>
              <a:t>Aaron Chung, </a:t>
            </a:r>
            <a:r>
              <a:rPr lang="en-US" sz="3712" dirty="0"/>
              <a:t>Sarah Joiner</a:t>
            </a:r>
            <a:endParaRPr lang="en-US" sz="3712" dirty="0"/>
          </a:p>
          <a:p>
            <a:pPr algn="ctr"/>
            <a:r>
              <a:rPr lang="en-US" sz="3712" dirty="0">
                <a:hlinkClick r:id="rId3"/>
              </a:rPr>
              <a:t>ac2017@wildcats.unh.edu</a:t>
            </a:r>
            <a:r>
              <a:rPr lang="en-US" sz="3712" dirty="0"/>
              <a:t>, Department of Chemistry, University of New Hampshire, Durham, NH</a:t>
            </a:r>
          </a:p>
          <a:p>
            <a:pPr algn="ctr"/>
            <a:r>
              <a:rPr lang="en-US" sz="3712" dirty="0"/>
              <a:t>12/9/16</a:t>
            </a:r>
          </a:p>
        </p:txBody>
      </p:sp>
      <p:sp>
        <p:nvSpPr>
          <p:cNvPr id="8" name="Rectangle 7"/>
          <p:cNvSpPr/>
          <p:nvPr/>
        </p:nvSpPr>
        <p:spPr>
          <a:xfrm>
            <a:off x="4407439" y="8659117"/>
            <a:ext cx="3297569" cy="8145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693" b="1" dirty="0"/>
              <a:t>Introduction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2151223" y="9804396"/>
            <a:ext cx="11044793" cy="3769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87" dirty="0" err="1"/>
              <a:t>Chemiluminescence</a:t>
            </a:r>
            <a:r>
              <a:rPr lang="en-US" sz="2987" dirty="0"/>
              <a:t> </a:t>
            </a:r>
            <a:r>
              <a:rPr lang="en-US" sz="2987" dirty="0"/>
              <a:t>is one of the major tools in modern chemistry, biology, and medicine as it permits quantitative determination of various compounds at low </a:t>
            </a:r>
            <a:r>
              <a:rPr lang="en-US" sz="2987" dirty="0"/>
              <a:t>concentrations</a:t>
            </a:r>
            <a:r>
              <a:rPr lang="en-US" sz="2987" baseline="30000" dirty="0"/>
              <a:t>1</a:t>
            </a:r>
            <a:r>
              <a:rPr lang="en-US" sz="2987" dirty="0"/>
              <a:t>. By Wittig reaction, trans-9-</a:t>
            </a:r>
            <a:r>
              <a:rPr lang="en-US" sz="2987" dirty="0"/>
              <a:t>(</a:t>
            </a:r>
            <a:r>
              <a:rPr lang="en-US" sz="2987" dirty="0"/>
              <a:t>2-phenylethenyl)anthracene can be synthesized, which can </a:t>
            </a:r>
            <a:r>
              <a:rPr lang="en-US" sz="2987" dirty="0"/>
              <a:t>used in a wide variety of chemiluminescent experiments due to its blue </a:t>
            </a:r>
            <a:r>
              <a:rPr lang="en-US" sz="2987" dirty="0"/>
              <a:t>fluorescence</a:t>
            </a:r>
            <a:r>
              <a:rPr lang="en-US" sz="2987" baseline="30000" dirty="0"/>
              <a:t>2</a:t>
            </a:r>
            <a:r>
              <a:rPr lang="en-US" sz="2987" dirty="0"/>
              <a:t>. Proper preparation of the </a:t>
            </a:r>
            <a:r>
              <a:rPr lang="en-US" sz="2987" dirty="0" err="1"/>
              <a:t>ylide</a:t>
            </a:r>
            <a:r>
              <a:rPr lang="en-US" sz="2987" dirty="0"/>
              <a:t> and aldehyde will ideally yield an efficient synthesis while also exploring procedural improvements. </a:t>
            </a:r>
            <a:endParaRPr lang="en-US" sz="2987" dirty="0"/>
          </a:p>
        </p:txBody>
      </p:sp>
      <p:sp>
        <p:nvSpPr>
          <p:cNvPr id="10" name="Rectangle 9"/>
          <p:cNvSpPr/>
          <p:nvPr/>
        </p:nvSpPr>
        <p:spPr>
          <a:xfrm>
            <a:off x="4407438" y="13531600"/>
            <a:ext cx="3496214" cy="8145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693" b="1" dirty="0"/>
              <a:t>Experimental</a:t>
            </a:r>
            <a:endParaRPr lang="en-US" sz="4693" dirty="0"/>
          </a:p>
        </p:txBody>
      </p:sp>
      <p:sp>
        <p:nvSpPr>
          <p:cNvPr id="11" name="Rectangle 10"/>
          <p:cNvSpPr/>
          <p:nvPr/>
        </p:nvSpPr>
        <p:spPr>
          <a:xfrm>
            <a:off x="2151223" y="14571557"/>
            <a:ext cx="11044793" cy="2988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87" dirty="0"/>
              <a:t>A multistep synthesis was performed, starting with 9-anthracenemethanol to yield trans-9-(2-phenylethenyl)anthracene. The starting material was oxidized by performing a classic </a:t>
            </a:r>
            <a:r>
              <a:rPr lang="en-US" sz="2987" dirty="0" err="1"/>
              <a:t>Swern</a:t>
            </a:r>
            <a:r>
              <a:rPr lang="en-US" sz="2987" dirty="0"/>
              <a:t> oxidation to yield the intermediate </a:t>
            </a:r>
            <a:r>
              <a:rPr lang="en-US" sz="2987" dirty="0" smtClean="0"/>
              <a:t>product, </a:t>
            </a:r>
            <a:r>
              <a:rPr lang="en-US" sz="2987" dirty="0"/>
              <a:t>9-anthraldehyde</a:t>
            </a:r>
            <a:r>
              <a:rPr lang="en-US" sz="2987" baseline="30000" dirty="0"/>
              <a:t>3</a:t>
            </a:r>
            <a:r>
              <a:rPr lang="en-US" sz="2987" dirty="0"/>
              <a:t>.</a:t>
            </a:r>
            <a:endParaRPr lang="en-US" sz="2987" baseline="30000" dirty="0"/>
          </a:p>
          <a:p>
            <a:endParaRPr lang="en-US" sz="3299" baseline="30000" dirty="0"/>
          </a:p>
          <a:p>
            <a:endParaRPr lang="en-US" sz="3299" baseline="30000" dirty="0"/>
          </a:p>
          <a:p>
            <a:endParaRPr lang="en-US" sz="2475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090044"/>
              </p:ext>
            </p:extLst>
          </p:nvPr>
        </p:nvGraphicFramePr>
        <p:xfrm>
          <a:off x="2709264" y="16771889"/>
          <a:ext cx="8491886" cy="1939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8" name="CS ChemDraw Drawing" r:id="rId4" imgW="6692777" imgH="1528270" progId="ChemDraw.Document.6.0">
                  <p:embed/>
                </p:oleObj>
              </mc:Choice>
              <mc:Fallback>
                <p:oleObj name="CS ChemDraw Drawing" r:id="rId4" imgW="6692777" imgH="152827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09264" y="16771889"/>
                        <a:ext cx="8491886" cy="1939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2709263" y="18945561"/>
            <a:ext cx="15759033" cy="552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87" b="1" dirty="0"/>
              <a:t>Scheme 1.  </a:t>
            </a:r>
            <a:r>
              <a:rPr lang="en-US" sz="2987" dirty="0"/>
              <a:t>Oxidation of 9-anthracenemethanol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27046" y="19737652"/>
            <a:ext cx="11050222" cy="2390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645866"/>
            <a:r>
              <a:rPr lang="en-US" sz="2987" dirty="0">
                <a:solidFill>
                  <a:prstClr val="black"/>
                </a:solidFill>
              </a:rPr>
              <a:t>A </a:t>
            </a:r>
            <a:r>
              <a:rPr lang="en-US" sz="2987" dirty="0" err="1">
                <a:solidFill>
                  <a:prstClr val="black"/>
                </a:solidFill>
              </a:rPr>
              <a:t>phosphonium</a:t>
            </a:r>
            <a:r>
              <a:rPr lang="en-US" sz="2987" dirty="0">
                <a:solidFill>
                  <a:prstClr val="black"/>
                </a:solidFill>
              </a:rPr>
              <a:t> </a:t>
            </a:r>
            <a:r>
              <a:rPr lang="en-US" sz="2987" dirty="0" err="1">
                <a:solidFill>
                  <a:prstClr val="black"/>
                </a:solidFill>
              </a:rPr>
              <a:t>ylide</a:t>
            </a:r>
            <a:r>
              <a:rPr lang="en-US" sz="2987" dirty="0">
                <a:solidFill>
                  <a:prstClr val="black"/>
                </a:solidFill>
              </a:rPr>
              <a:t> was prepared by an overnight reflux with </a:t>
            </a:r>
            <a:r>
              <a:rPr lang="en-US" sz="2987" dirty="0" err="1">
                <a:solidFill>
                  <a:prstClr val="black"/>
                </a:solidFill>
              </a:rPr>
              <a:t>triphenylphosphine</a:t>
            </a:r>
            <a:r>
              <a:rPr lang="en-US" sz="2987" dirty="0">
                <a:solidFill>
                  <a:prstClr val="black"/>
                </a:solidFill>
              </a:rPr>
              <a:t> and benzyl chloride in toluene, yielding </a:t>
            </a:r>
            <a:r>
              <a:rPr lang="en-US" sz="2987" dirty="0" err="1">
                <a:solidFill>
                  <a:prstClr val="black"/>
                </a:solidFill>
              </a:rPr>
              <a:t>benzyltriphenylphosphonium</a:t>
            </a:r>
            <a:r>
              <a:rPr lang="en-US" sz="2987" dirty="0">
                <a:solidFill>
                  <a:prstClr val="black"/>
                </a:solidFill>
              </a:rPr>
              <a:t> chloride. The aldehyde was treated with the </a:t>
            </a:r>
            <a:r>
              <a:rPr lang="en-US" sz="2987" dirty="0" err="1">
                <a:solidFill>
                  <a:prstClr val="black"/>
                </a:solidFill>
              </a:rPr>
              <a:t>ylide</a:t>
            </a:r>
            <a:r>
              <a:rPr lang="en-US" sz="2987" dirty="0">
                <a:solidFill>
                  <a:prstClr val="black"/>
                </a:solidFill>
              </a:rPr>
              <a:t> in a Wittig reaction to yield the desired product, trans-9-(2-phenylethenyl)anthracene. 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790058"/>
              </p:ext>
            </p:extLst>
          </p:nvPr>
        </p:nvGraphicFramePr>
        <p:xfrm>
          <a:off x="1727045" y="22278966"/>
          <a:ext cx="9618825" cy="3510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9" name="CS ChemDraw Drawing" r:id="rId6" imgW="6941845" imgH="2533814" progId="ChemDraw.Document.6.0">
                  <p:embed/>
                </p:oleObj>
              </mc:Choice>
              <mc:Fallback>
                <p:oleObj name="CS ChemDraw Drawing" r:id="rId6" imgW="6941845" imgH="253381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27045" y="22278966"/>
                        <a:ext cx="9618825" cy="35105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911477" y="25934279"/>
            <a:ext cx="10016366" cy="552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45866"/>
            <a:r>
              <a:rPr lang="en-US" sz="2987" b="1" dirty="0">
                <a:solidFill>
                  <a:prstClr val="black"/>
                </a:solidFill>
              </a:rPr>
              <a:t>Scheme 2. </a:t>
            </a:r>
            <a:r>
              <a:rPr lang="en-US" sz="2987" dirty="0">
                <a:solidFill>
                  <a:prstClr val="black"/>
                </a:solidFill>
              </a:rPr>
              <a:t>Wittig Reaction of 9-anthraldehyde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11477" y="27091940"/>
            <a:ext cx="9434395" cy="1011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45866"/>
            <a:r>
              <a:rPr lang="en-US" sz="2987" dirty="0">
                <a:solidFill>
                  <a:prstClr val="black"/>
                </a:solidFill>
              </a:rPr>
              <a:t>Each product was analyzed </a:t>
            </a:r>
            <a:r>
              <a:rPr lang="en-US" sz="2987" dirty="0">
                <a:solidFill>
                  <a:prstClr val="black"/>
                </a:solidFill>
              </a:rPr>
              <a:t>by </a:t>
            </a:r>
            <a:r>
              <a:rPr lang="en-US" sz="2987" baseline="30000" dirty="0">
                <a:solidFill>
                  <a:prstClr val="black"/>
                </a:solidFill>
              </a:rPr>
              <a:t>1</a:t>
            </a:r>
            <a:r>
              <a:rPr lang="en-US" sz="2987" dirty="0">
                <a:solidFill>
                  <a:prstClr val="black"/>
                </a:solidFill>
              </a:rPr>
              <a:t>H NMR and</a:t>
            </a:r>
          </a:p>
          <a:p>
            <a:pPr defTabSz="1645866"/>
            <a:r>
              <a:rPr lang="en-US" sz="2987" dirty="0">
                <a:solidFill>
                  <a:prstClr val="black"/>
                </a:solidFill>
              </a:rPr>
              <a:t>melting </a:t>
            </a:r>
            <a:r>
              <a:rPr lang="en-US" sz="2987" dirty="0">
                <a:solidFill>
                  <a:prstClr val="black"/>
                </a:solidFill>
              </a:rPr>
              <a:t>point, when applicable, to determine purity.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567392" y="8700076"/>
            <a:ext cx="5805628" cy="8145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693" b="1" dirty="0"/>
              <a:t>Results and Discussion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516022" y="8659117"/>
            <a:ext cx="3305905" cy="8145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693" b="1" dirty="0"/>
              <a:t>Future Work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9417716" y="9804395"/>
            <a:ext cx="12103061" cy="3310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87" dirty="0"/>
              <a:t>Synthesis towards the desired product could be achieved more efficiently by oxidizing the starting material in an alternative manner. A </a:t>
            </a:r>
            <a:r>
              <a:rPr lang="en-US" sz="2987" dirty="0" err="1"/>
              <a:t>Pyridinium</a:t>
            </a:r>
            <a:r>
              <a:rPr lang="en-US" sz="2987" dirty="0"/>
              <a:t> </a:t>
            </a:r>
            <a:r>
              <a:rPr lang="en-US" sz="2987" dirty="0" err="1"/>
              <a:t>Chlorochromate</a:t>
            </a:r>
            <a:r>
              <a:rPr lang="en-US" sz="2987" dirty="0"/>
              <a:t> oxidation could produce the intermediate product, 9-anthraldehyde, in better yields and </a:t>
            </a:r>
            <a:r>
              <a:rPr lang="en-US" sz="2987" dirty="0"/>
              <a:t>purity</a:t>
            </a:r>
            <a:r>
              <a:rPr lang="en-US" sz="2987" baseline="30000" dirty="0"/>
              <a:t>4</a:t>
            </a:r>
            <a:r>
              <a:rPr lang="en-US" sz="2987" dirty="0"/>
              <a:t>. Synthesis could be attempted once more with TLC to monitor the reaction/purity. If the product was properly synthesized, future chemiluminescent experiments could have been performed.</a:t>
            </a:r>
            <a:endParaRPr lang="en-US" sz="2987" baseline="30000" dirty="0"/>
          </a:p>
        </p:txBody>
      </p:sp>
      <p:sp>
        <p:nvSpPr>
          <p:cNvPr id="26" name="Rectangle 25"/>
          <p:cNvSpPr/>
          <p:nvPr/>
        </p:nvSpPr>
        <p:spPr>
          <a:xfrm>
            <a:off x="33719734" y="16193081"/>
            <a:ext cx="2904962" cy="8145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693" b="1" dirty="0"/>
              <a:t>Conclusion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2717549" y="19509682"/>
            <a:ext cx="5273816" cy="10333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693" b="1" dirty="0"/>
              <a:t>Acknowledgements</a:t>
            </a:r>
            <a:r>
              <a:rPr lang="en-US" sz="6115" dirty="0"/>
              <a:t>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851613" y="20663629"/>
            <a:ext cx="10505055" cy="1011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87" dirty="0"/>
              <a:t>I</a:t>
            </a:r>
            <a:r>
              <a:rPr lang="en-US" sz="2987" dirty="0"/>
              <a:t> </a:t>
            </a:r>
            <a:r>
              <a:rPr lang="en-US" sz="2987" dirty="0"/>
              <a:t>would like to thank the UNH Department of </a:t>
            </a:r>
            <a:r>
              <a:rPr lang="en-US" sz="2987" dirty="0"/>
              <a:t>Chemistry, David </a:t>
            </a:r>
            <a:r>
              <a:rPr lang="en-US" sz="2987" dirty="0" err="1"/>
              <a:t>Danico</a:t>
            </a:r>
            <a:r>
              <a:rPr lang="en-US" sz="2987" dirty="0"/>
              <a:t>, Graham Beaton, William Butler and Sarah Joiner.</a:t>
            </a:r>
            <a:endParaRPr lang="en-US" sz="2987" dirty="0"/>
          </a:p>
        </p:txBody>
      </p:sp>
      <p:sp>
        <p:nvSpPr>
          <p:cNvPr id="29" name="Rectangle 28"/>
          <p:cNvSpPr/>
          <p:nvPr/>
        </p:nvSpPr>
        <p:spPr>
          <a:xfrm>
            <a:off x="33869155" y="22346905"/>
            <a:ext cx="2922531" cy="8145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693" b="1" dirty="0"/>
              <a:t>References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7771370" y="23298708"/>
            <a:ext cx="14812403" cy="4689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87" dirty="0"/>
              <a:t>1. W.R.G. </a:t>
            </a:r>
            <a:r>
              <a:rPr lang="en-US" sz="2987" dirty="0" err="1"/>
              <a:t>Baeyens</a:t>
            </a:r>
            <a:r>
              <a:rPr lang="en-US" sz="2987" dirty="0"/>
              <a:t>, S.G. Schulman, Y. Zhao; </a:t>
            </a:r>
            <a:r>
              <a:rPr lang="en-US" sz="2987" dirty="0" err="1"/>
              <a:t>Chemiluminescence</a:t>
            </a:r>
            <a:r>
              <a:rPr lang="en-US" sz="2987" dirty="0"/>
              <a:t>-Based Detection: Principles and Analytical Applications in Flowing Streams and in Immunoassays. </a:t>
            </a:r>
            <a:r>
              <a:rPr lang="en-US" sz="2987" i="1" dirty="0"/>
              <a:t>Journal of Pharmaceutical and Biomedical Analysis</a:t>
            </a:r>
            <a:r>
              <a:rPr lang="en-US" sz="2987" dirty="0"/>
              <a:t>. </a:t>
            </a:r>
            <a:r>
              <a:rPr lang="en-US" sz="2987" b="1" dirty="0"/>
              <a:t>1998</a:t>
            </a:r>
            <a:r>
              <a:rPr lang="en-US" sz="2987" dirty="0"/>
              <a:t>, 17(6-7), (941-953)</a:t>
            </a:r>
          </a:p>
          <a:p>
            <a:r>
              <a:rPr lang="en-US" sz="2987" dirty="0"/>
              <a:t>2. </a:t>
            </a:r>
            <a:r>
              <a:rPr lang="en-US" sz="2987" dirty="0" err="1"/>
              <a:t>Jaworek</a:t>
            </a:r>
            <a:r>
              <a:rPr lang="en-US" sz="2987" dirty="0"/>
              <a:t>. Christine, </a:t>
            </a:r>
            <a:r>
              <a:rPr lang="en-US" sz="2987" dirty="0" err="1"/>
              <a:t>Lacobucci</a:t>
            </a:r>
            <a:r>
              <a:rPr lang="en-US" sz="2987" dirty="0"/>
              <a:t>. Sarah; Wittig Reaction: The Synthesis of trans-9-(2-phenylethenyl)anthracene Revisited. </a:t>
            </a:r>
            <a:r>
              <a:rPr lang="en-US" sz="2987" i="1" dirty="0"/>
              <a:t>Journal of Chemical Education.</a:t>
            </a:r>
            <a:r>
              <a:rPr lang="en-US" sz="2987" dirty="0"/>
              <a:t> </a:t>
            </a:r>
            <a:r>
              <a:rPr lang="en-US" sz="2987" b="1" dirty="0"/>
              <a:t>2002</a:t>
            </a:r>
            <a:r>
              <a:rPr lang="en-US" sz="2987" dirty="0"/>
              <a:t>,79,(111)</a:t>
            </a:r>
            <a:endParaRPr lang="en-US" sz="2987" dirty="0"/>
          </a:p>
          <a:p>
            <a:r>
              <a:rPr lang="en-US" sz="2987" dirty="0"/>
              <a:t>3</a:t>
            </a:r>
            <a:r>
              <a:rPr lang="en-US" sz="2987" dirty="0"/>
              <a:t>. </a:t>
            </a:r>
            <a:r>
              <a:rPr lang="en-US" sz="2987" dirty="0" err="1"/>
              <a:t>Yusuke.O</a:t>
            </a:r>
            <a:r>
              <a:rPr lang="en-US" sz="2987" dirty="0"/>
              <a:t>; </a:t>
            </a:r>
            <a:r>
              <a:rPr lang="en-US" sz="2987" dirty="0" err="1"/>
              <a:t>Hikaru.S</a:t>
            </a:r>
            <a:r>
              <a:rPr lang="en-US" sz="2987" dirty="0"/>
              <a:t>; </a:t>
            </a:r>
            <a:r>
              <a:rPr lang="en-US" sz="2987" dirty="0" err="1"/>
              <a:t>Shigefumi.K</a:t>
            </a:r>
            <a:r>
              <a:rPr lang="en-US" sz="2987" dirty="0"/>
              <a:t>; Total Synthesis of Amphirionin-4. </a:t>
            </a:r>
            <a:r>
              <a:rPr lang="en-US" sz="2987" i="1" dirty="0"/>
              <a:t>Organic Letters</a:t>
            </a:r>
            <a:r>
              <a:rPr lang="en-US" sz="2987" dirty="0"/>
              <a:t>. </a:t>
            </a:r>
            <a:r>
              <a:rPr lang="en-US" sz="2987" b="1" dirty="0"/>
              <a:t>2016</a:t>
            </a:r>
            <a:r>
              <a:rPr lang="en-US" sz="2987" dirty="0"/>
              <a:t>, 18, (2399-2402)</a:t>
            </a:r>
          </a:p>
          <a:p>
            <a:r>
              <a:rPr lang="en-US" sz="2987" dirty="0"/>
              <a:t>4</a:t>
            </a:r>
            <a:r>
              <a:rPr lang="en-US" sz="2987" dirty="0"/>
              <a:t>. </a:t>
            </a:r>
            <a:r>
              <a:rPr lang="en-US" sz="2987" dirty="0" err="1"/>
              <a:t>Luzzio</a:t>
            </a:r>
            <a:r>
              <a:rPr lang="en-US" sz="2987" dirty="0"/>
              <a:t> A. Fredrick; Fitch W. Richard; Moore J. William; </a:t>
            </a:r>
            <a:r>
              <a:rPr lang="en-US" sz="2987" dirty="0" err="1"/>
              <a:t>Mudd</a:t>
            </a:r>
            <a:r>
              <a:rPr lang="en-US" sz="2987" dirty="0"/>
              <a:t> J. Kelli; A Facile Oxidation of Alcohols Using </a:t>
            </a:r>
            <a:r>
              <a:rPr lang="en-US" sz="2987" dirty="0" err="1"/>
              <a:t>Pryidinium</a:t>
            </a:r>
            <a:r>
              <a:rPr lang="en-US" sz="2987" dirty="0"/>
              <a:t> </a:t>
            </a:r>
            <a:r>
              <a:rPr lang="en-US" sz="2987" dirty="0" err="1"/>
              <a:t>Chlorochromate</a:t>
            </a:r>
            <a:r>
              <a:rPr lang="en-US" sz="2987" dirty="0"/>
              <a:t>/Silica Gel. </a:t>
            </a:r>
            <a:r>
              <a:rPr lang="en-US" sz="2987" i="1" dirty="0"/>
              <a:t>Journal of Chemistry Education</a:t>
            </a:r>
            <a:r>
              <a:rPr lang="en-US" sz="2987" dirty="0"/>
              <a:t>. </a:t>
            </a:r>
            <a:r>
              <a:rPr lang="en-US" sz="2987" b="1" dirty="0"/>
              <a:t>1999</a:t>
            </a:r>
            <a:r>
              <a:rPr lang="en-US" sz="2987" dirty="0"/>
              <a:t>, 76(9), (974-975)</a:t>
            </a:r>
          </a:p>
        </p:txBody>
      </p:sp>
      <p:pic>
        <p:nvPicPr>
          <p:cNvPr id="2062" name="Picture 14" descr="Image result for UNH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806" y="4822555"/>
            <a:ext cx="3036835" cy="371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293374"/>
              </p:ext>
            </p:extLst>
          </p:nvPr>
        </p:nvGraphicFramePr>
        <p:xfrm>
          <a:off x="14001677" y="11007960"/>
          <a:ext cx="3310467" cy="2016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0" name="CS ChemDraw Drawing" r:id="rId9" imgW="3104225" imgH="1891369" progId="ChemDraw.Document.6.0">
                  <p:embed/>
                </p:oleObj>
              </mc:Choice>
              <mc:Fallback>
                <p:oleObj name="CS ChemDraw Drawing" r:id="rId9" imgW="3104225" imgH="189136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001677" y="11007960"/>
                        <a:ext cx="3310467" cy="20167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111075"/>
              </p:ext>
            </p:extLst>
          </p:nvPr>
        </p:nvGraphicFramePr>
        <p:xfrm>
          <a:off x="17707270" y="10218014"/>
          <a:ext cx="11043920" cy="6126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1" name="MestReNova" r:id="rId11" imgW="10353829" imgH="7220114" progId="MestReNova.Document.1">
                  <p:embed/>
                </p:oleObj>
              </mc:Choice>
              <mc:Fallback>
                <p:oleObj name="MestReNova" r:id="rId11" imgW="10353829" imgH="7220114" progId="MestReNova.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707270" y="10218014"/>
                        <a:ext cx="11043920" cy="61265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680445"/>
              </p:ext>
            </p:extLst>
          </p:nvPr>
        </p:nvGraphicFramePr>
        <p:xfrm>
          <a:off x="18027006" y="12085731"/>
          <a:ext cx="3677920" cy="256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2" name="MestReNova" r:id="rId13" imgW="3447988" imgH="2400300" progId="MestReNova.Document.1">
                  <p:embed/>
                </p:oleObj>
              </mc:Choice>
              <mc:Fallback>
                <p:oleObj name="MestReNova" r:id="rId13" imgW="3447988" imgH="2400300" progId="MestReNova.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027006" y="12085731"/>
                        <a:ext cx="3677920" cy="2560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836852" y="14988676"/>
            <a:ext cx="327334" cy="3877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20" dirty="0"/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546751" y="13218662"/>
            <a:ext cx="303288" cy="3550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7" dirty="0"/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155047" y="13351037"/>
            <a:ext cx="301686" cy="3550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7" dirty="0"/>
              <a:t>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217135" y="13285862"/>
            <a:ext cx="319318" cy="3550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7" dirty="0"/>
              <a:t>D</a:t>
            </a:r>
          </a:p>
        </p:txBody>
      </p:sp>
      <p:sp>
        <p:nvSpPr>
          <p:cNvPr id="2049" name="TextBox 2048"/>
          <p:cNvSpPr txBox="1"/>
          <p:nvPr/>
        </p:nvSpPr>
        <p:spPr>
          <a:xfrm>
            <a:off x="20154175" y="13399226"/>
            <a:ext cx="292068" cy="3550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7" dirty="0"/>
              <a:t>E</a:t>
            </a:r>
          </a:p>
        </p:txBody>
      </p:sp>
      <p:sp>
        <p:nvSpPr>
          <p:cNvPr id="2050" name="TextBox 2049"/>
          <p:cNvSpPr txBox="1"/>
          <p:nvPr/>
        </p:nvSpPr>
        <p:spPr>
          <a:xfrm>
            <a:off x="20549300" y="13351037"/>
            <a:ext cx="285656" cy="3550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7" dirty="0"/>
              <a:t>F</a:t>
            </a:r>
          </a:p>
        </p:txBody>
      </p:sp>
      <p:sp>
        <p:nvSpPr>
          <p:cNvPr id="2051" name="TextBox 2050"/>
          <p:cNvSpPr txBox="1"/>
          <p:nvPr/>
        </p:nvSpPr>
        <p:spPr>
          <a:xfrm>
            <a:off x="17881790" y="16385857"/>
            <a:ext cx="10344124" cy="552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87" b="1" dirty="0"/>
              <a:t>Figure 1. </a:t>
            </a:r>
            <a:r>
              <a:rPr lang="en-US" sz="2987" baseline="30000" dirty="0"/>
              <a:t>1</a:t>
            </a:r>
            <a:r>
              <a:rPr lang="en-US" sz="2987" dirty="0"/>
              <a:t>H NMR of Crude 9-anthraldehyde</a:t>
            </a:r>
          </a:p>
        </p:txBody>
      </p:sp>
      <p:graphicFrame>
        <p:nvGraphicFramePr>
          <p:cNvPr id="2052" name="Object 20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663427"/>
              </p:ext>
            </p:extLst>
          </p:nvPr>
        </p:nvGraphicFramePr>
        <p:xfrm>
          <a:off x="13641207" y="17114817"/>
          <a:ext cx="3310467" cy="3644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" name="CS ChemDraw Drawing" r:id="rId15" imgW="3104225" imgH="3416683" progId="ChemDraw.Document.6.0">
                  <p:embed/>
                </p:oleObj>
              </mc:Choice>
              <mc:Fallback>
                <p:oleObj name="CS ChemDraw Drawing" r:id="rId15" imgW="3104225" imgH="341668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3641207" y="17114817"/>
                        <a:ext cx="3310467" cy="36440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Box 2052"/>
          <p:cNvSpPr txBox="1"/>
          <p:nvPr/>
        </p:nvSpPr>
        <p:spPr>
          <a:xfrm>
            <a:off x="29520569" y="17023309"/>
            <a:ext cx="10914517" cy="193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87" dirty="0"/>
              <a:t>Synthesis of the starting materials was completed, however, the target product requires further studies. Trans-9-(2-phenylethenyl)anthracene was not successfully synthesized, suggesting alternative routes be utilized.  </a:t>
            </a:r>
          </a:p>
        </p:txBody>
      </p:sp>
      <p:graphicFrame>
        <p:nvGraphicFramePr>
          <p:cNvPr id="2054" name="Object 20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812646"/>
              </p:ext>
            </p:extLst>
          </p:nvPr>
        </p:nvGraphicFramePr>
        <p:xfrm>
          <a:off x="17707269" y="17073764"/>
          <a:ext cx="11043920" cy="5600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" name="MestReNova" r:id="rId17" imgW="10353829" imgH="7220114" progId="MestReNova.Document.1">
                  <p:embed/>
                </p:oleObj>
              </mc:Choice>
              <mc:Fallback>
                <p:oleObj name="MestReNova" r:id="rId17" imgW="10353829" imgH="7220114" progId="MestReNova.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7707269" y="17073764"/>
                        <a:ext cx="11043920" cy="5600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0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067920"/>
              </p:ext>
            </p:extLst>
          </p:nvPr>
        </p:nvGraphicFramePr>
        <p:xfrm>
          <a:off x="18092860" y="18338889"/>
          <a:ext cx="3677920" cy="256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5" name="MestReNova" r:id="rId19" imgW="3447988" imgH="2400300" progId="MestReNova.Document.1">
                  <p:embed/>
                </p:oleObj>
              </mc:Choice>
              <mc:Fallback>
                <p:oleObj name="MestReNova" r:id="rId19" imgW="3447988" imgH="2400300" progId="MestReNova.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8092860" y="18338889"/>
                        <a:ext cx="3677920" cy="2560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TextBox 2055"/>
          <p:cNvSpPr txBox="1"/>
          <p:nvPr/>
        </p:nvSpPr>
        <p:spPr>
          <a:xfrm>
            <a:off x="17881791" y="22707257"/>
            <a:ext cx="9359290" cy="552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87" b="1" dirty="0"/>
              <a:t>Figure 2. </a:t>
            </a:r>
            <a:r>
              <a:rPr lang="en-US" sz="2987" baseline="30000" dirty="0"/>
              <a:t>1</a:t>
            </a:r>
            <a:r>
              <a:rPr lang="en-US" sz="2987" dirty="0"/>
              <a:t>H NMR of Contaminated Product</a:t>
            </a:r>
          </a:p>
        </p:txBody>
      </p:sp>
      <p:graphicFrame>
        <p:nvGraphicFramePr>
          <p:cNvPr id="2058" name="Object 20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169365"/>
              </p:ext>
            </p:extLst>
          </p:nvPr>
        </p:nvGraphicFramePr>
        <p:xfrm>
          <a:off x="37139841" y="13232424"/>
          <a:ext cx="2169161" cy="160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6" name="CS ChemDraw Drawing" r:id="rId21" imgW="2033973" imgH="1503636" progId="ChemDraw.Document.6.0">
                  <p:embed/>
                </p:oleObj>
              </mc:Choice>
              <mc:Fallback>
                <p:oleObj name="CS ChemDraw Drawing" r:id="rId21" imgW="2033973" imgH="150363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7139841" y="13232424"/>
                        <a:ext cx="2169161" cy="1603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20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161188"/>
              </p:ext>
            </p:extLst>
          </p:nvPr>
        </p:nvGraphicFramePr>
        <p:xfrm>
          <a:off x="34820349" y="13048842"/>
          <a:ext cx="1078654" cy="973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7" name="CS ChemDraw Drawing" r:id="rId23" imgW="1011561" imgH="912429" progId="ChemDraw.Document.6.0">
                  <p:embed/>
                </p:oleObj>
              </mc:Choice>
              <mc:Fallback>
                <p:oleObj name="CS ChemDraw Drawing" r:id="rId23" imgW="1011561" imgH="91242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4820349" y="13048842"/>
                        <a:ext cx="1078654" cy="9736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20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418036"/>
              </p:ext>
            </p:extLst>
          </p:nvPr>
        </p:nvGraphicFramePr>
        <p:xfrm>
          <a:off x="34274753" y="14166979"/>
          <a:ext cx="2240281" cy="201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8" name="CS ChemDraw Drawing" r:id="rId25" imgW="2101049" imgH="188694" progId="ChemDraw.Document.6.0">
                  <p:embed/>
                </p:oleObj>
              </mc:Choice>
              <mc:Fallback>
                <p:oleObj name="CS ChemDraw Drawing" r:id="rId25" imgW="2101049" imgH="18869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4274753" y="14166979"/>
                        <a:ext cx="2240281" cy="201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20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76064"/>
              </p:ext>
            </p:extLst>
          </p:nvPr>
        </p:nvGraphicFramePr>
        <p:xfrm>
          <a:off x="34977829" y="14451873"/>
          <a:ext cx="763694" cy="1325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9" name="CS ChemDraw Drawing" r:id="rId27" imgW="716132" imgH="1243012" progId="ChemDraw.Document.6.0">
                  <p:embed/>
                </p:oleObj>
              </mc:Choice>
              <mc:Fallback>
                <p:oleObj name="CS ChemDraw Drawing" r:id="rId27" imgW="716132" imgH="124301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4977829" y="14451873"/>
                        <a:ext cx="763694" cy="1325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20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079521"/>
              </p:ext>
            </p:extLst>
          </p:nvPr>
        </p:nvGraphicFramePr>
        <p:xfrm>
          <a:off x="31479094" y="13299750"/>
          <a:ext cx="2170853" cy="1437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0" name="CS ChemDraw Drawing" r:id="rId29" imgW="2035452" imgH="1348444" progId="ChemDraw.Document.6.0">
                  <p:embed/>
                </p:oleObj>
              </mc:Choice>
              <mc:Fallback>
                <p:oleObj name="CS ChemDraw Drawing" r:id="rId29" imgW="2035452" imgH="134844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1479094" y="13299750"/>
                        <a:ext cx="2170853" cy="14376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5" name="TextBox 2064"/>
          <p:cNvSpPr txBox="1"/>
          <p:nvPr/>
        </p:nvSpPr>
        <p:spPr>
          <a:xfrm>
            <a:off x="13196017" y="24034241"/>
            <a:ext cx="13390412" cy="285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87" dirty="0"/>
              <a:t>The </a:t>
            </a:r>
            <a:r>
              <a:rPr lang="en-US" sz="2987" baseline="30000" dirty="0"/>
              <a:t>1</a:t>
            </a:r>
            <a:r>
              <a:rPr lang="en-US" sz="2987" dirty="0"/>
              <a:t>H NMR of 9-anthraldehyde, </a:t>
            </a:r>
            <a:r>
              <a:rPr lang="en-US" sz="2987" b="1" dirty="0"/>
              <a:t>Figure.1</a:t>
            </a:r>
            <a:r>
              <a:rPr lang="en-US" sz="2987" dirty="0"/>
              <a:t>, exhibits a small aldehyde peak at 11.8ppm, which suggests that the </a:t>
            </a:r>
            <a:r>
              <a:rPr lang="en-US" sz="2987" dirty="0" err="1"/>
              <a:t>Swern</a:t>
            </a:r>
            <a:r>
              <a:rPr lang="en-US" sz="2987" dirty="0"/>
              <a:t> oxidation resulted in crude product. Due to time constraints, the crude product was not purified any further. </a:t>
            </a:r>
          </a:p>
          <a:p>
            <a:r>
              <a:rPr lang="en-US" sz="2987" dirty="0"/>
              <a:t>The Wittig reaction resulted in contaminated product, as starting material is still illustrated within the spectrum. Furthermore, the melting point of the final product, (110-117)°C, did not match literature values. </a:t>
            </a:r>
          </a:p>
        </p:txBody>
      </p:sp>
      <p:pic>
        <p:nvPicPr>
          <p:cNvPr id="50" name="Picture 14" descr="Image result for UNH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9000" y="4822555"/>
            <a:ext cx="3036835" cy="371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693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1158</TotalTime>
  <Words>577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CS ChemDraw Drawing</vt:lpstr>
      <vt:lpstr>MestReNova Document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Chung</dc:creator>
  <cp:lastModifiedBy>Aaron Chung</cp:lastModifiedBy>
  <cp:revision>28</cp:revision>
  <dcterms:created xsi:type="dcterms:W3CDTF">2016-12-04T20:53:12Z</dcterms:created>
  <dcterms:modified xsi:type="dcterms:W3CDTF">2016-12-05T16:11:23Z</dcterms:modified>
</cp:coreProperties>
</file>