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1148000" cy="31089600"/>
  <p:notesSz cx="6858000" cy="9144000"/>
  <p:defaultTextStyle>
    <a:defPPr>
      <a:defRPr lang="en-US"/>
    </a:defPPr>
    <a:lvl1pPr marL="0" algn="l" defTabSz="4127784" rtl="0" eaLnBrk="1" latinLnBrk="0" hangingPunct="1">
      <a:defRPr sz="8100" kern="1200">
        <a:solidFill>
          <a:schemeClr val="tx1"/>
        </a:solidFill>
        <a:latin typeface="+mn-lt"/>
        <a:ea typeface="+mn-ea"/>
        <a:cs typeface="+mn-cs"/>
      </a:defRPr>
    </a:lvl1pPr>
    <a:lvl2pPr marL="2063892" algn="l" defTabSz="4127784" rtl="0" eaLnBrk="1" latinLnBrk="0" hangingPunct="1">
      <a:defRPr sz="8100" kern="1200">
        <a:solidFill>
          <a:schemeClr val="tx1"/>
        </a:solidFill>
        <a:latin typeface="+mn-lt"/>
        <a:ea typeface="+mn-ea"/>
        <a:cs typeface="+mn-cs"/>
      </a:defRPr>
    </a:lvl2pPr>
    <a:lvl3pPr marL="4127784" algn="l" defTabSz="4127784" rtl="0" eaLnBrk="1" latinLnBrk="0" hangingPunct="1">
      <a:defRPr sz="8100" kern="1200">
        <a:solidFill>
          <a:schemeClr val="tx1"/>
        </a:solidFill>
        <a:latin typeface="+mn-lt"/>
        <a:ea typeface="+mn-ea"/>
        <a:cs typeface="+mn-cs"/>
      </a:defRPr>
    </a:lvl3pPr>
    <a:lvl4pPr marL="6191677" algn="l" defTabSz="4127784" rtl="0" eaLnBrk="1" latinLnBrk="0" hangingPunct="1">
      <a:defRPr sz="8100" kern="1200">
        <a:solidFill>
          <a:schemeClr val="tx1"/>
        </a:solidFill>
        <a:latin typeface="+mn-lt"/>
        <a:ea typeface="+mn-ea"/>
        <a:cs typeface="+mn-cs"/>
      </a:defRPr>
    </a:lvl4pPr>
    <a:lvl5pPr marL="8255569" algn="l" defTabSz="4127784" rtl="0" eaLnBrk="1" latinLnBrk="0" hangingPunct="1">
      <a:defRPr sz="8100" kern="1200">
        <a:solidFill>
          <a:schemeClr val="tx1"/>
        </a:solidFill>
        <a:latin typeface="+mn-lt"/>
        <a:ea typeface="+mn-ea"/>
        <a:cs typeface="+mn-cs"/>
      </a:defRPr>
    </a:lvl5pPr>
    <a:lvl6pPr marL="10319461" algn="l" defTabSz="4127784" rtl="0" eaLnBrk="1" latinLnBrk="0" hangingPunct="1">
      <a:defRPr sz="8100" kern="1200">
        <a:solidFill>
          <a:schemeClr val="tx1"/>
        </a:solidFill>
        <a:latin typeface="+mn-lt"/>
        <a:ea typeface="+mn-ea"/>
        <a:cs typeface="+mn-cs"/>
      </a:defRPr>
    </a:lvl6pPr>
    <a:lvl7pPr marL="12383353" algn="l" defTabSz="4127784" rtl="0" eaLnBrk="1" latinLnBrk="0" hangingPunct="1">
      <a:defRPr sz="8100" kern="1200">
        <a:solidFill>
          <a:schemeClr val="tx1"/>
        </a:solidFill>
        <a:latin typeface="+mn-lt"/>
        <a:ea typeface="+mn-ea"/>
        <a:cs typeface="+mn-cs"/>
      </a:defRPr>
    </a:lvl7pPr>
    <a:lvl8pPr marL="14447246" algn="l" defTabSz="4127784" rtl="0" eaLnBrk="1" latinLnBrk="0" hangingPunct="1">
      <a:defRPr sz="8100" kern="1200">
        <a:solidFill>
          <a:schemeClr val="tx1"/>
        </a:solidFill>
        <a:latin typeface="+mn-lt"/>
        <a:ea typeface="+mn-ea"/>
        <a:cs typeface="+mn-cs"/>
      </a:defRPr>
    </a:lvl8pPr>
    <a:lvl9pPr marL="16511138" algn="l" defTabSz="4127784" rtl="0" eaLnBrk="1" latinLnBrk="0" hangingPunct="1">
      <a:defRPr sz="8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4" d="100"/>
          <a:sy n="24" d="100"/>
        </p:scale>
        <p:origin x="-1710" y="-132"/>
      </p:cViewPr>
      <p:guideLst>
        <p:guide orient="horz" pos="9792"/>
        <p:guide pos="12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9657929"/>
            <a:ext cx="34975800" cy="66641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7617440"/>
            <a:ext cx="28803600" cy="7945120"/>
          </a:xfrm>
        </p:spPr>
        <p:txBody>
          <a:bodyPr/>
          <a:lstStyle>
            <a:lvl1pPr marL="0" indent="0" algn="ctr">
              <a:buNone/>
              <a:defRPr>
                <a:solidFill>
                  <a:schemeClr val="tx1">
                    <a:tint val="75000"/>
                  </a:schemeClr>
                </a:solidFill>
              </a:defRPr>
            </a:lvl1pPr>
            <a:lvl2pPr marL="2063892" indent="0" algn="ctr">
              <a:buNone/>
              <a:defRPr>
                <a:solidFill>
                  <a:schemeClr val="tx1">
                    <a:tint val="75000"/>
                  </a:schemeClr>
                </a:solidFill>
              </a:defRPr>
            </a:lvl2pPr>
            <a:lvl3pPr marL="4127784" indent="0" algn="ctr">
              <a:buNone/>
              <a:defRPr>
                <a:solidFill>
                  <a:schemeClr val="tx1">
                    <a:tint val="75000"/>
                  </a:schemeClr>
                </a:solidFill>
              </a:defRPr>
            </a:lvl3pPr>
            <a:lvl4pPr marL="6191677" indent="0" algn="ctr">
              <a:buNone/>
              <a:defRPr>
                <a:solidFill>
                  <a:schemeClr val="tx1">
                    <a:tint val="75000"/>
                  </a:schemeClr>
                </a:solidFill>
              </a:defRPr>
            </a:lvl4pPr>
            <a:lvl5pPr marL="8255569" indent="0" algn="ctr">
              <a:buNone/>
              <a:defRPr>
                <a:solidFill>
                  <a:schemeClr val="tx1">
                    <a:tint val="75000"/>
                  </a:schemeClr>
                </a:solidFill>
              </a:defRPr>
            </a:lvl5pPr>
            <a:lvl6pPr marL="10319461" indent="0" algn="ctr">
              <a:buNone/>
              <a:defRPr>
                <a:solidFill>
                  <a:schemeClr val="tx1">
                    <a:tint val="75000"/>
                  </a:schemeClr>
                </a:solidFill>
              </a:defRPr>
            </a:lvl6pPr>
            <a:lvl7pPr marL="12383353" indent="0" algn="ctr">
              <a:buNone/>
              <a:defRPr>
                <a:solidFill>
                  <a:schemeClr val="tx1">
                    <a:tint val="75000"/>
                  </a:schemeClr>
                </a:solidFill>
              </a:defRPr>
            </a:lvl7pPr>
            <a:lvl8pPr marL="14447246" indent="0" algn="ctr">
              <a:buNone/>
              <a:defRPr>
                <a:solidFill>
                  <a:schemeClr val="tx1">
                    <a:tint val="75000"/>
                  </a:schemeClr>
                </a:solidFill>
              </a:defRPr>
            </a:lvl8pPr>
            <a:lvl9pPr marL="165111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5FE889-8267-449D-99AE-F17A6509377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347707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FE889-8267-449D-99AE-F17A6509377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2757842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1245028"/>
            <a:ext cx="9258300" cy="26526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1245028"/>
            <a:ext cx="27089100" cy="26526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FE889-8267-449D-99AE-F17A6509377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166862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5FE889-8267-449D-99AE-F17A6509377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234463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9" y="19977949"/>
            <a:ext cx="34975800" cy="6174740"/>
          </a:xfrm>
        </p:spPr>
        <p:txBody>
          <a:bodyPr anchor="t"/>
          <a:lstStyle>
            <a:lvl1pPr algn="l">
              <a:defRPr sz="181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9" y="13177101"/>
            <a:ext cx="34975800" cy="6800848"/>
          </a:xfrm>
        </p:spPr>
        <p:txBody>
          <a:bodyPr anchor="b"/>
          <a:lstStyle>
            <a:lvl1pPr marL="0" indent="0">
              <a:buNone/>
              <a:defRPr sz="9000">
                <a:solidFill>
                  <a:schemeClr val="tx1">
                    <a:tint val="75000"/>
                  </a:schemeClr>
                </a:solidFill>
              </a:defRPr>
            </a:lvl1pPr>
            <a:lvl2pPr marL="2063892" indent="0">
              <a:buNone/>
              <a:defRPr sz="8100">
                <a:solidFill>
                  <a:schemeClr val="tx1">
                    <a:tint val="75000"/>
                  </a:schemeClr>
                </a:solidFill>
              </a:defRPr>
            </a:lvl2pPr>
            <a:lvl3pPr marL="4127784" indent="0">
              <a:buNone/>
              <a:defRPr sz="7200">
                <a:solidFill>
                  <a:schemeClr val="tx1">
                    <a:tint val="75000"/>
                  </a:schemeClr>
                </a:solidFill>
              </a:defRPr>
            </a:lvl3pPr>
            <a:lvl4pPr marL="6191677" indent="0">
              <a:buNone/>
              <a:defRPr sz="6300">
                <a:solidFill>
                  <a:schemeClr val="tx1">
                    <a:tint val="75000"/>
                  </a:schemeClr>
                </a:solidFill>
              </a:defRPr>
            </a:lvl4pPr>
            <a:lvl5pPr marL="8255569" indent="0">
              <a:buNone/>
              <a:defRPr sz="6300">
                <a:solidFill>
                  <a:schemeClr val="tx1">
                    <a:tint val="75000"/>
                  </a:schemeClr>
                </a:solidFill>
              </a:defRPr>
            </a:lvl5pPr>
            <a:lvl6pPr marL="10319461" indent="0">
              <a:buNone/>
              <a:defRPr sz="6300">
                <a:solidFill>
                  <a:schemeClr val="tx1">
                    <a:tint val="75000"/>
                  </a:schemeClr>
                </a:solidFill>
              </a:defRPr>
            </a:lvl6pPr>
            <a:lvl7pPr marL="12383353" indent="0">
              <a:buNone/>
              <a:defRPr sz="6300">
                <a:solidFill>
                  <a:schemeClr val="tx1">
                    <a:tint val="75000"/>
                  </a:schemeClr>
                </a:solidFill>
              </a:defRPr>
            </a:lvl7pPr>
            <a:lvl8pPr marL="14447246" indent="0">
              <a:buNone/>
              <a:defRPr sz="6300">
                <a:solidFill>
                  <a:schemeClr val="tx1">
                    <a:tint val="75000"/>
                  </a:schemeClr>
                </a:solidFill>
              </a:defRPr>
            </a:lvl8pPr>
            <a:lvl9pPr marL="16511138"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FE889-8267-449D-99AE-F17A6509377F}"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335321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7254242"/>
            <a:ext cx="18173700" cy="20517699"/>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916900" y="7254242"/>
            <a:ext cx="18173700" cy="20517699"/>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5FE889-8267-449D-99AE-F17A6509377F}"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130947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6959179"/>
            <a:ext cx="18180846" cy="2900254"/>
          </a:xfrm>
        </p:spPr>
        <p:txBody>
          <a:bodyPr anchor="b"/>
          <a:lstStyle>
            <a:lvl1pPr marL="0" indent="0">
              <a:buNone/>
              <a:defRPr sz="10800" b="1"/>
            </a:lvl1pPr>
            <a:lvl2pPr marL="2063892" indent="0">
              <a:buNone/>
              <a:defRPr sz="9000" b="1"/>
            </a:lvl2pPr>
            <a:lvl3pPr marL="4127784" indent="0">
              <a:buNone/>
              <a:defRPr sz="8100" b="1"/>
            </a:lvl3pPr>
            <a:lvl4pPr marL="6191677" indent="0">
              <a:buNone/>
              <a:defRPr sz="7200" b="1"/>
            </a:lvl4pPr>
            <a:lvl5pPr marL="8255569" indent="0">
              <a:buNone/>
              <a:defRPr sz="7200" b="1"/>
            </a:lvl5pPr>
            <a:lvl6pPr marL="10319461" indent="0">
              <a:buNone/>
              <a:defRPr sz="7200" b="1"/>
            </a:lvl6pPr>
            <a:lvl7pPr marL="12383353" indent="0">
              <a:buNone/>
              <a:defRPr sz="7200" b="1"/>
            </a:lvl7pPr>
            <a:lvl8pPr marL="14447246" indent="0">
              <a:buNone/>
              <a:defRPr sz="7200" b="1"/>
            </a:lvl8pPr>
            <a:lvl9pPr marL="16511138"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2057400" y="9859433"/>
            <a:ext cx="18180846" cy="17912506"/>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5" y="6959179"/>
            <a:ext cx="18187988" cy="2900254"/>
          </a:xfrm>
        </p:spPr>
        <p:txBody>
          <a:bodyPr anchor="b"/>
          <a:lstStyle>
            <a:lvl1pPr marL="0" indent="0">
              <a:buNone/>
              <a:defRPr sz="10800" b="1"/>
            </a:lvl1pPr>
            <a:lvl2pPr marL="2063892" indent="0">
              <a:buNone/>
              <a:defRPr sz="9000" b="1"/>
            </a:lvl2pPr>
            <a:lvl3pPr marL="4127784" indent="0">
              <a:buNone/>
              <a:defRPr sz="8100" b="1"/>
            </a:lvl3pPr>
            <a:lvl4pPr marL="6191677" indent="0">
              <a:buNone/>
              <a:defRPr sz="7200" b="1"/>
            </a:lvl4pPr>
            <a:lvl5pPr marL="8255569" indent="0">
              <a:buNone/>
              <a:defRPr sz="7200" b="1"/>
            </a:lvl5pPr>
            <a:lvl6pPr marL="10319461" indent="0">
              <a:buNone/>
              <a:defRPr sz="7200" b="1"/>
            </a:lvl6pPr>
            <a:lvl7pPr marL="12383353" indent="0">
              <a:buNone/>
              <a:defRPr sz="7200" b="1"/>
            </a:lvl7pPr>
            <a:lvl8pPr marL="14447246" indent="0">
              <a:buNone/>
              <a:defRPr sz="7200" b="1"/>
            </a:lvl8pPr>
            <a:lvl9pPr marL="16511138"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20902615" y="9859433"/>
            <a:ext cx="18187988" cy="17912506"/>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5FE889-8267-449D-99AE-F17A6509377F}"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2451239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FE889-8267-449D-99AE-F17A6509377F}"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1149362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FE889-8267-449D-99AE-F17A6509377F}"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77734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2" y="1237827"/>
            <a:ext cx="13537409" cy="5267960"/>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6087725" y="1237829"/>
            <a:ext cx="23002875" cy="26534112"/>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2" y="6505789"/>
            <a:ext cx="13537409" cy="21266152"/>
          </a:xfrm>
        </p:spPr>
        <p:txBody>
          <a:bodyPr/>
          <a:lstStyle>
            <a:lvl1pPr marL="0" indent="0">
              <a:buNone/>
              <a:defRPr sz="6300"/>
            </a:lvl1pPr>
            <a:lvl2pPr marL="2063892" indent="0">
              <a:buNone/>
              <a:defRPr sz="5400"/>
            </a:lvl2pPr>
            <a:lvl3pPr marL="4127784" indent="0">
              <a:buNone/>
              <a:defRPr sz="4500"/>
            </a:lvl3pPr>
            <a:lvl4pPr marL="6191677" indent="0">
              <a:buNone/>
              <a:defRPr sz="4100"/>
            </a:lvl4pPr>
            <a:lvl5pPr marL="8255569" indent="0">
              <a:buNone/>
              <a:defRPr sz="4100"/>
            </a:lvl5pPr>
            <a:lvl6pPr marL="10319461" indent="0">
              <a:buNone/>
              <a:defRPr sz="4100"/>
            </a:lvl6pPr>
            <a:lvl7pPr marL="12383353" indent="0">
              <a:buNone/>
              <a:defRPr sz="4100"/>
            </a:lvl7pPr>
            <a:lvl8pPr marL="14447246" indent="0">
              <a:buNone/>
              <a:defRPr sz="4100"/>
            </a:lvl8pPr>
            <a:lvl9pPr marL="1651113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FE889-8267-449D-99AE-F17A6509377F}"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78360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6" y="21762720"/>
            <a:ext cx="24688800" cy="2569212"/>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8065296" y="2777913"/>
            <a:ext cx="24688800" cy="18653760"/>
          </a:xfrm>
        </p:spPr>
        <p:txBody>
          <a:bodyPr/>
          <a:lstStyle>
            <a:lvl1pPr marL="0" indent="0">
              <a:buNone/>
              <a:defRPr sz="14400"/>
            </a:lvl1pPr>
            <a:lvl2pPr marL="2063892" indent="0">
              <a:buNone/>
              <a:defRPr sz="12600"/>
            </a:lvl2pPr>
            <a:lvl3pPr marL="4127784" indent="0">
              <a:buNone/>
              <a:defRPr sz="10800"/>
            </a:lvl3pPr>
            <a:lvl4pPr marL="6191677" indent="0">
              <a:buNone/>
              <a:defRPr sz="9000"/>
            </a:lvl4pPr>
            <a:lvl5pPr marL="8255569" indent="0">
              <a:buNone/>
              <a:defRPr sz="9000"/>
            </a:lvl5pPr>
            <a:lvl6pPr marL="10319461" indent="0">
              <a:buNone/>
              <a:defRPr sz="9000"/>
            </a:lvl6pPr>
            <a:lvl7pPr marL="12383353" indent="0">
              <a:buNone/>
              <a:defRPr sz="9000"/>
            </a:lvl7pPr>
            <a:lvl8pPr marL="14447246" indent="0">
              <a:buNone/>
              <a:defRPr sz="9000"/>
            </a:lvl8pPr>
            <a:lvl9pPr marL="16511138" indent="0">
              <a:buNone/>
              <a:defRPr sz="9000"/>
            </a:lvl9pPr>
          </a:lstStyle>
          <a:p>
            <a:endParaRPr lang="en-US"/>
          </a:p>
        </p:txBody>
      </p:sp>
      <p:sp>
        <p:nvSpPr>
          <p:cNvPr id="4" name="Text Placeholder 3"/>
          <p:cNvSpPr>
            <a:spLocks noGrp="1"/>
          </p:cNvSpPr>
          <p:nvPr>
            <p:ph type="body" sz="half" idx="2"/>
          </p:nvPr>
        </p:nvSpPr>
        <p:spPr>
          <a:xfrm>
            <a:off x="8065296" y="24331932"/>
            <a:ext cx="24688800" cy="3648708"/>
          </a:xfrm>
        </p:spPr>
        <p:txBody>
          <a:bodyPr/>
          <a:lstStyle>
            <a:lvl1pPr marL="0" indent="0">
              <a:buNone/>
              <a:defRPr sz="6300"/>
            </a:lvl1pPr>
            <a:lvl2pPr marL="2063892" indent="0">
              <a:buNone/>
              <a:defRPr sz="5400"/>
            </a:lvl2pPr>
            <a:lvl3pPr marL="4127784" indent="0">
              <a:buNone/>
              <a:defRPr sz="4500"/>
            </a:lvl3pPr>
            <a:lvl4pPr marL="6191677" indent="0">
              <a:buNone/>
              <a:defRPr sz="4100"/>
            </a:lvl4pPr>
            <a:lvl5pPr marL="8255569" indent="0">
              <a:buNone/>
              <a:defRPr sz="4100"/>
            </a:lvl5pPr>
            <a:lvl6pPr marL="10319461" indent="0">
              <a:buNone/>
              <a:defRPr sz="4100"/>
            </a:lvl6pPr>
            <a:lvl7pPr marL="12383353" indent="0">
              <a:buNone/>
              <a:defRPr sz="4100"/>
            </a:lvl7pPr>
            <a:lvl8pPr marL="14447246" indent="0">
              <a:buNone/>
              <a:defRPr sz="4100"/>
            </a:lvl8pPr>
            <a:lvl9pPr marL="16511138"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5FE889-8267-449D-99AE-F17A6509377F}"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21C45-644C-4AEE-BB3D-720482318E70}" type="slidenum">
              <a:rPr lang="en-US" smtClean="0"/>
              <a:t>‹#›</a:t>
            </a:fld>
            <a:endParaRPr lang="en-US"/>
          </a:p>
        </p:txBody>
      </p:sp>
    </p:spTree>
    <p:extLst>
      <p:ext uri="{BB962C8B-B14F-4D97-AF65-F5344CB8AC3E}">
        <p14:creationId xmlns:p14="http://schemas.microsoft.com/office/powerpoint/2010/main" val="260498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1245026"/>
            <a:ext cx="37033200" cy="5181600"/>
          </a:xfrm>
          <a:prstGeom prst="rect">
            <a:avLst/>
          </a:prstGeom>
        </p:spPr>
        <p:txBody>
          <a:bodyPr vert="horz" lIns="412778" tIns="206389" rIns="412778" bIns="20638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7254242"/>
            <a:ext cx="37033200" cy="20517699"/>
          </a:xfrm>
          <a:prstGeom prst="rect">
            <a:avLst/>
          </a:prstGeom>
        </p:spPr>
        <p:txBody>
          <a:bodyPr vert="horz" lIns="412778" tIns="206389" rIns="412778" bIns="2063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0" y="28815456"/>
            <a:ext cx="9601200" cy="1655233"/>
          </a:xfrm>
          <a:prstGeom prst="rect">
            <a:avLst/>
          </a:prstGeom>
        </p:spPr>
        <p:txBody>
          <a:bodyPr vert="horz" lIns="412778" tIns="206389" rIns="412778" bIns="206389" rtlCol="0" anchor="ctr"/>
          <a:lstStyle>
            <a:lvl1pPr algn="l">
              <a:defRPr sz="5400">
                <a:solidFill>
                  <a:schemeClr val="tx1">
                    <a:tint val="75000"/>
                  </a:schemeClr>
                </a:solidFill>
              </a:defRPr>
            </a:lvl1pPr>
          </a:lstStyle>
          <a:p>
            <a:fld id="{545FE889-8267-449D-99AE-F17A6509377F}" type="datetimeFigureOut">
              <a:rPr lang="en-US" smtClean="0"/>
              <a:t>1/18/2017</a:t>
            </a:fld>
            <a:endParaRPr lang="en-US"/>
          </a:p>
        </p:txBody>
      </p:sp>
      <p:sp>
        <p:nvSpPr>
          <p:cNvPr id="5" name="Footer Placeholder 4"/>
          <p:cNvSpPr>
            <a:spLocks noGrp="1"/>
          </p:cNvSpPr>
          <p:nvPr>
            <p:ph type="ftr" sz="quarter" idx="3"/>
          </p:nvPr>
        </p:nvSpPr>
        <p:spPr>
          <a:xfrm>
            <a:off x="14058900" y="28815456"/>
            <a:ext cx="13030200" cy="1655233"/>
          </a:xfrm>
          <a:prstGeom prst="rect">
            <a:avLst/>
          </a:prstGeom>
        </p:spPr>
        <p:txBody>
          <a:bodyPr vert="horz" lIns="412778" tIns="206389" rIns="412778" bIns="206389"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0" y="28815456"/>
            <a:ext cx="9601200" cy="1655233"/>
          </a:xfrm>
          <a:prstGeom prst="rect">
            <a:avLst/>
          </a:prstGeom>
        </p:spPr>
        <p:txBody>
          <a:bodyPr vert="horz" lIns="412778" tIns="206389" rIns="412778" bIns="206389" rtlCol="0" anchor="ctr"/>
          <a:lstStyle>
            <a:lvl1pPr algn="r">
              <a:defRPr sz="5400">
                <a:solidFill>
                  <a:schemeClr val="tx1">
                    <a:tint val="75000"/>
                  </a:schemeClr>
                </a:solidFill>
              </a:defRPr>
            </a:lvl1pPr>
          </a:lstStyle>
          <a:p>
            <a:fld id="{98A21C45-644C-4AEE-BB3D-720482318E70}" type="slidenum">
              <a:rPr lang="en-US" smtClean="0"/>
              <a:t>‹#›</a:t>
            </a:fld>
            <a:endParaRPr lang="en-US"/>
          </a:p>
        </p:txBody>
      </p:sp>
    </p:spTree>
    <p:extLst>
      <p:ext uri="{BB962C8B-B14F-4D97-AF65-F5344CB8AC3E}">
        <p14:creationId xmlns:p14="http://schemas.microsoft.com/office/powerpoint/2010/main" val="409462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27784" rtl="0" eaLnBrk="1" latinLnBrk="0" hangingPunct="1">
        <a:spcBef>
          <a:spcPct val="0"/>
        </a:spcBef>
        <a:buNone/>
        <a:defRPr sz="19900" kern="1200">
          <a:solidFill>
            <a:schemeClr val="tx1"/>
          </a:solidFill>
          <a:latin typeface="+mj-lt"/>
          <a:ea typeface="+mj-ea"/>
          <a:cs typeface="+mj-cs"/>
        </a:defRPr>
      </a:lvl1pPr>
    </p:titleStyle>
    <p:bodyStyle>
      <a:lvl1pPr marL="1547919" indent="-1547919" algn="l" defTabSz="4127784" rtl="0" eaLnBrk="1" latinLnBrk="0" hangingPunct="1">
        <a:spcBef>
          <a:spcPct val="20000"/>
        </a:spcBef>
        <a:buFont typeface="Arial" panose="020B0604020202020204" pitchFamily="34" charset="0"/>
        <a:buChar char="•"/>
        <a:defRPr sz="14400" kern="1200">
          <a:solidFill>
            <a:schemeClr val="tx1"/>
          </a:solidFill>
          <a:latin typeface="+mn-lt"/>
          <a:ea typeface="+mn-ea"/>
          <a:cs typeface="+mn-cs"/>
        </a:defRPr>
      </a:lvl1pPr>
      <a:lvl2pPr marL="3353825" indent="-1289933" algn="l" defTabSz="4127784" rtl="0" eaLnBrk="1" latinLnBrk="0" hangingPunct="1">
        <a:spcBef>
          <a:spcPct val="20000"/>
        </a:spcBef>
        <a:buFont typeface="Arial" panose="020B0604020202020204" pitchFamily="34" charset="0"/>
        <a:buChar char="–"/>
        <a:defRPr sz="12600" kern="1200">
          <a:solidFill>
            <a:schemeClr val="tx1"/>
          </a:solidFill>
          <a:latin typeface="+mn-lt"/>
          <a:ea typeface="+mn-ea"/>
          <a:cs typeface="+mn-cs"/>
        </a:defRPr>
      </a:lvl2pPr>
      <a:lvl3pPr marL="5159731" indent="-1031946" algn="l" defTabSz="4127784" rtl="0" eaLnBrk="1" latinLnBrk="0" hangingPunct="1">
        <a:spcBef>
          <a:spcPct val="20000"/>
        </a:spcBef>
        <a:buFont typeface="Arial" panose="020B0604020202020204" pitchFamily="34" charset="0"/>
        <a:buChar char="•"/>
        <a:defRPr sz="10800" kern="1200">
          <a:solidFill>
            <a:schemeClr val="tx1"/>
          </a:solidFill>
          <a:latin typeface="+mn-lt"/>
          <a:ea typeface="+mn-ea"/>
          <a:cs typeface="+mn-cs"/>
        </a:defRPr>
      </a:lvl3pPr>
      <a:lvl4pPr marL="7223623" indent="-1031946" algn="l" defTabSz="4127784"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4pPr>
      <a:lvl5pPr marL="9287515" indent="-1031946" algn="l" defTabSz="4127784"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5pPr>
      <a:lvl6pPr marL="11351407" indent="-1031946" algn="l" defTabSz="4127784"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6pPr>
      <a:lvl7pPr marL="13415300" indent="-1031946" algn="l" defTabSz="4127784"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7pPr>
      <a:lvl8pPr marL="15479192" indent="-1031946" algn="l" defTabSz="4127784"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8pPr>
      <a:lvl9pPr marL="17543084" indent="-1031946" algn="l" defTabSz="4127784"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9pPr>
    </p:bodyStyle>
    <p:otherStyle>
      <a:defPPr>
        <a:defRPr lang="en-US"/>
      </a:defPPr>
      <a:lvl1pPr marL="0" algn="l" defTabSz="4127784" rtl="0" eaLnBrk="1" latinLnBrk="0" hangingPunct="1">
        <a:defRPr sz="8100" kern="1200">
          <a:solidFill>
            <a:schemeClr val="tx1"/>
          </a:solidFill>
          <a:latin typeface="+mn-lt"/>
          <a:ea typeface="+mn-ea"/>
          <a:cs typeface="+mn-cs"/>
        </a:defRPr>
      </a:lvl1pPr>
      <a:lvl2pPr marL="2063892" algn="l" defTabSz="4127784" rtl="0" eaLnBrk="1" latinLnBrk="0" hangingPunct="1">
        <a:defRPr sz="8100" kern="1200">
          <a:solidFill>
            <a:schemeClr val="tx1"/>
          </a:solidFill>
          <a:latin typeface="+mn-lt"/>
          <a:ea typeface="+mn-ea"/>
          <a:cs typeface="+mn-cs"/>
        </a:defRPr>
      </a:lvl2pPr>
      <a:lvl3pPr marL="4127784" algn="l" defTabSz="4127784" rtl="0" eaLnBrk="1" latinLnBrk="0" hangingPunct="1">
        <a:defRPr sz="8100" kern="1200">
          <a:solidFill>
            <a:schemeClr val="tx1"/>
          </a:solidFill>
          <a:latin typeface="+mn-lt"/>
          <a:ea typeface="+mn-ea"/>
          <a:cs typeface="+mn-cs"/>
        </a:defRPr>
      </a:lvl3pPr>
      <a:lvl4pPr marL="6191677" algn="l" defTabSz="4127784" rtl="0" eaLnBrk="1" latinLnBrk="0" hangingPunct="1">
        <a:defRPr sz="8100" kern="1200">
          <a:solidFill>
            <a:schemeClr val="tx1"/>
          </a:solidFill>
          <a:latin typeface="+mn-lt"/>
          <a:ea typeface="+mn-ea"/>
          <a:cs typeface="+mn-cs"/>
        </a:defRPr>
      </a:lvl4pPr>
      <a:lvl5pPr marL="8255569" algn="l" defTabSz="4127784" rtl="0" eaLnBrk="1" latinLnBrk="0" hangingPunct="1">
        <a:defRPr sz="8100" kern="1200">
          <a:solidFill>
            <a:schemeClr val="tx1"/>
          </a:solidFill>
          <a:latin typeface="+mn-lt"/>
          <a:ea typeface="+mn-ea"/>
          <a:cs typeface="+mn-cs"/>
        </a:defRPr>
      </a:lvl5pPr>
      <a:lvl6pPr marL="10319461" algn="l" defTabSz="4127784" rtl="0" eaLnBrk="1" latinLnBrk="0" hangingPunct="1">
        <a:defRPr sz="8100" kern="1200">
          <a:solidFill>
            <a:schemeClr val="tx1"/>
          </a:solidFill>
          <a:latin typeface="+mn-lt"/>
          <a:ea typeface="+mn-ea"/>
          <a:cs typeface="+mn-cs"/>
        </a:defRPr>
      </a:lvl6pPr>
      <a:lvl7pPr marL="12383353" algn="l" defTabSz="4127784" rtl="0" eaLnBrk="1" latinLnBrk="0" hangingPunct="1">
        <a:defRPr sz="8100" kern="1200">
          <a:solidFill>
            <a:schemeClr val="tx1"/>
          </a:solidFill>
          <a:latin typeface="+mn-lt"/>
          <a:ea typeface="+mn-ea"/>
          <a:cs typeface="+mn-cs"/>
        </a:defRPr>
      </a:lvl7pPr>
      <a:lvl8pPr marL="14447246" algn="l" defTabSz="4127784" rtl="0" eaLnBrk="1" latinLnBrk="0" hangingPunct="1">
        <a:defRPr sz="8100" kern="1200">
          <a:solidFill>
            <a:schemeClr val="tx1"/>
          </a:solidFill>
          <a:latin typeface="+mn-lt"/>
          <a:ea typeface="+mn-ea"/>
          <a:cs typeface="+mn-cs"/>
        </a:defRPr>
      </a:lvl8pPr>
      <a:lvl9pPr marL="16511138" algn="l" defTabSz="4127784"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4648200"/>
            <a:ext cx="41148000" cy="26441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0"/>
            <a:ext cx="411480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8526" y="533400"/>
            <a:ext cx="37261800" cy="1200329"/>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rPr>
              <a:t>NH </a:t>
            </a:r>
            <a:r>
              <a:rPr lang="en-US" sz="7200" b="1" dirty="0" err="1" smtClean="0">
                <a:solidFill>
                  <a:schemeClr val="bg1"/>
                </a:solidFill>
                <a:effectLst>
                  <a:outerShdw blurRad="38100" dist="38100" dir="2700000" algn="tl">
                    <a:srgbClr val="000000">
                      <a:alpha val="43137"/>
                    </a:srgbClr>
                  </a:outerShdw>
                </a:effectLst>
              </a:rPr>
              <a:t>EPSCoR</a:t>
            </a:r>
            <a:r>
              <a:rPr lang="en-US" sz="7200" b="1" dirty="0" smtClean="0">
                <a:solidFill>
                  <a:schemeClr val="bg1"/>
                </a:solidFill>
                <a:effectLst>
                  <a:outerShdw blurRad="38100" dist="38100" dir="2700000" algn="tl">
                    <a:srgbClr val="000000">
                      <a:alpha val="43137"/>
                    </a:srgbClr>
                  </a:outerShdw>
                </a:effectLst>
              </a:rPr>
              <a:t>: Workforce Development through Research Training for Undergraduates and Teachers </a:t>
            </a:r>
            <a:endParaRPr lang="en-US" sz="72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3738769" y="1828800"/>
            <a:ext cx="33680400" cy="707886"/>
          </a:xfrm>
          <a:prstGeom prst="rect">
            <a:avLst/>
          </a:prstGeom>
          <a:noFill/>
        </p:spPr>
        <p:txBody>
          <a:bodyPr wrap="square" rtlCol="0">
            <a:spAutoFit/>
          </a:bodyPr>
          <a:lstStyle/>
          <a:p>
            <a:r>
              <a:rPr lang="en-US" sz="4000" dirty="0" smtClean="0">
                <a:solidFill>
                  <a:schemeClr val="bg1"/>
                </a:solidFill>
                <a:effectLst>
                  <a:outerShdw blurRad="38100" dist="38100" dir="2700000" algn="tl">
                    <a:srgbClr val="000000">
                      <a:alpha val="43137"/>
                    </a:srgbClr>
                  </a:outerShdw>
                </a:effectLst>
              </a:rPr>
              <a:t>Hale, Stephen, EOD NH </a:t>
            </a:r>
            <a:r>
              <a:rPr lang="en-US" sz="4000" dirty="0" err="1" smtClean="0">
                <a:solidFill>
                  <a:schemeClr val="bg1"/>
                </a:solidFill>
                <a:effectLst>
                  <a:outerShdw blurRad="38100" dist="38100" dir="2700000" algn="tl">
                    <a:srgbClr val="000000">
                      <a:alpha val="43137"/>
                    </a:srgbClr>
                  </a:outerShdw>
                </a:effectLst>
              </a:rPr>
              <a:t>EPSCoR</a:t>
            </a:r>
            <a:r>
              <a:rPr lang="en-US" sz="4000" dirty="0" smtClean="0">
                <a:solidFill>
                  <a:schemeClr val="bg1"/>
                </a:solidFill>
                <a:effectLst>
                  <a:outerShdw blurRad="38100" dist="38100" dir="2700000" algn="tl">
                    <a:srgbClr val="000000">
                      <a:alpha val="43137"/>
                    </a:srgbClr>
                  </a:outerShdw>
                </a:effectLst>
              </a:rPr>
              <a:t> and Research </a:t>
            </a:r>
            <a:r>
              <a:rPr lang="en-US" sz="4000" dirty="0">
                <a:solidFill>
                  <a:schemeClr val="bg1"/>
                </a:solidFill>
                <a:effectLst>
                  <a:outerShdw blurRad="38100" dist="38100" dir="2700000" algn="tl">
                    <a:srgbClr val="000000">
                      <a:alpha val="43137"/>
                    </a:srgbClr>
                  </a:outerShdw>
                </a:effectLst>
              </a:rPr>
              <a:t>A</a:t>
            </a:r>
            <a:r>
              <a:rPr lang="en-US" sz="4000" dirty="0" smtClean="0">
                <a:solidFill>
                  <a:schemeClr val="bg1"/>
                </a:solidFill>
                <a:effectLst>
                  <a:outerShdw blurRad="38100" dist="38100" dir="2700000" algn="tl">
                    <a:srgbClr val="000000">
                      <a:alpha val="43137"/>
                    </a:srgbClr>
                  </a:outerShdw>
                </a:effectLst>
              </a:rPr>
              <a:t>ssociate, UNH Joan and James </a:t>
            </a:r>
            <a:r>
              <a:rPr lang="en-US" sz="4000" dirty="0" err="1" smtClean="0">
                <a:solidFill>
                  <a:schemeClr val="bg1"/>
                </a:solidFill>
                <a:effectLst>
                  <a:outerShdw blurRad="38100" dist="38100" dir="2700000" algn="tl">
                    <a:srgbClr val="000000">
                      <a:alpha val="43137"/>
                    </a:srgbClr>
                  </a:outerShdw>
                </a:effectLst>
              </a:rPr>
              <a:t>Leitzel</a:t>
            </a:r>
            <a:r>
              <a:rPr lang="en-US" sz="4000" dirty="0" smtClean="0">
                <a:solidFill>
                  <a:schemeClr val="bg1"/>
                </a:solidFill>
                <a:effectLst>
                  <a:outerShdw blurRad="38100" dist="38100" dir="2700000" algn="tl">
                    <a:srgbClr val="000000">
                      <a:alpha val="43137"/>
                    </a:srgbClr>
                  </a:outerShdw>
                </a:effectLst>
              </a:rPr>
              <a:t> Center for Mathematics, Science, and Engineering Education </a:t>
            </a:r>
            <a:endParaRPr lang="en-US" sz="4000"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1447800" y="5146893"/>
            <a:ext cx="11277600" cy="7017306"/>
          </a:xfrm>
          <a:prstGeom prst="rect">
            <a:avLst/>
          </a:prstGeom>
          <a:noFill/>
        </p:spPr>
        <p:txBody>
          <a:bodyPr wrap="square" rtlCol="0">
            <a:spAutoFit/>
          </a:bodyPr>
          <a:lstStyle/>
          <a:p>
            <a:r>
              <a:rPr lang="en-US" sz="5400" b="1" dirty="0" smtClean="0"/>
              <a:t>Abstract </a:t>
            </a:r>
            <a:r>
              <a:rPr lang="en-US" sz="3600" dirty="0" smtClean="0"/>
              <a:t>–During the recent NH </a:t>
            </a:r>
            <a:r>
              <a:rPr lang="en-US" sz="3600" dirty="0" err="1" smtClean="0"/>
              <a:t>EPSCoR</a:t>
            </a:r>
            <a:r>
              <a:rPr lang="en-US" sz="3600" dirty="0" smtClean="0"/>
              <a:t>  </a:t>
            </a:r>
            <a:r>
              <a:rPr lang="en-US" sz="3600" dirty="0"/>
              <a:t>T</a:t>
            </a:r>
            <a:r>
              <a:rPr lang="en-US" sz="3600" dirty="0" smtClean="0"/>
              <a:t>rack 1 &amp; 2 awards, key  component s to the workforce development initiatives engaged undergraduates and teachers in project related research .  During these awards , the research experience programs served 38 undergraduates and 22 G5-12 teachers. Research activities  were  hosted at both of NH’s research universities, four Primarily undergraduate 4-year colleges, and three community colleges.  Of the </a:t>
            </a:r>
            <a:r>
              <a:rPr lang="en-US" sz="3600" b="1" dirty="0" smtClean="0"/>
              <a:t>60 NH </a:t>
            </a:r>
            <a:r>
              <a:rPr lang="en-US" sz="3600" b="1" dirty="0" err="1" smtClean="0"/>
              <a:t>EPSCoR</a:t>
            </a:r>
            <a:r>
              <a:rPr lang="en-US" sz="3600" b="1" dirty="0" smtClean="0"/>
              <a:t> research experience projects</a:t>
            </a:r>
            <a:r>
              <a:rPr lang="en-US" sz="3600" dirty="0" smtClean="0"/>
              <a:t>, there were 37 different research mentors, 14 whom were not directly involved with the Track 1 or 2, but working on related research.</a:t>
            </a:r>
            <a:endParaRPr lang="en-US" sz="3600" dirty="0"/>
          </a:p>
        </p:txBody>
      </p:sp>
      <p:sp>
        <p:nvSpPr>
          <p:cNvPr id="7" name="TextBox 6"/>
          <p:cNvSpPr txBox="1"/>
          <p:nvPr/>
        </p:nvSpPr>
        <p:spPr>
          <a:xfrm>
            <a:off x="1447800" y="12530794"/>
            <a:ext cx="10820400" cy="923330"/>
          </a:xfrm>
          <a:prstGeom prst="rect">
            <a:avLst/>
          </a:prstGeom>
          <a:noFill/>
        </p:spPr>
        <p:txBody>
          <a:bodyPr wrap="square" rtlCol="0">
            <a:spAutoFit/>
          </a:bodyPr>
          <a:lstStyle/>
          <a:p>
            <a:r>
              <a:rPr lang="en-US" sz="5400" dirty="0" smtClean="0"/>
              <a:t>Goals for Research Training Programs </a:t>
            </a:r>
            <a:endParaRPr lang="en-US" sz="5400" dirty="0"/>
          </a:p>
        </p:txBody>
      </p:sp>
      <p:sp>
        <p:nvSpPr>
          <p:cNvPr id="9" name="TextBox 8"/>
          <p:cNvSpPr txBox="1"/>
          <p:nvPr/>
        </p:nvSpPr>
        <p:spPr>
          <a:xfrm>
            <a:off x="1295916" y="13563241"/>
            <a:ext cx="11277600" cy="14434721"/>
          </a:xfrm>
          <a:prstGeom prst="rect">
            <a:avLst/>
          </a:prstGeom>
          <a:noFill/>
        </p:spPr>
        <p:txBody>
          <a:bodyPr wrap="square" rtlCol="0">
            <a:spAutoFit/>
          </a:bodyPr>
          <a:lstStyle/>
          <a:p>
            <a:pPr marL="685800" indent="-685800">
              <a:buFont typeface="Arial" panose="020B0604020202020204" pitchFamily="34" charset="0"/>
              <a:buChar char="•"/>
            </a:pPr>
            <a:r>
              <a:rPr lang="en-US" sz="4400" dirty="0" smtClean="0"/>
              <a:t>Provide research training for undergraduate students across diverse institution types </a:t>
            </a:r>
          </a:p>
          <a:p>
            <a:pPr marL="685800" indent="-685800">
              <a:buFont typeface="Arial" panose="020B0604020202020204" pitchFamily="34" charset="0"/>
              <a:buChar char="•"/>
            </a:pPr>
            <a:endParaRPr lang="en-US" sz="4400" dirty="0" smtClean="0"/>
          </a:p>
          <a:p>
            <a:pPr marL="685800" indent="-685800">
              <a:buFont typeface="Arial" panose="020B0604020202020204" pitchFamily="34" charset="0"/>
              <a:buChar char="•"/>
            </a:pPr>
            <a:r>
              <a:rPr lang="en-US" sz="4400" dirty="0" smtClean="0"/>
              <a:t>Provide research training to teachers, so they can implement research as a pedagogical approach</a:t>
            </a:r>
          </a:p>
          <a:p>
            <a:pPr marL="685800" indent="-685800">
              <a:buFont typeface="Arial" panose="020B0604020202020204" pitchFamily="34" charset="0"/>
              <a:buChar char="•"/>
            </a:pPr>
            <a:endParaRPr lang="en-US" sz="4400" dirty="0"/>
          </a:p>
          <a:p>
            <a:pPr marL="685800" indent="-685800">
              <a:buFont typeface="Arial" panose="020B0604020202020204" pitchFamily="34" charset="0"/>
              <a:buChar char="•"/>
            </a:pPr>
            <a:r>
              <a:rPr lang="en-US" sz="4400" dirty="0" smtClean="0"/>
              <a:t>Utilize research mentors from diverse institution types</a:t>
            </a:r>
          </a:p>
          <a:p>
            <a:pPr marL="685800" indent="-685800">
              <a:buFont typeface="Arial" panose="020B0604020202020204" pitchFamily="34" charset="0"/>
              <a:buChar char="•"/>
            </a:pPr>
            <a:endParaRPr lang="en-US" sz="4400" dirty="0"/>
          </a:p>
          <a:p>
            <a:pPr marL="685800" indent="-685800">
              <a:buFont typeface="Arial" panose="020B0604020202020204" pitchFamily="34" charset="0"/>
              <a:buChar char="•"/>
            </a:pPr>
            <a:r>
              <a:rPr lang="en-US" sz="4400" dirty="0"/>
              <a:t>E</a:t>
            </a:r>
            <a:r>
              <a:rPr lang="en-US" sz="4400" dirty="0" smtClean="0"/>
              <a:t>xpand the </a:t>
            </a:r>
            <a:r>
              <a:rPr lang="en-US" sz="4400" dirty="0" err="1" smtClean="0"/>
              <a:t>EPSCoR</a:t>
            </a:r>
            <a:r>
              <a:rPr lang="en-US" sz="4400" dirty="0" smtClean="0"/>
              <a:t> tent with </a:t>
            </a:r>
            <a:r>
              <a:rPr lang="en-US" sz="4400" dirty="0"/>
              <a:t>research mentors not already involved in NH </a:t>
            </a:r>
            <a:r>
              <a:rPr lang="en-US" sz="4400" dirty="0" err="1"/>
              <a:t>EPSCoR</a:t>
            </a:r>
            <a:r>
              <a:rPr lang="en-US" sz="4400" dirty="0"/>
              <a:t> </a:t>
            </a:r>
            <a:r>
              <a:rPr lang="en-US" sz="4400" dirty="0" smtClean="0"/>
              <a:t>community  </a:t>
            </a:r>
          </a:p>
          <a:p>
            <a:pPr marL="685800" indent="-685800">
              <a:buFont typeface="Arial" panose="020B0604020202020204" pitchFamily="34" charset="0"/>
              <a:buChar char="•"/>
            </a:pPr>
            <a:endParaRPr lang="en-US" sz="4400" dirty="0"/>
          </a:p>
          <a:p>
            <a:pPr marL="685800" indent="-685800">
              <a:buFont typeface="Arial" panose="020B0604020202020204" pitchFamily="34" charset="0"/>
              <a:buChar char="•"/>
            </a:pPr>
            <a:r>
              <a:rPr lang="en-US" sz="4400" dirty="0" smtClean="0"/>
              <a:t>Serve grade 5-12 teachers with underserved student populations</a:t>
            </a:r>
          </a:p>
          <a:p>
            <a:pPr marL="685800" indent="-685800">
              <a:buFont typeface="Arial" panose="020B0604020202020204" pitchFamily="34" charset="0"/>
              <a:buChar char="•"/>
            </a:pPr>
            <a:endParaRPr lang="en-US" sz="4400" dirty="0"/>
          </a:p>
          <a:p>
            <a:pPr marL="685800" indent="-685800">
              <a:buFont typeface="Arial" panose="020B0604020202020204" pitchFamily="34" charset="0"/>
              <a:buChar char="•"/>
            </a:pPr>
            <a:r>
              <a:rPr lang="en-US" sz="4400" dirty="0" smtClean="0"/>
              <a:t>Mentorship experience for staff and advanced graduate students</a:t>
            </a:r>
          </a:p>
          <a:p>
            <a:pPr marL="685800" indent="-685800">
              <a:buFont typeface="Arial" panose="020B0604020202020204" pitchFamily="34" charset="0"/>
              <a:buChar char="•"/>
            </a:pPr>
            <a:endParaRPr lang="en-US" sz="4800" dirty="0" smtClean="0"/>
          </a:p>
          <a:p>
            <a:r>
              <a:rPr lang="en-US" sz="4800" dirty="0" smtClean="0"/>
              <a:t>  </a:t>
            </a:r>
            <a:endParaRPr lang="en-US" sz="4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61" t="18230" r="37563" b="12537"/>
          <a:stretch/>
        </p:blipFill>
        <p:spPr bwMode="auto">
          <a:xfrm>
            <a:off x="29459981" y="17967589"/>
            <a:ext cx="4279656" cy="575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2894" y="17746593"/>
            <a:ext cx="5826557" cy="756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6459200" y="4953000"/>
            <a:ext cx="9372600" cy="1338828"/>
          </a:xfrm>
          <a:prstGeom prst="rect">
            <a:avLst/>
          </a:prstGeom>
          <a:noFill/>
        </p:spPr>
        <p:txBody>
          <a:bodyPr wrap="square" rtlCol="0">
            <a:spAutoFit/>
          </a:bodyPr>
          <a:lstStyle/>
          <a:p>
            <a:pPr algn="ctr"/>
            <a:r>
              <a:rPr lang="en-US" dirty="0" smtClean="0"/>
              <a:t>Models</a:t>
            </a:r>
            <a:endParaRPr lang="en-US" dirty="0"/>
          </a:p>
        </p:txBody>
      </p:sp>
      <p:cxnSp>
        <p:nvCxnSpPr>
          <p:cNvPr id="12" name="Straight Connector 11"/>
          <p:cNvCxnSpPr/>
          <p:nvPr/>
        </p:nvCxnSpPr>
        <p:spPr>
          <a:xfrm>
            <a:off x="21145500" y="6934200"/>
            <a:ext cx="0" cy="21031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921408" y="6244356"/>
            <a:ext cx="6657561" cy="1338828"/>
          </a:xfrm>
          <a:prstGeom prst="rect">
            <a:avLst/>
          </a:prstGeom>
          <a:noFill/>
        </p:spPr>
        <p:txBody>
          <a:bodyPr wrap="square" rtlCol="0">
            <a:spAutoFit/>
          </a:bodyPr>
          <a:lstStyle/>
          <a:p>
            <a:pPr algn="ctr"/>
            <a:r>
              <a:rPr lang="en-US" sz="6600" dirty="0" smtClean="0"/>
              <a:t>Undergraduates</a:t>
            </a:r>
            <a:r>
              <a:rPr lang="en-US" dirty="0" smtClean="0"/>
              <a:t> </a:t>
            </a:r>
            <a:endParaRPr lang="en-US" dirty="0"/>
          </a:p>
        </p:txBody>
      </p:sp>
      <p:sp>
        <p:nvSpPr>
          <p:cNvPr id="17" name="TextBox 16"/>
          <p:cNvSpPr txBox="1"/>
          <p:nvPr/>
        </p:nvSpPr>
        <p:spPr>
          <a:xfrm>
            <a:off x="20701836" y="6097250"/>
            <a:ext cx="6657561" cy="1446550"/>
          </a:xfrm>
          <a:prstGeom prst="rect">
            <a:avLst/>
          </a:prstGeom>
          <a:noFill/>
        </p:spPr>
        <p:txBody>
          <a:bodyPr wrap="square" rtlCol="0">
            <a:spAutoFit/>
          </a:bodyPr>
          <a:lstStyle/>
          <a:p>
            <a:pPr algn="ctr"/>
            <a:r>
              <a:rPr lang="en-US" sz="6600" dirty="0" smtClean="0"/>
              <a:t>Teachers</a:t>
            </a:r>
            <a:r>
              <a:rPr lang="en-US" sz="8800" dirty="0" smtClean="0"/>
              <a:t>  </a:t>
            </a:r>
            <a:endParaRPr lang="en-US" sz="8800" dirty="0"/>
          </a:p>
        </p:txBody>
      </p:sp>
      <p:sp>
        <p:nvSpPr>
          <p:cNvPr id="13" name="TextBox 12"/>
          <p:cNvSpPr txBox="1"/>
          <p:nvPr/>
        </p:nvSpPr>
        <p:spPr>
          <a:xfrm>
            <a:off x="14256026" y="7658270"/>
            <a:ext cx="6303065" cy="9325630"/>
          </a:xfrm>
          <a:prstGeom prst="rect">
            <a:avLst/>
          </a:prstGeom>
          <a:noFill/>
        </p:spPr>
        <p:txBody>
          <a:bodyPr wrap="square" rtlCol="0">
            <a:spAutoFit/>
          </a:bodyPr>
          <a:lstStyle/>
          <a:p>
            <a:r>
              <a:rPr lang="en-US" sz="4000" dirty="0" smtClean="0"/>
              <a:t>10 week, full-time, paid research internship </a:t>
            </a:r>
          </a:p>
          <a:p>
            <a:endParaRPr lang="en-US" sz="4000" dirty="0"/>
          </a:p>
          <a:p>
            <a:r>
              <a:rPr lang="en-US" sz="4000" dirty="0" smtClean="0"/>
              <a:t>$500 per week </a:t>
            </a:r>
          </a:p>
          <a:p>
            <a:endParaRPr lang="en-US" sz="4000" dirty="0"/>
          </a:p>
          <a:p>
            <a:r>
              <a:rPr lang="en-US" sz="4000" dirty="0" smtClean="0"/>
              <a:t>Under mentorship of a faculty, staff, or a advanced graduate student</a:t>
            </a:r>
          </a:p>
          <a:p>
            <a:endParaRPr lang="en-US" sz="4000" dirty="0"/>
          </a:p>
          <a:p>
            <a:r>
              <a:rPr lang="en-US" sz="4000" dirty="0" smtClean="0"/>
              <a:t>Weekly lunch meeting of all participants together with STEM education coach</a:t>
            </a:r>
          </a:p>
          <a:p>
            <a:endParaRPr lang="en-US" sz="4000" dirty="0"/>
          </a:p>
          <a:p>
            <a:r>
              <a:rPr lang="en-US" sz="4000" dirty="0" smtClean="0"/>
              <a:t>Poster presentation at least one scientific symposium  </a:t>
            </a:r>
            <a:endParaRPr lang="en-US" sz="4000" dirty="0"/>
          </a:p>
        </p:txBody>
      </p:sp>
      <p:sp>
        <p:nvSpPr>
          <p:cNvPr id="19" name="TextBox 18"/>
          <p:cNvSpPr txBox="1"/>
          <p:nvPr/>
        </p:nvSpPr>
        <p:spPr>
          <a:xfrm>
            <a:off x="21765039" y="7599749"/>
            <a:ext cx="6303065" cy="16712267"/>
          </a:xfrm>
          <a:prstGeom prst="rect">
            <a:avLst/>
          </a:prstGeom>
          <a:noFill/>
        </p:spPr>
        <p:txBody>
          <a:bodyPr wrap="square" rtlCol="0">
            <a:spAutoFit/>
          </a:bodyPr>
          <a:lstStyle/>
          <a:p>
            <a:r>
              <a:rPr lang="en-US" sz="4000" dirty="0" smtClean="0"/>
              <a:t>7 week, full-time, paid research internship </a:t>
            </a:r>
          </a:p>
          <a:p>
            <a:endParaRPr lang="en-US" sz="4000" dirty="0"/>
          </a:p>
          <a:p>
            <a:r>
              <a:rPr lang="en-US" sz="4000" dirty="0" smtClean="0"/>
              <a:t>$650 per week </a:t>
            </a:r>
          </a:p>
          <a:p>
            <a:endParaRPr lang="en-US" sz="4000" dirty="0"/>
          </a:p>
          <a:p>
            <a:r>
              <a:rPr lang="en-US" sz="4000" dirty="0" smtClean="0"/>
              <a:t>Under mentorship of a faculty, staff, or a advanced graduate student</a:t>
            </a:r>
          </a:p>
          <a:p>
            <a:endParaRPr lang="en-US" sz="4000" dirty="0"/>
          </a:p>
          <a:p>
            <a:r>
              <a:rPr lang="en-US" sz="4000" dirty="0" smtClean="0"/>
              <a:t>Introductory 3-day workshop on Next Generation </a:t>
            </a:r>
            <a:r>
              <a:rPr lang="en-US" sz="4000" dirty="0"/>
              <a:t>S</a:t>
            </a:r>
            <a:r>
              <a:rPr lang="en-US" sz="4000" dirty="0" smtClean="0"/>
              <a:t>cience </a:t>
            </a:r>
            <a:r>
              <a:rPr lang="en-US" sz="4000" dirty="0"/>
              <a:t>S</a:t>
            </a:r>
            <a:r>
              <a:rPr lang="en-US" sz="4000" dirty="0" smtClean="0"/>
              <a:t>tandards and research as pedagogical approach to STEM education</a:t>
            </a:r>
          </a:p>
          <a:p>
            <a:r>
              <a:rPr lang="en-US" sz="4000" dirty="0" smtClean="0"/>
              <a:t> </a:t>
            </a:r>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r>
              <a:rPr lang="en-US" sz="4000" dirty="0" smtClean="0"/>
              <a:t>Weekly lunch meeting of all </a:t>
            </a:r>
            <a:r>
              <a:rPr lang="en-US" sz="4000" dirty="0" err="1" smtClean="0"/>
              <a:t>participantstogether</a:t>
            </a:r>
            <a:r>
              <a:rPr lang="en-US" sz="4000" dirty="0" smtClean="0"/>
              <a:t>  with STEM education coach </a:t>
            </a:r>
          </a:p>
          <a:p>
            <a:endParaRPr lang="en-US" sz="4000" dirty="0"/>
          </a:p>
          <a:p>
            <a:r>
              <a:rPr lang="en-US" sz="4000" dirty="0" smtClean="0"/>
              <a:t>Poster presentation at least one scientific symposium  </a:t>
            </a:r>
          </a:p>
        </p:txBody>
      </p:sp>
      <p:sp>
        <p:nvSpPr>
          <p:cNvPr id="14" name="TextBox 13"/>
          <p:cNvSpPr txBox="1"/>
          <p:nvPr/>
        </p:nvSpPr>
        <p:spPr>
          <a:xfrm>
            <a:off x="14216267" y="25286542"/>
            <a:ext cx="5826557" cy="1384995"/>
          </a:xfrm>
          <a:prstGeom prst="rect">
            <a:avLst/>
          </a:prstGeom>
          <a:noFill/>
        </p:spPr>
        <p:txBody>
          <a:bodyPr wrap="square" rtlCol="0">
            <a:spAutoFit/>
          </a:bodyPr>
          <a:lstStyle/>
          <a:p>
            <a:r>
              <a:rPr lang="en-US" sz="2800" dirty="0" smtClean="0"/>
              <a:t>Undergraduate and community college transfer student collecting water samples for her </a:t>
            </a:r>
            <a:r>
              <a:rPr lang="en-US" sz="2800" i="1" dirty="0" smtClean="0"/>
              <a:t>Vibrio</a:t>
            </a:r>
            <a:r>
              <a:rPr lang="en-US" sz="2800" dirty="0"/>
              <a:t> </a:t>
            </a:r>
            <a:r>
              <a:rPr lang="en-US" sz="2800" dirty="0" smtClean="0"/>
              <a:t>research </a:t>
            </a:r>
            <a:endParaRPr lang="en-US" sz="2800" dirty="0"/>
          </a:p>
        </p:txBody>
      </p:sp>
      <p:sp>
        <p:nvSpPr>
          <p:cNvPr id="22" name="TextBox 21"/>
          <p:cNvSpPr txBox="1"/>
          <p:nvPr/>
        </p:nvSpPr>
        <p:spPr>
          <a:xfrm>
            <a:off x="30367286" y="4985772"/>
            <a:ext cx="9372600" cy="1338828"/>
          </a:xfrm>
          <a:prstGeom prst="rect">
            <a:avLst/>
          </a:prstGeom>
          <a:noFill/>
        </p:spPr>
        <p:txBody>
          <a:bodyPr wrap="square" rtlCol="0">
            <a:spAutoFit/>
          </a:bodyPr>
          <a:lstStyle/>
          <a:p>
            <a:pPr algn="ctr"/>
            <a:r>
              <a:rPr lang="en-US" dirty="0" smtClean="0"/>
              <a:t>Results</a:t>
            </a:r>
            <a:endParaRPr lang="en-US" dirty="0"/>
          </a:p>
        </p:txBody>
      </p:sp>
      <p:sp>
        <p:nvSpPr>
          <p:cNvPr id="18" name="TextBox 17"/>
          <p:cNvSpPr txBox="1"/>
          <p:nvPr/>
        </p:nvSpPr>
        <p:spPr>
          <a:xfrm>
            <a:off x="29413200" y="6820525"/>
            <a:ext cx="11280772" cy="10926068"/>
          </a:xfrm>
          <a:prstGeom prst="rect">
            <a:avLst/>
          </a:prstGeom>
          <a:noFill/>
        </p:spPr>
        <p:txBody>
          <a:bodyPr wrap="square" rtlCol="0">
            <a:spAutoFit/>
          </a:bodyPr>
          <a:lstStyle/>
          <a:p>
            <a:r>
              <a:rPr lang="en-US" sz="4400" dirty="0" smtClean="0"/>
              <a:t>38 undergraduates received summer research training at 10 different institutions ranging from research universities two community colleges</a:t>
            </a:r>
          </a:p>
          <a:p>
            <a:endParaRPr lang="en-US" sz="4400" dirty="0"/>
          </a:p>
          <a:p>
            <a:r>
              <a:rPr lang="en-US" sz="4400" dirty="0" smtClean="0"/>
              <a:t>Of 38 undergraduate participants:</a:t>
            </a:r>
          </a:p>
          <a:p>
            <a:pPr marL="685800" indent="-685800">
              <a:buFont typeface="Arial" panose="020B0604020202020204" pitchFamily="34" charset="0"/>
              <a:buChar char="•"/>
            </a:pPr>
            <a:r>
              <a:rPr lang="en-US" sz="4400" dirty="0" smtClean="0"/>
              <a:t>5 community college students,</a:t>
            </a:r>
          </a:p>
          <a:p>
            <a:pPr marL="685800" indent="-685800">
              <a:buFont typeface="Arial" panose="020B0604020202020204" pitchFamily="34" charset="0"/>
              <a:buChar char="•"/>
            </a:pPr>
            <a:r>
              <a:rPr lang="en-US" sz="4400" dirty="0"/>
              <a:t>3 </a:t>
            </a:r>
            <a:r>
              <a:rPr lang="en-US" sz="4400" dirty="0" smtClean="0"/>
              <a:t>transfers </a:t>
            </a:r>
            <a:r>
              <a:rPr lang="en-US" sz="4400" dirty="0"/>
              <a:t>from community college </a:t>
            </a:r>
            <a:endParaRPr lang="en-US" sz="4400" dirty="0" smtClean="0"/>
          </a:p>
          <a:p>
            <a:pPr marL="685800" indent="-685800">
              <a:buFont typeface="Arial" panose="020B0604020202020204" pitchFamily="34" charset="0"/>
              <a:buChar char="•"/>
            </a:pPr>
            <a:r>
              <a:rPr lang="en-US" sz="4400" dirty="0"/>
              <a:t>30 4-year </a:t>
            </a:r>
            <a:r>
              <a:rPr lang="en-US" sz="4400" dirty="0" smtClean="0"/>
              <a:t>“native” </a:t>
            </a:r>
            <a:r>
              <a:rPr lang="en-US" sz="4400" dirty="0"/>
              <a:t>undergraduates from 5 institutions </a:t>
            </a:r>
            <a:r>
              <a:rPr lang="en-US" sz="4400" dirty="0" smtClean="0"/>
              <a:t> </a:t>
            </a:r>
          </a:p>
          <a:p>
            <a:endParaRPr lang="en-US" sz="4400" dirty="0"/>
          </a:p>
          <a:p>
            <a:r>
              <a:rPr lang="en-US" sz="4400" dirty="0" smtClean="0"/>
              <a:t>22 grade 5-12 teachers received summer research training at 4 different institutions </a:t>
            </a:r>
          </a:p>
          <a:p>
            <a:endParaRPr lang="en-US" sz="4400" dirty="0"/>
          </a:p>
          <a:p>
            <a:r>
              <a:rPr lang="en-US" sz="4400" dirty="0" smtClean="0"/>
              <a:t>14 of 37 research mentors from 4-year colleges and community colleges were not directly involved in the Track 1 or 2.  </a:t>
            </a:r>
            <a:endParaRPr lang="en-US" sz="4400" dirty="0"/>
          </a:p>
        </p:txBody>
      </p:sp>
      <p:sp>
        <p:nvSpPr>
          <p:cNvPr id="24" name="TextBox 23"/>
          <p:cNvSpPr txBox="1"/>
          <p:nvPr/>
        </p:nvSpPr>
        <p:spPr>
          <a:xfrm>
            <a:off x="34094459" y="19137587"/>
            <a:ext cx="5645427" cy="1815882"/>
          </a:xfrm>
          <a:prstGeom prst="rect">
            <a:avLst/>
          </a:prstGeom>
          <a:noFill/>
        </p:spPr>
        <p:txBody>
          <a:bodyPr wrap="square" rtlCol="0">
            <a:spAutoFit/>
          </a:bodyPr>
          <a:lstStyle/>
          <a:p>
            <a:r>
              <a:rPr lang="en-US" sz="2800" dirty="0" smtClean="0"/>
              <a:t>Middle school teacher measuring trees in urban settings to estimate carbon storage in this land cover tight. </a:t>
            </a:r>
            <a:endParaRPr lang="en-US" sz="2800"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015" y="28573478"/>
            <a:ext cx="1763570" cy="1773764"/>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909" y="26902192"/>
            <a:ext cx="6349091" cy="1656284"/>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6923" y="26955159"/>
            <a:ext cx="5096259" cy="1656284"/>
          </a:xfrm>
          <a:prstGeom prst="rect">
            <a:avLst/>
          </a:prstGeom>
        </p:spPr>
      </p:pic>
      <p:sp>
        <p:nvSpPr>
          <p:cNvPr id="27" name="TextBox 26"/>
          <p:cNvSpPr txBox="1"/>
          <p:nvPr/>
        </p:nvSpPr>
        <p:spPr>
          <a:xfrm>
            <a:off x="2481470" y="28877598"/>
            <a:ext cx="4800600" cy="923330"/>
          </a:xfrm>
          <a:prstGeom prst="rect">
            <a:avLst/>
          </a:prstGeom>
          <a:noFill/>
        </p:spPr>
        <p:txBody>
          <a:bodyPr wrap="square" rtlCol="0">
            <a:spAutoFit/>
          </a:bodyPr>
          <a:lstStyle/>
          <a:p>
            <a:r>
              <a:rPr lang="en-US" sz="5400" dirty="0" smtClean="0"/>
              <a:t>- 1101245</a:t>
            </a:r>
            <a:endParaRPr lang="en-US" sz="5400" dirty="0"/>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7635" y="28604781"/>
            <a:ext cx="1763570" cy="1773764"/>
          </a:xfrm>
          <a:prstGeom prst="rect">
            <a:avLst/>
          </a:prstGeom>
        </p:spPr>
      </p:pic>
      <p:sp>
        <p:nvSpPr>
          <p:cNvPr id="32" name="TextBox 31"/>
          <p:cNvSpPr txBox="1"/>
          <p:nvPr/>
        </p:nvSpPr>
        <p:spPr>
          <a:xfrm>
            <a:off x="8866220" y="29029998"/>
            <a:ext cx="3097180" cy="923330"/>
          </a:xfrm>
          <a:prstGeom prst="rect">
            <a:avLst/>
          </a:prstGeom>
          <a:noFill/>
        </p:spPr>
        <p:txBody>
          <a:bodyPr wrap="square" rtlCol="0">
            <a:spAutoFit/>
          </a:bodyPr>
          <a:lstStyle/>
          <a:p>
            <a:r>
              <a:rPr lang="en-US" sz="5400" dirty="0" smtClean="0"/>
              <a:t>- 1330641</a:t>
            </a:r>
            <a:endParaRPr lang="en-US" sz="5400" dirty="0"/>
          </a:p>
        </p:txBody>
      </p:sp>
      <p:sp>
        <p:nvSpPr>
          <p:cNvPr id="29" name="TextBox 28"/>
          <p:cNvSpPr txBox="1"/>
          <p:nvPr/>
        </p:nvSpPr>
        <p:spPr>
          <a:xfrm>
            <a:off x="1560586" y="3124200"/>
            <a:ext cx="37261800" cy="1384995"/>
          </a:xfrm>
          <a:prstGeom prst="rect">
            <a:avLst/>
          </a:prstGeom>
          <a:noFill/>
        </p:spPr>
        <p:txBody>
          <a:bodyPr wrap="square" rtlCol="0">
            <a:spAutoFit/>
          </a:bodyPr>
          <a:lstStyle/>
          <a:p>
            <a:r>
              <a:rPr lang="en-US" sz="2800" dirty="0" smtClean="0">
                <a:solidFill>
                  <a:schemeClr val="bg1"/>
                </a:solidFill>
              </a:rPr>
              <a:t>Acknowledgements –The author thanks them any faculty staff and graduate students who have participated in mentoring the New Hampshire stem workforce of the future.  Through contribution of their time, expertise, and laboratory space we have been able to develop a growing culture for research instruction for both the undergraduate students and secondary teachers in New Hampshire.  The author also thanks to the many undergraduates and teachers who have spent their summers in research labs and in the field. These programs were supported through NSF grants to New Hampshire </a:t>
            </a:r>
            <a:r>
              <a:rPr lang="en-US" sz="2800" dirty="0" err="1" smtClean="0">
                <a:solidFill>
                  <a:schemeClr val="bg1"/>
                </a:solidFill>
              </a:rPr>
              <a:t>EPSCoR</a:t>
            </a:r>
            <a:r>
              <a:rPr lang="en-US" sz="2800" dirty="0" smtClean="0">
                <a:solidFill>
                  <a:schemeClr val="bg1"/>
                </a:solidFill>
              </a:rPr>
              <a:t>. </a:t>
            </a:r>
            <a:endParaRPr lang="en-US" sz="2800" dirty="0">
              <a:solidFill>
                <a:schemeClr val="bg1"/>
              </a:solidFill>
            </a:endParaRPr>
          </a:p>
        </p:txBody>
      </p:sp>
      <p:grpSp>
        <p:nvGrpSpPr>
          <p:cNvPr id="37" name="Group 36"/>
          <p:cNvGrpSpPr/>
          <p:nvPr/>
        </p:nvGrpSpPr>
        <p:grpSpPr>
          <a:xfrm>
            <a:off x="21579530" y="16916400"/>
            <a:ext cx="6995470" cy="2488830"/>
            <a:chOff x="21336000" y="16580221"/>
            <a:chExt cx="6995470" cy="2488830"/>
          </a:xfrm>
        </p:grpSpPr>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6000" y="16687800"/>
              <a:ext cx="1962150" cy="2381250"/>
            </a:xfrm>
            <a:prstGeom prst="rect">
              <a:avLst/>
            </a:prstGeom>
          </p:spPr>
        </p:pic>
        <p:pic>
          <p:nvPicPr>
            <p:cNvPr id="33" name="Picture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469600" y="16674549"/>
              <a:ext cx="2898913" cy="2394502"/>
            </a:xfrm>
            <a:prstGeom prst="rect">
              <a:avLst/>
            </a:prstGeom>
          </p:spPr>
        </p:pic>
        <p:pic>
          <p:nvPicPr>
            <p:cNvPr id="34" name="Pictur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17600" y="16580221"/>
              <a:ext cx="1813870" cy="2394501"/>
            </a:xfrm>
            <a:prstGeom prst="rect">
              <a:avLst/>
            </a:prstGeom>
          </p:spPr>
        </p:pic>
      </p:grpSp>
      <p:pic>
        <p:nvPicPr>
          <p:cNvPr id="35" name="Picture 3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42276" y="24632189"/>
            <a:ext cx="6274915" cy="4078695"/>
          </a:xfrm>
          <a:prstGeom prst="rect">
            <a:avLst/>
          </a:prstGeom>
          <a:ln>
            <a:solidFill>
              <a:schemeClr val="tx1"/>
            </a:solidFill>
          </a:ln>
        </p:spPr>
      </p:pic>
      <p:sp>
        <p:nvSpPr>
          <p:cNvPr id="39" name="TextBox 38"/>
          <p:cNvSpPr txBox="1"/>
          <p:nvPr/>
        </p:nvSpPr>
        <p:spPr>
          <a:xfrm>
            <a:off x="22025128" y="28877598"/>
            <a:ext cx="6274915" cy="1384995"/>
          </a:xfrm>
          <a:prstGeom prst="rect">
            <a:avLst/>
          </a:prstGeom>
          <a:noFill/>
        </p:spPr>
        <p:txBody>
          <a:bodyPr wrap="square" rtlCol="0">
            <a:spAutoFit/>
          </a:bodyPr>
          <a:lstStyle/>
          <a:p>
            <a:r>
              <a:rPr lang="en-US" sz="2800" dirty="0" smtClean="0"/>
              <a:t>Middle school teacher Presents his research poster at the summer symposium. </a:t>
            </a:r>
            <a:endParaRPr lang="en-US" sz="2800" dirty="0"/>
          </a:p>
        </p:txBody>
      </p:sp>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413200" y="24632188"/>
            <a:ext cx="6274916" cy="4078695"/>
          </a:xfrm>
          <a:prstGeom prst="rect">
            <a:avLst/>
          </a:prstGeom>
          <a:ln>
            <a:solidFill>
              <a:schemeClr val="tx1"/>
            </a:solidFill>
          </a:ln>
        </p:spPr>
      </p:pic>
      <p:sp>
        <p:nvSpPr>
          <p:cNvPr id="43" name="TextBox 42"/>
          <p:cNvSpPr txBox="1"/>
          <p:nvPr/>
        </p:nvSpPr>
        <p:spPr>
          <a:xfrm>
            <a:off x="36072133" y="25738859"/>
            <a:ext cx="3667753" cy="1815882"/>
          </a:xfrm>
          <a:prstGeom prst="rect">
            <a:avLst/>
          </a:prstGeom>
          <a:noFill/>
        </p:spPr>
        <p:txBody>
          <a:bodyPr wrap="square" rtlCol="0">
            <a:spAutoFit/>
          </a:bodyPr>
          <a:lstStyle/>
          <a:p>
            <a:r>
              <a:rPr lang="en-US" sz="2800" dirty="0" smtClean="0"/>
              <a:t>A group of teachers reviews A poster presentation with an undergraduate student. </a:t>
            </a:r>
            <a:endParaRPr lang="en-US" sz="2800" dirty="0"/>
          </a:p>
        </p:txBody>
      </p:sp>
    </p:spTree>
    <p:extLst>
      <p:ext uri="{BB962C8B-B14F-4D97-AF65-F5344CB8AC3E}">
        <p14:creationId xmlns:p14="http://schemas.microsoft.com/office/powerpoint/2010/main" val="3115423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6920</TotalTime>
  <Words>545</Words>
  <Application>Microsoft Office PowerPoint</Application>
  <PresentationFormat>Custom</PresentationFormat>
  <Paragraphs>64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New Hampshire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Roy Hale</dc:creator>
  <cp:lastModifiedBy>Stephen Roy Hale</cp:lastModifiedBy>
  <cp:revision>24</cp:revision>
  <dcterms:created xsi:type="dcterms:W3CDTF">2017-01-18T20:12:23Z</dcterms:created>
  <dcterms:modified xsi:type="dcterms:W3CDTF">2017-01-23T15:33:07Z</dcterms:modified>
</cp:coreProperties>
</file>