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2" autoAdjust="0"/>
  </p:normalViewPr>
  <p:slideViewPr>
    <p:cSldViewPr snapToGrid="0">
      <p:cViewPr varScale="1">
        <p:scale>
          <a:sx n="15" d="100"/>
          <a:sy n="15" d="100"/>
        </p:scale>
        <p:origin x="-2032" y="-16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3/22/17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3/22/17</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3/22/17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3/22/17</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4" Type="http://schemas.openxmlformats.org/officeDocument/2006/relationships/hyperlink" Target="http://goo.gl/1E7TJY"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416379" y="357808"/>
            <a:ext cx="31089600" cy="2880848"/>
          </a:xfrm>
        </p:spPr>
        <p:txBody>
          <a:bodyPr>
            <a:noAutofit/>
          </a:bodyPr>
          <a:lstStyle/>
          <a:p>
            <a:pPr algn="ctr"/>
            <a:r>
              <a:rPr lang="en-US" sz="7200" dirty="0"/>
              <a:t>Small Change, Big Results: Using Case-Based Learning to </a:t>
            </a:r>
            <a:r>
              <a:rPr lang="en-US" sz="7200" dirty="0" smtClean="0"/>
              <a:t>Enhance Students</a:t>
            </a:r>
            <a:r>
              <a:rPr lang="en-US" sz="7200" dirty="0"/>
              <a:t>’ Competence With Documentation Skills </a:t>
            </a:r>
            <a:r>
              <a:rPr lang="en-US" sz="7200" dirty="0" smtClean="0"/>
              <a:t/>
            </a:r>
            <a:br>
              <a:rPr lang="en-US" sz="7200" dirty="0" smtClean="0"/>
            </a:br>
            <a:r>
              <a:rPr lang="en-US" sz="7200" dirty="0" smtClean="0"/>
              <a:t>During </a:t>
            </a:r>
            <a:r>
              <a:rPr lang="en-US" sz="7200" dirty="0"/>
              <a:t>level II Fieldwork</a:t>
            </a:r>
          </a:p>
        </p:txBody>
      </p:sp>
      <p:sp>
        <p:nvSpPr>
          <p:cNvPr id="7" name="Text Placeholder 6"/>
          <p:cNvSpPr>
            <a:spLocks noGrp="1"/>
          </p:cNvSpPr>
          <p:nvPr>
            <p:ph type="body" sz="quarter" idx="17"/>
          </p:nvPr>
        </p:nvSpPr>
        <p:spPr>
          <a:xfrm>
            <a:off x="1188720" y="5852160"/>
            <a:ext cx="12801600" cy="1219200"/>
          </a:xfrm>
        </p:spPr>
        <p:txBody>
          <a:bodyPr/>
          <a:lstStyle/>
          <a:p>
            <a:r>
              <a:rPr lang="en-US" dirty="0" smtClean="0"/>
              <a:t>background</a:t>
            </a:r>
            <a:endParaRPr lang="en-US" dirty="0"/>
          </a:p>
        </p:txBody>
      </p:sp>
      <p:sp>
        <p:nvSpPr>
          <p:cNvPr id="8" name="Text Placeholder 7"/>
          <p:cNvSpPr>
            <a:spLocks noGrp="1"/>
          </p:cNvSpPr>
          <p:nvPr>
            <p:ph type="body" sz="quarter" idx="19"/>
          </p:nvPr>
        </p:nvSpPr>
        <p:spPr>
          <a:xfrm>
            <a:off x="1055960" y="14885248"/>
            <a:ext cx="12801600" cy="1219200"/>
          </a:xfrm>
        </p:spPr>
        <p:txBody>
          <a:bodyPr/>
          <a:lstStyle/>
          <a:p>
            <a:r>
              <a:rPr lang="en-US" dirty="0" smtClean="0"/>
              <a:t>Problem Statement</a:t>
            </a:r>
            <a:endParaRPr lang="en-US" dirty="0"/>
          </a:p>
        </p:txBody>
      </p:sp>
      <p:sp>
        <p:nvSpPr>
          <p:cNvPr id="13" name="Content Placeholder 12"/>
          <p:cNvSpPr>
            <a:spLocks noGrp="1"/>
          </p:cNvSpPr>
          <p:nvPr>
            <p:ph sz="quarter" idx="26"/>
          </p:nvPr>
        </p:nvSpPr>
        <p:spPr>
          <a:xfrm>
            <a:off x="836187" y="16554493"/>
            <a:ext cx="13110604" cy="2741434"/>
          </a:xfrm>
        </p:spPr>
        <p:txBody>
          <a:bodyPr>
            <a:normAutofit fontScale="92500" lnSpcReduction="20000"/>
          </a:bodyPr>
          <a:lstStyle/>
          <a:p>
            <a:pPr marL="0" lvl="1" indent="0" algn="ctr">
              <a:buNone/>
            </a:pPr>
            <a:r>
              <a:rPr lang="en-US" sz="4800" dirty="0"/>
              <a:t>Students need to be better prepared </a:t>
            </a:r>
            <a:r>
              <a:rPr lang="en-US" sz="4800" dirty="0" smtClean="0"/>
              <a:t>with documentation and clinical reasoning skills to </a:t>
            </a:r>
            <a:r>
              <a:rPr lang="en-US" sz="4800" dirty="0"/>
              <a:t>enter their level II experiences.</a:t>
            </a:r>
            <a:endParaRPr lang="en-US" sz="5200" dirty="0"/>
          </a:p>
          <a:p>
            <a:pPr marL="0" lvl="1" indent="0" algn="ctr">
              <a:buNone/>
            </a:pPr>
            <a:r>
              <a:rPr lang="en-US" sz="4800" dirty="0" smtClean="0"/>
              <a:t> </a:t>
            </a:r>
            <a:endParaRPr lang="en-US" dirty="0"/>
          </a:p>
        </p:txBody>
      </p:sp>
      <p:sp>
        <p:nvSpPr>
          <p:cNvPr id="9" name="Text Placeholder 8"/>
          <p:cNvSpPr>
            <a:spLocks noGrp="1"/>
          </p:cNvSpPr>
          <p:nvPr>
            <p:ph type="body" sz="quarter" idx="21"/>
          </p:nvPr>
        </p:nvSpPr>
        <p:spPr>
          <a:xfrm>
            <a:off x="15739240" y="5852160"/>
            <a:ext cx="12801600" cy="1219200"/>
          </a:xfrm>
        </p:spPr>
        <p:txBody>
          <a:bodyPr/>
          <a:lstStyle/>
          <a:p>
            <a:r>
              <a:rPr lang="en-US" dirty="0" smtClean="0"/>
              <a:t>intervention</a:t>
            </a:r>
            <a:endParaRPr lang="en-US" dirty="0"/>
          </a:p>
        </p:txBody>
      </p:sp>
      <p:sp>
        <p:nvSpPr>
          <p:cNvPr id="14" name="Content Placeholder 13"/>
          <p:cNvSpPr>
            <a:spLocks noGrp="1"/>
          </p:cNvSpPr>
          <p:nvPr>
            <p:ph sz="quarter" idx="27"/>
          </p:nvPr>
        </p:nvSpPr>
        <p:spPr>
          <a:xfrm>
            <a:off x="15610557" y="7183782"/>
            <a:ext cx="12801600" cy="8749856"/>
          </a:xfrm>
        </p:spPr>
        <p:txBody>
          <a:bodyPr>
            <a:normAutofit/>
          </a:bodyPr>
          <a:lstStyle/>
          <a:p>
            <a:pPr marL="0" indent="0">
              <a:buNone/>
            </a:pPr>
            <a:endParaRPr lang="en-US" sz="4800" dirty="0" smtClean="0"/>
          </a:p>
          <a:p>
            <a:endParaRPr lang="en-US" dirty="0" smtClean="0"/>
          </a:p>
          <a:p>
            <a:endParaRPr lang="en-US" dirty="0"/>
          </a:p>
        </p:txBody>
      </p:sp>
      <p:sp>
        <p:nvSpPr>
          <p:cNvPr id="17" name="Content Placeholder 16"/>
          <p:cNvSpPr>
            <a:spLocks noGrp="1"/>
          </p:cNvSpPr>
          <p:nvPr>
            <p:ph sz="quarter" idx="30"/>
          </p:nvPr>
        </p:nvSpPr>
        <p:spPr>
          <a:xfrm>
            <a:off x="16078462" y="21710540"/>
            <a:ext cx="12801600" cy="4757859"/>
          </a:xfrm>
        </p:spPr>
        <p:txBody>
          <a:bodyPr/>
          <a:lstStyle/>
          <a:p>
            <a:pPr marL="0" indent="0">
              <a:buNone/>
            </a:pPr>
            <a:endParaRPr lang="en-US" sz="40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smtClean="0"/>
          </a:p>
          <a:p>
            <a:endParaRPr lang="en-US" dirty="0"/>
          </a:p>
          <a:p>
            <a:endParaRPr lang="en-US" dirty="0" smtClean="0"/>
          </a:p>
        </p:txBody>
      </p:sp>
      <p:sp>
        <p:nvSpPr>
          <p:cNvPr id="18" name="Text Placeholder 17"/>
          <p:cNvSpPr>
            <a:spLocks noGrp="1"/>
          </p:cNvSpPr>
          <p:nvPr>
            <p:ph type="body" sz="quarter" idx="31"/>
          </p:nvPr>
        </p:nvSpPr>
        <p:spPr/>
        <p:txBody>
          <a:bodyPr/>
          <a:lstStyle/>
          <a:p>
            <a:r>
              <a:rPr lang="en-US" dirty="0" smtClean="0"/>
              <a:t>Student reflections</a:t>
            </a:r>
            <a:endParaRPr lang="en-US" dirty="0"/>
          </a:p>
        </p:txBody>
      </p:sp>
      <p:sp>
        <p:nvSpPr>
          <p:cNvPr id="21" name="Text Placeholder 20"/>
          <p:cNvSpPr>
            <a:spLocks noGrp="1"/>
          </p:cNvSpPr>
          <p:nvPr>
            <p:ph type="body" sz="quarter" idx="34"/>
          </p:nvPr>
        </p:nvSpPr>
        <p:spPr>
          <a:xfrm>
            <a:off x="15603004" y="30913703"/>
            <a:ext cx="13473976" cy="1269464"/>
          </a:xfrm>
        </p:spPr>
        <p:txBody>
          <a:bodyPr/>
          <a:lstStyle/>
          <a:p>
            <a:r>
              <a:rPr lang="en-US" sz="5400" dirty="0" smtClean="0"/>
              <a:t>References available upon request</a:t>
            </a:r>
            <a:endParaRPr lang="en-US" sz="5400" dirty="0"/>
          </a:p>
        </p:txBody>
      </p:sp>
      <p:sp>
        <p:nvSpPr>
          <p:cNvPr id="22" name="Content Placeholder 21"/>
          <p:cNvSpPr>
            <a:spLocks noGrp="1"/>
          </p:cNvSpPr>
          <p:nvPr>
            <p:ph sz="quarter" idx="35"/>
          </p:nvPr>
        </p:nvSpPr>
        <p:spPr>
          <a:xfrm>
            <a:off x="29980904" y="23509225"/>
            <a:ext cx="12801600" cy="7687815"/>
          </a:xfrm>
        </p:spPr>
        <p:txBody>
          <a:bodyPr>
            <a:normAutofit fontScale="92500" lnSpcReduction="10000"/>
          </a:bodyPr>
          <a:lstStyle/>
          <a:p>
            <a:pPr>
              <a:buFont typeface="Wingdings" charset="2"/>
              <a:buChar char="§"/>
            </a:pPr>
            <a:r>
              <a:rPr lang="en-US" sz="4800" dirty="0" smtClean="0"/>
              <a:t>Present cases weekly vs. assigning all at beginning of semester</a:t>
            </a:r>
          </a:p>
          <a:p>
            <a:pPr marL="0" indent="0">
              <a:buNone/>
            </a:pPr>
            <a:endParaRPr lang="en-US" sz="4800" dirty="0" smtClean="0"/>
          </a:p>
          <a:p>
            <a:pPr>
              <a:buFont typeface="Wingdings" charset="2"/>
              <a:buChar char="§"/>
            </a:pPr>
            <a:r>
              <a:rPr lang="en-US" sz="4800" dirty="0" smtClean="0"/>
              <a:t>Students will be competent to present full cases prior to beginning level II fieldwork. Focus of presentation will include documentation and clinical reasoning</a:t>
            </a:r>
          </a:p>
          <a:p>
            <a:pPr marL="0" indent="0">
              <a:buNone/>
            </a:pPr>
            <a:endParaRPr lang="en-US" sz="4800" dirty="0" smtClean="0"/>
          </a:p>
          <a:p>
            <a:pPr>
              <a:buFont typeface="Wingdings" charset="2"/>
              <a:buChar char="§"/>
            </a:pPr>
            <a:r>
              <a:rPr lang="en-US" sz="4800" dirty="0" smtClean="0"/>
              <a:t>Students will use instructors for real-time feedback (vs. grading) as this mimics supervisor/student relationship in clinical setting</a:t>
            </a:r>
          </a:p>
          <a:p>
            <a:pPr>
              <a:buFontTx/>
              <a:buChar char="-"/>
            </a:pPr>
            <a:endParaRPr lang="en-US" sz="4800" dirty="0" smtClean="0"/>
          </a:p>
          <a:p>
            <a:pPr marL="0" indent="0">
              <a:buNone/>
            </a:pPr>
            <a:endParaRPr lang="en-US" sz="4800" dirty="0" smtClean="0"/>
          </a:p>
          <a:p>
            <a:pPr marL="0" indent="0">
              <a:buNone/>
            </a:pPr>
            <a:endParaRPr lang="en-US" sz="4800" dirty="0"/>
          </a:p>
        </p:txBody>
      </p:sp>
      <p:sp>
        <p:nvSpPr>
          <p:cNvPr id="30" name="Text Placeholder 1"/>
          <p:cNvSpPr>
            <a:spLocks noGrp="1"/>
          </p:cNvSpPr>
          <p:nvPr>
            <p:ph sz="quarter" idx="25"/>
          </p:nvPr>
        </p:nvSpPr>
        <p:spPr>
          <a:xfrm>
            <a:off x="998552" y="7559696"/>
            <a:ext cx="12801600" cy="5941861"/>
          </a:xfrm>
        </p:spPr>
        <p:txBody>
          <a:bodyPr>
            <a:normAutofit/>
          </a:bodyPr>
          <a:lstStyle/>
          <a:p>
            <a:pPr marL="0" indent="0" algn="ctr">
              <a:buNone/>
            </a:pPr>
            <a:r>
              <a:rPr lang="en-US" sz="4400" dirty="0"/>
              <a:t>This 7 week course is situated in the final semester before </a:t>
            </a:r>
            <a:r>
              <a:rPr lang="en-US" sz="4400" dirty="0" smtClean="0"/>
              <a:t>level </a:t>
            </a:r>
            <a:r>
              <a:rPr lang="en-US" sz="4400" dirty="0"/>
              <a:t>II </a:t>
            </a:r>
            <a:r>
              <a:rPr lang="en-US" sz="4400" dirty="0" smtClean="0"/>
              <a:t>FW and focuses </a:t>
            </a:r>
            <a:r>
              <a:rPr lang="en-US" sz="4400" dirty="0"/>
              <a:t>on occupational performance and physical disabilities in adulthood.  The case based content was designed to support enhancing skills in clinical reasoning and documentation as well as provide an intentional transition to the skills required for successful level II </a:t>
            </a:r>
            <a:r>
              <a:rPr lang="en-US" sz="4400" dirty="0" smtClean="0"/>
              <a:t>FW </a:t>
            </a:r>
            <a:r>
              <a:rPr lang="en-US" sz="4400" dirty="0" smtClean="0"/>
              <a:t>experience.</a:t>
            </a:r>
            <a:endParaRPr lang="en-US" sz="4400" dirty="0"/>
          </a:p>
          <a:p>
            <a:endParaRPr lang="en-US" sz="4800" dirty="0"/>
          </a:p>
        </p:txBody>
      </p:sp>
      <p:sp>
        <p:nvSpPr>
          <p:cNvPr id="20" name="Text Placeholder 19"/>
          <p:cNvSpPr>
            <a:spLocks noGrp="1"/>
          </p:cNvSpPr>
          <p:nvPr>
            <p:ph type="body" sz="quarter" idx="29"/>
          </p:nvPr>
        </p:nvSpPr>
        <p:spPr>
          <a:xfrm>
            <a:off x="15677401" y="18178099"/>
            <a:ext cx="12801600" cy="1219200"/>
          </a:xfrm>
        </p:spPr>
        <p:txBody>
          <a:bodyPr/>
          <a:lstStyle/>
          <a:p>
            <a:r>
              <a:rPr lang="en-US" dirty="0" smtClean="0"/>
              <a:t>results</a:t>
            </a:r>
            <a:endParaRPr lang="en-US" dirty="0"/>
          </a:p>
        </p:txBody>
      </p:sp>
      <p:sp>
        <p:nvSpPr>
          <p:cNvPr id="43" name="TextBox 42"/>
          <p:cNvSpPr txBox="1"/>
          <p:nvPr/>
        </p:nvSpPr>
        <p:spPr>
          <a:xfrm>
            <a:off x="29900880" y="7071360"/>
            <a:ext cx="12801600" cy="13388278"/>
          </a:xfrm>
          <a:prstGeom prst="rect">
            <a:avLst/>
          </a:prstGeom>
          <a:noFill/>
        </p:spPr>
        <p:txBody>
          <a:bodyPr wrap="square" rtlCol="0">
            <a:spAutoFit/>
          </a:bodyPr>
          <a:lstStyle/>
          <a:p>
            <a:endParaRPr lang="en-US" sz="4800" dirty="0" smtClean="0"/>
          </a:p>
          <a:p>
            <a:r>
              <a:rPr lang="en-US" sz="4800" i="1" dirty="0"/>
              <a:t>“I thought this class was extremely useful in increasing my skills for documentation. It gave me more confidence in my documentation skills and I learned a great deal by having to do the cases.” </a:t>
            </a:r>
          </a:p>
          <a:p>
            <a:endParaRPr lang="en-US" sz="4800" dirty="0"/>
          </a:p>
          <a:p>
            <a:pPr fontAlgn="base"/>
            <a:r>
              <a:rPr lang="en-US" sz="4800" i="1" dirty="0"/>
              <a:t>“Loved how this course was designed. The work load was really heavy but I learned so much.”</a:t>
            </a:r>
          </a:p>
          <a:p>
            <a:pPr fontAlgn="base"/>
            <a:endParaRPr lang="en-US" sz="4800" dirty="0"/>
          </a:p>
          <a:p>
            <a:pPr fontAlgn="base"/>
            <a:r>
              <a:rPr lang="en-US" sz="4800" i="1" dirty="0"/>
              <a:t>“I really like the cases even though it was a lot of work. I feel more confident in my abilities and clinical reasoning with the population.”</a:t>
            </a:r>
          </a:p>
          <a:p>
            <a:pPr fontAlgn="base"/>
            <a:endParaRPr lang="en-US" sz="4800" dirty="0"/>
          </a:p>
          <a:p>
            <a:r>
              <a:rPr lang="en-US" sz="4800" i="1" dirty="0"/>
              <a:t>“I appreciate how intensely clinically oriented this course was. The amount of clinical reasoning we were expected to do will really aid us come fieldwork.”</a:t>
            </a:r>
            <a:endParaRPr lang="en-US" sz="4800" dirty="0"/>
          </a:p>
          <a:p>
            <a:endParaRPr lang="en-US" sz="4800" dirty="0" smtClean="0"/>
          </a:p>
        </p:txBody>
      </p:sp>
      <p:sp>
        <p:nvSpPr>
          <p:cNvPr id="45" name="TextBox 44"/>
          <p:cNvSpPr txBox="1"/>
          <p:nvPr/>
        </p:nvSpPr>
        <p:spPr>
          <a:xfrm>
            <a:off x="6416379" y="3112980"/>
            <a:ext cx="31089600" cy="1938992"/>
          </a:xfrm>
          <a:prstGeom prst="rect">
            <a:avLst/>
          </a:prstGeom>
          <a:noFill/>
        </p:spPr>
        <p:txBody>
          <a:bodyPr wrap="square" rtlCol="0">
            <a:spAutoFit/>
          </a:bodyPr>
          <a:lstStyle/>
          <a:p>
            <a:pPr algn="ctr"/>
            <a:r>
              <a:rPr lang="en-US" sz="6000" dirty="0">
                <a:solidFill>
                  <a:schemeClr val="bg2"/>
                </a:solidFill>
              </a:rPr>
              <a:t>Gabby Petruccelli, MS, OTR/L, BCPR and Tammy </a:t>
            </a:r>
            <a:r>
              <a:rPr lang="en-US" sz="6000" dirty="0" err="1">
                <a:solidFill>
                  <a:schemeClr val="bg2"/>
                </a:solidFill>
              </a:rPr>
              <a:t>Bickmore</a:t>
            </a:r>
            <a:r>
              <a:rPr lang="en-US" sz="6000" dirty="0">
                <a:solidFill>
                  <a:schemeClr val="bg2"/>
                </a:solidFill>
              </a:rPr>
              <a:t>, OTD, OTR/L</a:t>
            </a:r>
          </a:p>
          <a:p>
            <a:pPr algn="ctr"/>
            <a:r>
              <a:rPr lang="en-US" sz="6000" dirty="0" smtClean="0">
                <a:solidFill>
                  <a:schemeClr val="bg1"/>
                </a:solidFill>
              </a:rPr>
              <a:t> </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53826" y="444522"/>
            <a:ext cx="3348655" cy="3587868"/>
          </a:xfrm>
          <a:prstGeom prst="rect">
            <a:avLst/>
          </a:prstGeom>
        </p:spPr>
      </p:pic>
      <p:sp>
        <p:nvSpPr>
          <p:cNvPr id="24" name="Text Placeholder 20"/>
          <p:cNvSpPr>
            <a:spLocks noGrp="1"/>
          </p:cNvSpPr>
          <p:nvPr>
            <p:ph type="body" sz="quarter" idx="34"/>
          </p:nvPr>
        </p:nvSpPr>
        <p:spPr>
          <a:xfrm>
            <a:off x="900502" y="20494963"/>
            <a:ext cx="12801600" cy="1219200"/>
          </a:xfrm>
        </p:spPr>
        <p:txBody>
          <a:bodyPr/>
          <a:lstStyle/>
          <a:p>
            <a:r>
              <a:rPr lang="en-US" dirty="0" smtClean="0"/>
              <a:t>Literature review</a:t>
            </a:r>
            <a:endParaRPr lang="en-US" dirty="0"/>
          </a:p>
        </p:txBody>
      </p:sp>
      <p:sp>
        <p:nvSpPr>
          <p:cNvPr id="26" name="Text Placeholder 7"/>
          <p:cNvSpPr>
            <a:spLocks noGrp="1"/>
          </p:cNvSpPr>
          <p:nvPr>
            <p:ph type="body" sz="quarter" idx="19"/>
          </p:nvPr>
        </p:nvSpPr>
        <p:spPr>
          <a:xfrm>
            <a:off x="30158966" y="21813099"/>
            <a:ext cx="12801600" cy="1219200"/>
          </a:xfrm>
        </p:spPr>
        <p:txBody>
          <a:bodyPr/>
          <a:lstStyle/>
          <a:p>
            <a:r>
              <a:rPr lang="en-US" dirty="0" smtClean="0"/>
              <a:t>Future directions</a:t>
            </a:r>
            <a:endParaRPr lang="en-US" dirty="0"/>
          </a:p>
        </p:txBody>
      </p:sp>
      <p:pic>
        <p:nvPicPr>
          <p:cNvPr id="12" name="Picture 11" descr="Screen Shot 2017-03-21 at 12.12.1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54772" y="7839470"/>
            <a:ext cx="12534050" cy="8487180"/>
          </a:xfrm>
          <a:prstGeom prst="rect">
            <a:avLst/>
          </a:prstGeom>
        </p:spPr>
      </p:pic>
      <p:sp>
        <p:nvSpPr>
          <p:cNvPr id="16" name="Rectangle 15"/>
          <p:cNvSpPr/>
          <p:nvPr/>
        </p:nvSpPr>
        <p:spPr>
          <a:xfrm>
            <a:off x="745724" y="22007941"/>
            <a:ext cx="12823533" cy="10248958"/>
          </a:xfrm>
          <a:prstGeom prst="rect">
            <a:avLst/>
          </a:prstGeom>
        </p:spPr>
        <p:txBody>
          <a:bodyPr wrap="square">
            <a:spAutoFit/>
          </a:bodyPr>
          <a:lstStyle/>
          <a:p>
            <a:pPr marL="571500" indent="-571500">
              <a:buFont typeface="Wingdings" charset="2"/>
              <a:buChar char="§"/>
            </a:pPr>
            <a:r>
              <a:rPr lang="en-US" sz="4400" dirty="0" smtClean="0"/>
              <a:t>Increased expectations for student to meet the varied demands of health care environments, while being prepared for documentation and clinical reasoning skills</a:t>
            </a:r>
          </a:p>
          <a:p>
            <a:endParaRPr lang="en-US" sz="4400" dirty="0"/>
          </a:p>
          <a:p>
            <a:pPr marL="571500" indent="-571500">
              <a:buFont typeface="Wingdings" charset="2"/>
              <a:buChar char="§"/>
            </a:pPr>
            <a:r>
              <a:rPr lang="en-US" sz="4400" dirty="0"/>
              <a:t> </a:t>
            </a:r>
            <a:r>
              <a:rPr lang="en-US" sz="4400" dirty="0" smtClean="0"/>
              <a:t>Case </a:t>
            </a:r>
            <a:r>
              <a:rPr lang="en-US" sz="4400" dirty="0"/>
              <a:t>based learning (CBL) offers an alternative learning approach to traditional classroom </a:t>
            </a:r>
            <a:r>
              <a:rPr lang="en-US" sz="4400" dirty="0" smtClean="0"/>
              <a:t>lectures</a:t>
            </a:r>
            <a:r>
              <a:rPr lang="en-US" sz="4400" dirty="0"/>
              <a:t>,</a:t>
            </a:r>
            <a:r>
              <a:rPr lang="en-US" sz="4400" dirty="0" smtClean="0"/>
              <a:t> focusing </a:t>
            </a:r>
            <a:r>
              <a:rPr lang="en-US" sz="4400" dirty="0"/>
              <a:t>on creative problem </a:t>
            </a:r>
            <a:r>
              <a:rPr lang="en-US" sz="4400" dirty="0" smtClean="0"/>
              <a:t>solving </a:t>
            </a:r>
          </a:p>
          <a:p>
            <a:pPr marL="571500" indent="-571500">
              <a:buFont typeface="Wingdings" charset="2"/>
              <a:buChar char="§"/>
            </a:pPr>
            <a:endParaRPr lang="en-US" sz="4400" dirty="0" smtClean="0"/>
          </a:p>
          <a:p>
            <a:pPr marL="571500" indent="-571500">
              <a:buFont typeface="Wingdings" charset="2"/>
              <a:buChar char="§"/>
            </a:pPr>
            <a:r>
              <a:rPr lang="en-US" sz="4400" dirty="0"/>
              <a:t>S</a:t>
            </a:r>
            <a:r>
              <a:rPr lang="en-US" sz="4400" dirty="0" smtClean="0"/>
              <a:t>tudents </a:t>
            </a:r>
            <a:r>
              <a:rPr lang="en-US" sz="4400" dirty="0"/>
              <a:t>and </a:t>
            </a:r>
            <a:r>
              <a:rPr lang="en-US" sz="4400" dirty="0" smtClean="0"/>
              <a:t>faculty </a:t>
            </a:r>
            <a:r>
              <a:rPr lang="en-US" sz="4400" dirty="0"/>
              <a:t>share responsibility for understanding learning points.  </a:t>
            </a:r>
            <a:endParaRPr lang="en-US" sz="4400" dirty="0" smtClean="0"/>
          </a:p>
          <a:p>
            <a:pPr marL="571500" indent="-571500">
              <a:buFont typeface="Wingdings" charset="2"/>
              <a:buChar char="§"/>
            </a:pPr>
            <a:endParaRPr lang="en-US" sz="4400" dirty="0" smtClean="0"/>
          </a:p>
          <a:p>
            <a:pPr marL="571500" indent="-571500">
              <a:buFont typeface="Wingdings" charset="2"/>
              <a:buChar char="§"/>
            </a:pPr>
            <a:r>
              <a:rPr lang="en-US" sz="4400" dirty="0"/>
              <a:t>F</a:t>
            </a:r>
            <a:r>
              <a:rPr lang="en-US" sz="4400" dirty="0" smtClean="0"/>
              <a:t>ocuses </a:t>
            </a:r>
            <a:r>
              <a:rPr lang="en-US" sz="4400" dirty="0"/>
              <a:t>the learner on the key points of a clinical </a:t>
            </a:r>
            <a:r>
              <a:rPr lang="en-US" sz="4400" dirty="0" smtClean="0"/>
              <a:t>case,  including </a:t>
            </a:r>
            <a:r>
              <a:rPr lang="en-US" sz="4400" dirty="0"/>
              <a:t>documentation</a:t>
            </a:r>
            <a:r>
              <a:rPr lang="en-US" sz="4400" dirty="0" smtClean="0"/>
              <a:t>, to </a:t>
            </a:r>
            <a:r>
              <a:rPr lang="en-US" sz="4400" dirty="0"/>
              <a:t>better prepare </a:t>
            </a:r>
            <a:r>
              <a:rPr lang="en-US" sz="4400" dirty="0" smtClean="0"/>
              <a:t> </a:t>
            </a:r>
            <a:r>
              <a:rPr lang="en-US" sz="4400" dirty="0"/>
              <a:t>students for clinical placements. </a:t>
            </a:r>
          </a:p>
        </p:txBody>
      </p:sp>
      <p:pic>
        <p:nvPicPr>
          <p:cNvPr id="27" name="Picture 26" descr="Screen Shot 2017-03-21 at 12.45.34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46188" y="20369278"/>
            <a:ext cx="9023891" cy="4403109"/>
          </a:xfrm>
          <a:prstGeom prst="rect">
            <a:avLst/>
          </a:prstGeom>
        </p:spPr>
      </p:pic>
      <p:sp>
        <p:nvSpPr>
          <p:cNvPr id="32" name="Content Placeholder 21"/>
          <p:cNvSpPr>
            <a:spLocks noGrp="1"/>
          </p:cNvSpPr>
          <p:nvPr>
            <p:ph sz="quarter" idx="35"/>
          </p:nvPr>
        </p:nvSpPr>
        <p:spPr>
          <a:xfrm>
            <a:off x="15689927" y="25805402"/>
            <a:ext cx="13453895" cy="3764590"/>
          </a:xfrm>
        </p:spPr>
        <p:txBody>
          <a:bodyPr>
            <a:normAutofit fontScale="77500" lnSpcReduction="20000"/>
          </a:bodyPr>
          <a:lstStyle/>
          <a:p>
            <a:pPr marL="0" indent="0" algn="ctr">
              <a:buNone/>
            </a:pPr>
            <a:r>
              <a:rPr lang="en-US" sz="4800" b="1" dirty="0" smtClean="0"/>
              <a:t>Questions on AOTA Fieldwork Performance Evaluation</a:t>
            </a:r>
          </a:p>
          <a:p>
            <a:pPr marL="0" indent="0" algn="ctr">
              <a:buNone/>
            </a:pPr>
            <a:endParaRPr lang="en-US" sz="4800" b="1" dirty="0" smtClean="0"/>
          </a:p>
          <a:p>
            <a:pPr marL="0" indent="0" algn="ctr">
              <a:buNone/>
            </a:pPr>
            <a:r>
              <a:rPr lang="en-US" sz="4800" dirty="0" smtClean="0"/>
              <a:t>(17) </a:t>
            </a:r>
            <a:r>
              <a:rPr lang="en-US" sz="4800" i="1" dirty="0" smtClean="0"/>
              <a:t>Documents results of evaluation</a:t>
            </a:r>
          </a:p>
          <a:p>
            <a:pPr marL="0" indent="0" algn="ctr">
              <a:buNone/>
            </a:pPr>
            <a:r>
              <a:rPr lang="en-US" sz="4800" i="1" dirty="0" smtClean="0"/>
              <a:t>(25) Updates, modifies, or interprets intervention plan</a:t>
            </a:r>
          </a:p>
          <a:p>
            <a:pPr marL="0" indent="0" algn="ctr">
              <a:buNone/>
            </a:pPr>
            <a:r>
              <a:rPr lang="en-US" sz="4800" dirty="0" smtClean="0"/>
              <a:t>(26)  </a:t>
            </a:r>
            <a:r>
              <a:rPr lang="en-US" sz="4800" i="1" dirty="0" smtClean="0"/>
              <a:t>Document’s clients response</a:t>
            </a:r>
          </a:p>
          <a:p>
            <a:pPr marL="0" indent="0" algn="ctr">
              <a:buNone/>
            </a:pPr>
            <a:r>
              <a:rPr lang="en-US" sz="4800" dirty="0" smtClean="0"/>
              <a:t>(33) </a:t>
            </a:r>
            <a:r>
              <a:rPr lang="en-US" sz="4800" i="1" dirty="0" smtClean="0"/>
              <a:t>Produces clear documentation</a:t>
            </a:r>
          </a:p>
          <a:p>
            <a:pPr marL="0" indent="0">
              <a:buNone/>
            </a:pPr>
            <a:endParaRPr lang="en-US" sz="4800" dirty="0"/>
          </a:p>
        </p:txBody>
      </p:sp>
      <p:pic>
        <p:nvPicPr>
          <p:cNvPr id="2" name="Picture 1" descr="Screen Shot 2017-03-22 at 10.02.11 A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270" y="677421"/>
            <a:ext cx="6126731" cy="3556457"/>
          </a:xfrm>
          <a:prstGeom prst="rect">
            <a:avLst/>
          </a:prstGeom>
        </p:spPr>
      </p:pic>
    </p:spTree>
    <p:extLst>
      <p:ext uri="{BB962C8B-B14F-4D97-AF65-F5344CB8AC3E}">
        <p14:creationId xmlns:p14="http://schemas.microsoft.com/office/powerpoint/2010/main" val="931198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36"/>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sp>
        <p:nvSpPr>
          <p:cNvPr id="5" name="Content Placeholder 4"/>
          <p:cNvSpPr>
            <a:spLocks noGrp="1"/>
          </p:cNvSpPr>
          <p:nvPr>
            <p:ph sz="quarter" idx="24"/>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7" name="Content Placeholder 6"/>
          <p:cNvSpPr>
            <a:spLocks noGrp="1"/>
          </p:cNvSpPr>
          <p:nvPr>
            <p:ph sz="quarter" idx="25"/>
          </p:nvPr>
        </p:nvSpPr>
        <p:spPr/>
        <p:txBody>
          <a:bodyPr/>
          <a:lstStyle/>
          <a:p>
            <a:endParaRPr lang="en-US"/>
          </a:p>
        </p:txBody>
      </p:sp>
      <p:sp>
        <p:nvSpPr>
          <p:cNvPr id="8" name="Text Placeholder 7"/>
          <p:cNvSpPr>
            <a:spLocks noGrp="1"/>
          </p:cNvSpPr>
          <p:nvPr>
            <p:ph type="body" sz="quarter" idx="19"/>
          </p:nvPr>
        </p:nvSpPr>
        <p:spPr/>
        <p:txBody>
          <a:bodyPr/>
          <a:lstStyle/>
          <a:p>
            <a:endParaRPr lang="en-US"/>
          </a:p>
        </p:txBody>
      </p:sp>
      <p:sp>
        <p:nvSpPr>
          <p:cNvPr id="9" name="Content Placeholder 8"/>
          <p:cNvSpPr>
            <a:spLocks noGrp="1"/>
          </p:cNvSpPr>
          <p:nvPr>
            <p:ph sz="quarter" idx="26"/>
          </p:nvPr>
        </p:nvSpPr>
        <p:spPr/>
        <p:txBody>
          <a:bodyPr/>
          <a:lstStyle/>
          <a:p>
            <a:endParaRPr lang="en-US"/>
          </a:p>
        </p:txBody>
      </p:sp>
      <p:sp>
        <p:nvSpPr>
          <p:cNvPr id="10" name="Text Placeholder 9"/>
          <p:cNvSpPr>
            <a:spLocks noGrp="1"/>
          </p:cNvSpPr>
          <p:nvPr>
            <p:ph type="body" sz="quarter" idx="21"/>
          </p:nvPr>
        </p:nvSpPr>
        <p:spPr/>
        <p:txBody>
          <a:bodyPr/>
          <a:lstStyle/>
          <a:p>
            <a:endParaRPr lang="en-US"/>
          </a:p>
        </p:txBody>
      </p:sp>
      <p:sp>
        <p:nvSpPr>
          <p:cNvPr id="11" name="Content Placeholder 10"/>
          <p:cNvSpPr>
            <a:spLocks noGrp="1"/>
          </p:cNvSpPr>
          <p:nvPr>
            <p:ph sz="quarter" idx="27"/>
          </p:nvPr>
        </p:nvSpPr>
        <p:spPr/>
        <p:txBody>
          <a:bodyPr/>
          <a:lstStyle/>
          <a:p>
            <a:endParaRPr lang="en-US"/>
          </a:p>
        </p:txBody>
      </p:sp>
      <p:sp>
        <p:nvSpPr>
          <p:cNvPr id="12" name="Content Placeholder 11"/>
          <p:cNvSpPr>
            <a:spLocks noGrp="1"/>
          </p:cNvSpPr>
          <p:nvPr>
            <p:ph sz="quarter" idx="23"/>
          </p:nvPr>
        </p:nvSpPr>
        <p:spPr/>
        <p:txBody>
          <a:bodyPr/>
          <a:lstStyle/>
          <a:p>
            <a:endParaRPr lang="en-US"/>
          </a:p>
        </p:txBody>
      </p:sp>
      <p:sp>
        <p:nvSpPr>
          <p:cNvPr id="13" name="Content Placeholder 12"/>
          <p:cNvSpPr>
            <a:spLocks noGrp="1"/>
          </p:cNvSpPr>
          <p:nvPr>
            <p:ph sz="quarter" idx="28"/>
          </p:nvPr>
        </p:nvSpPr>
        <p:spPr/>
        <p:txBody>
          <a:bodyPr/>
          <a:lstStyle/>
          <a:p>
            <a:endParaRPr lang="en-US"/>
          </a:p>
        </p:txBody>
      </p:sp>
      <p:sp>
        <p:nvSpPr>
          <p:cNvPr id="14" name="Text Placeholder 13"/>
          <p:cNvSpPr>
            <a:spLocks noGrp="1"/>
          </p:cNvSpPr>
          <p:nvPr>
            <p:ph type="body" sz="quarter" idx="29"/>
          </p:nvPr>
        </p:nvSpPr>
        <p:spPr/>
        <p:txBody>
          <a:bodyPr/>
          <a:lstStyle/>
          <a:p>
            <a:endParaRPr lang="en-US"/>
          </a:p>
        </p:txBody>
      </p:sp>
      <p:sp>
        <p:nvSpPr>
          <p:cNvPr id="15" name="Content Placeholder 14"/>
          <p:cNvSpPr>
            <a:spLocks noGrp="1"/>
          </p:cNvSpPr>
          <p:nvPr>
            <p:ph sz="quarter" idx="30"/>
          </p:nvPr>
        </p:nvSpPr>
        <p:spPr/>
        <p:txBody>
          <a:bodyPr/>
          <a:lstStyle/>
          <a:p>
            <a:endParaRPr lang="en-US"/>
          </a:p>
        </p:txBody>
      </p:sp>
      <p:sp>
        <p:nvSpPr>
          <p:cNvPr id="16" name="Text Placeholder 15"/>
          <p:cNvSpPr>
            <a:spLocks noGrp="1"/>
          </p:cNvSpPr>
          <p:nvPr>
            <p:ph type="body" sz="quarter" idx="31"/>
          </p:nvPr>
        </p:nvSpPr>
        <p:spPr/>
        <p:txBody>
          <a:bodyPr/>
          <a:lstStyle/>
          <a:p>
            <a:endParaRPr lang="en-US"/>
          </a:p>
        </p:txBody>
      </p:sp>
      <p:sp>
        <p:nvSpPr>
          <p:cNvPr id="17" name="Content Placeholder 16"/>
          <p:cNvSpPr>
            <a:spLocks noGrp="1"/>
          </p:cNvSpPr>
          <p:nvPr>
            <p:ph sz="quarter" idx="32"/>
          </p:nvPr>
        </p:nvSpPr>
        <p:spPr/>
        <p:txBody>
          <a:bodyPr/>
          <a:lstStyle/>
          <a:p>
            <a:endParaRPr lang="en-US"/>
          </a:p>
        </p:txBody>
      </p:sp>
      <p:sp>
        <p:nvSpPr>
          <p:cNvPr id="18" name="Content Placeholder 17"/>
          <p:cNvSpPr>
            <a:spLocks noGrp="1"/>
          </p:cNvSpPr>
          <p:nvPr>
            <p:ph sz="quarter" idx="33"/>
          </p:nvPr>
        </p:nvSpPr>
        <p:spPr/>
        <p:txBody>
          <a:bodyPr/>
          <a:lstStyle/>
          <a:p>
            <a:endParaRPr lang="en-US"/>
          </a:p>
        </p:txBody>
      </p:sp>
      <p:sp>
        <p:nvSpPr>
          <p:cNvPr id="19" name="Text Placeholder 18"/>
          <p:cNvSpPr>
            <a:spLocks noGrp="1"/>
          </p:cNvSpPr>
          <p:nvPr>
            <p:ph type="body" sz="quarter" idx="34"/>
          </p:nvPr>
        </p:nvSpPr>
        <p:spPr/>
        <p:txBody>
          <a:bodyPr/>
          <a:lstStyle/>
          <a:p>
            <a:endParaRPr lang="en-US"/>
          </a:p>
        </p:txBody>
      </p:sp>
      <p:sp>
        <p:nvSpPr>
          <p:cNvPr id="20" name="Content Placeholder 19"/>
          <p:cNvSpPr>
            <a:spLocks noGrp="1"/>
          </p:cNvSpPr>
          <p:nvPr>
            <p:ph sz="quarter" idx="35"/>
          </p:nvPr>
        </p:nvSpPr>
        <p:spPr/>
        <p:txBody>
          <a:bodyPr/>
          <a:lstStyle/>
          <a:p>
            <a:endParaRPr lang="en-US"/>
          </a:p>
        </p:txBody>
      </p:sp>
      <p:sp>
        <p:nvSpPr>
          <p:cNvPr id="21" name="Rectangle 20"/>
          <p:cNvSpPr/>
          <p:nvPr/>
        </p:nvSpPr>
        <p:spPr>
          <a:xfrm>
            <a:off x="0" y="-14288"/>
            <a:ext cx="43891200" cy="329326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22" name="TextBox 21"/>
          <p:cNvSpPr txBox="1"/>
          <p:nvPr/>
        </p:nvSpPr>
        <p:spPr>
          <a:xfrm>
            <a:off x="4103406" y="2350455"/>
            <a:ext cx="33951842" cy="12187946"/>
          </a:xfrm>
          <a:prstGeom prst="rect">
            <a:avLst/>
          </a:prstGeom>
          <a:noFill/>
        </p:spPr>
        <p:txBody>
          <a:bodyPr wrap="square" lIns="106674" tIns="53337" rIns="106674" bIns="53337" rtlCol="0">
            <a:spAutoFit/>
          </a:bodyPr>
          <a:lstStyle/>
          <a:p>
            <a:pPr algn="ctr"/>
            <a:r>
              <a:rPr lang="en-US" sz="14000" b="1" dirty="0">
                <a:solidFill>
                  <a:srgbClr val="002060"/>
                </a:solidFill>
              </a:rPr>
              <a:t>This poster template provided courtesy of </a:t>
            </a:r>
          </a:p>
          <a:p>
            <a:pPr algn="ctr"/>
            <a:r>
              <a:rPr lang="en-US" sz="14000" b="1" dirty="0">
                <a:solidFill>
                  <a:srgbClr val="002060"/>
                </a:solidFill>
              </a:rPr>
              <a:t>UNH ESRC Poster Printing Services</a:t>
            </a:r>
          </a:p>
          <a:p>
            <a:pPr algn="ctr"/>
            <a:endParaRPr lang="en-US" sz="14000" dirty="0">
              <a:solidFill>
                <a:schemeClr val="tx2"/>
              </a:solidFill>
            </a:endParaRPr>
          </a:p>
          <a:p>
            <a:pPr algn="ctr"/>
            <a:endParaRPr lang="en-US" sz="14000" dirty="0">
              <a:solidFill>
                <a:schemeClr val="tx2"/>
              </a:solidFill>
            </a:endParaRPr>
          </a:p>
          <a:p>
            <a:pPr algn="ctr"/>
            <a:r>
              <a:rPr lang="en-US" sz="14000" dirty="0">
                <a:solidFill>
                  <a:srgbClr val="002060"/>
                </a:solidFill>
              </a:rPr>
              <a:t>Trust us to make your poster look </a:t>
            </a:r>
            <a:r>
              <a:rPr lang="en-US" sz="14000" b="1" dirty="0">
                <a:solidFill>
                  <a:srgbClr val="002060"/>
                </a:solidFill>
              </a:rPr>
              <a:t>GREAT!</a:t>
            </a:r>
          </a:p>
          <a:p>
            <a:pPr algn="ctr"/>
            <a:endParaRPr lang="en-US" sz="8500" dirty="0">
              <a:solidFill>
                <a:schemeClr val="accent5">
                  <a:lumMod val="75000"/>
                </a:schemeClr>
              </a:solidFill>
            </a:endParaRP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000" y="27649842"/>
            <a:ext cx="3642785" cy="4271884"/>
          </a:xfrm>
          <a:prstGeom prst="rect">
            <a:avLst/>
          </a:prstGeom>
        </p:spPr>
      </p:pic>
      <p:sp>
        <p:nvSpPr>
          <p:cNvPr id="24" name="TextBox 23"/>
          <p:cNvSpPr txBox="1"/>
          <p:nvPr/>
        </p:nvSpPr>
        <p:spPr>
          <a:xfrm>
            <a:off x="10439279" y="17086254"/>
            <a:ext cx="26753879" cy="4755142"/>
          </a:xfrm>
          <a:prstGeom prst="rect">
            <a:avLst/>
          </a:prstGeom>
          <a:noFill/>
        </p:spPr>
        <p:txBody>
          <a:bodyPr wrap="square" lIns="106674" tIns="53337" rIns="106674" bIns="53337" rtlCol="0" anchor="ctr">
            <a:spAutoFit/>
          </a:bodyPr>
          <a:lstStyle/>
          <a:p>
            <a:r>
              <a:rPr lang="en-US" sz="11200" b="1" dirty="0">
                <a:solidFill>
                  <a:srgbClr val="002060"/>
                </a:solidFill>
              </a:rPr>
              <a:t>Website: </a:t>
            </a:r>
            <a:r>
              <a:rPr lang="en-US" sz="11200" dirty="0">
                <a:solidFill>
                  <a:srgbClr val="002060"/>
                </a:solidFill>
                <a:hlinkClick r:id="rId3"/>
              </a:rPr>
              <a:t>http://posters.unh.edu</a:t>
            </a:r>
            <a:endParaRPr lang="en-US" sz="11200" dirty="0">
              <a:solidFill>
                <a:srgbClr val="002060"/>
              </a:solidFill>
            </a:endParaRPr>
          </a:p>
          <a:p>
            <a:r>
              <a:rPr lang="en-US" sz="11200" b="1" dirty="0">
                <a:solidFill>
                  <a:srgbClr val="002060"/>
                </a:solidFill>
              </a:rPr>
              <a:t>Poster Guide: </a:t>
            </a:r>
            <a:r>
              <a:rPr lang="en-US" sz="11200" dirty="0">
                <a:solidFill>
                  <a:srgbClr val="002060"/>
                </a:solidFill>
                <a:hlinkClick r:id="rId4"/>
              </a:rPr>
              <a:t>http://goo.gl/1E7TJY</a:t>
            </a:r>
            <a:endParaRPr lang="en-US" sz="11200" dirty="0">
              <a:solidFill>
                <a:srgbClr val="002060"/>
              </a:solidFill>
            </a:endParaRPr>
          </a:p>
          <a:p>
            <a:endParaRPr lang="en-US" sz="7800" dirty="0"/>
          </a:p>
        </p:txBody>
      </p:sp>
      <p:sp>
        <p:nvSpPr>
          <p:cNvPr id="25" name="TextBox 24"/>
          <p:cNvSpPr txBox="1"/>
          <p:nvPr/>
        </p:nvSpPr>
        <p:spPr>
          <a:xfrm>
            <a:off x="10463116" y="28902850"/>
            <a:ext cx="30713760" cy="2262152"/>
          </a:xfrm>
          <a:prstGeom prst="rect">
            <a:avLst/>
          </a:prstGeom>
          <a:noFill/>
        </p:spPr>
        <p:txBody>
          <a:bodyPr wrap="square" lIns="106674" tIns="53337" rIns="106674" bIns="53337" rtlCol="0">
            <a:spAutoFit/>
          </a:bodyPr>
          <a:lstStyle/>
          <a:p>
            <a:r>
              <a:rPr lang="en-US" sz="14000" dirty="0">
                <a:solidFill>
                  <a:schemeClr val="accent4"/>
                </a:solidFill>
                <a:effectLst>
                  <a:outerShdw blurRad="38100" dist="38100" dir="2700000" algn="tl">
                    <a:srgbClr val="000000">
                      <a:alpha val="43137"/>
                    </a:srgbClr>
                  </a:outerShdw>
                </a:effectLst>
              </a:rPr>
              <a:t>DELETE THIS SLIDE BEFORE PRINTING</a:t>
            </a:r>
          </a:p>
        </p:txBody>
      </p:sp>
    </p:spTree>
    <p:extLst>
      <p:ext uri="{BB962C8B-B14F-4D97-AF65-F5344CB8AC3E}">
        <p14:creationId xmlns:p14="http://schemas.microsoft.com/office/powerpoint/2010/main" val="116775977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331</Words>
  <Application>Microsoft Macintosh PowerPoint</Application>
  <PresentationFormat>Custom</PresentationFormat>
  <Paragraphs>59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Medical Poster</vt:lpstr>
      <vt:lpstr>Small Change, Big Results: Using Case-Based Learning to Enhance Students’ Competence With Documentation Skills  During level II Fieldwork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2015-04-29T17:08:18Z</dcterms:created>
  <dcterms:modified xsi:type="dcterms:W3CDTF">2017-03-22T16:18:47Z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