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3"/>
  </p:sldMasterIdLst>
  <p:sldIdLst>
    <p:sldId id="256" r:id="rId4"/>
  </p:sldIdLst>
  <p:sldSz cx="43891200" cy="32918400"/>
  <p:notesSz cx="9144000" cy="6858000"/>
  <p:defaultTextStyle>
    <a:defPPr>
      <a:defRPr lang="en-US"/>
    </a:defPPr>
    <a:lvl1pPr marL="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054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0109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5163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02184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52730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03275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53822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04367" algn="l" defTabSz="4301092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957"/>
    <a:srgbClr val="FFC9C9"/>
    <a:srgbClr val="DEC8EE"/>
    <a:srgbClr val="9ED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434" autoAdjust="0"/>
  </p:normalViewPr>
  <p:slideViewPr>
    <p:cSldViewPr snapToGrid="0">
      <p:cViewPr varScale="1">
        <p:scale>
          <a:sx n="19" d="100"/>
          <a:sy n="19" d="100"/>
        </p:scale>
        <p:origin x="-1840" y="-16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56A1C-DD49-4A6B-B2F9-4CE1FBD9165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FA35D9-D2DF-4F19-A3B2-98144D6E9D1B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Increased Expectations</a:t>
          </a:r>
        </a:p>
      </dgm:t>
    </dgm:pt>
    <dgm:pt modelId="{05E83EC9-112E-4FAC-9417-D682A33DABB0}" type="parTrans" cxnId="{60567595-55C5-4616-8B73-A9F0E3CC8A6D}">
      <dgm:prSet/>
      <dgm:spPr/>
      <dgm:t>
        <a:bodyPr/>
        <a:lstStyle/>
        <a:p>
          <a:endParaRPr lang="en-US"/>
        </a:p>
      </dgm:t>
    </dgm:pt>
    <dgm:pt modelId="{5C724CEA-5151-4EEB-B416-B4B5DE813149}" type="sibTrans" cxnId="{60567595-55C5-4616-8B73-A9F0E3CC8A6D}">
      <dgm:prSet/>
      <dgm:spPr/>
      <dgm:t>
        <a:bodyPr/>
        <a:lstStyle/>
        <a:p>
          <a:endParaRPr lang="en-US"/>
        </a:p>
      </dgm:t>
    </dgm:pt>
    <dgm:pt modelId="{7504E108-99EB-4DC7-941F-D72C4C08952B}">
      <dgm:prSet phldrT="[Text]"/>
      <dgm:spPr>
        <a:ln w="12700"/>
      </dgm:spPr>
      <dgm:t>
        <a:bodyPr/>
        <a:lstStyle/>
        <a:p>
          <a:r>
            <a:rPr lang="en-US" dirty="0"/>
            <a:t>Productivity</a:t>
          </a:r>
        </a:p>
      </dgm:t>
    </dgm:pt>
    <dgm:pt modelId="{61B6C0FA-A3B6-4B58-A35D-9CEB60248D4B}" type="parTrans" cxnId="{1DEF958E-590D-4ED8-B8DE-0F036A990DD0}">
      <dgm:prSet/>
      <dgm:spPr/>
      <dgm:t>
        <a:bodyPr/>
        <a:lstStyle/>
        <a:p>
          <a:endParaRPr lang="en-US"/>
        </a:p>
      </dgm:t>
    </dgm:pt>
    <dgm:pt modelId="{D5C6EA94-78EA-4808-AD5A-076A09673D2F}" type="sibTrans" cxnId="{1DEF958E-590D-4ED8-B8DE-0F036A990DD0}">
      <dgm:prSet/>
      <dgm:spPr/>
      <dgm:t>
        <a:bodyPr/>
        <a:lstStyle/>
        <a:p>
          <a:endParaRPr lang="en-US"/>
        </a:p>
      </dgm:t>
    </dgm:pt>
    <dgm:pt modelId="{A90FC9EC-6D2F-4015-A5A3-C8EC62A6DA1C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Decreased Opportunity for</a:t>
          </a:r>
        </a:p>
      </dgm:t>
    </dgm:pt>
    <dgm:pt modelId="{EDDEB735-9CD8-4F4B-8DDD-26F160B56A57}" type="parTrans" cxnId="{DCD27B8E-EBEF-4CCC-BBD5-89A216B19A18}">
      <dgm:prSet/>
      <dgm:spPr/>
      <dgm:t>
        <a:bodyPr/>
        <a:lstStyle/>
        <a:p>
          <a:endParaRPr lang="en-US"/>
        </a:p>
      </dgm:t>
    </dgm:pt>
    <dgm:pt modelId="{68BD4988-26BA-437C-837D-810FFEA97122}" type="sibTrans" cxnId="{DCD27B8E-EBEF-4CCC-BBD5-89A216B19A18}">
      <dgm:prSet/>
      <dgm:spPr/>
      <dgm:t>
        <a:bodyPr/>
        <a:lstStyle/>
        <a:p>
          <a:endParaRPr lang="en-US"/>
        </a:p>
      </dgm:t>
    </dgm:pt>
    <dgm:pt modelId="{00E0FD0E-568B-467C-BC36-8A44725CABB3}">
      <dgm:prSet phldrT="[Text]"/>
      <dgm:spPr>
        <a:ln w="12700"/>
      </dgm:spPr>
      <dgm:t>
        <a:bodyPr/>
        <a:lstStyle/>
        <a:p>
          <a:r>
            <a:rPr lang="en-US" dirty="0"/>
            <a:t>Continuing education</a:t>
          </a:r>
        </a:p>
      </dgm:t>
    </dgm:pt>
    <dgm:pt modelId="{B853B8F1-120B-4079-BCE2-E31DFFB6C78A}" type="parTrans" cxnId="{5A72ED84-9CA7-421D-A939-29FCAFB6F873}">
      <dgm:prSet/>
      <dgm:spPr/>
      <dgm:t>
        <a:bodyPr/>
        <a:lstStyle/>
        <a:p>
          <a:endParaRPr lang="en-US"/>
        </a:p>
      </dgm:t>
    </dgm:pt>
    <dgm:pt modelId="{6762F63E-E694-4F61-9BC8-A98C96CFA05E}" type="sibTrans" cxnId="{5A72ED84-9CA7-421D-A939-29FCAFB6F873}">
      <dgm:prSet/>
      <dgm:spPr/>
      <dgm:t>
        <a:bodyPr/>
        <a:lstStyle/>
        <a:p>
          <a:endParaRPr lang="en-US"/>
        </a:p>
      </dgm:t>
    </dgm:pt>
    <dgm:pt modelId="{6F75C94E-8EC4-4D08-8B8B-C68818912D6F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Other Considerations</a:t>
          </a:r>
        </a:p>
      </dgm:t>
    </dgm:pt>
    <dgm:pt modelId="{88F19273-7C23-48D0-ADAA-D65551B1D689}" type="parTrans" cxnId="{A41D04AF-864A-4D58-95A6-C82E58BAFF5D}">
      <dgm:prSet/>
      <dgm:spPr/>
      <dgm:t>
        <a:bodyPr/>
        <a:lstStyle/>
        <a:p>
          <a:endParaRPr lang="en-US"/>
        </a:p>
      </dgm:t>
    </dgm:pt>
    <dgm:pt modelId="{5A5F3AD5-3B17-4F9F-BF99-A8BAB9BB6471}" type="sibTrans" cxnId="{A41D04AF-864A-4D58-95A6-C82E58BAFF5D}">
      <dgm:prSet/>
      <dgm:spPr/>
      <dgm:t>
        <a:bodyPr/>
        <a:lstStyle/>
        <a:p>
          <a:endParaRPr lang="en-US"/>
        </a:p>
      </dgm:t>
    </dgm:pt>
    <dgm:pt modelId="{34487998-7B92-40D5-A030-A1A00AA84BF1}">
      <dgm:prSet phldrT="[Text]"/>
      <dgm:spPr>
        <a:ln w="12700"/>
      </dgm:spPr>
      <dgm:t>
        <a:bodyPr/>
        <a:lstStyle/>
        <a:p>
          <a:r>
            <a:rPr lang="en-US" dirty="0"/>
            <a:t>Fewer traditional FW opportunities</a:t>
          </a:r>
        </a:p>
      </dgm:t>
    </dgm:pt>
    <dgm:pt modelId="{0A1C8455-8A31-40B0-B2F6-F451B3DE8308}" type="parTrans" cxnId="{853CF1CE-9CEB-4984-A0D9-061F884BC222}">
      <dgm:prSet/>
      <dgm:spPr/>
      <dgm:t>
        <a:bodyPr/>
        <a:lstStyle/>
        <a:p>
          <a:endParaRPr lang="en-US"/>
        </a:p>
      </dgm:t>
    </dgm:pt>
    <dgm:pt modelId="{C57BB152-0EC6-4CEB-B385-0CF0BDE3EB64}" type="sibTrans" cxnId="{853CF1CE-9CEB-4984-A0D9-061F884BC222}">
      <dgm:prSet/>
      <dgm:spPr/>
      <dgm:t>
        <a:bodyPr/>
        <a:lstStyle/>
        <a:p>
          <a:endParaRPr lang="en-US"/>
        </a:p>
      </dgm:t>
    </dgm:pt>
    <dgm:pt modelId="{29AA16B4-4543-4FAC-BB47-CD4803D3531F}">
      <dgm:prSet/>
      <dgm:spPr>
        <a:ln w="12700"/>
      </dgm:spPr>
      <dgm:t>
        <a:bodyPr/>
        <a:lstStyle/>
        <a:p>
          <a:r>
            <a:rPr lang="en-US" dirty="0"/>
            <a:t>Number of hours worked</a:t>
          </a:r>
        </a:p>
      </dgm:t>
    </dgm:pt>
    <dgm:pt modelId="{4CB3932F-157F-43D5-AF2A-8C1AF5B8BCAA}" type="parTrans" cxnId="{4B01189B-500B-4AB9-AFD2-6D5851078A83}">
      <dgm:prSet/>
      <dgm:spPr/>
      <dgm:t>
        <a:bodyPr/>
        <a:lstStyle/>
        <a:p>
          <a:endParaRPr lang="en-US"/>
        </a:p>
      </dgm:t>
    </dgm:pt>
    <dgm:pt modelId="{D7EBA612-3FE7-4921-BBFA-C61845DF6F77}" type="sibTrans" cxnId="{4B01189B-500B-4AB9-AFD2-6D5851078A83}">
      <dgm:prSet/>
      <dgm:spPr/>
      <dgm:t>
        <a:bodyPr/>
        <a:lstStyle/>
        <a:p>
          <a:endParaRPr lang="en-US"/>
        </a:p>
      </dgm:t>
    </dgm:pt>
    <dgm:pt modelId="{E42F526A-41A2-43ED-82DA-6105CCD5C199}">
      <dgm:prSet/>
      <dgm:spPr>
        <a:ln w="12700"/>
      </dgm:spPr>
      <dgm:t>
        <a:bodyPr/>
        <a:lstStyle/>
        <a:p>
          <a:r>
            <a:rPr lang="en-US" dirty="0"/>
            <a:t>Timely Documentation</a:t>
          </a:r>
        </a:p>
      </dgm:t>
    </dgm:pt>
    <dgm:pt modelId="{A6AB47F9-AD99-48A5-AA16-9DB00A4A6031}" type="parTrans" cxnId="{F479F689-8B9E-43E8-8BDC-5930405A63FB}">
      <dgm:prSet/>
      <dgm:spPr/>
      <dgm:t>
        <a:bodyPr/>
        <a:lstStyle/>
        <a:p>
          <a:endParaRPr lang="en-US"/>
        </a:p>
      </dgm:t>
    </dgm:pt>
    <dgm:pt modelId="{1751C2D3-6A48-4F74-BD10-76CF3B9AA467}" type="sibTrans" cxnId="{F479F689-8B9E-43E8-8BDC-5930405A63FB}">
      <dgm:prSet/>
      <dgm:spPr/>
      <dgm:t>
        <a:bodyPr/>
        <a:lstStyle/>
        <a:p>
          <a:endParaRPr lang="en-US"/>
        </a:p>
      </dgm:t>
    </dgm:pt>
    <dgm:pt modelId="{BF8528F6-ED13-41D7-92A6-121AC9608FC6}">
      <dgm:prSet/>
      <dgm:spPr>
        <a:ln w="12700"/>
      </dgm:spPr>
      <dgm:t>
        <a:bodyPr/>
        <a:lstStyle/>
        <a:p>
          <a:r>
            <a:rPr lang="en-US" dirty="0"/>
            <a:t>Quality patient care</a:t>
          </a:r>
        </a:p>
      </dgm:t>
    </dgm:pt>
    <dgm:pt modelId="{792552F2-A72F-4138-BC7A-49FA2E946C2D}" type="parTrans" cxnId="{8E01F26E-86D1-483E-886B-7C55945C94FF}">
      <dgm:prSet/>
      <dgm:spPr/>
      <dgm:t>
        <a:bodyPr/>
        <a:lstStyle/>
        <a:p>
          <a:endParaRPr lang="en-US"/>
        </a:p>
      </dgm:t>
    </dgm:pt>
    <dgm:pt modelId="{65387F17-F3C6-43F3-8070-8FA65E63299C}" type="sibTrans" cxnId="{8E01F26E-86D1-483E-886B-7C55945C94FF}">
      <dgm:prSet/>
      <dgm:spPr/>
      <dgm:t>
        <a:bodyPr/>
        <a:lstStyle/>
        <a:p>
          <a:endParaRPr lang="en-US"/>
        </a:p>
      </dgm:t>
    </dgm:pt>
    <dgm:pt modelId="{03C170FA-283B-4952-B90D-650ABC260DB9}">
      <dgm:prSet/>
      <dgm:spPr>
        <a:ln w="12700"/>
      </dgm:spPr>
      <dgm:t>
        <a:bodyPr/>
        <a:lstStyle/>
        <a:p>
          <a:r>
            <a:rPr lang="en-US" dirty="0"/>
            <a:t>Collaboration</a:t>
          </a:r>
        </a:p>
      </dgm:t>
    </dgm:pt>
    <dgm:pt modelId="{5C563D68-E1D5-45CE-B560-6880033DF5DD}" type="parTrans" cxnId="{06599148-C870-446E-A0CE-B9685906D246}">
      <dgm:prSet/>
      <dgm:spPr/>
      <dgm:t>
        <a:bodyPr/>
        <a:lstStyle/>
        <a:p>
          <a:endParaRPr lang="en-US"/>
        </a:p>
      </dgm:t>
    </dgm:pt>
    <dgm:pt modelId="{B225BFDD-B59D-466C-9930-72051642242B}" type="sibTrans" cxnId="{06599148-C870-446E-A0CE-B9685906D246}">
      <dgm:prSet/>
      <dgm:spPr/>
      <dgm:t>
        <a:bodyPr/>
        <a:lstStyle/>
        <a:p>
          <a:endParaRPr lang="en-US"/>
        </a:p>
      </dgm:t>
    </dgm:pt>
    <dgm:pt modelId="{8ED9F709-AC8C-4D61-BCB0-A5E4042C7209}">
      <dgm:prSet/>
      <dgm:spPr>
        <a:ln w="12700"/>
      </dgm:spPr>
      <dgm:t>
        <a:bodyPr/>
        <a:lstStyle/>
        <a:p>
          <a:r>
            <a:rPr lang="en-US" dirty="0"/>
            <a:t>Decreased Client Stays</a:t>
          </a:r>
        </a:p>
      </dgm:t>
    </dgm:pt>
    <dgm:pt modelId="{12B4F190-4C69-459C-999F-50CFF0313C7D}" type="parTrans" cxnId="{C7F927C0-15AA-45D8-B6AF-42CEF5347132}">
      <dgm:prSet/>
      <dgm:spPr/>
      <dgm:t>
        <a:bodyPr/>
        <a:lstStyle/>
        <a:p>
          <a:endParaRPr lang="en-US"/>
        </a:p>
      </dgm:t>
    </dgm:pt>
    <dgm:pt modelId="{D1CB5790-9AE4-425F-8642-93C259DAA769}" type="sibTrans" cxnId="{C7F927C0-15AA-45D8-B6AF-42CEF5347132}">
      <dgm:prSet/>
      <dgm:spPr/>
      <dgm:t>
        <a:bodyPr/>
        <a:lstStyle/>
        <a:p>
          <a:endParaRPr lang="en-US"/>
        </a:p>
      </dgm:t>
    </dgm:pt>
    <dgm:pt modelId="{AB6575D7-7B39-4CF5-BEAA-CC488E3860FE}">
      <dgm:prSet/>
      <dgm:spPr>
        <a:ln w="12700"/>
      </dgm:spPr>
      <dgm:t>
        <a:bodyPr/>
        <a:lstStyle/>
        <a:p>
          <a:r>
            <a:rPr lang="en-US" dirty="0"/>
            <a:t>Adjusting to new billing, data entry and treatment protocols</a:t>
          </a:r>
        </a:p>
      </dgm:t>
    </dgm:pt>
    <dgm:pt modelId="{12C89264-11F1-4FC5-A300-7B099E943685}" type="parTrans" cxnId="{DD26A9EC-FF0B-4C88-9E23-016B22690A40}">
      <dgm:prSet/>
      <dgm:spPr/>
      <dgm:t>
        <a:bodyPr/>
        <a:lstStyle/>
        <a:p>
          <a:endParaRPr lang="en-US"/>
        </a:p>
      </dgm:t>
    </dgm:pt>
    <dgm:pt modelId="{7D0D79E9-5472-49C3-BD48-0CE253243C42}" type="sibTrans" cxnId="{DD26A9EC-FF0B-4C88-9E23-016B22690A40}">
      <dgm:prSet/>
      <dgm:spPr/>
      <dgm:t>
        <a:bodyPr/>
        <a:lstStyle/>
        <a:p>
          <a:endParaRPr lang="en-US"/>
        </a:p>
      </dgm:t>
    </dgm:pt>
    <dgm:pt modelId="{72E4AB19-7256-40F4-829F-B677E37B4A5D}" type="pres">
      <dgm:prSet presAssocID="{C4656A1C-DD49-4A6B-B2F9-4CE1FBD916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9B07BB-CDF8-4471-A1F4-51225B196061}" type="pres">
      <dgm:prSet presAssocID="{12FA35D9-D2DF-4F19-A3B2-98144D6E9D1B}" presName="composite" presStyleCnt="0"/>
      <dgm:spPr/>
    </dgm:pt>
    <dgm:pt modelId="{F379F8B9-D1E9-41F6-88E8-10ED6495AE44}" type="pres">
      <dgm:prSet presAssocID="{12FA35D9-D2DF-4F19-A3B2-98144D6E9D1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770F7-D3CA-4645-9F10-59DA1899A477}" type="pres">
      <dgm:prSet presAssocID="{12FA35D9-D2DF-4F19-A3B2-98144D6E9D1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C76FC-17BC-439C-98E2-3CC239CB27E9}" type="pres">
      <dgm:prSet presAssocID="{5C724CEA-5151-4EEB-B416-B4B5DE813149}" presName="space" presStyleCnt="0"/>
      <dgm:spPr/>
    </dgm:pt>
    <dgm:pt modelId="{B24C10BB-D219-4C4F-B5BF-F3D597BECF1F}" type="pres">
      <dgm:prSet presAssocID="{A90FC9EC-6D2F-4015-A5A3-C8EC62A6DA1C}" presName="composite" presStyleCnt="0"/>
      <dgm:spPr/>
    </dgm:pt>
    <dgm:pt modelId="{7BB93CF4-5CC9-4AA2-A478-431C8B7326E6}" type="pres">
      <dgm:prSet presAssocID="{A90FC9EC-6D2F-4015-A5A3-C8EC62A6DA1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5D233E-9FEA-458B-AB5C-3AC48CD4D0E9}" type="pres">
      <dgm:prSet presAssocID="{A90FC9EC-6D2F-4015-A5A3-C8EC62A6DA1C}" presName="desTx" presStyleLbl="alignAccFollowNode1" presStyleIdx="1" presStyleCnt="3" custScaleY="99293" custLinFactNeighborX="0" custLinFactNeighborY="2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9C8A0-1944-46F8-A5DB-1AD2DABBCDA2}" type="pres">
      <dgm:prSet presAssocID="{68BD4988-26BA-437C-837D-810FFEA97122}" presName="space" presStyleCnt="0"/>
      <dgm:spPr/>
    </dgm:pt>
    <dgm:pt modelId="{245FA6A1-ACB4-4959-B620-9ED7106CF47A}" type="pres">
      <dgm:prSet presAssocID="{6F75C94E-8EC4-4D08-8B8B-C68818912D6F}" presName="composite" presStyleCnt="0"/>
      <dgm:spPr/>
    </dgm:pt>
    <dgm:pt modelId="{C51B030B-889D-454A-8DBD-7A374A4EB764}" type="pres">
      <dgm:prSet presAssocID="{6F75C94E-8EC4-4D08-8B8B-C68818912D6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7F79D-738E-4768-AA73-3DD7138F53EA}" type="pres">
      <dgm:prSet presAssocID="{6F75C94E-8EC4-4D08-8B8B-C68818912D6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01F26E-86D1-483E-886B-7C55945C94FF}" srcId="{A90FC9EC-6D2F-4015-A5A3-C8EC62A6DA1C}" destId="{BF8528F6-ED13-41D7-92A6-121AC9608FC6}" srcOrd="1" destOrd="0" parTransId="{792552F2-A72F-4138-BC7A-49FA2E946C2D}" sibTransId="{65387F17-F3C6-43F3-8070-8FA65E63299C}"/>
    <dgm:cxn modelId="{60567595-55C5-4616-8B73-A9F0E3CC8A6D}" srcId="{C4656A1C-DD49-4A6B-B2F9-4CE1FBD9165B}" destId="{12FA35D9-D2DF-4F19-A3B2-98144D6E9D1B}" srcOrd="0" destOrd="0" parTransId="{05E83EC9-112E-4FAC-9417-D682A33DABB0}" sibTransId="{5C724CEA-5151-4EEB-B416-B4B5DE813149}"/>
    <dgm:cxn modelId="{DCD27B8E-EBEF-4CCC-BBD5-89A216B19A18}" srcId="{C4656A1C-DD49-4A6B-B2F9-4CE1FBD9165B}" destId="{A90FC9EC-6D2F-4015-A5A3-C8EC62A6DA1C}" srcOrd="1" destOrd="0" parTransId="{EDDEB735-9CD8-4F4B-8DDD-26F160B56A57}" sibTransId="{68BD4988-26BA-437C-837D-810FFEA97122}"/>
    <dgm:cxn modelId="{4B01189B-500B-4AB9-AFD2-6D5851078A83}" srcId="{12FA35D9-D2DF-4F19-A3B2-98144D6E9D1B}" destId="{29AA16B4-4543-4FAC-BB47-CD4803D3531F}" srcOrd="1" destOrd="0" parTransId="{4CB3932F-157F-43D5-AF2A-8C1AF5B8BCAA}" sibTransId="{D7EBA612-3FE7-4921-BBFA-C61845DF6F77}"/>
    <dgm:cxn modelId="{FE2CA42A-E678-4B25-A55E-49F827D8BA17}" type="presOf" srcId="{6F75C94E-8EC4-4D08-8B8B-C68818912D6F}" destId="{C51B030B-889D-454A-8DBD-7A374A4EB764}" srcOrd="0" destOrd="0" presId="urn:microsoft.com/office/officeart/2005/8/layout/hList1"/>
    <dgm:cxn modelId="{4C36109B-F4E7-4190-82F3-C5BB0BCF00E8}" type="presOf" srcId="{8ED9F709-AC8C-4D61-BCB0-A5E4042C7209}" destId="{DF77F79D-738E-4768-AA73-3DD7138F53EA}" srcOrd="0" destOrd="1" presId="urn:microsoft.com/office/officeart/2005/8/layout/hList1"/>
    <dgm:cxn modelId="{DD26A9EC-FF0B-4C88-9E23-016B22690A40}" srcId="{6F75C94E-8EC4-4D08-8B8B-C68818912D6F}" destId="{AB6575D7-7B39-4CF5-BEAA-CC488E3860FE}" srcOrd="2" destOrd="0" parTransId="{12C89264-11F1-4FC5-A300-7B099E943685}" sibTransId="{7D0D79E9-5472-49C3-BD48-0CE253243C42}"/>
    <dgm:cxn modelId="{A398E6A9-3C9A-4106-A925-FDA00408890D}" type="presOf" srcId="{34487998-7B92-40D5-A030-A1A00AA84BF1}" destId="{DF77F79D-738E-4768-AA73-3DD7138F53EA}" srcOrd="0" destOrd="0" presId="urn:microsoft.com/office/officeart/2005/8/layout/hList1"/>
    <dgm:cxn modelId="{853CF1CE-9CEB-4984-A0D9-061F884BC222}" srcId="{6F75C94E-8EC4-4D08-8B8B-C68818912D6F}" destId="{34487998-7B92-40D5-A030-A1A00AA84BF1}" srcOrd="0" destOrd="0" parTransId="{0A1C8455-8A31-40B0-B2F6-F451B3DE8308}" sibTransId="{C57BB152-0EC6-4CEB-B385-0CF0BDE3EB64}"/>
    <dgm:cxn modelId="{80B2D922-6D13-4E04-AD12-6400ECB3151A}" type="presOf" srcId="{BF8528F6-ED13-41D7-92A6-121AC9608FC6}" destId="{F65D233E-9FEA-458B-AB5C-3AC48CD4D0E9}" srcOrd="0" destOrd="1" presId="urn:microsoft.com/office/officeart/2005/8/layout/hList1"/>
    <dgm:cxn modelId="{C7F927C0-15AA-45D8-B6AF-42CEF5347132}" srcId="{6F75C94E-8EC4-4D08-8B8B-C68818912D6F}" destId="{8ED9F709-AC8C-4D61-BCB0-A5E4042C7209}" srcOrd="1" destOrd="0" parTransId="{12B4F190-4C69-459C-999F-50CFF0313C7D}" sibTransId="{D1CB5790-9AE4-425F-8642-93C259DAA769}"/>
    <dgm:cxn modelId="{06599148-C870-446E-A0CE-B9685906D246}" srcId="{A90FC9EC-6D2F-4015-A5A3-C8EC62A6DA1C}" destId="{03C170FA-283B-4952-B90D-650ABC260DB9}" srcOrd="2" destOrd="0" parTransId="{5C563D68-E1D5-45CE-B560-6880033DF5DD}" sibTransId="{B225BFDD-B59D-466C-9930-72051642242B}"/>
    <dgm:cxn modelId="{C7716BCD-027C-41BD-8DA1-40BA37F4D5A7}" type="presOf" srcId="{12FA35D9-D2DF-4F19-A3B2-98144D6E9D1B}" destId="{F379F8B9-D1E9-41F6-88E8-10ED6495AE44}" srcOrd="0" destOrd="0" presId="urn:microsoft.com/office/officeart/2005/8/layout/hList1"/>
    <dgm:cxn modelId="{F479F689-8B9E-43E8-8BDC-5930405A63FB}" srcId="{12FA35D9-D2DF-4F19-A3B2-98144D6E9D1B}" destId="{E42F526A-41A2-43ED-82DA-6105CCD5C199}" srcOrd="2" destOrd="0" parTransId="{A6AB47F9-AD99-48A5-AA16-9DB00A4A6031}" sibTransId="{1751C2D3-6A48-4F74-BD10-76CF3B9AA467}"/>
    <dgm:cxn modelId="{A41D04AF-864A-4D58-95A6-C82E58BAFF5D}" srcId="{C4656A1C-DD49-4A6B-B2F9-4CE1FBD9165B}" destId="{6F75C94E-8EC4-4D08-8B8B-C68818912D6F}" srcOrd="2" destOrd="0" parTransId="{88F19273-7C23-48D0-ADAA-D65551B1D689}" sibTransId="{5A5F3AD5-3B17-4F9F-BF99-A8BAB9BB6471}"/>
    <dgm:cxn modelId="{98470146-90F5-483B-8BBC-5E4CE66A14F3}" type="presOf" srcId="{00E0FD0E-568B-467C-BC36-8A44725CABB3}" destId="{F65D233E-9FEA-458B-AB5C-3AC48CD4D0E9}" srcOrd="0" destOrd="0" presId="urn:microsoft.com/office/officeart/2005/8/layout/hList1"/>
    <dgm:cxn modelId="{1DEF958E-590D-4ED8-B8DE-0F036A990DD0}" srcId="{12FA35D9-D2DF-4F19-A3B2-98144D6E9D1B}" destId="{7504E108-99EB-4DC7-941F-D72C4C08952B}" srcOrd="0" destOrd="0" parTransId="{61B6C0FA-A3B6-4B58-A35D-9CEB60248D4B}" sibTransId="{D5C6EA94-78EA-4808-AD5A-076A09673D2F}"/>
    <dgm:cxn modelId="{6666C072-97E8-4ADA-B262-D8548F4D804C}" type="presOf" srcId="{29AA16B4-4543-4FAC-BB47-CD4803D3531F}" destId="{85F770F7-D3CA-4645-9F10-59DA1899A477}" srcOrd="0" destOrd="1" presId="urn:microsoft.com/office/officeart/2005/8/layout/hList1"/>
    <dgm:cxn modelId="{5A72ED84-9CA7-421D-A939-29FCAFB6F873}" srcId="{A90FC9EC-6D2F-4015-A5A3-C8EC62A6DA1C}" destId="{00E0FD0E-568B-467C-BC36-8A44725CABB3}" srcOrd="0" destOrd="0" parTransId="{B853B8F1-120B-4079-BCE2-E31DFFB6C78A}" sibTransId="{6762F63E-E694-4F61-9BC8-A98C96CFA05E}"/>
    <dgm:cxn modelId="{C055C9EC-66E4-445F-9BF7-8C48124D17F5}" type="presOf" srcId="{7504E108-99EB-4DC7-941F-D72C4C08952B}" destId="{85F770F7-D3CA-4645-9F10-59DA1899A477}" srcOrd="0" destOrd="0" presId="urn:microsoft.com/office/officeart/2005/8/layout/hList1"/>
    <dgm:cxn modelId="{202BB207-AACD-472C-AB4B-18D9832DB446}" type="presOf" srcId="{A90FC9EC-6D2F-4015-A5A3-C8EC62A6DA1C}" destId="{7BB93CF4-5CC9-4AA2-A478-431C8B7326E6}" srcOrd="0" destOrd="0" presId="urn:microsoft.com/office/officeart/2005/8/layout/hList1"/>
    <dgm:cxn modelId="{758DD777-4F4C-4752-983C-AA87DDEF02BB}" type="presOf" srcId="{AB6575D7-7B39-4CF5-BEAA-CC488E3860FE}" destId="{DF77F79D-738E-4768-AA73-3DD7138F53EA}" srcOrd="0" destOrd="2" presId="urn:microsoft.com/office/officeart/2005/8/layout/hList1"/>
    <dgm:cxn modelId="{7E300309-1E96-4D16-B7E2-55867540377C}" type="presOf" srcId="{C4656A1C-DD49-4A6B-B2F9-4CE1FBD9165B}" destId="{72E4AB19-7256-40F4-829F-B677E37B4A5D}" srcOrd="0" destOrd="0" presId="urn:microsoft.com/office/officeart/2005/8/layout/hList1"/>
    <dgm:cxn modelId="{44C81375-0106-44EF-8791-478526F48135}" type="presOf" srcId="{E42F526A-41A2-43ED-82DA-6105CCD5C199}" destId="{85F770F7-D3CA-4645-9F10-59DA1899A477}" srcOrd="0" destOrd="2" presId="urn:microsoft.com/office/officeart/2005/8/layout/hList1"/>
    <dgm:cxn modelId="{B5E57A64-87B0-45B7-AC7D-A2160BFD4BCD}" type="presOf" srcId="{03C170FA-283B-4952-B90D-650ABC260DB9}" destId="{F65D233E-9FEA-458B-AB5C-3AC48CD4D0E9}" srcOrd="0" destOrd="2" presId="urn:microsoft.com/office/officeart/2005/8/layout/hList1"/>
    <dgm:cxn modelId="{641B890E-DC36-4107-9404-3E41FEFA7CCB}" type="presParOf" srcId="{72E4AB19-7256-40F4-829F-B677E37B4A5D}" destId="{129B07BB-CDF8-4471-A1F4-51225B196061}" srcOrd="0" destOrd="0" presId="urn:microsoft.com/office/officeart/2005/8/layout/hList1"/>
    <dgm:cxn modelId="{F099A050-5F56-4C6A-9127-195270A3D353}" type="presParOf" srcId="{129B07BB-CDF8-4471-A1F4-51225B196061}" destId="{F379F8B9-D1E9-41F6-88E8-10ED6495AE44}" srcOrd="0" destOrd="0" presId="urn:microsoft.com/office/officeart/2005/8/layout/hList1"/>
    <dgm:cxn modelId="{0D0A4B96-AE8F-4731-9DBA-8CE7F0D27E07}" type="presParOf" srcId="{129B07BB-CDF8-4471-A1F4-51225B196061}" destId="{85F770F7-D3CA-4645-9F10-59DA1899A477}" srcOrd="1" destOrd="0" presId="urn:microsoft.com/office/officeart/2005/8/layout/hList1"/>
    <dgm:cxn modelId="{0B977531-3503-4F2A-AD33-A620F43C788D}" type="presParOf" srcId="{72E4AB19-7256-40F4-829F-B677E37B4A5D}" destId="{FC1C76FC-17BC-439C-98E2-3CC239CB27E9}" srcOrd="1" destOrd="0" presId="urn:microsoft.com/office/officeart/2005/8/layout/hList1"/>
    <dgm:cxn modelId="{DDE95C55-3F73-42A9-B0F5-AA918E0CDDC9}" type="presParOf" srcId="{72E4AB19-7256-40F4-829F-B677E37B4A5D}" destId="{B24C10BB-D219-4C4F-B5BF-F3D597BECF1F}" srcOrd="2" destOrd="0" presId="urn:microsoft.com/office/officeart/2005/8/layout/hList1"/>
    <dgm:cxn modelId="{87FBABE1-2E44-4E35-AE01-6C26AAA0EAF9}" type="presParOf" srcId="{B24C10BB-D219-4C4F-B5BF-F3D597BECF1F}" destId="{7BB93CF4-5CC9-4AA2-A478-431C8B7326E6}" srcOrd="0" destOrd="0" presId="urn:microsoft.com/office/officeart/2005/8/layout/hList1"/>
    <dgm:cxn modelId="{60F891D9-58D0-4323-B6F0-A44083CB7BF4}" type="presParOf" srcId="{B24C10BB-D219-4C4F-B5BF-F3D597BECF1F}" destId="{F65D233E-9FEA-458B-AB5C-3AC48CD4D0E9}" srcOrd="1" destOrd="0" presId="urn:microsoft.com/office/officeart/2005/8/layout/hList1"/>
    <dgm:cxn modelId="{C1079FBF-789A-4D87-8CA5-24688AA8DA69}" type="presParOf" srcId="{72E4AB19-7256-40F4-829F-B677E37B4A5D}" destId="{80D9C8A0-1944-46F8-A5DB-1AD2DABBCDA2}" srcOrd="3" destOrd="0" presId="urn:microsoft.com/office/officeart/2005/8/layout/hList1"/>
    <dgm:cxn modelId="{5D7FA1DB-3440-4B53-82C0-E6EEB9A8F39A}" type="presParOf" srcId="{72E4AB19-7256-40F4-829F-B677E37B4A5D}" destId="{245FA6A1-ACB4-4959-B620-9ED7106CF47A}" srcOrd="4" destOrd="0" presId="urn:microsoft.com/office/officeart/2005/8/layout/hList1"/>
    <dgm:cxn modelId="{4DA0E0D2-4776-4070-A354-DEE1278BA6D9}" type="presParOf" srcId="{245FA6A1-ACB4-4959-B620-9ED7106CF47A}" destId="{C51B030B-889D-454A-8DBD-7A374A4EB764}" srcOrd="0" destOrd="0" presId="urn:microsoft.com/office/officeart/2005/8/layout/hList1"/>
    <dgm:cxn modelId="{7DD9D090-8CE9-4445-BB5C-CB59AC6E4DD2}" type="presParOf" srcId="{245FA6A1-ACB4-4959-B620-9ED7106CF47A}" destId="{DF77F79D-738E-4768-AA73-3DD7138F53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9F8B9-D1E9-41F6-88E8-10ED6495AE44}">
      <dsp:nvSpPr>
        <dsp:cNvPr id="0" name=""/>
        <dsp:cNvSpPr/>
      </dsp:nvSpPr>
      <dsp:spPr>
        <a:xfrm>
          <a:off x="5379" y="733376"/>
          <a:ext cx="5244829" cy="1740165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Increased Expectations</a:t>
          </a:r>
        </a:p>
      </dsp:txBody>
      <dsp:txXfrm>
        <a:off x="5379" y="733376"/>
        <a:ext cx="5244829" cy="1740165"/>
      </dsp:txXfrm>
    </dsp:sp>
    <dsp:sp modelId="{85F770F7-D3CA-4645-9F10-59DA1899A477}">
      <dsp:nvSpPr>
        <dsp:cNvPr id="0" name=""/>
        <dsp:cNvSpPr/>
      </dsp:nvSpPr>
      <dsp:spPr>
        <a:xfrm>
          <a:off x="5379" y="2473542"/>
          <a:ext cx="5244829" cy="6192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/>
            <a:t>Productivity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/>
            <a:t>Number of hours worked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/>
            <a:t>Timely Documentation</a:t>
          </a:r>
        </a:p>
      </dsp:txBody>
      <dsp:txXfrm>
        <a:off x="5379" y="2473542"/>
        <a:ext cx="5244829" cy="6192720"/>
      </dsp:txXfrm>
    </dsp:sp>
    <dsp:sp modelId="{7BB93CF4-5CC9-4AA2-A478-431C8B7326E6}">
      <dsp:nvSpPr>
        <dsp:cNvPr id="0" name=""/>
        <dsp:cNvSpPr/>
      </dsp:nvSpPr>
      <dsp:spPr>
        <a:xfrm>
          <a:off x="5984485" y="744322"/>
          <a:ext cx="5244829" cy="1740165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Decreased Opportunity for</a:t>
          </a:r>
        </a:p>
      </dsp:txBody>
      <dsp:txXfrm>
        <a:off x="5984485" y="744322"/>
        <a:ext cx="5244829" cy="1740165"/>
      </dsp:txXfrm>
    </dsp:sp>
    <dsp:sp modelId="{F65D233E-9FEA-458B-AB5C-3AC48CD4D0E9}">
      <dsp:nvSpPr>
        <dsp:cNvPr id="0" name=""/>
        <dsp:cNvSpPr/>
      </dsp:nvSpPr>
      <dsp:spPr>
        <a:xfrm>
          <a:off x="5984485" y="2519074"/>
          <a:ext cx="5244829" cy="61489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/>
            <a:t>Continuing education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/>
            <a:t>Quality patient care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/>
            <a:t>Collaboration</a:t>
          </a:r>
        </a:p>
      </dsp:txBody>
      <dsp:txXfrm>
        <a:off x="5984485" y="2519074"/>
        <a:ext cx="5244829" cy="6148937"/>
      </dsp:txXfrm>
    </dsp:sp>
    <dsp:sp modelId="{C51B030B-889D-454A-8DBD-7A374A4EB764}">
      <dsp:nvSpPr>
        <dsp:cNvPr id="0" name=""/>
        <dsp:cNvSpPr/>
      </dsp:nvSpPr>
      <dsp:spPr>
        <a:xfrm>
          <a:off x="11963591" y="733376"/>
          <a:ext cx="5244829" cy="1740165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Other Considerations</a:t>
          </a:r>
        </a:p>
      </dsp:txBody>
      <dsp:txXfrm>
        <a:off x="11963591" y="733376"/>
        <a:ext cx="5244829" cy="1740165"/>
      </dsp:txXfrm>
    </dsp:sp>
    <dsp:sp modelId="{DF77F79D-738E-4768-AA73-3DD7138F53EA}">
      <dsp:nvSpPr>
        <dsp:cNvPr id="0" name=""/>
        <dsp:cNvSpPr/>
      </dsp:nvSpPr>
      <dsp:spPr>
        <a:xfrm>
          <a:off x="11963591" y="2473542"/>
          <a:ext cx="5244829" cy="6192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/>
            <a:t>Fewer traditional FW opportunities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/>
            <a:t>Decreased Client Stays</a:t>
          </a:r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800" kern="1200" dirty="0"/>
            <a:t>Adjusting to new billing, data entry and treatment protocols</a:t>
          </a:r>
        </a:p>
      </dsp:txBody>
      <dsp:txXfrm>
        <a:off x="11963591" y="2473542"/>
        <a:ext cx="5244829" cy="619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3"/>
            <a:ext cx="37307520" cy="11460480"/>
          </a:xfrm>
        </p:spPr>
        <p:txBody>
          <a:bodyPr anchor="b"/>
          <a:lstStyle>
            <a:lvl1pPr algn="ctr">
              <a:defRPr sz="29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57"/>
          </a:xfrm>
        </p:spPr>
        <p:txBody>
          <a:bodyPr/>
          <a:lstStyle>
            <a:lvl1pPr marL="0" indent="0" algn="ctr">
              <a:buNone/>
              <a:defRPr sz="11800"/>
            </a:lvl1pPr>
            <a:lvl2pPr marL="2240152" indent="0" algn="ctr">
              <a:buNone/>
              <a:defRPr sz="9800"/>
            </a:lvl2pPr>
            <a:lvl3pPr marL="4480304" indent="0" algn="ctr">
              <a:buNone/>
              <a:defRPr sz="8800"/>
            </a:lvl3pPr>
            <a:lvl4pPr marL="6720456" indent="0" algn="ctr">
              <a:buNone/>
              <a:defRPr sz="7800"/>
            </a:lvl4pPr>
            <a:lvl5pPr marL="8960608" indent="0" algn="ctr">
              <a:buNone/>
              <a:defRPr sz="7800"/>
            </a:lvl5pPr>
            <a:lvl6pPr marL="11200760" indent="0" algn="ctr">
              <a:buNone/>
              <a:defRPr sz="7800"/>
            </a:lvl6pPr>
            <a:lvl7pPr marL="13440912" indent="0" algn="ctr">
              <a:buNone/>
              <a:defRPr sz="7800"/>
            </a:lvl7pPr>
            <a:lvl8pPr marL="15681064" indent="0" algn="ctr">
              <a:buNone/>
              <a:defRPr sz="7800"/>
            </a:lvl8pPr>
            <a:lvl9pPr marL="17921216" indent="0" algn="ctr">
              <a:buNone/>
              <a:defRPr sz="7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9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9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51"/>
            <a:ext cx="37856160" cy="13693137"/>
          </a:xfrm>
        </p:spPr>
        <p:txBody>
          <a:bodyPr anchor="b"/>
          <a:lstStyle>
            <a:lvl1pPr>
              <a:defRPr sz="29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31"/>
            <a:ext cx="37856160" cy="7200897"/>
          </a:xfrm>
        </p:spPr>
        <p:txBody>
          <a:bodyPr/>
          <a:lstStyle>
            <a:lvl1pPr marL="0" indent="0">
              <a:buNone/>
              <a:defRPr sz="11800">
                <a:solidFill>
                  <a:schemeClr val="tx1"/>
                </a:solidFill>
              </a:defRPr>
            </a:lvl1pPr>
            <a:lvl2pPr marL="2240152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48030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672045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896060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12007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3440912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568106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1792121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4"/>
            <a:ext cx="18568032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4"/>
            <a:ext cx="18659477" cy="3954777"/>
          </a:xfrm>
        </p:spPr>
        <p:txBody>
          <a:bodyPr anchor="b"/>
          <a:lstStyle>
            <a:lvl1pPr marL="0" indent="0">
              <a:buNone/>
              <a:defRPr sz="11800" b="1"/>
            </a:lvl1pPr>
            <a:lvl2pPr marL="2240152" indent="0">
              <a:buNone/>
              <a:defRPr sz="9800" b="1"/>
            </a:lvl2pPr>
            <a:lvl3pPr marL="4480304" indent="0">
              <a:buNone/>
              <a:defRPr sz="8800" b="1"/>
            </a:lvl3pPr>
            <a:lvl4pPr marL="6720456" indent="0">
              <a:buNone/>
              <a:defRPr sz="7800" b="1"/>
            </a:lvl4pPr>
            <a:lvl5pPr marL="8960608" indent="0">
              <a:buNone/>
              <a:defRPr sz="7800" b="1"/>
            </a:lvl5pPr>
            <a:lvl6pPr marL="11200760" indent="0">
              <a:buNone/>
              <a:defRPr sz="7800" b="1"/>
            </a:lvl6pPr>
            <a:lvl7pPr marL="13440912" indent="0">
              <a:buNone/>
              <a:defRPr sz="7800" b="1"/>
            </a:lvl7pPr>
            <a:lvl8pPr marL="15681064" indent="0">
              <a:buNone/>
              <a:defRPr sz="7800" b="1"/>
            </a:lvl8pPr>
            <a:lvl9pPr marL="17921216" indent="0">
              <a:buNone/>
              <a:defRPr sz="7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5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8"/>
            <a:ext cx="22219920" cy="23393400"/>
          </a:xfrm>
        </p:spPr>
        <p:txBody>
          <a:bodyPr/>
          <a:lstStyle>
            <a:lvl1pPr>
              <a:defRPr sz="15700"/>
            </a:lvl1pPr>
            <a:lvl2pPr>
              <a:defRPr sz="13700"/>
            </a:lvl2pPr>
            <a:lvl3pPr>
              <a:defRPr sz="118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8"/>
            <a:ext cx="22219920" cy="23393400"/>
          </a:xfrm>
        </p:spPr>
        <p:txBody>
          <a:bodyPr anchor="t"/>
          <a:lstStyle>
            <a:lvl1pPr marL="0" indent="0">
              <a:buNone/>
              <a:defRPr sz="15700"/>
            </a:lvl1pPr>
            <a:lvl2pPr marL="2240152" indent="0">
              <a:buNone/>
              <a:defRPr sz="13700"/>
            </a:lvl2pPr>
            <a:lvl3pPr marL="4480304" indent="0">
              <a:buNone/>
              <a:defRPr sz="11800"/>
            </a:lvl3pPr>
            <a:lvl4pPr marL="6720456" indent="0">
              <a:buNone/>
              <a:defRPr sz="9800"/>
            </a:lvl4pPr>
            <a:lvl5pPr marL="8960608" indent="0">
              <a:buNone/>
              <a:defRPr sz="9800"/>
            </a:lvl5pPr>
            <a:lvl6pPr marL="11200760" indent="0">
              <a:buNone/>
              <a:defRPr sz="9800"/>
            </a:lvl6pPr>
            <a:lvl7pPr marL="13440912" indent="0">
              <a:buNone/>
              <a:defRPr sz="9800"/>
            </a:lvl7pPr>
            <a:lvl8pPr marL="15681064" indent="0">
              <a:buNone/>
              <a:defRPr sz="9800"/>
            </a:lvl8pPr>
            <a:lvl9pPr marL="17921216" indent="0">
              <a:buNone/>
              <a:defRPr sz="9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3"/>
          </a:xfrm>
        </p:spPr>
        <p:txBody>
          <a:bodyPr/>
          <a:lstStyle>
            <a:lvl1pPr marL="0" indent="0">
              <a:buNone/>
              <a:defRPr sz="7800"/>
            </a:lvl1pPr>
            <a:lvl2pPr marL="2240152" indent="0">
              <a:buNone/>
              <a:defRPr sz="6900"/>
            </a:lvl2pPr>
            <a:lvl3pPr marL="4480304" indent="0">
              <a:buNone/>
              <a:defRPr sz="5900"/>
            </a:lvl3pPr>
            <a:lvl4pPr marL="6720456" indent="0">
              <a:buNone/>
              <a:defRPr sz="4900"/>
            </a:lvl4pPr>
            <a:lvl5pPr marL="8960608" indent="0">
              <a:buNone/>
              <a:defRPr sz="4900"/>
            </a:lvl5pPr>
            <a:lvl6pPr marL="11200760" indent="0">
              <a:buNone/>
              <a:defRPr sz="4900"/>
            </a:lvl6pPr>
            <a:lvl7pPr marL="13440912" indent="0">
              <a:buNone/>
              <a:defRPr sz="4900"/>
            </a:lvl7pPr>
            <a:lvl8pPr marL="15681064" indent="0">
              <a:buNone/>
              <a:defRPr sz="4900"/>
            </a:lvl8pPr>
            <a:lvl9pPr marL="17921216" indent="0">
              <a:buNone/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3"/>
          </a:xfrm>
          <a:prstGeom prst="rect">
            <a:avLst/>
          </a:prstGeom>
        </p:spPr>
        <p:txBody>
          <a:bodyPr vert="horz" lIns="106674" tIns="53337" rIns="106674" bIns="5333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3"/>
          </a:xfrm>
          <a:prstGeom prst="rect">
            <a:avLst/>
          </a:prstGeom>
        </p:spPr>
        <p:txBody>
          <a:bodyPr vert="horz" lIns="106674" tIns="53337" rIns="106674" bIns="533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81BC7-D5A5-445F-BF4D-797F02B50EB4}" type="datetimeFigureOut">
              <a:rPr lang="en-US" smtClean="0"/>
              <a:t>3/22/17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8"/>
            <a:ext cx="1481328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8"/>
            <a:ext cx="9875520" cy="1752600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52990-41B8-4C7F-B873-1D5366E1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7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480304" rtl="0" eaLnBrk="1" latinLnBrk="0" hangingPunct="1">
        <a:lnSpc>
          <a:spcPct val="90000"/>
        </a:lnSpc>
        <a:spcBef>
          <a:spcPct val="0"/>
        </a:spcBef>
        <a:buNone/>
        <a:defRPr sz="2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0076" indent="-1120076" algn="l" defTabSz="4480304" rtl="0" eaLnBrk="1" latinLnBrk="0" hangingPunct="1">
        <a:lnSpc>
          <a:spcPct val="90000"/>
        </a:lnSpc>
        <a:spcBef>
          <a:spcPts val="49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36022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0038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84053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684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2320836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4560988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6801140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9041292" indent="-1120076" algn="l" defTabSz="4480304" rtl="0" eaLnBrk="1" latinLnBrk="0" hangingPunct="1">
        <a:lnSpc>
          <a:spcPct val="90000"/>
        </a:lnSpc>
        <a:spcBef>
          <a:spcPts val="245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4015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30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5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0608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0760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440912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681064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1216" algn="l" defTabSz="4480304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597" y="549807"/>
            <a:ext cx="43136594" cy="3920593"/>
          </a:xfrm>
          <a:solidFill>
            <a:srgbClr val="002060"/>
          </a:solidFill>
          <a:ln w="1016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r>
              <a:rPr lang="en-US" sz="10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Role Strain in the Academic Fieldwork Educator</a:t>
            </a:r>
            <a: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/>
            </a:r>
            <a:b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84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56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Jason Browning, MOT, OTR/L &amp; Gabby Petruccelli, MS, OTR/L</a:t>
            </a:r>
            <a:br>
              <a:rPr lang="en-US" sz="5600" dirty="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endParaRPr lang="en-US" sz="9300" i="1" dirty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6565" y="6280103"/>
            <a:ext cx="10914743" cy="668674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 fontScale="85000" lnSpcReduction="2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 algn="l">
              <a:spcBef>
                <a:spcPts val="3000"/>
              </a:spcBef>
              <a:buFont typeface="+mj-lt"/>
              <a:buAutoNum type="arabicPeriod"/>
            </a:pPr>
            <a:r>
              <a:rPr lang="en-US" sz="5700" dirty="0" smtClean="0"/>
              <a:t>Analyze </a:t>
            </a:r>
            <a:r>
              <a:rPr lang="en-US" sz="5700" dirty="0"/>
              <a:t>the tasks associated with the role of occupational therapists as fieldwork educators.</a:t>
            </a:r>
          </a:p>
          <a:p>
            <a:pPr marL="1371600" indent="-1371600" algn="l">
              <a:spcBef>
                <a:spcPts val="3000"/>
              </a:spcBef>
              <a:buFont typeface="+mj-lt"/>
              <a:buAutoNum type="arabicPeriod"/>
            </a:pPr>
            <a:r>
              <a:rPr lang="en-US" sz="5700" dirty="0" smtClean="0"/>
              <a:t>Consider </a:t>
            </a:r>
            <a:r>
              <a:rPr lang="en-US" sz="5700" dirty="0"/>
              <a:t>the concepts of role strain and their influence on developing a strong identity as a fieldwork educator.</a:t>
            </a:r>
          </a:p>
          <a:p>
            <a:pPr marL="1371600" indent="-1371600" algn="l">
              <a:spcBef>
                <a:spcPts val="3000"/>
              </a:spcBef>
              <a:buFont typeface="+mj-lt"/>
              <a:buAutoNum type="arabicPeriod"/>
            </a:pPr>
            <a:r>
              <a:rPr lang="en-US" sz="5700" dirty="0" smtClean="0"/>
              <a:t>Describe </a:t>
            </a:r>
            <a:r>
              <a:rPr lang="en-US" sz="5700" dirty="0"/>
              <a:t>the influence of changing health care demands on the role of the occupational therapist.</a:t>
            </a: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  <a:p>
            <a:endParaRPr lang="en-US" sz="3700" dirty="0"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69597" y="13777877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Abstract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92629" y="23957432"/>
            <a:ext cx="10914743" cy="843283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 fontScale="25000" lnSpcReduction="2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0" dirty="0">
                <a:cs typeface="Calibri" panose="020F0502020204030204" pitchFamily="34" charset="0"/>
              </a:rPr>
              <a:t>Role overload – not enough time to meet the requirements of a specific role</a:t>
            </a:r>
          </a:p>
          <a:p>
            <a:r>
              <a:rPr lang="en-US" sz="16000" dirty="0">
                <a:cs typeface="Calibri" panose="020F0502020204030204" pitchFamily="34" charset="0"/>
              </a:rPr>
              <a:t>Role conflict – caused by contending roles or a clashing of the needs of different roles</a:t>
            </a:r>
          </a:p>
          <a:p>
            <a:r>
              <a:rPr lang="en-US" sz="16000" dirty="0">
                <a:cs typeface="Calibri" panose="020F0502020204030204" pitchFamily="34" charset="0"/>
              </a:rPr>
              <a:t>Role incompetence – not able to satisfy the requirements of a role</a:t>
            </a:r>
          </a:p>
          <a:p>
            <a:r>
              <a:rPr lang="en-US" sz="16000" dirty="0">
                <a:cs typeface="Calibri" panose="020F0502020204030204" pitchFamily="34" charset="0"/>
              </a:rPr>
              <a:t>Role stress – caused by role demands that are unattainable or unclear</a:t>
            </a:r>
          </a:p>
          <a:p>
            <a:r>
              <a:rPr lang="en-US" sz="16000" dirty="0">
                <a:cs typeface="Calibri" panose="020F0502020204030204" pitchFamily="34" charset="0"/>
              </a:rPr>
              <a:t>Role burnout – exhaustion</a:t>
            </a:r>
            <a:r>
              <a:rPr lang="en-US" sz="16000">
                <a:cs typeface="Calibri" panose="020F0502020204030204" pitchFamily="34" charset="0"/>
              </a:rPr>
              <a:t>, </a:t>
            </a:r>
            <a:r>
              <a:rPr lang="en-US" sz="16000" smtClean="0">
                <a:cs typeface="Calibri" panose="020F0502020204030204" pitchFamily="34" charset="0"/>
              </a:rPr>
              <a:t>depersonalization     </a:t>
            </a:r>
            <a:r>
              <a:rPr lang="en-US" sz="16000" dirty="0">
                <a:cs typeface="Calibri" panose="020F0502020204030204" pitchFamily="34" charset="0"/>
              </a:rPr>
              <a:t>and a reduced sense </a:t>
            </a:r>
            <a:r>
              <a:rPr lang="en-US" sz="16000">
                <a:cs typeface="Calibri" panose="020F0502020204030204" pitchFamily="34" charset="0"/>
              </a:rPr>
              <a:t>of </a:t>
            </a:r>
            <a:r>
              <a:rPr lang="en-US" sz="16000" smtClean="0">
                <a:cs typeface="Calibri" panose="020F0502020204030204" pitchFamily="34" charset="0"/>
              </a:rPr>
              <a:t>personal      </a:t>
            </a:r>
            <a:r>
              <a:rPr lang="en-US" sz="16000" dirty="0">
                <a:cs typeface="Calibri" panose="020F0502020204030204" pitchFamily="34" charset="0"/>
              </a:rPr>
              <a:t>accomplishment causing an </a:t>
            </a:r>
            <a:r>
              <a:rPr lang="en-US" sz="16000">
                <a:cs typeface="Calibri" panose="020F0502020204030204" pitchFamily="34" charset="0"/>
              </a:rPr>
              <a:t>individual </a:t>
            </a:r>
            <a:r>
              <a:rPr lang="en-US" sz="16000" smtClean="0">
                <a:cs typeface="Calibri" panose="020F0502020204030204" pitchFamily="34" charset="0"/>
              </a:rPr>
              <a:t>                     to </a:t>
            </a:r>
            <a:r>
              <a:rPr lang="en-US" sz="16000" dirty="0">
                <a:cs typeface="Calibri" panose="020F0502020204030204" pitchFamily="34" charset="0"/>
              </a:rPr>
              <a:t>leave the role</a:t>
            </a: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2314092" y="4937913"/>
            <a:ext cx="19641782" cy="106216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solidFill>
                  <a:schemeClr val="bg1"/>
                </a:solidFill>
                <a:latin typeface="Cambria" panose="02040503050406030204" pitchFamily="18" charset="0"/>
              </a:rPr>
              <a:t>Roles of the Occupational Therapy Professionals 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2591449" y="6227360"/>
            <a:ext cx="10914743" cy="907886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The literature related to role strain and occupational therapy fieldwork education is limited. Based on the work of other </a:t>
            </a:r>
            <a:r>
              <a:rPr lang="en-US" sz="4800" dirty="0" smtClean="0"/>
              <a:t>researchers </a:t>
            </a:r>
            <a:r>
              <a:rPr lang="en-US" sz="4800" dirty="0"/>
              <a:t>addressing role strain in nursing and athletic training, it can be hypothesized that:</a:t>
            </a:r>
          </a:p>
          <a:p>
            <a:r>
              <a:rPr lang="en-US" sz="4800" dirty="0"/>
              <a:t>“If role strain is experienced, fieldwork educators will not be able to adequately fulfill their roles, and client-centered practice as well as the educational experience of the fieldwork students will be compromised.”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69597" y="4927623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O</a:t>
            </a:r>
            <a:r>
              <a:rPr lang="en-US" sz="5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bjectives</a:t>
            </a:r>
            <a:endParaRPr lang="en-US" sz="5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2300593" y="6000072"/>
            <a:ext cx="19641782" cy="1351140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700" dirty="0">
              <a:latin typeface="Cambria" panose="02040503050406030204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552334" y="4871203"/>
            <a:ext cx="10914743" cy="9131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Conclusions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32552333" y="17583288"/>
            <a:ext cx="10914743" cy="96227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solidFill>
                  <a:schemeClr val="bg1"/>
                </a:solidFill>
                <a:latin typeface="Cambria" panose="02040503050406030204" pitchFamily="18" charset="0"/>
              </a:rPr>
              <a:t>Acknowledgements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2314092" y="21461267"/>
            <a:ext cx="19641782" cy="106719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700" dirty="0">
              <a:latin typeface="Cambria" panose="02040503050406030204" pitchFamily="18" charset="0"/>
            </a:endParaRPr>
          </a:p>
        </p:txBody>
      </p:sp>
      <p:sp>
        <p:nvSpPr>
          <p:cNvPr id="149" name="Subtitle 2"/>
          <p:cNvSpPr txBox="1">
            <a:spLocks/>
          </p:cNvSpPr>
          <p:nvPr/>
        </p:nvSpPr>
        <p:spPr>
          <a:xfrm>
            <a:off x="12300593" y="19872945"/>
            <a:ext cx="19641782" cy="158832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>
                <a:solidFill>
                  <a:schemeClr val="bg1"/>
                </a:solidFill>
                <a:latin typeface="Cambria"/>
                <a:cs typeface="Cambria"/>
              </a:rPr>
              <a:t>Impact of changing healthcare on role of FW Educator</a:t>
            </a:r>
            <a:br>
              <a:rPr lang="en-US" sz="6000" dirty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4800" dirty="0">
                <a:solidFill>
                  <a:schemeClr val="bg1"/>
                </a:solidFill>
                <a:latin typeface="Cambria"/>
                <a:cs typeface="Cambria"/>
              </a:rPr>
              <a:t>(</a:t>
            </a:r>
            <a:r>
              <a:rPr lang="es-ES" sz="4800" dirty="0">
                <a:solidFill>
                  <a:schemeClr val="bg1"/>
                </a:solidFill>
                <a:latin typeface="Cambria"/>
                <a:cs typeface="Cambria"/>
              </a:rPr>
              <a:t>Casares, G., </a:t>
            </a:r>
            <a:r>
              <a:rPr lang="es-ES" sz="4800" dirty="0" err="1">
                <a:solidFill>
                  <a:schemeClr val="bg1"/>
                </a:solidFill>
                <a:latin typeface="Cambria"/>
                <a:cs typeface="Cambria"/>
              </a:rPr>
              <a:t>Bradeley</a:t>
            </a:r>
            <a:r>
              <a:rPr lang="es-ES" sz="4800" dirty="0">
                <a:solidFill>
                  <a:schemeClr val="bg1"/>
                </a:solidFill>
                <a:latin typeface="Cambria"/>
                <a:cs typeface="Cambria"/>
              </a:rPr>
              <a:t>, K., </a:t>
            </a:r>
            <a:r>
              <a:rPr lang="es-ES" sz="4800" dirty="0" err="1">
                <a:solidFill>
                  <a:schemeClr val="bg1"/>
                </a:solidFill>
                <a:latin typeface="Cambria"/>
                <a:cs typeface="Cambria"/>
              </a:rPr>
              <a:t>Jaffe</a:t>
            </a:r>
            <a:r>
              <a:rPr lang="es-ES" sz="4800" dirty="0">
                <a:solidFill>
                  <a:schemeClr val="bg1"/>
                </a:solidFill>
                <a:latin typeface="Cambria"/>
                <a:cs typeface="Cambria"/>
              </a:rPr>
              <a:t>, L., &amp; Lee, G. ,2003)</a:t>
            </a:r>
            <a:endParaRPr lang="en-US" sz="48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161" name="Picture 1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39" y="1168998"/>
            <a:ext cx="2298576" cy="3042233"/>
          </a:xfrm>
          <a:prstGeom prst="rect">
            <a:avLst/>
          </a:prstGeom>
        </p:spPr>
      </p:pic>
      <p:sp>
        <p:nvSpPr>
          <p:cNvPr id="85" name="Subtitle 2"/>
          <p:cNvSpPr txBox="1">
            <a:spLocks/>
          </p:cNvSpPr>
          <p:nvPr/>
        </p:nvSpPr>
        <p:spPr>
          <a:xfrm>
            <a:off x="32552332" y="23945085"/>
            <a:ext cx="10914743" cy="814649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 defTabSz="914400">
              <a:lnSpc>
                <a:spcPct val="80000"/>
              </a:lnSpc>
              <a:spcBef>
                <a:spcPts val="0"/>
              </a:spcBef>
              <a:buClr>
                <a:srgbClr val="3F3F3F"/>
              </a:buClr>
              <a:buSzPct val="100909"/>
              <a:buFont typeface="Arial"/>
              <a:buChar char="•"/>
            </a:pP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Barton, R., Corban, A.,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Herrli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-Warner, L., McClain, E.,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Riehle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D., and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Tinner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E. (2013). Role strain in occupational therapy fieldwork educators. </a:t>
            </a:r>
            <a:r>
              <a:rPr lang="en-US" sz="2220" i="1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Work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44, 317-328.</a:t>
            </a:r>
          </a:p>
          <a:p>
            <a:pPr marL="342900" lvl="0" indent="-342900" algn="l" defTabSz="914400">
              <a:lnSpc>
                <a:spcPct val="80000"/>
              </a:lnSpc>
              <a:spcBef>
                <a:spcPts val="2000"/>
              </a:spcBef>
              <a:buClr>
                <a:srgbClr val="3F3F3F"/>
              </a:buClr>
              <a:buSzPct val="100909"/>
              <a:buFont typeface="Arial"/>
              <a:buChar char="•"/>
            </a:pP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Casares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G., Bradley, K., Jaffe, L., &amp; Lee, G. (2003). Impact of the changing health care environment on fieldwork education: Perceptions of occupational therapy educators. </a:t>
            </a:r>
            <a:r>
              <a:rPr lang="en-US" sz="2220" i="1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Journal of Allied Health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32(4), 246-251.</a:t>
            </a:r>
          </a:p>
          <a:p>
            <a:pPr marL="342900" lvl="0" indent="-342900" algn="l" defTabSz="914400">
              <a:lnSpc>
                <a:spcPct val="80000"/>
              </a:lnSpc>
              <a:spcBef>
                <a:spcPts val="2000"/>
              </a:spcBef>
              <a:buClr>
                <a:srgbClr val="3F3F3F"/>
              </a:buClr>
              <a:buSzPct val="100909"/>
              <a:buFont typeface="Arial"/>
              <a:buChar char="•"/>
            </a:pP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Grenier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M. L. (2015). Facilitators and barriers to learning in occupational therapy fieldwork education: Student perspectives. American Journal of Occupational Therapy, 69(Supplement_2), 6912185070p1-6912185070p9.</a:t>
            </a:r>
          </a:p>
          <a:p>
            <a:pPr marL="342900" lvl="0" indent="-342900" algn="l" defTabSz="914400">
              <a:lnSpc>
                <a:spcPct val="80000"/>
              </a:lnSpc>
              <a:spcBef>
                <a:spcPts val="2000"/>
              </a:spcBef>
              <a:buClr>
                <a:srgbClr val="3F3F3F"/>
              </a:buClr>
              <a:buSzPct val="100909"/>
              <a:buFont typeface="Arial"/>
              <a:buChar char="•"/>
            </a:pP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Koski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K. J., Simon, R. L., &amp; Dooley, N. R. (2013). Valuable occupational therapy fieldwork educator behaviors. Work, 44(3), 307-315.</a:t>
            </a:r>
          </a:p>
          <a:p>
            <a:pPr marL="342900" lvl="0" indent="-342900" algn="l" defTabSz="914400">
              <a:lnSpc>
                <a:spcPct val="80000"/>
              </a:lnSpc>
              <a:spcBef>
                <a:spcPts val="2000"/>
              </a:spcBef>
              <a:buClr>
                <a:srgbClr val="3F3F3F"/>
              </a:buClr>
              <a:buSzPct val="100909"/>
              <a:buFont typeface="Arial"/>
              <a:buChar char="•"/>
            </a:pP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Ozelie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R.,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Janow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J.,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Kreutz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C.,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Mulry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M. K., &amp;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Penkala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A. (2015). Supervision of occupational therapy Level II fieldwork students: Impact on and predictors of clinician productivity. American Journal of Occupational Therapy, 69(1), 6901260010p1-6901260010p7.</a:t>
            </a:r>
          </a:p>
          <a:p>
            <a:pPr marL="342900" lvl="0" indent="-342900" algn="l" defTabSz="914400">
              <a:lnSpc>
                <a:spcPct val="80000"/>
              </a:lnSpc>
              <a:spcBef>
                <a:spcPts val="2000"/>
              </a:spcBef>
              <a:buClr>
                <a:srgbClr val="3F3F3F"/>
              </a:buClr>
              <a:buSzPct val="100909"/>
              <a:buFont typeface="Arial"/>
              <a:buChar char="•"/>
            </a:pP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Naidoo, D., &amp; van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Wyk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J. (2016). Fieldwork practice for learning: Lessons from occupational therapy students and their supervisors. African Journal of Health Professions Education, 8(1), 37-40.</a:t>
            </a:r>
          </a:p>
          <a:p>
            <a:pPr marL="342900" lvl="0" indent="-342900" algn="l" defTabSz="914400">
              <a:lnSpc>
                <a:spcPct val="80000"/>
              </a:lnSpc>
              <a:spcBef>
                <a:spcPts val="2000"/>
              </a:spcBef>
              <a:buClr>
                <a:srgbClr val="3F3F3F"/>
              </a:buClr>
              <a:buSzPct val="100909"/>
              <a:buFont typeface="Arial"/>
              <a:buChar char="•"/>
            </a:pP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Stutz-Tanenbaum, P., &amp; Hooper, B. (2009). Creating congruence between identities as a fieldwork educator and a practitioner. Education Special Interest Section Quarterly, 19(2), 1-4. </a:t>
            </a:r>
          </a:p>
          <a:p>
            <a:pPr marL="342900" lvl="0" indent="-342900" algn="l" defTabSz="914400">
              <a:lnSpc>
                <a:spcPct val="80000"/>
              </a:lnSpc>
              <a:spcBef>
                <a:spcPts val="2000"/>
              </a:spcBef>
              <a:buClr>
                <a:srgbClr val="3F3F3F"/>
              </a:buClr>
              <a:buSzPct val="100909"/>
              <a:buFont typeface="Arial"/>
              <a:buChar char="•"/>
            </a:pP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Thomas, Y., Dickson, D.,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Broadbridge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J., Hopper, L., Hawkins, R., Edwards, A., &amp; </a:t>
            </a:r>
            <a:r>
              <a:rPr lang="en-US" sz="2220" kern="0" dirty="0" err="1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McBryde</a:t>
            </a:r>
            <a:r>
              <a:rPr lang="en-US" sz="2220" kern="0" dirty="0">
                <a:solidFill>
                  <a:srgbClr val="3F3F3F"/>
                </a:solidFill>
                <a:ea typeface="Lustria"/>
                <a:cs typeface="Lustria"/>
                <a:sym typeface="Lustria"/>
              </a:rPr>
              <a:t>, C. (2007). Benefits and challenges of supervising occupational therapy fieldwork students: Supervisors’ perspectives. Australian Occupational Therapy Journal, 54(s1).</a:t>
            </a:r>
          </a:p>
        </p:txBody>
      </p:sp>
      <p:sp>
        <p:nvSpPr>
          <p:cNvPr id="93" name="Subtitle 2"/>
          <p:cNvSpPr txBox="1">
            <a:spLocks/>
          </p:cNvSpPr>
          <p:nvPr/>
        </p:nvSpPr>
        <p:spPr>
          <a:xfrm>
            <a:off x="32552333" y="22413382"/>
            <a:ext cx="10914743" cy="11389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</a:p>
        </p:txBody>
      </p:sp>
      <p:sp>
        <p:nvSpPr>
          <p:cNvPr id="99" name="Subtitle 2"/>
          <p:cNvSpPr txBox="1">
            <a:spLocks/>
          </p:cNvSpPr>
          <p:nvPr/>
        </p:nvSpPr>
        <p:spPr>
          <a:xfrm>
            <a:off x="534749" y="15472342"/>
            <a:ext cx="10829298" cy="598310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dirty="0"/>
              <a:t>Abstract Synopsis</a:t>
            </a:r>
            <a:r>
              <a:rPr lang="en-US" sz="4400" dirty="0" smtClean="0"/>
              <a:t>: The </a:t>
            </a:r>
            <a:r>
              <a:rPr lang="en-US" sz="4400" dirty="0"/>
              <a:t>multiple roles of a fieldwork educator can be demanding, placing strain on valuable fieldwork education resources. Addressing the well-being of fieldwork educators encountering increased demands of a changing health care environment ensures quality education for students entering the profession</a:t>
            </a: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marL="400027" indent="-400027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just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en-US" sz="2900" dirty="0">
              <a:latin typeface="Cambria" panose="02040503050406030204" pitchFamily="18" charset="0"/>
            </a:endParaRPr>
          </a:p>
        </p:txBody>
      </p:sp>
      <p:sp>
        <p:nvSpPr>
          <p:cNvPr id="108" name="Subtitle 2"/>
          <p:cNvSpPr txBox="1">
            <a:spLocks/>
          </p:cNvSpPr>
          <p:nvPr/>
        </p:nvSpPr>
        <p:spPr>
          <a:xfrm>
            <a:off x="32591449" y="19069935"/>
            <a:ext cx="10914743" cy="198447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vert="horz" lIns="106674" tIns="53337" rIns="106674" bIns="53337" rtlCol="0" anchor="t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700" dirty="0" smtClean="0"/>
              <a:t>This current issues project met partial requirements for completion of OT 7101-Occupational Therapists as Academic Educators at Nova Southeastern University. </a:t>
            </a:r>
            <a:endParaRPr lang="en-US" sz="3700" dirty="0"/>
          </a:p>
          <a:p>
            <a:pPr algn="l">
              <a:spcBef>
                <a:spcPts val="0"/>
              </a:spcBef>
            </a:pPr>
            <a:endParaRPr lang="en-US" sz="3700" dirty="0">
              <a:latin typeface="Cambria" panose="02040503050406030204" pitchFamily="18" charset="0"/>
            </a:endParaRPr>
          </a:p>
          <a:p>
            <a:pPr algn="l"/>
            <a:endParaRPr lang="en-US" sz="3700" dirty="0">
              <a:latin typeface="Cambria" panose="020405030504060302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7344" y="1184142"/>
            <a:ext cx="3040249" cy="2833630"/>
          </a:xfrm>
          <a:prstGeom prst="rect">
            <a:avLst/>
          </a:prstGeom>
        </p:spPr>
      </p:pic>
      <p:sp>
        <p:nvSpPr>
          <p:cNvPr id="51" name="Subtitle 2"/>
          <p:cNvSpPr txBox="1">
            <a:spLocks/>
          </p:cNvSpPr>
          <p:nvPr/>
        </p:nvSpPr>
        <p:spPr>
          <a:xfrm>
            <a:off x="291092" y="22589216"/>
            <a:ext cx="11177192" cy="96309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 lnSpcReduction="10000"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3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5800" dirty="0">
                <a:solidFill>
                  <a:schemeClr val="bg1"/>
                </a:solidFill>
                <a:latin typeface="Cambria" panose="02040503050406030204" pitchFamily="18" charset="0"/>
              </a:rPr>
              <a:t>Interrelated Concepts</a:t>
            </a:r>
          </a:p>
        </p:txBody>
      </p: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2647757720"/>
              </p:ext>
            </p:extLst>
          </p:nvPr>
        </p:nvGraphicFramePr>
        <p:xfrm>
          <a:off x="13501286" y="21839301"/>
          <a:ext cx="17213801" cy="939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Screen Shot 2017-03-22 at 2.27.52 P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8471" y="7718467"/>
            <a:ext cx="17707605" cy="1026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8B49EBC-8012-49EB-A634-9AC004CF8E8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966D790-D06C-4361-94B8-8BED25FA40A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2323</TotalTime>
  <Words>739</Words>
  <Application>Microsoft Macintosh PowerPoint</Application>
  <PresentationFormat>Custom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Role Strain in the Academic Fieldwork Educator  Jason Browning, MOT, OTR/L &amp; Gabby Petruccelli, MS, OTR/L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Rhiannon Jacobs</dc:creator>
  <cp:lastModifiedBy>Gabrielle Petruccelli</cp:lastModifiedBy>
  <cp:revision>173</cp:revision>
  <dcterms:created xsi:type="dcterms:W3CDTF">2016-03-05T16:55:12Z</dcterms:created>
  <dcterms:modified xsi:type="dcterms:W3CDTF">2017-03-22T18:41:55Z</dcterms:modified>
</cp:coreProperties>
</file>