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0" r:id="rId2"/>
  </p:sldIdLst>
  <p:sldSz cx="36576000" cy="29260800"/>
  <p:notesSz cx="7010400" cy="9296400"/>
  <p:defaultTextStyle>
    <a:defPPr>
      <a:defRPr lang="en-US"/>
    </a:defPPr>
    <a:lvl1pPr marL="0" algn="l" defTabSz="3657358" rtl="0" eaLnBrk="1" latinLnBrk="0" hangingPunct="1">
      <a:defRPr sz="7200" kern="1200">
        <a:solidFill>
          <a:schemeClr val="tx1"/>
        </a:solidFill>
        <a:latin typeface="+mn-lt"/>
        <a:ea typeface="+mn-ea"/>
        <a:cs typeface="+mn-cs"/>
      </a:defRPr>
    </a:lvl1pPr>
    <a:lvl2pPr marL="1828679" algn="l" defTabSz="3657358" rtl="0" eaLnBrk="1" latinLnBrk="0" hangingPunct="1">
      <a:defRPr sz="7200" kern="1200">
        <a:solidFill>
          <a:schemeClr val="tx1"/>
        </a:solidFill>
        <a:latin typeface="+mn-lt"/>
        <a:ea typeface="+mn-ea"/>
        <a:cs typeface="+mn-cs"/>
      </a:defRPr>
    </a:lvl2pPr>
    <a:lvl3pPr marL="3657358" algn="l" defTabSz="3657358" rtl="0" eaLnBrk="1" latinLnBrk="0" hangingPunct="1">
      <a:defRPr sz="7200" kern="1200">
        <a:solidFill>
          <a:schemeClr val="tx1"/>
        </a:solidFill>
        <a:latin typeface="+mn-lt"/>
        <a:ea typeface="+mn-ea"/>
        <a:cs typeface="+mn-cs"/>
      </a:defRPr>
    </a:lvl3pPr>
    <a:lvl4pPr marL="5486038" algn="l" defTabSz="3657358" rtl="0" eaLnBrk="1" latinLnBrk="0" hangingPunct="1">
      <a:defRPr sz="7200" kern="1200">
        <a:solidFill>
          <a:schemeClr val="tx1"/>
        </a:solidFill>
        <a:latin typeface="+mn-lt"/>
        <a:ea typeface="+mn-ea"/>
        <a:cs typeface="+mn-cs"/>
      </a:defRPr>
    </a:lvl4pPr>
    <a:lvl5pPr marL="7314717" algn="l" defTabSz="3657358" rtl="0" eaLnBrk="1" latinLnBrk="0" hangingPunct="1">
      <a:defRPr sz="7200" kern="1200">
        <a:solidFill>
          <a:schemeClr val="tx1"/>
        </a:solidFill>
        <a:latin typeface="+mn-lt"/>
        <a:ea typeface="+mn-ea"/>
        <a:cs typeface="+mn-cs"/>
      </a:defRPr>
    </a:lvl5pPr>
    <a:lvl6pPr marL="9143398" algn="l" defTabSz="3657358" rtl="0" eaLnBrk="1" latinLnBrk="0" hangingPunct="1">
      <a:defRPr sz="7200" kern="1200">
        <a:solidFill>
          <a:schemeClr val="tx1"/>
        </a:solidFill>
        <a:latin typeface="+mn-lt"/>
        <a:ea typeface="+mn-ea"/>
        <a:cs typeface="+mn-cs"/>
      </a:defRPr>
    </a:lvl6pPr>
    <a:lvl7pPr marL="10972077" algn="l" defTabSz="3657358" rtl="0" eaLnBrk="1" latinLnBrk="0" hangingPunct="1">
      <a:defRPr sz="7200" kern="1200">
        <a:solidFill>
          <a:schemeClr val="tx1"/>
        </a:solidFill>
        <a:latin typeface="+mn-lt"/>
        <a:ea typeface="+mn-ea"/>
        <a:cs typeface="+mn-cs"/>
      </a:defRPr>
    </a:lvl7pPr>
    <a:lvl8pPr marL="12800757" algn="l" defTabSz="3657358" rtl="0" eaLnBrk="1" latinLnBrk="0" hangingPunct="1">
      <a:defRPr sz="7200" kern="1200">
        <a:solidFill>
          <a:schemeClr val="tx1"/>
        </a:solidFill>
        <a:latin typeface="+mn-lt"/>
        <a:ea typeface="+mn-ea"/>
        <a:cs typeface="+mn-cs"/>
      </a:defRPr>
    </a:lvl8pPr>
    <a:lvl9pPr marL="14629436" algn="l" defTabSz="3657358" rtl="0" eaLnBrk="1" latinLnBrk="0" hangingPunct="1">
      <a:defRPr sz="7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16"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88482" autoAdjust="0"/>
  </p:normalViewPr>
  <p:slideViewPr>
    <p:cSldViewPr>
      <p:cViewPr>
        <p:scale>
          <a:sx n="33" d="100"/>
          <a:sy n="33" d="100"/>
        </p:scale>
        <p:origin x="24" y="-906"/>
      </p:cViewPr>
      <p:guideLst>
        <p:guide orient="horz" pos="9216"/>
        <p:guide pos="1152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DD7CC57-CA11-47B6-A2EB-7831EFB9DD80}" type="datetimeFigureOut">
              <a:rPr lang="en-US" smtClean="0"/>
              <a:t>3/24/2017</a:t>
            </a:fld>
            <a:endParaRPr lang="en-US"/>
          </a:p>
        </p:txBody>
      </p:sp>
      <p:sp>
        <p:nvSpPr>
          <p:cNvPr id="4" name="Slide Image Placeholder 3"/>
          <p:cNvSpPr>
            <a:spLocks noGrp="1" noRot="1" noChangeAspect="1"/>
          </p:cNvSpPr>
          <p:nvPr>
            <p:ph type="sldImg" idx="2"/>
          </p:nvPr>
        </p:nvSpPr>
        <p:spPr>
          <a:xfrm>
            <a:off x="1325563" y="696913"/>
            <a:ext cx="435927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3698EAF-F565-4E58-805D-E2777063A5E7}" type="slidenum">
              <a:rPr lang="en-US" smtClean="0"/>
              <a:t>‹#›</a:t>
            </a:fld>
            <a:endParaRPr lang="en-US"/>
          </a:p>
        </p:txBody>
      </p:sp>
    </p:spTree>
    <p:extLst>
      <p:ext uri="{BB962C8B-B14F-4D97-AF65-F5344CB8AC3E}">
        <p14:creationId xmlns:p14="http://schemas.microsoft.com/office/powerpoint/2010/main" val="2330552367"/>
      </p:ext>
    </p:extLst>
  </p:cSld>
  <p:clrMap bg1="lt1" tx1="dk1" bg2="lt2" tx2="dk2" accent1="accent1" accent2="accent2" accent3="accent3" accent4="accent4" accent5="accent5" accent6="accent6" hlink="hlink" folHlink="folHlink"/>
  <p:notesStyle>
    <a:lvl1pPr marL="0" algn="l" defTabSz="969813" rtl="0" eaLnBrk="1" latinLnBrk="0" hangingPunct="1">
      <a:defRPr sz="1300" kern="1200">
        <a:solidFill>
          <a:schemeClr val="tx1"/>
        </a:solidFill>
        <a:latin typeface="+mn-lt"/>
        <a:ea typeface="+mn-ea"/>
        <a:cs typeface="+mn-cs"/>
      </a:defRPr>
    </a:lvl1pPr>
    <a:lvl2pPr marL="484906" algn="l" defTabSz="969813" rtl="0" eaLnBrk="1" latinLnBrk="0" hangingPunct="1">
      <a:defRPr sz="1300" kern="1200">
        <a:solidFill>
          <a:schemeClr val="tx1"/>
        </a:solidFill>
        <a:latin typeface="+mn-lt"/>
        <a:ea typeface="+mn-ea"/>
        <a:cs typeface="+mn-cs"/>
      </a:defRPr>
    </a:lvl2pPr>
    <a:lvl3pPr marL="969813" algn="l" defTabSz="969813" rtl="0" eaLnBrk="1" latinLnBrk="0" hangingPunct="1">
      <a:defRPr sz="1300" kern="1200">
        <a:solidFill>
          <a:schemeClr val="tx1"/>
        </a:solidFill>
        <a:latin typeface="+mn-lt"/>
        <a:ea typeface="+mn-ea"/>
        <a:cs typeface="+mn-cs"/>
      </a:defRPr>
    </a:lvl3pPr>
    <a:lvl4pPr marL="1454719" algn="l" defTabSz="969813" rtl="0" eaLnBrk="1" latinLnBrk="0" hangingPunct="1">
      <a:defRPr sz="1300" kern="1200">
        <a:solidFill>
          <a:schemeClr val="tx1"/>
        </a:solidFill>
        <a:latin typeface="+mn-lt"/>
        <a:ea typeface="+mn-ea"/>
        <a:cs typeface="+mn-cs"/>
      </a:defRPr>
    </a:lvl4pPr>
    <a:lvl5pPr marL="1939625" algn="l" defTabSz="969813" rtl="0" eaLnBrk="1" latinLnBrk="0" hangingPunct="1">
      <a:defRPr sz="1300" kern="1200">
        <a:solidFill>
          <a:schemeClr val="tx1"/>
        </a:solidFill>
        <a:latin typeface="+mn-lt"/>
        <a:ea typeface="+mn-ea"/>
        <a:cs typeface="+mn-cs"/>
      </a:defRPr>
    </a:lvl5pPr>
    <a:lvl6pPr marL="2424532" algn="l" defTabSz="969813" rtl="0" eaLnBrk="1" latinLnBrk="0" hangingPunct="1">
      <a:defRPr sz="1300" kern="1200">
        <a:solidFill>
          <a:schemeClr val="tx1"/>
        </a:solidFill>
        <a:latin typeface="+mn-lt"/>
        <a:ea typeface="+mn-ea"/>
        <a:cs typeface="+mn-cs"/>
      </a:defRPr>
    </a:lvl6pPr>
    <a:lvl7pPr marL="2909438" algn="l" defTabSz="969813" rtl="0" eaLnBrk="1" latinLnBrk="0" hangingPunct="1">
      <a:defRPr sz="1300" kern="1200">
        <a:solidFill>
          <a:schemeClr val="tx1"/>
        </a:solidFill>
        <a:latin typeface="+mn-lt"/>
        <a:ea typeface="+mn-ea"/>
        <a:cs typeface="+mn-cs"/>
      </a:defRPr>
    </a:lvl7pPr>
    <a:lvl8pPr marL="3394344" algn="l" defTabSz="969813" rtl="0" eaLnBrk="1" latinLnBrk="0" hangingPunct="1">
      <a:defRPr sz="1300" kern="1200">
        <a:solidFill>
          <a:schemeClr val="tx1"/>
        </a:solidFill>
        <a:latin typeface="+mn-lt"/>
        <a:ea typeface="+mn-ea"/>
        <a:cs typeface="+mn-cs"/>
      </a:defRPr>
    </a:lvl8pPr>
    <a:lvl9pPr marL="3879251" algn="l" defTabSz="969813"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5563" y="696913"/>
            <a:ext cx="43592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98EAF-F565-4E58-805D-E2777063A5E7}" type="slidenum">
              <a:rPr lang="en-US" smtClean="0"/>
              <a:t>1</a:t>
            </a:fld>
            <a:endParaRPr lang="en-US"/>
          </a:p>
        </p:txBody>
      </p:sp>
    </p:spTree>
    <p:extLst>
      <p:ext uri="{BB962C8B-B14F-4D97-AF65-F5344CB8AC3E}">
        <p14:creationId xmlns:p14="http://schemas.microsoft.com/office/powerpoint/2010/main" val="231591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089817"/>
            <a:ext cx="31089600" cy="6272106"/>
          </a:xfrm>
        </p:spPr>
        <p:txBody>
          <a:bodyPr/>
          <a:lstStyle/>
          <a:p>
            <a:r>
              <a:rPr lang="en-US"/>
              <a:t>Click to edit Master title style</a:t>
            </a:r>
          </a:p>
        </p:txBody>
      </p:sp>
      <p:sp>
        <p:nvSpPr>
          <p:cNvPr id="3" name="Subtitle 2"/>
          <p:cNvSpPr>
            <a:spLocks noGrp="1"/>
          </p:cNvSpPr>
          <p:nvPr>
            <p:ph type="subTitle" idx="1"/>
          </p:nvPr>
        </p:nvSpPr>
        <p:spPr>
          <a:xfrm>
            <a:off x="5486400" y="16581120"/>
            <a:ext cx="25603200" cy="7477760"/>
          </a:xfrm>
        </p:spPr>
        <p:txBody>
          <a:bodyPr/>
          <a:lstStyle>
            <a:lvl1pPr marL="0" indent="0" algn="ctr">
              <a:buNone/>
              <a:defRPr>
                <a:solidFill>
                  <a:schemeClr val="tx1">
                    <a:tint val="75000"/>
                  </a:schemeClr>
                </a:solidFill>
              </a:defRPr>
            </a:lvl1pPr>
            <a:lvl2pPr marL="1828679" indent="0" algn="ctr">
              <a:buNone/>
              <a:defRPr>
                <a:solidFill>
                  <a:schemeClr val="tx1">
                    <a:tint val="75000"/>
                  </a:schemeClr>
                </a:solidFill>
              </a:defRPr>
            </a:lvl2pPr>
            <a:lvl3pPr marL="3657358" indent="0" algn="ctr">
              <a:buNone/>
              <a:defRPr>
                <a:solidFill>
                  <a:schemeClr val="tx1">
                    <a:tint val="75000"/>
                  </a:schemeClr>
                </a:solidFill>
              </a:defRPr>
            </a:lvl3pPr>
            <a:lvl4pPr marL="5486038" indent="0" algn="ctr">
              <a:buNone/>
              <a:defRPr>
                <a:solidFill>
                  <a:schemeClr val="tx1">
                    <a:tint val="75000"/>
                  </a:schemeClr>
                </a:solidFill>
              </a:defRPr>
            </a:lvl4pPr>
            <a:lvl5pPr marL="7314717" indent="0" algn="ctr">
              <a:buNone/>
              <a:defRPr>
                <a:solidFill>
                  <a:schemeClr val="tx1">
                    <a:tint val="75000"/>
                  </a:schemeClr>
                </a:solidFill>
              </a:defRPr>
            </a:lvl5pPr>
            <a:lvl6pPr marL="9143398" indent="0" algn="ctr">
              <a:buNone/>
              <a:defRPr>
                <a:solidFill>
                  <a:schemeClr val="tx1">
                    <a:tint val="75000"/>
                  </a:schemeClr>
                </a:solidFill>
              </a:defRPr>
            </a:lvl6pPr>
            <a:lvl7pPr marL="10972077" indent="0" algn="ctr">
              <a:buNone/>
              <a:defRPr>
                <a:solidFill>
                  <a:schemeClr val="tx1">
                    <a:tint val="75000"/>
                  </a:schemeClr>
                </a:solidFill>
              </a:defRPr>
            </a:lvl7pPr>
            <a:lvl8pPr marL="12800757" indent="0" algn="ctr">
              <a:buNone/>
              <a:defRPr>
                <a:solidFill>
                  <a:schemeClr val="tx1">
                    <a:tint val="75000"/>
                  </a:schemeClr>
                </a:solidFill>
              </a:defRPr>
            </a:lvl8pPr>
            <a:lvl9pPr marL="146294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ACB231-D387-4819-A6AD-3BB22B32C9CA}"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642104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ACB231-D387-4819-A6AD-3BB22B32C9CA}"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46326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465901" y="4375574"/>
            <a:ext cx="29622752" cy="932078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4955" y="4375574"/>
            <a:ext cx="88271348" cy="932078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ACB231-D387-4819-A6AD-3BB22B32C9CA}"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7451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ACB231-D387-4819-A6AD-3BB22B32C9CA}"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125401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8802777"/>
            <a:ext cx="31089600" cy="5811520"/>
          </a:xfrm>
        </p:spPr>
        <p:txBody>
          <a:bodyPr anchor="t"/>
          <a:lstStyle>
            <a:lvl1pPr algn="l">
              <a:defRPr sz="16000" b="1" cap="all"/>
            </a:lvl1pPr>
          </a:lstStyle>
          <a:p>
            <a:r>
              <a:rPr lang="en-US"/>
              <a:t>Click to edit Master title style</a:t>
            </a:r>
          </a:p>
        </p:txBody>
      </p:sp>
      <p:sp>
        <p:nvSpPr>
          <p:cNvPr id="3" name="Text Placeholder 2"/>
          <p:cNvSpPr>
            <a:spLocks noGrp="1"/>
          </p:cNvSpPr>
          <p:nvPr>
            <p:ph type="body" idx="1"/>
          </p:nvPr>
        </p:nvSpPr>
        <p:spPr>
          <a:xfrm>
            <a:off x="2889252" y="12401978"/>
            <a:ext cx="31089600" cy="6400798"/>
          </a:xfrm>
        </p:spPr>
        <p:txBody>
          <a:bodyPr anchor="b"/>
          <a:lstStyle>
            <a:lvl1pPr marL="0" indent="0">
              <a:buNone/>
              <a:defRPr sz="8000">
                <a:solidFill>
                  <a:schemeClr val="tx1">
                    <a:tint val="75000"/>
                  </a:schemeClr>
                </a:solidFill>
              </a:defRPr>
            </a:lvl1pPr>
            <a:lvl2pPr marL="1828679" indent="0">
              <a:buNone/>
              <a:defRPr sz="7200">
                <a:solidFill>
                  <a:schemeClr val="tx1">
                    <a:tint val="75000"/>
                  </a:schemeClr>
                </a:solidFill>
              </a:defRPr>
            </a:lvl2pPr>
            <a:lvl3pPr marL="3657358" indent="0">
              <a:buNone/>
              <a:defRPr sz="6500">
                <a:solidFill>
                  <a:schemeClr val="tx1">
                    <a:tint val="75000"/>
                  </a:schemeClr>
                </a:solidFill>
              </a:defRPr>
            </a:lvl3pPr>
            <a:lvl4pPr marL="5486038" indent="0">
              <a:buNone/>
              <a:defRPr sz="5600">
                <a:solidFill>
                  <a:schemeClr val="tx1">
                    <a:tint val="75000"/>
                  </a:schemeClr>
                </a:solidFill>
              </a:defRPr>
            </a:lvl4pPr>
            <a:lvl5pPr marL="7314717" indent="0">
              <a:buNone/>
              <a:defRPr sz="5600">
                <a:solidFill>
                  <a:schemeClr val="tx1">
                    <a:tint val="75000"/>
                  </a:schemeClr>
                </a:solidFill>
              </a:defRPr>
            </a:lvl5pPr>
            <a:lvl6pPr marL="9143398" indent="0">
              <a:buNone/>
              <a:defRPr sz="5600">
                <a:solidFill>
                  <a:schemeClr val="tx1">
                    <a:tint val="75000"/>
                  </a:schemeClr>
                </a:solidFill>
              </a:defRPr>
            </a:lvl6pPr>
            <a:lvl7pPr marL="10972077" indent="0">
              <a:buNone/>
              <a:defRPr sz="5600">
                <a:solidFill>
                  <a:schemeClr val="tx1">
                    <a:tint val="75000"/>
                  </a:schemeClr>
                </a:solidFill>
              </a:defRPr>
            </a:lvl7pPr>
            <a:lvl8pPr marL="12800757" indent="0">
              <a:buNone/>
              <a:defRPr sz="5600">
                <a:solidFill>
                  <a:schemeClr val="tx1">
                    <a:tint val="75000"/>
                  </a:schemeClr>
                </a:solidFill>
              </a:defRPr>
            </a:lvl8pPr>
            <a:lvl9pPr marL="14629436" indent="0">
              <a:buNone/>
              <a:defRPr sz="5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CB231-D387-4819-A6AD-3BB22B32C9CA}" type="datetimeFigureOut">
              <a:rPr lang="en-US" smtClean="0"/>
              <a:t>3/24/2017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98347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4953" y="25488057"/>
            <a:ext cx="58947048" cy="72095360"/>
          </a:xfrm>
        </p:spPr>
        <p:txBody>
          <a:bodyPr/>
          <a:lstStyle>
            <a:lvl1pPr>
              <a:defRPr sz="11100"/>
            </a:lvl1pPr>
            <a:lvl2pPr>
              <a:defRPr sz="97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41604" y="25488057"/>
            <a:ext cx="58947052" cy="72095360"/>
          </a:xfrm>
        </p:spPr>
        <p:txBody>
          <a:bodyPr/>
          <a:lstStyle>
            <a:lvl1pPr>
              <a:defRPr sz="11100"/>
            </a:lvl1pPr>
            <a:lvl2pPr>
              <a:defRPr sz="97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ACB231-D387-4819-A6AD-3BB22B32C9CA}"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917640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171788"/>
            <a:ext cx="32918400" cy="4876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6549816"/>
            <a:ext cx="16160752" cy="2729652"/>
          </a:xfrm>
        </p:spPr>
        <p:txBody>
          <a:bodyPr anchor="b"/>
          <a:lstStyle>
            <a:lvl1pPr marL="0" indent="0">
              <a:buNone/>
              <a:defRPr sz="9700" b="1"/>
            </a:lvl1pPr>
            <a:lvl2pPr marL="1828679" indent="0">
              <a:buNone/>
              <a:defRPr sz="8000" b="1"/>
            </a:lvl2pPr>
            <a:lvl3pPr marL="3657358" indent="0">
              <a:buNone/>
              <a:defRPr sz="7200" b="1"/>
            </a:lvl3pPr>
            <a:lvl4pPr marL="5486038" indent="0">
              <a:buNone/>
              <a:defRPr sz="6500" b="1"/>
            </a:lvl4pPr>
            <a:lvl5pPr marL="7314717" indent="0">
              <a:buNone/>
              <a:defRPr sz="6500" b="1"/>
            </a:lvl5pPr>
            <a:lvl6pPr marL="9143398" indent="0">
              <a:buNone/>
              <a:defRPr sz="6500" b="1"/>
            </a:lvl6pPr>
            <a:lvl7pPr marL="10972077" indent="0">
              <a:buNone/>
              <a:defRPr sz="6500" b="1"/>
            </a:lvl7pPr>
            <a:lvl8pPr marL="12800757" indent="0">
              <a:buNone/>
              <a:defRPr sz="6500" b="1"/>
            </a:lvl8pPr>
            <a:lvl9pPr marL="14629436" indent="0">
              <a:buNone/>
              <a:defRPr sz="6500" b="1"/>
            </a:lvl9pPr>
          </a:lstStyle>
          <a:p>
            <a:pPr lvl="0"/>
            <a:r>
              <a:rPr lang="en-US"/>
              <a:t>Click to edit Master text styles</a:t>
            </a:r>
          </a:p>
        </p:txBody>
      </p:sp>
      <p:sp>
        <p:nvSpPr>
          <p:cNvPr id="4" name="Content Placeholder 3"/>
          <p:cNvSpPr>
            <a:spLocks noGrp="1"/>
          </p:cNvSpPr>
          <p:nvPr>
            <p:ph sz="half" idx="2"/>
          </p:nvPr>
        </p:nvSpPr>
        <p:spPr>
          <a:xfrm>
            <a:off x="1828800" y="9279468"/>
            <a:ext cx="16160752" cy="16858828"/>
          </a:xfrm>
        </p:spPr>
        <p:txBody>
          <a:bodyPr/>
          <a:lstStyle>
            <a:lvl1pPr>
              <a:defRPr sz="9700"/>
            </a:lvl1pPr>
            <a:lvl2pPr>
              <a:defRPr sz="8000"/>
            </a:lvl2pPr>
            <a:lvl3pPr>
              <a:defRPr sz="7200"/>
            </a:lvl3pPr>
            <a:lvl4pPr>
              <a:defRPr sz="6500"/>
            </a:lvl4pPr>
            <a:lvl5pPr>
              <a:defRPr sz="6500"/>
            </a:lvl5pPr>
            <a:lvl6pPr>
              <a:defRPr sz="6500"/>
            </a:lvl6pPr>
            <a:lvl7pPr>
              <a:defRPr sz="6500"/>
            </a:lvl7pPr>
            <a:lvl8pPr>
              <a:defRPr sz="6500"/>
            </a:lvl8pPr>
            <a:lvl9pPr>
              <a:defRPr sz="6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2" y="6549816"/>
            <a:ext cx="16167101" cy="2729652"/>
          </a:xfrm>
        </p:spPr>
        <p:txBody>
          <a:bodyPr anchor="b"/>
          <a:lstStyle>
            <a:lvl1pPr marL="0" indent="0">
              <a:buNone/>
              <a:defRPr sz="9700" b="1"/>
            </a:lvl1pPr>
            <a:lvl2pPr marL="1828679" indent="0">
              <a:buNone/>
              <a:defRPr sz="8000" b="1"/>
            </a:lvl2pPr>
            <a:lvl3pPr marL="3657358" indent="0">
              <a:buNone/>
              <a:defRPr sz="7200" b="1"/>
            </a:lvl3pPr>
            <a:lvl4pPr marL="5486038" indent="0">
              <a:buNone/>
              <a:defRPr sz="6500" b="1"/>
            </a:lvl4pPr>
            <a:lvl5pPr marL="7314717" indent="0">
              <a:buNone/>
              <a:defRPr sz="6500" b="1"/>
            </a:lvl5pPr>
            <a:lvl6pPr marL="9143398" indent="0">
              <a:buNone/>
              <a:defRPr sz="6500" b="1"/>
            </a:lvl6pPr>
            <a:lvl7pPr marL="10972077" indent="0">
              <a:buNone/>
              <a:defRPr sz="6500" b="1"/>
            </a:lvl7pPr>
            <a:lvl8pPr marL="12800757" indent="0">
              <a:buNone/>
              <a:defRPr sz="6500" b="1"/>
            </a:lvl8pPr>
            <a:lvl9pPr marL="14629436" indent="0">
              <a:buNone/>
              <a:defRPr sz="6500" b="1"/>
            </a:lvl9pPr>
          </a:lstStyle>
          <a:p>
            <a:pPr lvl="0"/>
            <a:r>
              <a:rPr lang="en-US"/>
              <a:t>Click to edit Master text styles</a:t>
            </a:r>
          </a:p>
        </p:txBody>
      </p:sp>
      <p:sp>
        <p:nvSpPr>
          <p:cNvPr id="6" name="Content Placeholder 5"/>
          <p:cNvSpPr>
            <a:spLocks noGrp="1"/>
          </p:cNvSpPr>
          <p:nvPr>
            <p:ph sz="quarter" idx="4"/>
          </p:nvPr>
        </p:nvSpPr>
        <p:spPr>
          <a:xfrm>
            <a:off x="18580102" y="9279468"/>
            <a:ext cx="16167101" cy="16858828"/>
          </a:xfrm>
        </p:spPr>
        <p:txBody>
          <a:bodyPr/>
          <a:lstStyle>
            <a:lvl1pPr>
              <a:defRPr sz="9700"/>
            </a:lvl1pPr>
            <a:lvl2pPr>
              <a:defRPr sz="8000"/>
            </a:lvl2pPr>
            <a:lvl3pPr>
              <a:defRPr sz="7200"/>
            </a:lvl3pPr>
            <a:lvl4pPr>
              <a:defRPr sz="6500"/>
            </a:lvl4pPr>
            <a:lvl5pPr>
              <a:defRPr sz="6500"/>
            </a:lvl5pPr>
            <a:lvl6pPr>
              <a:defRPr sz="6500"/>
            </a:lvl6pPr>
            <a:lvl7pPr>
              <a:defRPr sz="6500"/>
            </a:lvl7pPr>
            <a:lvl8pPr>
              <a:defRPr sz="6500"/>
            </a:lvl8pPr>
            <a:lvl9pPr>
              <a:defRPr sz="6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ACB231-D387-4819-A6AD-3BB22B32C9CA}" type="datetimeFigureOut">
              <a:rPr lang="en-US" smtClean="0"/>
              <a:t>3/24/2017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5368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ACB231-D387-4819-A6AD-3BB22B32C9CA}" type="datetimeFigureOut">
              <a:rPr lang="en-US" smtClean="0"/>
              <a:t>3/24/2017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055817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ACB231-D387-4819-A6AD-3BB22B32C9CA}" type="datetimeFigureOut">
              <a:rPr lang="en-US" smtClean="0"/>
              <a:t>3/24/2017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270222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1165014"/>
            <a:ext cx="12033252" cy="4958080"/>
          </a:xfrm>
        </p:spPr>
        <p:txBody>
          <a:bodyPr anchor="b"/>
          <a:lstStyle>
            <a:lvl1pPr algn="l">
              <a:defRPr sz="8000" b="1"/>
            </a:lvl1pPr>
          </a:lstStyle>
          <a:p>
            <a:r>
              <a:rPr lang="en-US"/>
              <a:t>Click to edit Master title style</a:t>
            </a:r>
          </a:p>
        </p:txBody>
      </p:sp>
      <p:sp>
        <p:nvSpPr>
          <p:cNvPr id="3" name="Content Placeholder 2"/>
          <p:cNvSpPr>
            <a:spLocks noGrp="1"/>
          </p:cNvSpPr>
          <p:nvPr>
            <p:ph idx="1"/>
          </p:nvPr>
        </p:nvSpPr>
        <p:spPr>
          <a:xfrm>
            <a:off x="14300201" y="1165016"/>
            <a:ext cx="20447000" cy="24973282"/>
          </a:xfrm>
        </p:spPr>
        <p:txBody>
          <a:bodyPr/>
          <a:lstStyle>
            <a:lvl1pPr>
              <a:defRPr sz="12800"/>
            </a:lvl1pPr>
            <a:lvl2pPr>
              <a:defRPr sz="11100"/>
            </a:lvl2pPr>
            <a:lvl3pPr>
              <a:defRPr sz="97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3" y="6123096"/>
            <a:ext cx="12033252" cy="20015202"/>
          </a:xfrm>
        </p:spPr>
        <p:txBody>
          <a:bodyPr/>
          <a:lstStyle>
            <a:lvl1pPr marL="0" indent="0">
              <a:buNone/>
              <a:defRPr sz="5600"/>
            </a:lvl1pPr>
            <a:lvl2pPr marL="1828679" indent="0">
              <a:buNone/>
              <a:defRPr sz="4800"/>
            </a:lvl2pPr>
            <a:lvl3pPr marL="3657358" indent="0">
              <a:buNone/>
              <a:defRPr sz="4000"/>
            </a:lvl3pPr>
            <a:lvl4pPr marL="5486038" indent="0">
              <a:buNone/>
              <a:defRPr sz="3600"/>
            </a:lvl4pPr>
            <a:lvl5pPr marL="7314717" indent="0">
              <a:buNone/>
              <a:defRPr sz="3600"/>
            </a:lvl5pPr>
            <a:lvl6pPr marL="9143398" indent="0">
              <a:buNone/>
              <a:defRPr sz="3600"/>
            </a:lvl6pPr>
            <a:lvl7pPr marL="10972077" indent="0">
              <a:buNone/>
              <a:defRPr sz="3600"/>
            </a:lvl7pPr>
            <a:lvl8pPr marL="12800757" indent="0">
              <a:buNone/>
              <a:defRPr sz="3600"/>
            </a:lvl8pPr>
            <a:lvl9pPr marL="14629436"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FAACB231-D387-4819-A6AD-3BB22B32C9CA}"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331472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20482561"/>
            <a:ext cx="21945600" cy="2418082"/>
          </a:xfrm>
        </p:spPr>
        <p:txBody>
          <a:bodyPr anchor="b"/>
          <a:lstStyle>
            <a:lvl1pPr algn="l">
              <a:defRPr sz="8000" b="1"/>
            </a:lvl1pPr>
          </a:lstStyle>
          <a:p>
            <a:r>
              <a:rPr lang="en-US"/>
              <a:t>Click to edit Master title style</a:t>
            </a:r>
          </a:p>
        </p:txBody>
      </p:sp>
      <p:sp>
        <p:nvSpPr>
          <p:cNvPr id="3" name="Picture Placeholder 2"/>
          <p:cNvSpPr>
            <a:spLocks noGrp="1"/>
          </p:cNvSpPr>
          <p:nvPr>
            <p:ph type="pic" idx="1"/>
          </p:nvPr>
        </p:nvSpPr>
        <p:spPr>
          <a:xfrm>
            <a:off x="7169152" y="2614506"/>
            <a:ext cx="21945600" cy="17556480"/>
          </a:xfrm>
        </p:spPr>
        <p:txBody>
          <a:bodyPr/>
          <a:lstStyle>
            <a:lvl1pPr marL="0" indent="0">
              <a:buNone/>
              <a:defRPr sz="12800"/>
            </a:lvl1pPr>
            <a:lvl2pPr marL="1828679" indent="0">
              <a:buNone/>
              <a:defRPr sz="11100"/>
            </a:lvl2pPr>
            <a:lvl3pPr marL="3657358" indent="0">
              <a:buNone/>
              <a:defRPr sz="9700"/>
            </a:lvl3pPr>
            <a:lvl4pPr marL="5486038" indent="0">
              <a:buNone/>
              <a:defRPr sz="8000"/>
            </a:lvl4pPr>
            <a:lvl5pPr marL="7314717" indent="0">
              <a:buNone/>
              <a:defRPr sz="8000"/>
            </a:lvl5pPr>
            <a:lvl6pPr marL="9143398" indent="0">
              <a:buNone/>
              <a:defRPr sz="8000"/>
            </a:lvl6pPr>
            <a:lvl7pPr marL="10972077" indent="0">
              <a:buNone/>
              <a:defRPr sz="8000"/>
            </a:lvl7pPr>
            <a:lvl8pPr marL="12800757" indent="0">
              <a:buNone/>
              <a:defRPr sz="8000"/>
            </a:lvl8pPr>
            <a:lvl9pPr marL="14629436" indent="0">
              <a:buNone/>
              <a:defRPr sz="8000"/>
            </a:lvl9pPr>
          </a:lstStyle>
          <a:p>
            <a:endParaRPr lang="en-US"/>
          </a:p>
        </p:txBody>
      </p:sp>
      <p:sp>
        <p:nvSpPr>
          <p:cNvPr id="4" name="Text Placeholder 3"/>
          <p:cNvSpPr>
            <a:spLocks noGrp="1"/>
          </p:cNvSpPr>
          <p:nvPr>
            <p:ph type="body" sz="half" idx="2"/>
          </p:nvPr>
        </p:nvSpPr>
        <p:spPr>
          <a:xfrm>
            <a:off x="7169152" y="22900643"/>
            <a:ext cx="21945600" cy="3434078"/>
          </a:xfrm>
        </p:spPr>
        <p:txBody>
          <a:bodyPr/>
          <a:lstStyle>
            <a:lvl1pPr marL="0" indent="0">
              <a:buNone/>
              <a:defRPr sz="5600"/>
            </a:lvl1pPr>
            <a:lvl2pPr marL="1828679" indent="0">
              <a:buNone/>
              <a:defRPr sz="4800"/>
            </a:lvl2pPr>
            <a:lvl3pPr marL="3657358" indent="0">
              <a:buNone/>
              <a:defRPr sz="4000"/>
            </a:lvl3pPr>
            <a:lvl4pPr marL="5486038" indent="0">
              <a:buNone/>
              <a:defRPr sz="3600"/>
            </a:lvl4pPr>
            <a:lvl5pPr marL="7314717" indent="0">
              <a:buNone/>
              <a:defRPr sz="3600"/>
            </a:lvl5pPr>
            <a:lvl6pPr marL="9143398" indent="0">
              <a:buNone/>
              <a:defRPr sz="3600"/>
            </a:lvl6pPr>
            <a:lvl7pPr marL="10972077" indent="0">
              <a:buNone/>
              <a:defRPr sz="3600"/>
            </a:lvl7pPr>
            <a:lvl8pPr marL="12800757" indent="0">
              <a:buNone/>
              <a:defRPr sz="3600"/>
            </a:lvl8pPr>
            <a:lvl9pPr marL="14629436" indent="0">
              <a:buNone/>
              <a:defRPr sz="3600"/>
            </a:lvl9pPr>
          </a:lstStyle>
          <a:p>
            <a:pPr lvl="0"/>
            <a:r>
              <a:rPr lang="en-US"/>
              <a:t>Click to edit Master text styles</a:t>
            </a:r>
          </a:p>
        </p:txBody>
      </p:sp>
      <p:sp>
        <p:nvSpPr>
          <p:cNvPr id="5" name="Date Placeholder 4"/>
          <p:cNvSpPr>
            <a:spLocks noGrp="1"/>
          </p:cNvSpPr>
          <p:nvPr>
            <p:ph type="dt" sz="half" idx="10"/>
          </p:nvPr>
        </p:nvSpPr>
        <p:spPr/>
        <p:txBody>
          <a:bodyPr/>
          <a:lstStyle/>
          <a:p>
            <a:fld id="{FAACB231-D387-4819-A6AD-3BB22B32C9CA}" type="datetimeFigureOut">
              <a:rPr lang="en-US" smtClean="0"/>
              <a:t>3/24/2017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B9880-65AB-4D7C-8C1C-B6EE1B4B57AA}" type="slidenum">
              <a:rPr lang="en-US" smtClean="0"/>
              <a:t>‹#›</a:t>
            </a:fld>
            <a:endParaRPr lang="en-US"/>
          </a:p>
        </p:txBody>
      </p:sp>
    </p:spTree>
    <p:extLst>
      <p:ext uri="{BB962C8B-B14F-4D97-AF65-F5344CB8AC3E}">
        <p14:creationId xmlns:p14="http://schemas.microsoft.com/office/powerpoint/2010/main" val="3562993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171788"/>
            <a:ext cx="32918400" cy="4876800"/>
          </a:xfrm>
          <a:prstGeom prst="rect">
            <a:avLst/>
          </a:prstGeom>
        </p:spPr>
        <p:txBody>
          <a:bodyPr vert="horz" lIns="365735" tIns="182869" rIns="365735" bIns="182869" rtlCol="0" anchor="ctr">
            <a:normAutofit/>
          </a:bodyPr>
          <a:lstStyle/>
          <a:p>
            <a:r>
              <a:rPr lang="en-US"/>
              <a:t>Click to edit Master title style</a:t>
            </a:r>
          </a:p>
        </p:txBody>
      </p:sp>
      <p:sp>
        <p:nvSpPr>
          <p:cNvPr id="3" name="Text Placeholder 2"/>
          <p:cNvSpPr>
            <a:spLocks noGrp="1"/>
          </p:cNvSpPr>
          <p:nvPr>
            <p:ph type="body" idx="1"/>
          </p:nvPr>
        </p:nvSpPr>
        <p:spPr>
          <a:xfrm>
            <a:off x="1828800" y="6827522"/>
            <a:ext cx="32918400" cy="19310777"/>
          </a:xfrm>
          <a:prstGeom prst="rect">
            <a:avLst/>
          </a:prstGeom>
        </p:spPr>
        <p:txBody>
          <a:bodyPr vert="horz" lIns="365735" tIns="182869" rIns="365735" bIns="18286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28800" y="27120430"/>
            <a:ext cx="8534400" cy="1557866"/>
          </a:xfrm>
          <a:prstGeom prst="rect">
            <a:avLst/>
          </a:prstGeom>
        </p:spPr>
        <p:txBody>
          <a:bodyPr vert="horz" lIns="365735" tIns="182869" rIns="365735" bIns="182869" rtlCol="0" anchor="ctr"/>
          <a:lstStyle>
            <a:lvl1pPr algn="l">
              <a:defRPr sz="4800">
                <a:solidFill>
                  <a:schemeClr val="tx1">
                    <a:tint val="75000"/>
                  </a:schemeClr>
                </a:solidFill>
              </a:defRPr>
            </a:lvl1pPr>
          </a:lstStyle>
          <a:p>
            <a:fld id="{FAACB231-D387-4819-A6AD-3BB22B32C9CA}" type="datetimeFigureOut">
              <a:rPr lang="en-US" smtClean="0"/>
              <a:t>3/24/2017</a:t>
            </a:fld>
            <a:endParaRPr lang="en-US"/>
          </a:p>
        </p:txBody>
      </p:sp>
      <p:sp>
        <p:nvSpPr>
          <p:cNvPr id="5" name="Footer Placeholder 4"/>
          <p:cNvSpPr>
            <a:spLocks noGrp="1"/>
          </p:cNvSpPr>
          <p:nvPr>
            <p:ph type="ftr" sz="quarter" idx="3"/>
          </p:nvPr>
        </p:nvSpPr>
        <p:spPr>
          <a:xfrm>
            <a:off x="12496800" y="27120430"/>
            <a:ext cx="11582400" cy="1557866"/>
          </a:xfrm>
          <a:prstGeom prst="rect">
            <a:avLst/>
          </a:prstGeom>
        </p:spPr>
        <p:txBody>
          <a:bodyPr vert="horz" lIns="365735" tIns="182869" rIns="365735" bIns="182869"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27120430"/>
            <a:ext cx="8534400" cy="1557866"/>
          </a:xfrm>
          <a:prstGeom prst="rect">
            <a:avLst/>
          </a:prstGeom>
        </p:spPr>
        <p:txBody>
          <a:bodyPr vert="horz" lIns="365735" tIns="182869" rIns="365735" bIns="182869" rtlCol="0" anchor="ctr"/>
          <a:lstStyle>
            <a:lvl1pPr algn="r">
              <a:defRPr sz="4800">
                <a:solidFill>
                  <a:schemeClr val="tx1">
                    <a:tint val="75000"/>
                  </a:schemeClr>
                </a:solidFill>
              </a:defRPr>
            </a:lvl1pPr>
          </a:lstStyle>
          <a:p>
            <a:fld id="{60CB9880-65AB-4D7C-8C1C-B6EE1B4B57AA}" type="slidenum">
              <a:rPr lang="en-US" smtClean="0"/>
              <a:t>‹#›</a:t>
            </a:fld>
            <a:endParaRPr lang="en-US"/>
          </a:p>
        </p:txBody>
      </p:sp>
    </p:spTree>
    <p:extLst>
      <p:ext uri="{BB962C8B-B14F-4D97-AF65-F5344CB8AC3E}">
        <p14:creationId xmlns:p14="http://schemas.microsoft.com/office/powerpoint/2010/main" val="1214376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358" rtl="0" eaLnBrk="1" latinLnBrk="0" hangingPunct="1">
        <a:spcBef>
          <a:spcPct val="0"/>
        </a:spcBef>
        <a:buNone/>
        <a:defRPr sz="17600" kern="1200">
          <a:solidFill>
            <a:schemeClr val="tx1"/>
          </a:solidFill>
          <a:latin typeface="+mj-lt"/>
          <a:ea typeface="+mj-ea"/>
          <a:cs typeface="+mj-cs"/>
        </a:defRPr>
      </a:lvl1pPr>
    </p:titleStyle>
    <p:bodyStyle>
      <a:lvl1pPr marL="1371510" indent="-1371510" algn="l" defTabSz="3657358"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604" indent="-1142924" algn="l" defTabSz="3657358" rtl="0" eaLnBrk="1" latinLnBrk="0" hangingPunct="1">
        <a:spcBef>
          <a:spcPct val="20000"/>
        </a:spcBef>
        <a:buFont typeface="Arial" pitchFamily="34" charset="0"/>
        <a:buChar char="–"/>
        <a:defRPr sz="11100" kern="1200">
          <a:solidFill>
            <a:schemeClr val="tx1"/>
          </a:solidFill>
          <a:latin typeface="+mn-lt"/>
          <a:ea typeface="+mn-ea"/>
          <a:cs typeface="+mn-cs"/>
        </a:defRPr>
      </a:lvl2pPr>
      <a:lvl3pPr marL="4571698" indent="-914340" algn="l" defTabSz="3657358" rtl="0" eaLnBrk="1" latinLnBrk="0" hangingPunct="1">
        <a:spcBef>
          <a:spcPct val="20000"/>
        </a:spcBef>
        <a:buFont typeface="Arial" pitchFamily="34" charset="0"/>
        <a:buChar char="•"/>
        <a:defRPr sz="9700" kern="1200">
          <a:solidFill>
            <a:schemeClr val="tx1"/>
          </a:solidFill>
          <a:latin typeface="+mn-lt"/>
          <a:ea typeface="+mn-ea"/>
          <a:cs typeface="+mn-cs"/>
        </a:defRPr>
      </a:lvl3pPr>
      <a:lvl4pPr marL="6400377"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058"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7738"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6417"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5096"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3775" indent="-914340" algn="l" defTabSz="3657358"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358" rtl="0" eaLnBrk="1" latinLnBrk="0" hangingPunct="1">
        <a:defRPr sz="7200" kern="1200">
          <a:solidFill>
            <a:schemeClr val="tx1"/>
          </a:solidFill>
          <a:latin typeface="+mn-lt"/>
          <a:ea typeface="+mn-ea"/>
          <a:cs typeface="+mn-cs"/>
        </a:defRPr>
      </a:lvl1pPr>
      <a:lvl2pPr marL="1828679" algn="l" defTabSz="3657358" rtl="0" eaLnBrk="1" latinLnBrk="0" hangingPunct="1">
        <a:defRPr sz="7200" kern="1200">
          <a:solidFill>
            <a:schemeClr val="tx1"/>
          </a:solidFill>
          <a:latin typeface="+mn-lt"/>
          <a:ea typeface="+mn-ea"/>
          <a:cs typeface="+mn-cs"/>
        </a:defRPr>
      </a:lvl2pPr>
      <a:lvl3pPr marL="3657358" algn="l" defTabSz="3657358" rtl="0" eaLnBrk="1" latinLnBrk="0" hangingPunct="1">
        <a:defRPr sz="7200" kern="1200">
          <a:solidFill>
            <a:schemeClr val="tx1"/>
          </a:solidFill>
          <a:latin typeface="+mn-lt"/>
          <a:ea typeface="+mn-ea"/>
          <a:cs typeface="+mn-cs"/>
        </a:defRPr>
      </a:lvl3pPr>
      <a:lvl4pPr marL="5486038" algn="l" defTabSz="3657358" rtl="0" eaLnBrk="1" latinLnBrk="0" hangingPunct="1">
        <a:defRPr sz="7200" kern="1200">
          <a:solidFill>
            <a:schemeClr val="tx1"/>
          </a:solidFill>
          <a:latin typeface="+mn-lt"/>
          <a:ea typeface="+mn-ea"/>
          <a:cs typeface="+mn-cs"/>
        </a:defRPr>
      </a:lvl4pPr>
      <a:lvl5pPr marL="7314717" algn="l" defTabSz="3657358" rtl="0" eaLnBrk="1" latinLnBrk="0" hangingPunct="1">
        <a:defRPr sz="7200" kern="1200">
          <a:solidFill>
            <a:schemeClr val="tx1"/>
          </a:solidFill>
          <a:latin typeface="+mn-lt"/>
          <a:ea typeface="+mn-ea"/>
          <a:cs typeface="+mn-cs"/>
        </a:defRPr>
      </a:lvl5pPr>
      <a:lvl6pPr marL="9143398" algn="l" defTabSz="3657358" rtl="0" eaLnBrk="1" latinLnBrk="0" hangingPunct="1">
        <a:defRPr sz="7200" kern="1200">
          <a:solidFill>
            <a:schemeClr val="tx1"/>
          </a:solidFill>
          <a:latin typeface="+mn-lt"/>
          <a:ea typeface="+mn-ea"/>
          <a:cs typeface="+mn-cs"/>
        </a:defRPr>
      </a:lvl6pPr>
      <a:lvl7pPr marL="10972077" algn="l" defTabSz="3657358" rtl="0" eaLnBrk="1" latinLnBrk="0" hangingPunct="1">
        <a:defRPr sz="7200" kern="1200">
          <a:solidFill>
            <a:schemeClr val="tx1"/>
          </a:solidFill>
          <a:latin typeface="+mn-lt"/>
          <a:ea typeface="+mn-ea"/>
          <a:cs typeface="+mn-cs"/>
        </a:defRPr>
      </a:lvl7pPr>
      <a:lvl8pPr marL="12800757" algn="l" defTabSz="3657358" rtl="0" eaLnBrk="1" latinLnBrk="0" hangingPunct="1">
        <a:defRPr sz="7200" kern="1200">
          <a:solidFill>
            <a:schemeClr val="tx1"/>
          </a:solidFill>
          <a:latin typeface="+mn-lt"/>
          <a:ea typeface="+mn-ea"/>
          <a:cs typeface="+mn-cs"/>
        </a:defRPr>
      </a:lvl8pPr>
      <a:lvl9pPr marL="14629436" algn="l" defTabSz="365735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jpeg"/><Relationship Id="rId3" Type="http://schemas.openxmlformats.org/officeDocument/2006/relationships/image" Target="../media/image1.tiff"/><Relationship Id="rId21" Type="http://schemas.openxmlformats.org/officeDocument/2006/relationships/image" Target="../media/image19.jpeg"/><Relationship Id="rId7" Type="http://schemas.openxmlformats.org/officeDocument/2006/relationships/image" Target="../media/image5.emf"/><Relationship Id="rId12" Type="http://schemas.openxmlformats.org/officeDocument/2006/relationships/image" Target="../media/image10.jpeg"/><Relationship Id="rId17" Type="http://schemas.openxmlformats.org/officeDocument/2006/relationships/image" Target="../media/image15.jpe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10" Type="http://schemas.openxmlformats.org/officeDocument/2006/relationships/image" Target="../media/image8.emf"/><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jpg"/><Relationship Id="rId27"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extBox 81"/>
          <p:cNvSpPr txBox="1">
            <a:spLocks noChangeArrowheads="1"/>
          </p:cNvSpPr>
          <p:nvPr/>
        </p:nvSpPr>
        <p:spPr bwMode="auto">
          <a:xfrm>
            <a:off x="1084650" y="609600"/>
            <a:ext cx="34406703" cy="392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4" tIns="43962" rIns="87924" bIns="4396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a:t>Investigating land-climate interactions across land cover types </a:t>
            </a:r>
          </a:p>
          <a:p>
            <a:r>
              <a:rPr lang="en-US" dirty="0"/>
              <a:t>using an eddy flux tower cluster in New Hampshire</a:t>
            </a:r>
          </a:p>
          <a:p>
            <a:pPr algn="ctr" defTabSz="969813" eaLnBrk="1" fontAlgn="base" hangingPunct="1">
              <a:spcBef>
                <a:spcPct val="0"/>
              </a:spcBef>
              <a:spcAft>
                <a:spcPct val="0"/>
              </a:spcAft>
              <a:defRPr/>
            </a:pPr>
            <a:endParaRPr lang="en-US" sz="1000" b="1" i="1" kern="0" dirty="0">
              <a:solidFill>
                <a:srgbClr val="000000"/>
              </a:solidFill>
              <a:latin typeface="Calibri Light" panose="020F0302020204030204" pitchFamily="34" charset="0"/>
            </a:endParaRPr>
          </a:p>
          <a:p>
            <a:pPr defTabSz="969813" eaLnBrk="1" fontAlgn="base" hangingPunct="1">
              <a:spcBef>
                <a:spcPct val="0"/>
              </a:spcBef>
              <a:spcAft>
                <a:spcPct val="0"/>
              </a:spcAft>
              <a:defRPr/>
            </a:pPr>
            <a:r>
              <a:rPr lang="en-US" sz="5700" kern="0" dirty="0">
                <a:solidFill>
                  <a:srgbClr val="000000"/>
                </a:solidFill>
                <a:latin typeface="Calibri Light" panose="020F0302020204030204" pitchFamily="34" charset="0"/>
              </a:rPr>
              <a:t>Rebecca Sanders-DeMott, Andrew Ouimette, Lucie Lepine, Sean Fogarty, Scott Ollinger</a:t>
            </a:r>
          </a:p>
          <a:p>
            <a:pPr defTabSz="969813" eaLnBrk="1" fontAlgn="base" hangingPunct="1">
              <a:spcBef>
                <a:spcPct val="0"/>
              </a:spcBef>
              <a:spcAft>
                <a:spcPct val="0"/>
              </a:spcAft>
              <a:defRPr/>
            </a:pPr>
            <a:r>
              <a:rPr lang="en-US" sz="3800" kern="0" dirty="0">
                <a:solidFill>
                  <a:srgbClr val="000000"/>
                </a:solidFill>
                <a:latin typeface="Calibri Light" panose="020F0302020204030204" pitchFamily="34" charset="0"/>
              </a:rPr>
              <a:t> Earth Systems Research Center &amp; Department of Natural Resources and the Environment, University of New Hampshire</a:t>
            </a:r>
          </a:p>
        </p:txBody>
      </p:sp>
      <p:sp>
        <p:nvSpPr>
          <p:cNvPr id="370" name="TextBox 26"/>
          <p:cNvSpPr txBox="1">
            <a:spLocks noChangeArrowheads="1"/>
          </p:cNvSpPr>
          <p:nvPr/>
        </p:nvSpPr>
        <p:spPr bwMode="auto">
          <a:xfrm>
            <a:off x="1084650" y="5715000"/>
            <a:ext cx="10965756" cy="366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69813" eaLnBrk="1" fontAlgn="base" hangingPunct="1">
              <a:spcBef>
                <a:spcPct val="0"/>
              </a:spcBef>
              <a:spcAft>
                <a:spcPct val="0"/>
              </a:spcAft>
            </a:pPr>
            <a:r>
              <a:rPr lang="en-US" sz="2700" dirty="0">
                <a:solidFill>
                  <a:srgbClr val="000000"/>
                </a:solidFill>
                <a:latin typeface="Calibri Light" panose="020F0302020204030204" pitchFamily="34" charset="0"/>
                <a:cs typeface="Arial" charset="0"/>
              </a:rPr>
              <a:t>Land use, land management, and land cover change influence both local and global climate through impacts on net greenhouse gas exchange, albedo, evapotranspiration, and latent and sensible heat fluxes. In the context of changing climatic conditions, understanding how land-climate interactions vary over different land cover types will help us better assess the impacts of future climate and land-use scenarios. </a:t>
            </a:r>
          </a:p>
          <a:p>
            <a:pPr defTabSz="969813" eaLnBrk="1" fontAlgn="base" hangingPunct="1">
              <a:spcBef>
                <a:spcPct val="0"/>
              </a:spcBef>
              <a:spcAft>
                <a:spcPct val="0"/>
              </a:spcAft>
            </a:pPr>
            <a:endParaRPr lang="en-US" sz="1400" dirty="0">
              <a:solidFill>
                <a:srgbClr val="000000"/>
              </a:solidFill>
              <a:latin typeface="Calibri Light" panose="020F0302020204030204" pitchFamily="34" charset="0"/>
              <a:cs typeface="Arial" charset="0"/>
            </a:endParaRPr>
          </a:p>
          <a:p>
            <a:pPr defTabSz="969813" eaLnBrk="1" fontAlgn="base" hangingPunct="1">
              <a:spcBef>
                <a:spcPct val="0"/>
              </a:spcBef>
              <a:spcAft>
                <a:spcPct val="0"/>
              </a:spcAft>
            </a:pPr>
            <a:r>
              <a:rPr lang="en-US" sz="2700" dirty="0">
                <a:solidFill>
                  <a:srgbClr val="000000"/>
                </a:solidFill>
                <a:latin typeface="Calibri Light" panose="020F0302020204030204" pitchFamily="34" charset="0"/>
                <a:cs typeface="Arial" charset="0"/>
              </a:rPr>
              <a:t>We are using a cluster of eddy covariance flux towers located within 7.5 km of one another in southern New Hampshire across four land cover types—</a:t>
            </a:r>
          </a:p>
        </p:txBody>
      </p:sp>
      <p:sp>
        <p:nvSpPr>
          <p:cNvPr id="529" name="Rectangle 1"/>
          <p:cNvSpPr>
            <a:spLocks noChangeArrowheads="1"/>
          </p:cNvSpPr>
          <p:nvPr/>
        </p:nvSpPr>
        <p:spPr bwMode="auto">
          <a:xfrm>
            <a:off x="741407" y="622738"/>
            <a:ext cx="35093189" cy="4005568"/>
          </a:xfrm>
          <a:prstGeom prst="rect">
            <a:avLst/>
          </a:prstGeom>
          <a:noFill/>
          <a:ln w="127000" algn="ctr">
            <a:solidFill>
              <a:srgbClr val="003591"/>
            </a:solidFill>
            <a:round/>
            <a:headEnd/>
            <a:tailEnd/>
          </a:ln>
          <a:extLst>
            <a:ext uri="{909E8E84-426E-40DD-AFC4-6F175D3DCCD1}">
              <a14:hiddenFill xmlns:a14="http://schemas.microsoft.com/office/drawing/2010/main">
                <a:solidFill>
                  <a:srgbClr val="FFFFFF"/>
                </a:solidFill>
              </a14:hiddenFill>
            </a:ext>
          </a:extLst>
        </p:spPr>
        <p:txBody>
          <a:bodyPr lIns="96981" tIns="48491" rIns="96981" bIns="48491"/>
          <a:lstStyle/>
          <a:p>
            <a:pPr defTabSz="969813" fontAlgn="base">
              <a:spcBef>
                <a:spcPct val="0"/>
              </a:spcBef>
              <a:spcAft>
                <a:spcPct val="0"/>
              </a:spcAft>
              <a:defRPr/>
            </a:pPr>
            <a:endParaRPr lang="en-US" sz="1900" kern="0">
              <a:solidFill>
                <a:srgbClr val="000000"/>
              </a:solidFill>
              <a:latin typeface="Arial" charset="0"/>
            </a:endParaRPr>
          </a:p>
        </p:txBody>
      </p:sp>
      <p:sp>
        <p:nvSpPr>
          <p:cNvPr id="185" name="TextBox 184"/>
          <p:cNvSpPr txBox="1"/>
          <p:nvPr/>
        </p:nvSpPr>
        <p:spPr>
          <a:xfrm>
            <a:off x="741406" y="19205495"/>
            <a:ext cx="11368216" cy="682705"/>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FLUX TOWER SITES</a:t>
            </a:r>
          </a:p>
        </p:txBody>
      </p:sp>
      <p:sp>
        <p:nvSpPr>
          <p:cNvPr id="187" name="TextBox 186"/>
          <p:cNvSpPr txBox="1"/>
          <p:nvPr/>
        </p:nvSpPr>
        <p:spPr>
          <a:xfrm>
            <a:off x="12603891" y="4976593"/>
            <a:ext cx="11338560" cy="682705"/>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CARBON FLUXES</a:t>
            </a:r>
          </a:p>
        </p:txBody>
      </p:sp>
      <p:sp>
        <p:nvSpPr>
          <p:cNvPr id="189" name="TextBox 188"/>
          <p:cNvSpPr txBox="1"/>
          <p:nvPr/>
        </p:nvSpPr>
        <p:spPr>
          <a:xfrm>
            <a:off x="24432498" y="18897600"/>
            <a:ext cx="11412493" cy="682705"/>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CONCLUSIONS AND FUTURE DIRECTIONS</a:t>
            </a:r>
          </a:p>
        </p:txBody>
      </p:sp>
      <p:sp>
        <p:nvSpPr>
          <p:cNvPr id="2" name="TextBox 1"/>
          <p:cNvSpPr txBox="1"/>
          <p:nvPr/>
        </p:nvSpPr>
        <p:spPr>
          <a:xfrm>
            <a:off x="741406" y="4988964"/>
            <a:ext cx="11368216" cy="682705"/>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INTRODUCTION</a:t>
            </a:r>
          </a:p>
        </p:txBody>
      </p:sp>
      <p:sp>
        <p:nvSpPr>
          <p:cNvPr id="4" name="Rectangle 3"/>
          <p:cNvSpPr/>
          <p:nvPr/>
        </p:nvSpPr>
        <p:spPr>
          <a:xfrm>
            <a:off x="5006206" y="23677653"/>
            <a:ext cx="1317195" cy="800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6981" tIns="48491" rIns="96981" bIns="48491" rtlCol="0" anchor="ctr"/>
          <a:lstStyle/>
          <a:p>
            <a:pPr algn="ctr"/>
            <a:endParaRPr lang="en-US"/>
          </a:p>
        </p:txBody>
      </p:sp>
      <p:sp>
        <p:nvSpPr>
          <p:cNvPr id="294" name="TextBox 293"/>
          <p:cNvSpPr txBox="1"/>
          <p:nvPr/>
        </p:nvSpPr>
        <p:spPr>
          <a:xfrm>
            <a:off x="24432499" y="27403961"/>
            <a:ext cx="11393694" cy="1280160"/>
          </a:xfrm>
          <a:prstGeom prst="rect">
            <a:avLst/>
          </a:prstGeom>
          <a:solidFill>
            <a:srgbClr val="003591"/>
          </a:solidFill>
        </p:spPr>
        <p:txBody>
          <a:bodyPr wrap="square" lIns="96981" tIns="0" rIns="96981" bIns="0" rtlCol="0">
            <a:spAutoFit/>
          </a:bodyPr>
          <a:lstStyle>
            <a:defPPr>
              <a:defRPr lang="en-US"/>
            </a:defPPr>
            <a:lvl1pPr>
              <a:defRPr sz="3600" b="1">
                <a:solidFill>
                  <a:schemeClr val="bg1"/>
                </a:solidFill>
                <a:latin typeface="Calibri Light" panose="020F0302020204030204" pitchFamily="34" charset="0"/>
              </a:defRPr>
            </a:lvl1pPr>
          </a:lstStyle>
          <a:p>
            <a:endParaRPr lang="en-US" sz="2100" b="0" dirty="0"/>
          </a:p>
          <a:p>
            <a:endParaRPr lang="en-US" sz="2100" b="0" dirty="0"/>
          </a:p>
          <a:p>
            <a:endParaRPr lang="en-US" sz="2100" b="0" dirty="0"/>
          </a:p>
          <a:p>
            <a:endParaRPr lang="en-US" sz="2100" b="0" dirty="0"/>
          </a:p>
          <a:p>
            <a:endParaRPr lang="en-US" sz="1100" b="0" dirty="0"/>
          </a:p>
        </p:txBody>
      </p:sp>
      <p:pic>
        <p:nvPicPr>
          <p:cNvPr id="1026" name="Picture 2" descr="C:\Users\Rebecca\Dropbox\Talks and Presentations\NERC Poster 2015\nsf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87216" y="27662991"/>
            <a:ext cx="9505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4749" y="1621849"/>
            <a:ext cx="6772736" cy="2012102"/>
          </a:xfrm>
          <a:prstGeom prst="rect">
            <a:avLst/>
          </a:prstGeom>
        </p:spPr>
      </p:pic>
      <p:pic>
        <p:nvPicPr>
          <p:cNvPr id="21" name="Picture 20"/>
          <p:cNvPicPr>
            <a:picLocks noChangeAspect="1"/>
          </p:cNvPicPr>
          <p:nvPr/>
        </p:nvPicPr>
        <p:blipFill>
          <a:blip r:embed="rId5"/>
          <a:stretch>
            <a:fillRect/>
          </a:stretch>
        </p:blipFill>
        <p:spPr>
          <a:xfrm>
            <a:off x="913608" y="20151863"/>
            <a:ext cx="11049792" cy="8194537"/>
          </a:xfrm>
          <a:prstGeom prst="rect">
            <a:avLst/>
          </a:prstGeom>
        </p:spPr>
      </p:pic>
      <p:sp>
        <p:nvSpPr>
          <p:cNvPr id="235" name="TextBox 234"/>
          <p:cNvSpPr txBox="1"/>
          <p:nvPr/>
        </p:nvSpPr>
        <p:spPr>
          <a:xfrm>
            <a:off x="24460200" y="4952945"/>
            <a:ext cx="11430000" cy="706353"/>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SEASONAL TRANSITIONS</a:t>
            </a:r>
          </a:p>
        </p:txBody>
      </p:sp>
      <p:sp>
        <p:nvSpPr>
          <p:cNvPr id="26" name="Rectangle 25"/>
          <p:cNvSpPr/>
          <p:nvPr/>
        </p:nvSpPr>
        <p:spPr>
          <a:xfrm>
            <a:off x="1084649" y="9220199"/>
            <a:ext cx="10825895" cy="923330"/>
          </a:xfrm>
          <a:prstGeom prst="rect">
            <a:avLst/>
          </a:prstGeom>
        </p:spPr>
        <p:txBody>
          <a:bodyPr wrap="square">
            <a:spAutoFit/>
          </a:bodyPr>
          <a:lstStyle/>
          <a:p>
            <a:pPr defTabSz="969813" fontAlgn="base">
              <a:spcBef>
                <a:spcPct val="0"/>
              </a:spcBef>
              <a:spcAft>
                <a:spcPct val="0"/>
              </a:spcAft>
            </a:pPr>
            <a:r>
              <a:rPr lang="en-US" sz="2700" dirty="0">
                <a:solidFill>
                  <a:srgbClr val="000000"/>
                </a:solidFill>
                <a:latin typeface="Calibri Light" panose="020F0302020204030204" pitchFamily="34" charset="0"/>
                <a:cs typeface="Arial" charset="0"/>
              </a:rPr>
              <a:t>mixed forest, cornfield, hayfield, and impervious surface (parking lot) — </a:t>
            </a:r>
          </a:p>
          <a:p>
            <a:pPr defTabSz="969813" fontAlgn="base">
              <a:spcBef>
                <a:spcPct val="0"/>
              </a:spcBef>
              <a:spcAft>
                <a:spcPct val="0"/>
              </a:spcAft>
            </a:pPr>
            <a:r>
              <a:rPr lang="en-US" sz="2700" dirty="0">
                <a:solidFill>
                  <a:srgbClr val="000000"/>
                </a:solidFill>
                <a:latin typeface="Calibri Light" panose="020F0302020204030204" pitchFamily="34" charset="0"/>
                <a:cs typeface="Arial" charset="0"/>
              </a:rPr>
              <a:t>to investigate the impacts of land cover type on land-climate interactions. </a:t>
            </a:r>
          </a:p>
        </p:txBody>
      </p:sp>
      <p:sp>
        <p:nvSpPr>
          <p:cNvPr id="27" name="Rectangle 26"/>
          <p:cNvSpPr/>
          <p:nvPr/>
        </p:nvSpPr>
        <p:spPr>
          <a:xfrm>
            <a:off x="1084648" y="10210800"/>
            <a:ext cx="10899155" cy="1754326"/>
          </a:xfrm>
          <a:prstGeom prst="rect">
            <a:avLst/>
          </a:prstGeom>
        </p:spPr>
        <p:txBody>
          <a:bodyPr wrap="square">
            <a:spAutoFit/>
          </a:bodyPr>
          <a:lstStyle/>
          <a:p>
            <a:r>
              <a:rPr lang="en-US" sz="2700" dirty="0">
                <a:solidFill>
                  <a:srgbClr val="000000"/>
                </a:solidFill>
                <a:latin typeface="Calibri Light" panose="020F0302020204030204" pitchFamily="34" charset="0"/>
                <a:cs typeface="Arial" charset="0"/>
              </a:rPr>
              <a:t>Here we present results from 2013-2016, highlighting the effects of each land cover type on carbon exchange, albedo, timing of seasonal transitions, soil temperatures, latent and sensible heat fluxes, and responses to </a:t>
            </a:r>
            <a:r>
              <a:rPr lang="en-US" sz="2700" dirty="0" err="1">
                <a:solidFill>
                  <a:srgbClr val="000000"/>
                </a:solidFill>
                <a:latin typeface="Calibri Light" panose="020F0302020204030204" pitchFamily="34" charset="0"/>
                <a:cs typeface="Arial" charset="0"/>
              </a:rPr>
              <a:t>interannual</a:t>
            </a:r>
            <a:r>
              <a:rPr lang="en-US" sz="2700" dirty="0">
                <a:solidFill>
                  <a:srgbClr val="000000"/>
                </a:solidFill>
                <a:latin typeface="Calibri Light" panose="020F0302020204030204" pitchFamily="34" charset="0"/>
                <a:cs typeface="Arial" charset="0"/>
              </a:rPr>
              <a:t> variability in climate and management.</a:t>
            </a:r>
            <a:endParaRPr lang="en-US" sz="2700" dirty="0"/>
          </a:p>
        </p:txBody>
      </p:sp>
      <p:sp>
        <p:nvSpPr>
          <p:cNvPr id="28" name="Rectangle 27"/>
          <p:cNvSpPr/>
          <p:nvPr/>
        </p:nvSpPr>
        <p:spPr>
          <a:xfrm>
            <a:off x="3047174" y="18963447"/>
            <a:ext cx="158653" cy="55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8"/>
          <p:cNvSpPr>
            <a:spLocks noChangeArrowheads="1"/>
          </p:cNvSpPr>
          <p:nvPr/>
        </p:nvSpPr>
        <p:spPr bwMode="auto">
          <a:xfrm>
            <a:off x="5306087" y="12270313"/>
            <a:ext cx="6604457" cy="236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1. </a:t>
            </a:r>
            <a:r>
              <a:rPr lang="en-US" sz="2100" dirty="0">
                <a:solidFill>
                  <a:srgbClr val="000000"/>
                </a:solidFill>
                <a:latin typeface="Calibri Light" panose="020F0302020204030204" pitchFamily="34" charset="0"/>
                <a:cs typeface="Arial" charset="0"/>
              </a:rPr>
              <a:t>(a) Location of flux tower cluster in southern NH relative to the northeast United States. (b) Land cover and (c) land surface temperature map of the flux tower cluster region near Durham, NH. Land surface temperature was derived from Landsat 8 thermal imagery from July 11, 2015. The developed areas, from north to south, are Dover, Durham, and </a:t>
            </a:r>
            <a:r>
              <a:rPr lang="en-US" sz="2100" dirty="0" err="1">
                <a:solidFill>
                  <a:srgbClr val="000000"/>
                </a:solidFill>
                <a:latin typeface="Calibri Light" panose="020F0302020204030204" pitchFamily="34" charset="0"/>
                <a:cs typeface="Arial" charset="0"/>
              </a:rPr>
              <a:t>Newmarket</a:t>
            </a:r>
            <a:r>
              <a:rPr lang="en-US" sz="2100" dirty="0">
                <a:solidFill>
                  <a:srgbClr val="000000"/>
                </a:solidFill>
                <a:latin typeface="Calibri Light" panose="020F0302020204030204" pitchFamily="34" charset="0"/>
                <a:cs typeface="Arial" charset="0"/>
              </a:rPr>
              <a:t>, NH.</a:t>
            </a:r>
          </a:p>
        </p:txBody>
      </p:sp>
      <p:sp>
        <p:nvSpPr>
          <p:cNvPr id="263" name="Rectangle 8"/>
          <p:cNvSpPr>
            <a:spLocks noChangeArrowheads="1"/>
          </p:cNvSpPr>
          <p:nvPr/>
        </p:nvSpPr>
        <p:spPr bwMode="auto">
          <a:xfrm>
            <a:off x="19496314" y="6119217"/>
            <a:ext cx="4125686" cy="332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2</a:t>
            </a:r>
            <a:r>
              <a:rPr lang="en-US" sz="2100" dirty="0">
                <a:solidFill>
                  <a:srgbClr val="000000"/>
                </a:solidFill>
                <a:latin typeface="Calibri Light" panose="020F0302020204030204" pitchFamily="34" charset="0"/>
                <a:cs typeface="Arial" charset="0"/>
              </a:rPr>
              <a:t>. Mean daytime (10:00 – 14:00)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fluxes averaged across 2014-2016 for each land cover type. Negative values represent net uptake of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from atmosphere by vegetation, whereas positive values represent a net source of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to atmosphere. Patterns of annual C fluxes in the hayfield and cornfield are influenced by land management. </a:t>
            </a:r>
          </a:p>
        </p:txBody>
      </p:sp>
      <p:pic>
        <p:nvPicPr>
          <p:cNvPr id="30" name="Picture 29"/>
          <p:cNvPicPr>
            <a:picLocks noChangeAspect="1"/>
          </p:cNvPicPr>
          <p:nvPr/>
        </p:nvPicPr>
        <p:blipFill>
          <a:blip r:embed="rId6"/>
          <a:stretch>
            <a:fillRect/>
          </a:stretch>
        </p:blipFill>
        <p:spPr>
          <a:xfrm>
            <a:off x="914400" y="14849377"/>
            <a:ext cx="4265547" cy="4150746"/>
          </a:xfrm>
          <a:prstGeom prst="rect">
            <a:avLst/>
          </a:prstGeom>
        </p:spPr>
      </p:pic>
      <p:pic>
        <p:nvPicPr>
          <p:cNvPr id="31" name="Picture 30"/>
          <p:cNvPicPr>
            <a:picLocks noChangeAspect="1"/>
          </p:cNvPicPr>
          <p:nvPr/>
        </p:nvPicPr>
        <p:blipFill>
          <a:blip r:embed="rId7"/>
          <a:stretch>
            <a:fillRect/>
          </a:stretch>
        </p:blipFill>
        <p:spPr>
          <a:xfrm>
            <a:off x="6553200" y="14800514"/>
            <a:ext cx="4245578" cy="4325686"/>
          </a:xfrm>
          <a:prstGeom prst="rect">
            <a:avLst/>
          </a:prstGeom>
        </p:spPr>
      </p:pic>
      <p:pic>
        <p:nvPicPr>
          <p:cNvPr id="264" name="Picture 263"/>
          <p:cNvPicPr>
            <a:picLocks noChangeAspect="1"/>
          </p:cNvPicPr>
          <p:nvPr/>
        </p:nvPicPr>
        <p:blipFill rotWithShape="1">
          <a:blip r:embed="rId8"/>
          <a:srcRect l="-1" r="23622" b="7310"/>
          <a:stretch/>
        </p:blipFill>
        <p:spPr>
          <a:xfrm>
            <a:off x="5135840" y="14888946"/>
            <a:ext cx="1297475" cy="1359368"/>
          </a:xfrm>
          <a:prstGeom prst="rect">
            <a:avLst/>
          </a:prstGeom>
        </p:spPr>
      </p:pic>
      <p:sp>
        <p:nvSpPr>
          <p:cNvPr id="284" name="TextBox 283"/>
          <p:cNvSpPr txBox="1"/>
          <p:nvPr/>
        </p:nvSpPr>
        <p:spPr>
          <a:xfrm>
            <a:off x="836656" y="5754762"/>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288" name="TextBox 287"/>
          <p:cNvSpPr txBox="1"/>
          <p:nvPr/>
        </p:nvSpPr>
        <p:spPr>
          <a:xfrm>
            <a:off x="838200" y="8458200"/>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324" name="Rectangle 8"/>
          <p:cNvSpPr>
            <a:spLocks noChangeArrowheads="1"/>
          </p:cNvSpPr>
          <p:nvPr/>
        </p:nvSpPr>
        <p:spPr bwMode="auto">
          <a:xfrm>
            <a:off x="12878593" y="20308044"/>
            <a:ext cx="10743429" cy="17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3</a:t>
            </a:r>
            <a:r>
              <a:rPr lang="en-US" sz="2100" dirty="0">
                <a:solidFill>
                  <a:srgbClr val="000000"/>
                </a:solidFill>
                <a:latin typeface="Calibri Light" panose="020F0302020204030204" pitchFamily="34" charset="0"/>
                <a:cs typeface="Arial" charset="0"/>
              </a:rPr>
              <a:t>. </a:t>
            </a:r>
            <a:r>
              <a:rPr lang="en-US" sz="2100" dirty="0" err="1">
                <a:solidFill>
                  <a:srgbClr val="000000"/>
                </a:solidFill>
                <a:latin typeface="Calibri Light" panose="020F0302020204030204" pitchFamily="34" charset="0"/>
                <a:cs typeface="Arial" charset="0"/>
              </a:rPr>
              <a:t>Interannual</a:t>
            </a:r>
            <a:r>
              <a:rPr lang="en-US" sz="2100" dirty="0">
                <a:solidFill>
                  <a:srgbClr val="000000"/>
                </a:solidFill>
                <a:latin typeface="Calibri Light" panose="020F0302020204030204" pitchFamily="34" charset="0"/>
                <a:cs typeface="Arial" charset="0"/>
              </a:rPr>
              <a:t> variation in daytime (10:00 – 14:00)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fluxes for the forest (top), hayfield (middle), and cornfield (bottom). Negative values represent net uptake of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by vegetation. Dotted vertical lines represent the start and end of the growing season (shaded area) for dominant vegetation in each land cover type as defined by timing of C uptake. Arrows indicate the timing of management interventions for the hayfield and cornfield. Data from parking lot not shown. </a:t>
            </a:r>
          </a:p>
        </p:txBody>
      </p:sp>
      <p:sp>
        <p:nvSpPr>
          <p:cNvPr id="42" name="TextBox 41"/>
          <p:cNvSpPr txBox="1"/>
          <p:nvPr/>
        </p:nvSpPr>
        <p:spPr>
          <a:xfrm>
            <a:off x="3550163" y="16702245"/>
            <a:ext cx="991079" cy="246221"/>
          </a:xfrm>
          <a:prstGeom prst="rect">
            <a:avLst/>
          </a:prstGeom>
          <a:solidFill>
            <a:schemeClr val="bg1"/>
          </a:solidFill>
        </p:spPr>
        <p:txBody>
          <a:bodyPr wrap="square" lIns="0" tIns="0" rIns="0" bIns="0" rtlCol="0">
            <a:spAutoFit/>
          </a:bodyPr>
          <a:lstStyle/>
          <a:p>
            <a:pPr algn="ctr"/>
            <a:r>
              <a:rPr lang="en-US" sz="1600" dirty="0"/>
              <a:t>Parking Lot</a:t>
            </a:r>
          </a:p>
        </p:txBody>
      </p:sp>
      <p:sp>
        <p:nvSpPr>
          <p:cNvPr id="43" name="TextBox 42"/>
          <p:cNvSpPr txBox="1"/>
          <p:nvPr/>
        </p:nvSpPr>
        <p:spPr>
          <a:xfrm>
            <a:off x="3629867" y="18117729"/>
            <a:ext cx="548640" cy="246221"/>
          </a:xfrm>
          <a:prstGeom prst="rect">
            <a:avLst/>
          </a:prstGeom>
          <a:solidFill>
            <a:schemeClr val="bg1"/>
          </a:solidFill>
        </p:spPr>
        <p:txBody>
          <a:bodyPr wrap="square" lIns="0" tIns="0" rIns="0" bIns="0" rtlCol="0">
            <a:spAutoFit/>
          </a:bodyPr>
          <a:lstStyle/>
          <a:p>
            <a:pPr algn="ctr"/>
            <a:r>
              <a:rPr lang="en-US" sz="1600" dirty="0"/>
              <a:t>Forest</a:t>
            </a:r>
          </a:p>
        </p:txBody>
      </p:sp>
      <p:sp>
        <p:nvSpPr>
          <p:cNvPr id="44" name="TextBox 43"/>
          <p:cNvSpPr txBox="1"/>
          <p:nvPr/>
        </p:nvSpPr>
        <p:spPr>
          <a:xfrm>
            <a:off x="1198738" y="16830677"/>
            <a:ext cx="797011" cy="246221"/>
          </a:xfrm>
          <a:prstGeom prst="rect">
            <a:avLst/>
          </a:prstGeom>
          <a:solidFill>
            <a:schemeClr val="bg1"/>
          </a:solidFill>
        </p:spPr>
        <p:txBody>
          <a:bodyPr wrap="square" lIns="0" tIns="0" rIns="0" bIns="0" rtlCol="0">
            <a:spAutoFit/>
          </a:bodyPr>
          <a:lstStyle/>
          <a:p>
            <a:pPr algn="ctr"/>
            <a:r>
              <a:rPr lang="en-US" sz="1600" dirty="0"/>
              <a:t>Cornfield</a:t>
            </a:r>
          </a:p>
        </p:txBody>
      </p:sp>
      <p:cxnSp>
        <p:nvCxnSpPr>
          <p:cNvPr id="10" name="Straight Arrow Connector 9"/>
          <p:cNvCxnSpPr>
            <a:cxnSpLocks/>
          </p:cNvCxnSpPr>
          <p:nvPr/>
        </p:nvCxnSpPr>
        <p:spPr>
          <a:xfrm>
            <a:off x="2398214" y="15164632"/>
            <a:ext cx="486944" cy="3048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p:cNvCxnSpPr>
          <p:nvPr/>
        </p:nvCxnSpPr>
        <p:spPr>
          <a:xfrm flipV="1">
            <a:off x="1843350" y="16613651"/>
            <a:ext cx="267043" cy="24994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flipH="1" flipV="1">
            <a:off x="2639267" y="17634691"/>
            <a:ext cx="1015258" cy="5030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42" idx="1"/>
          </p:cNvCxnSpPr>
          <p:nvPr/>
        </p:nvCxnSpPr>
        <p:spPr>
          <a:xfrm flipH="1" flipV="1">
            <a:off x="2670831" y="16582846"/>
            <a:ext cx="879332" cy="2425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18358" y="15097307"/>
            <a:ext cx="731520" cy="246221"/>
          </a:xfrm>
          <a:prstGeom prst="rect">
            <a:avLst/>
          </a:prstGeom>
          <a:solidFill>
            <a:schemeClr val="bg1"/>
          </a:solidFill>
        </p:spPr>
        <p:txBody>
          <a:bodyPr wrap="square" lIns="0" tIns="0" rIns="0" bIns="0" rtlCol="0">
            <a:spAutoFit/>
          </a:bodyPr>
          <a:lstStyle/>
          <a:p>
            <a:pPr algn="ctr"/>
            <a:r>
              <a:rPr lang="en-US" sz="1600" dirty="0"/>
              <a:t>Hayfield</a:t>
            </a:r>
          </a:p>
        </p:txBody>
      </p:sp>
      <p:pic>
        <p:nvPicPr>
          <p:cNvPr id="240"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6852" t="14147" r="3992" b="14631"/>
          <a:stretch/>
        </p:blipFill>
        <p:spPr bwMode="auto">
          <a:xfrm>
            <a:off x="1319407" y="12231072"/>
            <a:ext cx="3252788" cy="248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Star: 5 Points 28"/>
          <p:cNvSpPr/>
          <p:nvPr/>
        </p:nvSpPr>
        <p:spPr>
          <a:xfrm>
            <a:off x="3353116" y="13649423"/>
            <a:ext cx="199130" cy="214309"/>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02691" y="13455960"/>
            <a:ext cx="99113" cy="1063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5" name="Picture 264"/>
          <p:cNvPicPr>
            <a:picLocks noChangeAspect="1"/>
          </p:cNvPicPr>
          <p:nvPr/>
        </p:nvPicPr>
        <p:blipFill rotWithShape="1">
          <a:blip r:embed="rId10"/>
          <a:srcRect t="10721" r="47940"/>
          <a:stretch/>
        </p:blipFill>
        <p:spPr>
          <a:xfrm>
            <a:off x="10739571" y="15196926"/>
            <a:ext cx="847445" cy="1915938"/>
          </a:xfrm>
          <a:prstGeom prst="rect">
            <a:avLst/>
          </a:prstGeom>
        </p:spPr>
      </p:pic>
      <p:sp>
        <p:nvSpPr>
          <p:cNvPr id="68" name="Rectangle 8"/>
          <p:cNvSpPr>
            <a:spLocks noChangeArrowheads="1"/>
          </p:cNvSpPr>
          <p:nvPr/>
        </p:nvSpPr>
        <p:spPr bwMode="auto">
          <a:xfrm>
            <a:off x="13321261" y="27602140"/>
            <a:ext cx="5789546" cy="74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4</a:t>
            </a:r>
            <a:r>
              <a:rPr lang="en-US" sz="2100" dirty="0">
                <a:solidFill>
                  <a:srgbClr val="000000"/>
                </a:solidFill>
                <a:latin typeface="Calibri Light" panose="020F0302020204030204" pitchFamily="34" charset="0"/>
                <a:cs typeface="Arial" charset="0"/>
              </a:rPr>
              <a:t>. Mean mid-day albedo averaged across 2014-2016 for each land cover type. </a:t>
            </a:r>
          </a:p>
        </p:txBody>
      </p:sp>
      <p:graphicFrame>
        <p:nvGraphicFramePr>
          <p:cNvPr id="9" name="Table 8"/>
          <p:cNvGraphicFramePr>
            <a:graphicFrameLocks noGrp="1"/>
          </p:cNvGraphicFramePr>
          <p:nvPr>
            <p:extLst>
              <p:ext uri="{D42A27DB-BD31-4B8C-83A1-F6EECF244321}">
                <p14:modId xmlns:p14="http://schemas.microsoft.com/office/powerpoint/2010/main" val="3180749880"/>
              </p:ext>
            </p:extLst>
          </p:nvPr>
        </p:nvGraphicFramePr>
        <p:xfrm>
          <a:off x="19888965" y="26001253"/>
          <a:ext cx="3302759" cy="2215855"/>
        </p:xfrm>
        <a:graphic>
          <a:graphicData uri="http://schemas.openxmlformats.org/drawingml/2006/table">
            <a:tbl>
              <a:tblPr firstRow="1" bandRow="1">
                <a:tableStyleId>{5C22544A-7EE6-4342-B048-85BDC9FD1C3A}</a:tableStyleId>
              </a:tblPr>
              <a:tblGrid>
                <a:gridCol w="1493813">
                  <a:extLst>
                    <a:ext uri="{9D8B030D-6E8A-4147-A177-3AD203B41FA5}">
                      <a16:colId xmlns:a16="http://schemas.microsoft.com/office/drawing/2014/main" val="119559894"/>
                    </a:ext>
                  </a:extLst>
                </a:gridCol>
                <a:gridCol w="715988">
                  <a:extLst>
                    <a:ext uri="{9D8B030D-6E8A-4147-A177-3AD203B41FA5}">
                      <a16:colId xmlns:a16="http://schemas.microsoft.com/office/drawing/2014/main" val="4186134023"/>
                    </a:ext>
                  </a:extLst>
                </a:gridCol>
                <a:gridCol w="1092958">
                  <a:extLst>
                    <a:ext uri="{9D8B030D-6E8A-4147-A177-3AD203B41FA5}">
                      <a16:colId xmlns:a16="http://schemas.microsoft.com/office/drawing/2014/main" val="1064892899"/>
                    </a:ext>
                  </a:extLst>
                </a:gridCol>
              </a:tblGrid>
              <a:tr h="443171">
                <a:tc>
                  <a:txBody>
                    <a:bodyPr/>
                    <a:lstStyle/>
                    <a:p>
                      <a:r>
                        <a:rPr lang="en-US" sz="2100" b="0" kern="1200" dirty="0">
                          <a:solidFill>
                            <a:srgbClr val="000000"/>
                          </a:solidFill>
                          <a:latin typeface="Calibri Light" panose="020F0302020204030204" pitchFamily="34" charset="0"/>
                          <a:ea typeface="+mn-ea"/>
                          <a:cs typeface="Arial" charset="0"/>
                        </a:rPr>
                        <a:t>Site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100" b="0" kern="1200" dirty="0">
                          <a:solidFill>
                            <a:srgbClr val="000000"/>
                          </a:solidFill>
                          <a:latin typeface="Calibri Light" panose="020F0302020204030204" pitchFamily="34" charset="0"/>
                          <a:ea typeface="+mn-ea"/>
                          <a:cs typeface="Arial" charset="0"/>
                        </a:rPr>
                        <a:t>GS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100" b="0" kern="1200" dirty="0">
                          <a:solidFill>
                            <a:srgbClr val="000000"/>
                          </a:solidFill>
                          <a:latin typeface="Calibri Light" panose="020F0302020204030204" pitchFamily="34" charset="0"/>
                          <a:ea typeface="+mn-ea"/>
                          <a:cs typeface="Arial" charset="0"/>
                        </a:rPr>
                        <a:t>Non-GS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4555040"/>
                  </a:ext>
                </a:extLst>
              </a:tr>
              <a:tr h="443171">
                <a:tc>
                  <a:txBody>
                    <a:bodyPr/>
                    <a:lstStyle/>
                    <a:p>
                      <a:r>
                        <a:rPr lang="en-US" sz="2100" b="0" kern="1200" dirty="0">
                          <a:solidFill>
                            <a:srgbClr val="000000"/>
                          </a:solidFill>
                          <a:latin typeface="Calibri Light" panose="020F0302020204030204" pitchFamily="34" charset="0"/>
                          <a:ea typeface="+mn-ea"/>
                          <a:cs typeface="Arial" charset="0"/>
                        </a:rPr>
                        <a:t>Forest</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0.12</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0.14</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47344814"/>
                  </a:ext>
                </a:extLst>
              </a:tr>
              <a:tr h="443171">
                <a:tc>
                  <a:txBody>
                    <a:bodyPr/>
                    <a:lstStyle/>
                    <a:p>
                      <a:r>
                        <a:rPr lang="en-US" sz="2100" b="0" kern="1200" dirty="0">
                          <a:solidFill>
                            <a:srgbClr val="000000"/>
                          </a:solidFill>
                          <a:latin typeface="Calibri Light" panose="020F0302020204030204" pitchFamily="34" charset="0"/>
                          <a:ea typeface="+mn-ea"/>
                          <a:cs typeface="Arial" charset="0"/>
                        </a:rPr>
                        <a:t>Hayfield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74727"/>
                  </a:ext>
                </a:extLst>
              </a:tr>
              <a:tr h="443171">
                <a:tc>
                  <a:txBody>
                    <a:bodyPr/>
                    <a:lstStyle/>
                    <a:p>
                      <a:r>
                        <a:rPr lang="en-US" sz="2100" b="0" kern="1200" dirty="0">
                          <a:solidFill>
                            <a:srgbClr val="000000"/>
                          </a:solidFill>
                          <a:latin typeface="Calibri Light" panose="020F0302020204030204" pitchFamily="34" charset="0"/>
                          <a:ea typeface="+mn-ea"/>
                          <a:cs typeface="Arial" charset="0"/>
                        </a:rPr>
                        <a:t>Cornfield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4353643"/>
                  </a:ext>
                </a:extLst>
              </a:tr>
              <a:tr h="443171">
                <a:tc>
                  <a:txBody>
                    <a:bodyPr/>
                    <a:lstStyle/>
                    <a:p>
                      <a:r>
                        <a:rPr lang="en-US" sz="2100" b="0" kern="1200" dirty="0">
                          <a:solidFill>
                            <a:srgbClr val="000000"/>
                          </a:solidFill>
                          <a:latin typeface="Calibri Light" panose="020F0302020204030204" pitchFamily="34" charset="0"/>
                          <a:ea typeface="+mn-ea"/>
                          <a:cs typeface="Arial" charset="0"/>
                        </a:rPr>
                        <a:t>Parking Lot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0.13</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100" b="0" kern="1200" dirty="0">
                          <a:solidFill>
                            <a:srgbClr val="000000"/>
                          </a:solidFill>
                          <a:latin typeface="Calibri Light" panose="020F0302020204030204" pitchFamily="34" charset="0"/>
                          <a:ea typeface="+mn-ea"/>
                          <a:cs typeface="Arial" charset="0"/>
                        </a:rPr>
                        <a:t>0.28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105490"/>
                  </a:ext>
                </a:extLst>
              </a:tr>
            </a:tbl>
          </a:graphicData>
        </a:graphic>
      </p:graphicFrame>
      <p:sp>
        <p:nvSpPr>
          <p:cNvPr id="190" name="TextBox 189"/>
          <p:cNvSpPr txBox="1"/>
          <p:nvPr/>
        </p:nvSpPr>
        <p:spPr>
          <a:xfrm>
            <a:off x="12649200" y="22177295"/>
            <a:ext cx="11338560" cy="682705"/>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ALBEDO</a:t>
            </a:r>
          </a:p>
        </p:txBody>
      </p:sp>
      <p:sp>
        <p:nvSpPr>
          <p:cNvPr id="72" name="TextBox 71"/>
          <p:cNvSpPr txBox="1"/>
          <p:nvPr/>
        </p:nvSpPr>
        <p:spPr>
          <a:xfrm>
            <a:off x="50616015" y="2128289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73" name="TextBox 72"/>
          <p:cNvSpPr txBox="1"/>
          <p:nvPr/>
        </p:nvSpPr>
        <p:spPr>
          <a:xfrm>
            <a:off x="50616015" y="2181629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78" name="Rectangle 77"/>
          <p:cNvSpPr/>
          <p:nvPr/>
        </p:nvSpPr>
        <p:spPr>
          <a:xfrm>
            <a:off x="24786563" y="19735800"/>
            <a:ext cx="10961095" cy="7525137"/>
          </a:xfrm>
          <a:prstGeom prst="rect">
            <a:avLst/>
          </a:prstGeom>
        </p:spPr>
        <p:txBody>
          <a:bodyPr wrap="square" lIns="0" tIns="0" rIns="0" bIns="0">
            <a:spAutoFit/>
          </a:bodyPr>
          <a:lstStyle/>
          <a:p>
            <a:r>
              <a:rPr lang="en-US" sz="2700" dirty="0">
                <a:solidFill>
                  <a:srgbClr val="000000"/>
                </a:solidFill>
                <a:latin typeface="Calibri Light" panose="020F0302020204030204" pitchFamily="34" charset="0"/>
                <a:cs typeface="Arial" charset="0"/>
              </a:rPr>
              <a:t>Forest is a stronger daytime C sink than the hayfield or cornfield, but nighttime and management activities are not considered here.</a:t>
            </a:r>
          </a:p>
          <a:p>
            <a:endParaRPr lang="en-US" sz="500" dirty="0">
              <a:solidFill>
                <a:srgbClr val="000000"/>
              </a:solidFill>
              <a:latin typeface="Calibri Light" panose="020F0302020204030204" pitchFamily="34" charset="0"/>
              <a:cs typeface="Arial" charset="0"/>
            </a:endParaRPr>
          </a:p>
          <a:p>
            <a:r>
              <a:rPr lang="en-US" sz="2700" dirty="0" err="1">
                <a:solidFill>
                  <a:srgbClr val="000000"/>
                </a:solidFill>
                <a:latin typeface="Calibri Light" panose="020F0302020204030204" pitchFamily="34" charset="0"/>
                <a:cs typeface="Arial" charset="0"/>
              </a:rPr>
              <a:t>Interannual</a:t>
            </a:r>
            <a:r>
              <a:rPr lang="en-US" sz="2700" dirty="0">
                <a:solidFill>
                  <a:srgbClr val="000000"/>
                </a:solidFill>
                <a:latin typeface="Calibri Light" panose="020F0302020204030204" pitchFamily="34" charset="0"/>
                <a:cs typeface="Arial" charset="0"/>
              </a:rPr>
              <a:t> variability in C fluxes in cornfield and hayfield tightly controlled by management, growing season of forest and hayfield likely influenced by </a:t>
            </a:r>
            <a:r>
              <a:rPr lang="en-US" sz="2700" dirty="0" err="1">
                <a:solidFill>
                  <a:srgbClr val="000000"/>
                </a:solidFill>
                <a:latin typeface="Calibri Light" panose="020F0302020204030204" pitchFamily="34" charset="0"/>
                <a:cs typeface="Arial" charset="0"/>
              </a:rPr>
              <a:t>interannual</a:t>
            </a:r>
            <a:r>
              <a:rPr lang="en-US" sz="2700" dirty="0">
                <a:solidFill>
                  <a:srgbClr val="000000"/>
                </a:solidFill>
                <a:latin typeface="Calibri Light" panose="020F0302020204030204" pitchFamily="34" charset="0"/>
                <a:cs typeface="Arial" charset="0"/>
              </a:rPr>
              <a:t> variation in climate more than the cornfield.</a:t>
            </a:r>
          </a:p>
          <a:p>
            <a:endParaRPr lang="en-US" sz="500" dirty="0">
              <a:solidFill>
                <a:srgbClr val="000000"/>
              </a:solidFill>
              <a:latin typeface="Calibri Light" panose="020F0302020204030204" pitchFamily="34" charset="0"/>
              <a:cs typeface="Arial" charset="0"/>
            </a:endParaRPr>
          </a:p>
          <a:p>
            <a:r>
              <a:rPr lang="en-US" sz="2700" dirty="0">
                <a:solidFill>
                  <a:srgbClr val="000000"/>
                </a:solidFill>
                <a:latin typeface="Calibri Light" panose="020F0302020204030204" pitchFamily="34" charset="0"/>
                <a:cs typeface="Arial" charset="0"/>
              </a:rPr>
              <a:t>Forest has lowest albedo in both growing and non-growing season, suggesting  a climate forcing trade-off between albedo and C uptake. </a:t>
            </a:r>
          </a:p>
          <a:p>
            <a:endParaRPr lang="en-US" sz="500" dirty="0">
              <a:solidFill>
                <a:srgbClr val="000000"/>
              </a:solidFill>
              <a:latin typeface="Calibri Light" panose="020F0302020204030204" pitchFamily="34" charset="0"/>
              <a:cs typeface="Arial" charset="0"/>
            </a:endParaRPr>
          </a:p>
          <a:p>
            <a:r>
              <a:rPr lang="en-US" sz="2700" dirty="0">
                <a:solidFill>
                  <a:srgbClr val="000000"/>
                </a:solidFill>
                <a:latin typeface="Calibri Light" panose="020F0302020204030204" pitchFamily="34" charset="0"/>
                <a:cs typeface="Arial" charset="0"/>
              </a:rPr>
              <a:t>Hayfield C uptake was responsive to mid-winter warming in 2016 when snow not present and rapidly began taking up C during the early spring, whereas the forest was a source of C during much of the same period.</a:t>
            </a:r>
          </a:p>
          <a:p>
            <a:endParaRPr lang="en-US" sz="500" dirty="0">
              <a:solidFill>
                <a:srgbClr val="000000"/>
              </a:solidFill>
              <a:latin typeface="Calibri Light" panose="020F0302020204030204" pitchFamily="34" charset="0"/>
              <a:cs typeface="Arial" charset="0"/>
            </a:endParaRPr>
          </a:p>
          <a:p>
            <a:r>
              <a:rPr lang="en-US" sz="2700" dirty="0">
                <a:solidFill>
                  <a:srgbClr val="000000"/>
                </a:solidFill>
                <a:latin typeface="Calibri Light" panose="020F0302020204030204" pitchFamily="34" charset="0"/>
                <a:cs typeface="Arial" charset="0"/>
              </a:rPr>
              <a:t>Forest soil temperature shows longest lagged response to air temperature in the spring and fall and is largely decoupled from air temperature in winter.</a:t>
            </a:r>
          </a:p>
          <a:p>
            <a:endParaRPr lang="en-US" sz="500" dirty="0">
              <a:solidFill>
                <a:srgbClr val="000000"/>
              </a:solidFill>
              <a:latin typeface="Calibri Light" panose="020F0302020204030204" pitchFamily="34" charset="0"/>
              <a:cs typeface="Arial" charset="0"/>
            </a:endParaRPr>
          </a:p>
          <a:p>
            <a:r>
              <a:rPr lang="en-US" sz="2700" dirty="0">
                <a:solidFill>
                  <a:srgbClr val="000000"/>
                </a:solidFill>
                <a:latin typeface="Calibri Light" panose="020F0302020204030204" pitchFamily="34" charset="0"/>
                <a:cs typeface="Arial" charset="0"/>
              </a:rPr>
              <a:t>Sensible heat flux is high in forest and cornfield prior to peak vegetation, but hayfield and parking are consistent throughout growing season. </a:t>
            </a:r>
          </a:p>
          <a:p>
            <a:endParaRPr lang="en-US" sz="500" dirty="0">
              <a:solidFill>
                <a:srgbClr val="000000"/>
              </a:solidFill>
              <a:latin typeface="Calibri Light" panose="020F0302020204030204" pitchFamily="34" charset="0"/>
              <a:cs typeface="Arial" charset="0"/>
            </a:endParaRPr>
          </a:p>
          <a:p>
            <a:r>
              <a:rPr lang="en-US" sz="2700" dirty="0">
                <a:solidFill>
                  <a:srgbClr val="000000"/>
                </a:solidFill>
                <a:latin typeface="Calibri Light" panose="020F0302020204030204" pitchFamily="34" charset="0"/>
                <a:cs typeface="Arial" charset="0"/>
              </a:rPr>
              <a:t>Future Directions: Calculate annual C fluxes, including management fluxes of fertilizer application and harvest. Investigate drivers of </a:t>
            </a:r>
            <a:r>
              <a:rPr lang="en-US" sz="2700" dirty="0" err="1">
                <a:solidFill>
                  <a:srgbClr val="000000"/>
                </a:solidFill>
                <a:latin typeface="Calibri Light" panose="020F0302020204030204" pitchFamily="34" charset="0"/>
                <a:cs typeface="Arial" charset="0"/>
              </a:rPr>
              <a:t>interannual</a:t>
            </a:r>
            <a:r>
              <a:rPr lang="en-US" sz="2700" dirty="0">
                <a:solidFill>
                  <a:srgbClr val="000000"/>
                </a:solidFill>
                <a:latin typeface="Calibri Light" panose="020F0302020204030204" pitchFamily="34" charset="0"/>
                <a:cs typeface="Arial" charset="0"/>
              </a:rPr>
              <a:t> variability in C uptake, especially related to winter and early growing season  climate.</a:t>
            </a:r>
          </a:p>
        </p:txBody>
      </p:sp>
      <p:pic>
        <p:nvPicPr>
          <p:cNvPr id="232" name="Picture 2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801600" y="11049000"/>
            <a:ext cx="10972800" cy="9144000"/>
          </a:xfrm>
          <a:prstGeom prst="rect">
            <a:avLst/>
          </a:prstGeom>
        </p:spPr>
      </p:pic>
      <p:pic>
        <p:nvPicPr>
          <p:cNvPr id="92" name="Picture 91"/>
          <p:cNvPicPr>
            <a:picLocks noChangeAspect="1"/>
          </p:cNvPicPr>
          <p:nvPr/>
        </p:nvPicPr>
        <p:blipFill rotWithShape="1">
          <a:blip r:embed="rId12" cstate="print">
            <a:extLst>
              <a:ext uri="{28A0092B-C50C-407E-A947-70E740481C1C}">
                <a14:useLocalDpi xmlns:a14="http://schemas.microsoft.com/office/drawing/2010/main" val="0"/>
              </a:ext>
            </a:extLst>
          </a:blip>
          <a:srcRect l="14119" t="68264" r="63218" b="19634"/>
          <a:stretch/>
        </p:blipFill>
        <p:spPr>
          <a:xfrm>
            <a:off x="13615491" y="18745200"/>
            <a:ext cx="1447800" cy="662664"/>
          </a:xfrm>
          <a:prstGeom prst="rect">
            <a:avLst/>
          </a:prstGeom>
        </p:spPr>
      </p:pic>
      <p:sp>
        <p:nvSpPr>
          <p:cNvPr id="93" name="Rectangle 8"/>
          <p:cNvSpPr>
            <a:spLocks noChangeArrowheads="1"/>
          </p:cNvSpPr>
          <p:nvPr/>
        </p:nvSpPr>
        <p:spPr bwMode="auto">
          <a:xfrm>
            <a:off x="17894090" y="23443936"/>
            <a:ext cx="6726081" cy="4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endParaRPr lang="en-US" sz="2100" dirty="0">
              <a:solidFill>
                <a:srgbClr val="000000"/>
              </a:solidFill>
              <a:latin typeface="Calibri Light" panose="020F0302020204030204" pitchFamily="34" charset="0"/>
              <a:cs typeface="Arial" charset="0"/>
            </a:endParaRPr>
          </a:p>
        </p:txBody>
      </p:sp>
      <p:pic>
        <p:nvPicPr>
          <p:cNvPr id="94" name="Picture 93"/>
          <p:cNvPicPr>
            <a:picLocks noChangeAspect="1"/>
          </p:cNvPicPr>
          <p:nvPr/>
        </p:nvPicPr>
        <p:blipFill rotWithShape="1">
          <a:blip r:embed="rId13" cstate="print">
            <a:extLst>
              <a:ext uri="{28A0092B-C50C-407E-A947-70E740481C1C}">
                <a14:useLocalDpi xmlns:a14="http://schemas.microsoft.com/office/drawing/2010/main" val="0"/>
              </a:ext>
            </a:extLst>
          </a:blip>
          <a:srcRect l="412" t="27560" r="96127" b="31163"/>
          <a:stretch/>
        </p:blipFill>
        <p:spPr>
          <a:xfrm>
            <a:off x="12801600" y="14169628"/>
            <a:ext cx="262656" cy="3524565"/>
          </a:xfrm>
          <a:prstGeom prst="rect">
            <a:avLst/>
          </a:prstGeom>
        </p:spPr>
      </p:pic>
      <p:pic>
        <p:nvPicPr>
          <p:cNvPr id="238" name="Picture 237"/>
          <p:cNvPicPr>
            <a:picLocks noChangeAspect="1"/>
          </p:cNvPicPr>
          <p:nvPr/>
        </p:nvPicPr>
        <p:blipFill rotWithShape="1">
          <a:blip r:embed="rId14" cstate="print">
            <a:extLst>
              <a:ext uri="{28A0092B-C50C-407E-A947-70E740481C1C}">
                <a14:useLocalDpi xmlns:a14="http://schemas.microsoft.com/office/drawing/2010/main" val="0"/>
              </a:ext>
            </a:extLst>
          </a:blip>
          <a:srcRect l="5559"/>
          <a:stretch/>
        </p:blipFill>
        <p:spPr>
          <a:xfrm>
            <a:off x="13176422" y="5763896"/>
            <a:ext cx="6367184" cy="5056504"/>
          </a:xfrm>
          <a:prstGeom prst="rect">
            <a:avLst/>
          </a:prstGeom>
        </p:spPr>
      </p:pic>
      <p:sp>
        <p:nvSpPr>
          <p:cNvPr id="180" name="Rectangle 1"/>
          <p:cNvSpPr>
            <a:spLocks noChangeArrowheads="1"/>
          </p:cNvSpPr>
          <p:nvPr/>
        </p:nvSpPr>
        <p:spPr bwMode="auto">
          <a:xfrm>
            <a:off x="741406" y="4988962"/>
            <a:ext cx="11368216" cy="23738437"/>
          </a:xfrm>
          <a:prstGeom prst="rect">
            <a:avLst/>
          </a:prstGeom>
          <a:noFill/>
          <a:ln w="127000" algn="ctr">
            <a:solidFill>
              <a:srgbClr val="003591"/>
            </a:solidFill>
            <a:round/>
            <a:headEnd/>
            <a:tailEnd/>
          </a:ln>
          <a:extLst>
            <a:ext uri="{909E8E84-426E-40DD-AFC4-6F175D3DCCD1}">
              <a14:hiddenFill xmlns:a14="http://schemas.microsoft.com/office/drawing/2010/main">
                <a:solidFill>
                  <a:srgbClr val="FFFFFF"/>
                </a:solidFill>
              </a14:hiddenFill>
            </a:ext>
          </a:extLst>
        </p:spPr>
        <p:txBody>
          <a:bodyPr lIns="96981" tIns="48491" rIns="96981" bIns="48491"/>
          <a:lstStyle/>
          <a:p>
            <a:pPr defTabSz="969813" fontAlgn="base">
              <a:spcBef>
                <a:spcPct val="0"/>
              </a:spcBef>
              <a:spcAft>
                <a:spcPct val="0"/>
              </a:spcAft>
              <a:defRPr/>
            </a:pPr>
            <a:endParaRPr lang="en-US" sz="1900" kern="0">
              <a:solidFill>
                <a:srgbClr val="000000"/>
              </a:solidFill>
              <a:latin typeface="Arial" charset="0"/>
            </a:endParaRPr>
          </a:p>
        </p:txBody>
      </p:sp>
      <p:sp>
        <p:nvSpPr>
          <p:cNvPr id="80" name="Rectangle 8"/>
          <p:cNvSpPr>
            <a:spLocks noChangeArrowheads="1"/>
          </p:cNvSpPr>
          <p:nvPr/>
        </p:nvSpPr>
        <p:spPr bwMode="auto">
          <a:xfrm>
            <a:off x="24765771" y="10115609"/>
            <a:ext cx="5333229" cy="139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5</a:t>
            </a:r>
            <a:r>
              <a:rPr lang="en-US" sz="2100" dirty="0">
                <a:solidFill>
                  <a:srgbClr val="000000"/>
                </a:solidFill>
                <a:latin typeface="Calibri Light" panose="020F0302020204030204" pitchFamily="34" charset="0"/>
                <a:cs typeface="Arial" charset="0"/>
              </a:rPr>
              <a:t>. Hayfield winter albedo (top) and mean daytime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fluxes (bottom) in Jan-Feb 2016. Shaded areas represent the likely presence of snowpack when albedo is high (&gt; 0.5).</a:t>
            </a:r>
          </a:p>
        </p:txBody>
      </p:sp>
      <p:sp>
        <p:nvSpPr>
          <p:cNvPr id="82" name="Rectangle 8"/>
          <p:cNvSpPr>
            <a:spLocks noChangeArrowheads="1"/>
          </p:cNvSpPr>
          <p:nvPr/>
        </p:nvSpPr>
        <p:spPr bwMode="auto">
          <a:xfrm>
            <a:off x="30099000" y="10115609"/>
            <a:ext cx="5377829" cy="139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6</a:t>
            </a:r>
            <a:r>
              <a:rPr lang="en-US" sz="2100" dirty="0">
                <a:solidFill>
                  <a:srgbClr val="000000"/>
                </a:solidFill>
                <a:latin typeface="Calibri Light" panose="020F0302020204030204" pitchFamily="34" charset="0"/>
                <a:cs typeface="Arial" charset="0"/>
              </a:rPr>
              <a:t>. Early growing season response of daytime CO</a:t>
            </a:r>
            <a:r>
              <a:rPr lang="en-US" sz="2100" baseline="-25000" dirty="0">
                <a:solidFill>
                  <a:srgbClr val="000000"/>
                </a:solidFill>
                <a:latin typeface="Calibri Light" panose="020F0302020204030204" pitchFamily="34" charset="0"/>
                <a:cs typeface="Arial" charset="0"/>
              </a:rPr>
              <a:t>2</a:t>
            </a:r>
            <a:r>
              <a:rPr lang="en-US" sz="2100" dirty="0">
                <a:solidFill>
                  <a:srgbClr val="000000"/>
                </a:solidFill>
                <a:latin typeface="Calibri Light" panose="020F0302020204030204" pitchFamily="34" charset="0"/>
                <a:cs typeface="Arial" charset="0"/>
              </a:rPr>
              <a:t> fluxes for the forest and hayfield in warm spring of 2016. Gray line indicates mean daily air temperature among all flux tower sites. </a:t>
            </a:r>
          </a:p>
        </p:txBody>
      </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25400" y="23108545"/>
            <a:ext cx="6689353" cy="4475855"/>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718000" y="5770956"/>
            <a:ext cx="5853766" cy="4390324"/>
          </a:xfrm>
          <a:prstGeom prst="rect">
            <a:avLst/>
          </a:prstGeom>
        </p:spPr>
      </p:pic>
      <p:sp>
        <p:nvSpPr>
          <p:cNvPr id="91" name="Rectangle 8"/>
          <p:cNvSpPr>
            <a:spLocks noChangeArrowheads="1"/>
          </p:cNvSpPr>
          <p:nvPr/>
        </p:nvSpPr>
        <p:spPr bwMode="auto">
          <a:xfrm>
            <a:off x="31920807" y="11584513"/>
            <a:ext cx="3746676" cy="236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7</a:t>
            </a:r>
            <a:r>
              <a:rPr lang="en-US" sz="2100" dirty="0">
                <a:solidFill>
                  <a:srgbClr val="000000"/>
                </a:solidFill>
                <a:latin typeface="Calibri Light" panose="020F0302020204030204" pitchFamily="34" charset="0"/>
                <a:cs typeface="Arial" charset="0"/>
              </a:rPr>
              <a:t>. Mean daily soil temperatures at 5 cm for each vegetated site from 2014-2016. Air temperature represents the site mean across all years.</a:t>
            </a:r>
          </a:p>
        </p:txBody>
      </p:sp>
      <p:sp>
        <p:nvSpPr>
          <p:cNvPr id="95" name="TextBox 94"/>
          <p:cNvSpPr txBox="1"/>
          <p:nvPr/>
        </p:nvSpPr>
        <p:spPr>
          <a:xfrm>
            <a:off x="24460200" y="14381247"/>
            <a:ext cx="11430000" cy="706353"/>
          </a:xfrm>
          <a:prstGeom prst="rect">
            <a:avLst/>
          </a:prstGeom>
          <a:solidFill>
            <a:srgbClr val="003591"/>
          </a:solidFill>
        </p:spPr>
        <p:txBody>
          <a:bodyPr wrap="square" lIns="96981" tIns="48491" rIns="96981" bIns="48491" rtlCol="0">
            <a:spAutoFit/>
          </a:bodyPr>
          <a:lstStyle/>
          <a:p>
            <a:r>
              <a:rPr lang="en-US" sz="3800" b="1" dirty="0">
                <a:solidFill>
                  <a:schemeClr val="bg1"/>
                </a:solidFill>
                <a:latin typeface="Calibri Light" panose="020F0302020204030204" pitchFamily="34" charset="0"/>
              </a:rPr>
              <a:t>LATENT AND SENSIBLE HEAT FLUXES</a:t>
            </a:r>
          </a:p>
        </p:txBody>
      </p:sp>
      <p:sp>
        <p:nvSpPr>
          <p:cNvPr id="96" name="TextBox 95"/>
          <p:cNvSpPr txBox="1"/>
          <p:nvPr/>
        </p:nvSpPr>
        <p:spPr>
          <a:xfrm>
            <a:off x="983619" y="18693744"/>
            <a:ext cx="311781" cy="246221"/>
          </a:xfrm>
          <a:prstGeom prst="rect">
            <a:avLst/>
          </a:prstGeom>
          <a:solidFill>
            <a:schemeClr val="bg1"/>
          </a:solidFill>
        </p:spPr>
        <p:txBody>
          <a:bodyPr wrap="square" lIns="0" tIns="0" rIns="0" bIns="0" rtlCol="0">
            <a:spAutoFit/>
          </a:bodyPr>
          <a:lstStyle/>
          <a:p>
            <a:pPr algn="ctr"/>
            <a:r>
              <a:rPr lang="en-US" sz="1600" dirty="0"/>
              <a:t>(b)</a:t>
            </a:r>
          </a:p>
        </p:txBody>
      </p:sp>
      <p:sp>
        <p:nvSpPr>
          <p:cNvPr id="98" name="TextBox 97"/>
          <p:cNvSpPr txBox="1"/>
          <p:nvPr/>
        </p:nvSpPr>
        <p:spPr>
          <a:xfrm>
            <a:off x="9143521" y="16575970"/>
            <a:ext cx="991079" cy="246221"/>
          </a:xfrm>
          <a:prstGeom prst="rect">
            <a:avLst/>
          </a:prstGeom>
          <a:solidFill>
            <a:schemeClr val="bg1"/>
          </a:solidFill>
        </p:spPr>
        <p:txBody>
          <a:bodyPr wrap="square" lIns="0" tIns="0" rIns="0" bIns="0" rtlCol="0">
            <a:spAutoFit/>
          </a:bodyPr>
          <a:lstStyle/>
          <a:p>
            <a:pPr algn="ctr"/>
            <a:r>
              <a:rPr lang="en-US" sz="1600" dirty="0"/>
              <a:t>Parking Lot</a:t>
            </a:r>
          </a:p>
        </p:txBody>
      </p:sp>
      <p:sp>
        <p:nvSpPr>
          <p:cNvPr id="100" name="TextBox 99"/>
          <p:cNvSpPr txBox="1"/>
          <p:nvPr/>
        </p:nvSpPr>
        <p:spPr>
          <a:xfrm>
            <a:off x="9223225" y="17991454"/>
            <a:ext cx="548640" cy="246221"/>
          </a:xfrm>
          <a:prstGeom prst="rect">
            <a:avLst/>
          </a:prstGeom>
          <a:solidFill>
            <a:schemeClr val="bg1"/>
          </a:solidFill>
        </p:spPr>
        <p:txBody>
          <a:bodyPr wrap="square" lIns="0" tIns="0" rIns="0" bIns="0" rtlCol="0">
            <a:spAutoFit/>
          </a:bodyPr>
          <a:lstStyle/>
          <a:p>
            <a:pPr algn="ctr"/>
            <a:r>
              <a:rPr lang="en-US" sz="1600" dirty="0"/>
              <a:t>Forest</a:t>
            </a:r>
          </a:p>
        </p:txBody>
      </p:sp>
      <p:sp>
        <p:nvSpPr>
          <p:cNvPr id="101" name="TextBox 100"/>
          <p:cNvSpPr txBox="1"/>
          <p:nvPr/>
        </p:nvSpPr>
        <p:spPr>
          <a:xfrm>
            <a:off x="6792096" y="16704402"/>
            <a:ext cx="797011" cy="246221"/>
          </a:xfrm>
          <a:prstGeom prst="rect">
            <a:avLst/>
          </a:prstGeom>
          <a:solidFill>
            <a:schemeClr val="bg1"/>
          </a:solidFill>
        </p:spPr>
        <p:txBody>
          <a:bodyPr wrap="square" lIns="0" tIns="0" rIns="0" bIns="0" rtlCol="0">
            <a:spAutoFit/>
          </a:bodyPr>
          <a:lstStyle/>
          <a:p>
            <a:pPr algn="ctr"/>
            <a:r>
              <a:rPr lang="en-US" sz="1600" dirty="0"/>
              <a:t>Cornfield</a:t>
            </a:r>
          </a:p>
        </p:txBody>
      </p:sp>
      <p:cxnSp>
        <p:nvCxnSpPr>
          <p:cNvPr id="102" name="Straight Arrow Connector 101"/>
          <p:cNvCxnSpPr>
            <a:cxnSpLocks/>
          </p:cNvCxnSpPr>
          <p:nvPr/>
        </p:nvCxnSpPr>
        <p:spPr>
          <a:xfrm>
            <a:off x="7942178" y="15117525"/>
            <a:ext cx="486944" cy="3048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cxnSpLocks/>
          </p:cNvCxnSpPr>
          <p:nvPr/>
        </p:nvCxnSpPr>
        <p:spPr>
          <a:xfrm flipV="1">
            <a:off x="7436708" y="16487376"/>
            <a:ext cx="267043" cy="24994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cxnSpLocks/>
          </p:cNvCxnSpPr>
          <p:nvPr/>
        </p:nvCxnSpPr>
        <p:spPr>
          <a:xfrm flipH="1" flipV="1">
            <a:off x="8232625" y="17508416"/>
            <a:ext cx="1015258" cy="5030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cxnSpLocks/>
            <a:stCxn id="98" idx="1"/>
          </p:cNvCxnSpPr>
          <p:nvPr/>
        </p:nvCxnSpPr>
        <p:spPr>
          <a:xfrm flipH="1" flipV="1">
            <a:off x="8264189" y="16456571"/>
            <a:ext cx="879332" cy="2425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7362322" y="15050200"/>
            <a:ext cx="731520" cy="246221"/>
          </a:xfrm>
          <a:prstGeom prst="rect">
            <a:avLst/>
          </a:prstGeom>
          <a:solidFill>
            <a:schemeClr val="bg1"/>
          </a:solidFill>
        </p:spPr>
        <p:txBody>
          <a:bodyPr wrap="square" lIns="0" tIns="0" rIns="0" bIns="0" rtlCol="0">
            <a:spAutoFit/>
          </a:bodyPr>
          <a:lstStyle/>
          <a:p>
            <a:pPr algn="ctr"/>
            <a:r>
              <a:rPr lang="en-US" sz="1600" dirty="0"/>
              <a:t>Hayfield</a:t>
            </a:r>
          </a:p>
        </p:txBody>
      </p:sp>
      <p:sp>
        <p:nvSpPr>
          <p:cNvPr id="108" name="TextBox 107"/>
          <p:cNvSpPr txBox="1"/>
          <p:nvPr/>
        </p:nvSpPr>
        <p:spPr>
          <a:xfrm>
            <a:off x="5181600" y="14876714"/>
            <a:ext cx="822960" cy="274320"/>
          </a:xfrm>
          <a:prstGeom prst="rect">
            <a:avLst/>
          </a:prstGeom>
          <a:solidFill>
            <a:schemeClr val="bg1"/>
          </a:solidFill>
        </p:spPr>
        <p:txBody>
          <a:bodyPr wrap="square" lIns="0" tIns="0" rIns="0" bIns="0" rtlCol="0">
            <a:spAutoFit/>
          </a:bodyPr>
          <a:lstStyle/>
          <a:p>
            <a:pPr algn="ctr"/>
            <a:r>
              <a:rPr lang="en-US" sz="1400" dirty="0"/>
              <a:t>Land Cover</a:t>
            </a:r>
          </a:p>
        </p:txBody>
      </p:sp>
      <p:sp>
        <p:nvSpPr>
          <p:cNvPr id="109" name="TextBox 108"/>
          <p:cNvSpPr txBox="1"/>
          <p:nvPr/>
        </p:nvSpPr>
        <p:spPr>
          <a:xfrm>
            <a:off x="5468718" y="15142107"/>
            <a:ext cx="1009846" cy="923330"/>
          </a:xfrm>
          <a:prstGeom prst="rect">
            <a:avLst/>
          </a:prstGeom>
          <a:solidFill>
            <a:schemeClr val="bg1"/>
          </a:solidFill>
        </p:spPr>
        <p:txBody>
          <a:bodyPr wrap="square" lIns="0" tIns="0" rIns="0" bIns="0" rtlCol="0">
            <a:spAutoFit/>
          </a:bodyPr>
          <a:lstStyle/>
          <a:p>
            <a:r>
              <a:rPr lang="en-US" sz="1200" dirty="0"/>
              <a:t>Developed</a:t>
            </a:r>
          </a:p>
          <a:p>
            <a:r>
              <a:rPr lang="en-US" sz="1200" dirty="0"/>
              <a:t>Agriculture</a:t>
            </a:r>
          </a:p>
          <a:p>
            <a:r>
              <a:rPr lang="en-US" sz="1200" dirty="0"/>
              <a:t>Forest</a:t>
            </a:r>
          </a:p>
          <a:p>
            <a:r>
              <a:rPr lang="en-US" sz="1200" dirty="0"/>
              <a:t>Water/wetland</a:t>
            </a:r>
          </a:p>
          <a:p>
            <a:r>
              <a:rPr lang="en-US" sz="1200" dirty="0"/>
              <a:t>Non-vegetated</a:t>
            </a:r>
          </a:p>
        </p:txBody>
      </p:sp>
      <p:sp>
        <p:nvSpPr>
          <p:cNvPr id="110" name="TextBox 109"/>
          <p:cNvSpPr txBox="1"/>
          <p:nvPr/>
        </p:nvSpPr>
        <p:spPr>
          <a:xfrm>
            <a:off x="10769584" y="14815367"/>
            <a:ext cx="1194608" cy="430887"/>
          </a:xfrm>
          <a:prstGeom prst="rect">
            <a:avLst/>
          </a:prstGeom>
          <a:solidFill>
            <a:schemeClr val="bg1"/>
          </a:solidFill>
        </p:spPr>
        <p:txBody>
          <a:bodyPr wrap="square" lIns="0" tIns="0" rIns="0" bIns="0" rtlCol="0">
            <a:spAutoFit/>
          </a:bodyPr>
          <a:lstStyle/>
          <a:p>
            <a:r>
              <a:rPr lang="en-US" sz="1400" dirty="0"/>
              <a:t>Surface Temperature ⁰F</a:t>
            </a:r>
          </a:p>
        </p:txBody>
      </p:sp>
      <p:sp>
        <p:nvSpPr>
          <p:cNvPr id="111" name="TextBox 110"/>
          <p:cNvSpPr txBox="1"/>
          <p:nvPr/>
        </p:nvSpPr>
        <p:spPr>
          <a:xfrm>
            <a:off x="11082587" y="15234476"/>
            <a:ext cx="461777" cy="1731243"/>
          </a:xfrm>
          <a:prstGeom prst="rect">
            <a:avLst/>
          </a:prstGeom>
          <a:solidFill>
            <a:schemeClr val="bg1"/>
          </a:solidFill>
        </p:spPr>
        <p:txBody>
          <a:bodyPr wrap="square" lIns="0" tIns="0" rIns="0" bIns="0" rtlCol="0">
            <a:spAutoFit/>
          </a:bodyPr>
          <a:lstStyle/>
          <a:p>
            <a:r>
              <a:rPr lang="en-US" sz="1250" dirty="0"/>
              <a:t>&lt;= 75</a:t>
            </a:r>
          </a:p>
          <a:p>
            <a:r>
              <a:rPr lang="en-US" sz="1250" dirty="0"/>
              <a:t>79</a:t>
            </a:r>
          </a:p>
          <a:p>
            <a:r>
              <a:rPr lang="en-US" sz="1250" dirty="0"/>
              <a:t>81</a:t>
            </a:r>
          </a:p>
          <a:p>
            <a:r>
              <a:rPr lang="en-US" sz="1250" dirty="0"/>
              <a:t>82</a:t>
            </a:r>
          </a:p>
          <a:p>
            <a:r>
              <a:rPr lang="en-US" sz="1250" dirty="0"/>
              <a:t>84</a:t>
            </a:r>
          </a:p>
          <a:p>
            <a:r>
              <a:rPr lang="en-US" sz="1250" dirty="0"/>
              <a:t>86</a:t>
            </a:r>
          </a:p>
          <a:p>
            <a:r>
              <a:rPr lang="en-US" sz="1250" dirty="0"/>
              <a:t>88</a:t>
            </a:r>
          </a:p>
          <a:p>
            <a:r>
              <a:rPr lang="en-US" sz="1250" dirty="0"/>
              <a:t>90</a:t>
            </a:r>
          </a:p>
          <a:p>
            <a:r>
              <a:rPr lang="en-US" sz="1250" dirty="0"/>
              <a:t>&gt;= 100</a:t>
            </a:r>
          </a:p>
        </p:txBody>
      </p:sp>
      <p:sp>
        <p:nvSpPr>
          <p:cNvPr id="112" name="TextBox 111"/>
          <p:cNvSpPr txBox="1"/>
          <p:nvPr/>
        </p:nvSpPr>
        <p:spPr>
          <a:xfrm>
            <a:off x="1163515" y="14307979"/>
            <a:ext cx="311781" cy="246221"/>
          </a:xfrm>
          <a:prstGeom prst="rect">
            <a:avLst/>
          </a:prstGeom>
          <a:solidFill>
            <a:schemeClr val="bg1"/>
          </a:solidFill>
        </p:spPr>
        <p:txBody>
          <a:bodyPr wrap="square" lIns="0" tIns="0" rIns="0" bIns="0" rtlCol="0">
            <a:spAutoFit/>
          </a:bodyPr>
          <a:lstStyle/>
          <a:p>
            <a:pPr algn="ctr"/>
            <a:r>
              <a:rPr lang="en-US" sz="1600" dirty="0"/>
              <a:t>(a)</a:t>
            </a:r>
          </a:p>
        </p:txBody>
      </p:sp>
      <p:sp>
        <p:nvSpPr>
          <p:cNvPr id="32" name="Rectangle 31"/>
          <p:cNvSpPr/>
          <p:nvPr/>
        </p:nvSpPr>
        <p:spPr>
          <a:xfrm>
            <a:off x="3261626" y="13467098"/>
            <a:ext cx="104362" cy="89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6553199" y="18633778"/>
            <a:ext cx="311781" cy="246221"/>
          </a:xfrm>
          <a:prstGeom prst="rect">
            <a:avLst/>
          </a:prstGeom>
          <a:solidFill>
            <a:schemeClr val="bg1"/>
          </a:solidFill>
        </p:spPr>
        <p:txBody>
          <a:bodyPr wrap="square" lIns="0" tIns="0" rIns="0" bIns="0" rtlCol="0">
            <a:spAutoFit/>
          </a:bodyPr>
          <a:lstStyle/>
          <a:p>
            <a:pPr algn="ctr"/>
            <a:r>
              <a:rPr lang="en-US" sz="1600" dirty="0"/>
              <a:t>(c)</a:t>
            </a:r>
          </a:p>
        </p:txBody>
      </p:sp>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612600" y="11506200"/>
            <a:ext cx="7315200" cy="2743200"/>
          </a:xfrm>
          <a:prstGeom prst="rect">
            <a:avLst/>
          </a:prstGeom>
        </p:spPr>
      </p:pic>
      <p:pic>
        <p:nvPicPr>
          <p:cNvPr id="118" name="Picture 117"/>
          <p:cNvPicPr>
            <a:picLocks noChangeAspect="1"/>
          </p:cNvPicPr>
          <p:nvPr/>
        </p:nvPicPr>
        <p:blipFill rotWithShape="1">
          <a:blip r:embed="rId18" cstate="print">
            <a:extLst>
              <a:ext uri="{28A0092B-C50C-407E-A947-70E740481C1C}">
                <a14:useLocalDpi xmlns:a14="http://schemas.microsoft.com/office/drawing/2010/main" val="0"/>
              </a:ext>
            </a:extLst>
          </a:blip>
          <a:srcRect l="14583" t="50558" r="63542" b="18999"/>
          <a:stretch/>
        </p:blipFill>
        <p:spPr>
          <a:xfrm>
            <a:off x="32030821" y="13340195"/>
            <a:ext cx="1450150" cy="756805"/>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4799013" y="15087600"/>
            <a:ext cx="10540679" cy="3123164"/>
          </a:xfrm>
          <a:prstGeom prst="rect">
            <a:avLst/>
          </a:prstGeom>
        </p:spPr>
      </p:pic>
      <p:pic>
        <p:nvPicPr>
          <p:cNvPr id="121" name="Picture 120"/>
          <p:cNvPicPr>
            <a:picLocks noChangeAspect="1"/>
          </p:cNvPicPr>
          <p:nvPr/>
        </p:nvPicPr>
        <p:blipFill rotWithShape="1">
          <a:blip r:embed="rId14" cstate="print">
            <a:extLst>
              <a:ext uri="{28A0092B-C50C-407E-A947-70E740481C1C}">
                <a14:useLocalDpi xmlns:a14="http://schemas.microsoft.com/office/drawing/2010/main" val="0"/>
              </a:ext>
            </a:extLst>
          </a:blip>
          <a:srcRect l="15166" t="66030" r="62452" b="17051"/>
          <a:stretch/>
        </p:blipFill>
        <p:spPr>
          <a:xfrm>
            <a:off x="33680400" y="15298866"/>
            <a:ext cx="1509039" cy="855534"/>
          </a:xfrm>
          <a:prstGeom prst="rect">
            <a:avLst/>
          </a:prstGeom>
        </p:spPr>
      </p:pic>
      <p:sp>
        <p:nvSpPr>
          <p:cNvPr id="122" name="Rectangle 8"/>
          <p:cNvSpPr>
            <a:spLocks noChangeArrowheads="1"/>
          </p:cNvSpPr>
          <p:nvPr/>
        </p:nvSpPr>
        <p:spPr bwMode="auto">
          <a:xfrm>
            <a:off x="24765771" y="18059400"/>
            <a:ext cx="10743429" cy="74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Figure 8. </a:t>
            </a:r>
            <a:r>
              <a:rPr lang="en-US" sz="2100" dirty="0">
                <a:solidFill>
                  <a:srgbClr val="000000"/>
                </a:solidFill>
                <a:latin typeface="Calibri Light" panose="020F0302020204030204" pitchFamily="34" charset="0"/>
                <a:cs typeface="Arial" charset="0"/>
              </a:rPr>
              <a:t>Mean daytime latent (solid line) and sensible (dashed line) heat fluxes averaged across 2014-2016 for each land cover type.</a:t>
            </a:r>
            <a:r>
              <a:rPr lang="en-US" sz="2100" b="1" dirty="0">
                <a:solidFill>
                  <a:srgbClr val="000000"/>
                </a:solidFill>
                <a:latin typeface="Calibri Light" panose="020F0302020204030204" pitchFamily="34" charset="0"/>
                <a:cs typeface="Arial" charset="0"/>
              </a:rPr>
              <a:t> </a:t>
            </a:r>
            <a:endParaRPr lang="en-US" sz="2100" dirty="0">
              <a:solidFill>
                <a:srgbClr val="000000"/>
              </a:solidFill>
              <a:latin typeface="Calibri Light" panose="020F0302020204030204" pitchFamily="34" charset="0"/>
              <a:cs typeface="Arial" charset="0"/>
            </a:endParaRPr>
          </a:p>
        </p:txBody>
      </p:sp>
      <p:sp>
        <p:nvSpPr>
          <p:cNvPr id="123" name="TextBox 122"/>
          <p:cNvSpPr txBox="1"/>
          <p:nvPr/>
        </p:nvSpPr>
        <p:spPr>
          <a:xfrm>
            <a:off x="838200" y="10236369"/>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45" name="AutoShape 2" descr="Image result for compass rose"/>
          <p:cNvSpPr>
            <a:spLocks noChangeAspect="1" noChangeArrowheads="1"/>
          </p:cNvSpPr>
          <p:nvPr/>
        </p:nvSpPr>
        <p:spPr bwMode="auto">
          <a:xfrm>
            <a:off x="15982950" y="12172950"/>
            <a:ext cx="4610100" cy="461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26" name="Straight Arrow Connector 125"/>
          <p:cNvCxnSpPr>
            <a:cxnSpLocks/>
          </p:cNvCxnSpPr>
          <p:nvPr/>
        </p:nvCxnSpPr>
        <p:spPr>
          <a:xfrm flipV="1">
            <a:off x="4419600" y="18615682"/>
            <a:ext cx="1596" cy="2996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406270" y="18622182"/>
            <a:ext cx="318130" cy="369332"/>
          </a:xfrm>
          <a:prstGeom prst="rect">
            <a:avLst/>
          </a:prstGeom>
          <a:noFill/>
        </p:spPr>
        <p:txBody>
          <a:bodyPr wrap="square" rtlCol="0">
            <a:spAutoFit/>
          </a:bodyPr>
          <a:lstStyle/>
          <a:p>
            <a:r>
              <a:rPr lang="en-US" sz="1800" dirty="0">
                <a:solidFill>
                  <a:schemeClr val="bg1"/>
                </a:solidFill>
              </a:rPr>
              <a:t>N</a:t>
            </a:r>
          </a:p>
        </p:txBody>
      </p:sp>
      <p:pic>
        <p:nvPicPr>
          <p:cNvPr id="132" name="Picture 131"/>
          <p:cNvPicPr>
            <a:picLocks noChangeAspect="1"/>
          </p:cNvPicPr>
          <p:nvPr/>
        </p:nvPicPr>
        <p:blipFill rotWithShape="1">
          <a:blip r:embed="rId14" cstate="print">
            <a:extLst>
              <a:ext uri="{28A0092B-C50C-407E-A947-70E740481C1C}">
                <a14:useLocalDpi xmlns:a14="http://schemas.microsoft.com/office/drawing/2010/main" val="0"/>
              </a:ext>
            </a:extLst>
          </a:blip>
          <a:srcRect l="115" t="16409" r="94513" b="23324"/>
          <a:stretch/>
        </p:blipFill>
        <p:spPr>
          <a:xfrm>
            <a:off x="12725400" y="6019800"/>
            <a:ext cx="445515" cy="3749040"/>
          </a:xfrm>
          <a:prstGeom prst="rect">
            <a:avLst/>
          </a:prstGeom>
        </p:spPr>
      </p:pic>
      <p:pic>
        <p:nvPicPr>
          <p:cNvPr id="133" name="Picture 132"/>
          <p:cNvPicPr>
            <a:picLocks noChangeAspect="1"/>
          </p:cNvPicPr>
          <p:nvPr/>
        </p:nvPicPr>
        <p:blipFill rotWithShape="1">
          <a:blip r:embed="rId14" cstate="print">
            <a:extLst>
              <a:ext uri="{28A0092B-C50C-407E-A947-70E740481C1C}">
                <a14:useLocalDpi xmlns:a14="http://schemas.microsoft.com/office/drawing/2010/main" val="0"/>
              </a:ext>
            </a:extLst>
          </a:blip>
          <a:srcRect l="115" t="16409" r="94513" b="23324"/>
          <a:stretch/>
        </p:blipFill>
        <p:spPr>
          <a:xfrm>
            <a:off x="12649200" y="13776960"/>
            <a:ext cx="445515" cy="3749040"/>
          </a:xfrm>
          <a:prstGeom prst="rect">
            <a:avLst/>
          </a:prstGeom>
        </p:spPr>
      </p:pic>
      <p:sp>
        <p:nvSpPr>
          <p:cNvPr id="181" name="Rectangle 1"/>
          <p:cNvSpPr>
            <a:spLocks noChangeArrowheads="1"/>
          </p:cNvSpPr>
          <p:nvPr/>
        </p:nvSpPr>
        <p:spPr bwMode="auto">
          <a:xfrm>
            <a:off x="12603890" y="4976592"/>
            <a:ext cx="11365992" cy="23750807"/>
          </a:xfrm>
          <a:prstGeom prst="rect">
            <a:avLst/>
          </a:prstGeom>
          <a:noFill/>
          <a:ln w="127000" algn="ctr">
            <a:solidFill>
              <a:srgbClr val="003591"/>
            </a:solidFill>
            <a:round/>
            <a:headEnd/>
            <a:tailEnd/>
          </a:ln>
          <a:extLst>
            <a:ext uri="{909E8E84-426E-40DD-AFC4-6F175D3DCCD1}">
              <a14:hiddenFill xmlns:a14="http://schemas.microsoft.com/office/drawing/2010/main">
                <a:solidFill>
                  <a:srgbClr val="FFFFFF"/>
                </a:solidFill>
              </a14:hiddenFill>
            </a:ext>
          </a:extLst>
        </p:spPr>
        <p:txBody>
          <a:bodyPr lIns="96981" tIns="48491" rIns="96981" bIns="48491"/>
          <a:lstStyle/>
          <a:p>
            <a:pPr defTabSz="969813" fontAlgn="base">
              <a:spcBef>
                <a:spcPct val="0"/>
              </a:spcBef>
              <a:spcAft>
                <a:spcPct val="0"/>
              </a:spcAft>
              <a:defRPr/>
            </a:pPr>
            <a:endParaRPr lang="en-US" sz="1900" kern="0">
              <a:solidFill>
                <a:srgbClr val="000000"/>
              </a:solidFill>
              <a:latin typeface="Arial" charset="0"/>
            </a:endParaRPr>
          </a:p>
        </p:txBody>
      </p:sp>
      <p:pic>
        <p:nvPicPr>
          <p:cNvPr id="134" name="Picture 133"/>
          <p:cNvPicPr>
            <a:picLocks noChangeAspect="1"/>
          </p:cNvPicPr>
          <p:nvPr/>
        </p:nvPicPr>
        <p:blipFill rotWithShape="1">
          <a:blip r:embed="rId20" cstate="print">
            <a:extLst>
              <a:ext uri="{28A0092B-C50C-407E-A947-70E740481C1C}">
                <a14:useLocalDpi xmlns:a14="http://schemas.microsoft.com/office/drawing/2010/main" val="0"/>
              </a:ext>
            </a:extLst>
          </a:blip>
          <a:srcRect l="540" t="33980" r="94147" b="42248"/>
          <a:stretch/>
        </p:blipFill>
        <p:spPr>
          <a:xfrm>
            <a:off x="12715856" y="24411369"/>
            <a:ext cx="400248" cy="1137297"/>
          </a:xfrm>
          <a:prstGeom prst="rect">
            <a:avLst/>
          </a:prstGeom>
        </p:spPr>
      </p:pic>
      <p:pic>
        <p:nvPicPr>
          <p:cNvPr id="136" name="Picture 135"/>
          <p:cNvPicPr>
            <a:picLocks noChangeAspect="1"/>
          </p:cNvPicPr>
          <p:nvPr/>
        </p:nvPicPr>
        <p:blipFill rotWithShape="1">
          <a:blip r:embed="rId14" cstate="print">
            <a:extLst>
              <a:ext uri="{28A0092B-C50C-407E-A947-70E740481C1C}">
                <a14:useLocalDpi xmlns:a14="http://schemas.microsoft.com/office/drawing/2010/main" val="0"/>
              </a:ext>
            </a:extLst>
          </a:blip>
          <a:srcRect l="115" t="16409" r="94513" b="23324"/>
          <a:stretch/>
        </p:blipFill>
        <p:spPr>
          <a:xfrm>
            <a:off x="29658068" y="5848482"/>
            <a:ext cx="445515" cy="3749040"/>
          </a:xfrm>
          <a:prstGeom prst="rect">
            <a:avLst/>
          </a:prstGeom>
        </p:spPr>
      </p:pic>
      <p:pic>
        <p:nvPicPr>
          <p:cNvPr id="137" name="Picture 136"/>
          <p:cNvPicPr>
            <a:picLocks noChangeAspect="1"/>
          </p:cNvPicPr>
          <p:nvPr/>
        </p:nvPicPr>
        <p:blipFill rotWithShape="1">
          <a:blip r:embed="rId21" cstate="print">
            <a:extLst>
              <a:ext uri="{28A0092B-C50C-407E-A947-70E740481C1C}">
                <a14:useLocalDpi xmlns:a14="http://schemas.microsoft.com/office/drawing/2010/main" val="0"/>
              </a:ext>
            </a:extLst>
          </a:blip>
          <a:srcRect l="95174" t="28378" b="36042"/>
          <a:stretch/>
        </p:blipFill>
        <p:spPr>
          <a:xfrm rot="10800000">
            <a:off x="35356800" y="6629400"/>
            <a:ext cx="347242" cy="1920240"/>
          </a:xfrm>
          <a:prstGeom prst="rect">
            <a:avLst/>
          </a:prstGeom>
        </p:spPr>
      </p:pic>
      <p:sp>
        <p:nvSpPr>
          <p:cNvPr id="182" name="Rectangle 1"/>
          <p:cNvSpPr>
            <a:spLocks noChangeArrowheads="1"/>
          </p:cNvSpPr>
          <p:nvPr/>
        </p:nvSpPr>
        <p:spPr bwMode="auto">
          <a:xfrm>
            <a:off x="24460200" y="4976592"/>
            <a:ext cx="11365992" cy="23750808"/>
          </a:xfrm>
          <a:prstGeom prst="rect">
            <a:avLst/>
          </a:prstGeom>
          <a:noFill/>
          <a:ln w="127000" algn="ctr">
            <a:solidFill>
              <a:srgbClr val="003591"/>
            </a:solidFill>
            <a:round/>
            <a:headEnd/>
            <a:tailEnd/>
          </a:ln>
          <a:extLst>
            <a:ext uri="{909E8E84-426E-40DD-AFC4-6F175D3DCCD1}">
              <a14:hiddenFill xmlns:a14="http://schemas.microsoft.com/office/drawing/2010/main">
                <a:solidFill>
                  <a:srgbClr val="FFFFFF"/>
                </a:solidFill>
              </a14:hiddenFill>
            </a:ext>
          </a:extLst>
        </p:spPr>
        <p:txBody>
          <a:bodyPr lIns="96981" tIns="48491" rIns="96981" bIns="48491"/>
          <a:lstStyle/>
          <a:p>
            <a:pPr defTabSz="969813" fontAlgn="base">
              <a:spcBef>
                <a:spcPct val="0"/>
              </a:spcBef>
              <a:spcAft>
                <a:spcPct val="0"/>
              </a:spcAft>
              <a:defRPr/>
            </a:pPr>
            <a:endParaRPr lang="en-US" sz="1900" kern="0">
              <a:solidFill>
                <a:srgbClr val="000000"/>
              </a:solidFill>
              <a:latin typeface="Arial" charset="0"/>
            </a:endParaRPr>
          </a:p>
        </p:txBody>
      </p:sp>
      <p:pic>
        <p:nvPicPr>
          <p:cNvPr id="76" name="Picture 7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484600" y="27662991"/>
            <a:ext cx="1215614" cy="914400"/>
          </a:xfrm>
          <a:prstGeom prst="rect">
            <a:avLst/>
          </a:prstGeom>
        </p:spPr>
      </p:pic>
      <p:sp>
        <p:nvSpPr>
          <p:cNvPr id="79" name="Rectangle 78"/>
          <p:cNvSpPr/>
          <p:nvPr/>
        </p:nvSpPr>
        <p:spPr>
          <a:xfrm>
            <a:off x="32235669" y="27671115"/>
            <a:ext cx="1143000" cy="906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2214339" y="27680800"/>
            <a:ext cx="1185659" cy="896660"/>
          </a:xfrm>
          <a:prstGeom prst="rect">
            <a:avLst/>
          </a:prstGeom>
        </p:spPr>
      </p:pic>
      <p:sp>
        <p:nvSpPr>
          <p:cNvPr id="148" name="Rectangle 147"/>
          <p:cNvSpPr/>
          <p:nvPr/>
        </p:nvSpPr>
        <p:spPr>
          <a:xfrm>
            <a:off x="30130882" y="27840663"/>
            <a:ext cx="1998855" cy="513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0130884" y="27840663"/>
            <a:ext cx="2011604" cy="513506"/>
          </a:xfrm>
          <a:prstGeom prst="rect">
            <a:avLst/>
          </a:prstGeom>
        </p:spPr>
      </p:pic>
      <p:sp>
        <p:nvSpPr>
          <p:cNvPr id="150" name="TextBox 149"/>
          <p:cNvSpPr txBox="1"/>
          <p:nvPr/>
        </p:nvSpPr>
        <p:spPr>
          <a:xfrm>
            <a:off x="24460200" y="2062760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151" name="TextBox 150"/>
          <p:cNvSpPr txBox="1"/>
          <p:nvPr/>
        </p:nvSpPr>
        <p:spPr>
          <a:xfrm>
            <a:off x="24460200" y="2192300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152" name="TextBox 151"/>
          <p:cNvSpPr txBox="1"/>
          <p:nvPr/>
        </p:nvSpPr>
        <p:spPr>
          <a:xfrm>
            <a:off x="24460200" y="2283740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153" name="TextBox 152"/>
          <p:cNvSpPr txBox="1"/>
          <p:nvPr/>
        </p:nvSpPr>
        <p:spPr>
          <a:xfrm>
            <a:off x="24460200" y="2413280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154" name="TextBox 153"/>
          <p:cNvSpPr txBox="1"/>
          <p:nvPr/>
        </p:nvSpPr>
        <p:spPr>
          <a:xfrm>
            <a:off x="24460200" y="25047208"/>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
        <p:nvSpPr>
          <p:cNvPr id="12" name="TextBox 11"/>
          <p:cNvSpPr txBox="1"/>
          <p:nvPr/>
        </p:nvSpPr>
        <p:spPr>
          <a:xfrm>
            <a:off x="24477708" y="27403961"/>
            <a:ext cx="5697491" cy="1323439"/>
          </a:xfrm>
          <a:prstGeom prst="rect">
            <a:avLst/>
          </a:prstGeom>
          <a:noFill/>
        </p:spPr>
        <p:txBody>
          <a:bodyPr wrap="square" rtlCol="0">
            <a:spAutoFit/>
          </a:bodyPr>
          <a:lstStyle/>
          <a:p>
            <a:r>
              <a:rPr lang="en-US" sz="2000" dirty="0">
                <a:solidFill>
                  <a:schemeClr val="bg1"/>
                </a:solidFill>
                <a:latin typeface="Calibri Light" panose="020F0302020204030204" pitchFamily="34" charset="0"/>
              </a:rPr>
              <a:t>This project is supported by NSF NH </a:t>
            </a:r>
            <a:r>
              <a:rPr lang="en-US" sz="2000" dirty="0" err="1">
                <a:solidFill>
                  <a:schemeClr val="bg1"/>
                </a:solidFill>
                <a:latin typeface="Calibri Light" panose="020F0302020204030204" pitchFamily="34" charset="0"/>
              </a:rPr>
              <a:t>EPSCoR</a:t>
            </a:r>
            <a:r>
              <a:rPr lang="en-US" sz="2000" dirty="0">
                <a:solidFill>
                  <a:schemeClr val="bg1"/>
                </a:solidFill>
                <a:latin typeface="Calibri Light" panose="020F0302020204030204" pitchFamily="34" charset="0"/>
              </a:rPr>
              <a:t> Program (EPS 11011245),  USDA UNH Agricultural Experiment Station (Hatch NH00634), NASA Carbon Cycle Science (NNX14AJ18) and NSF </a:t>
            </a:r>
            <a:r>
              <a:rPr lang="en-US" sz="2000" dirty="0" err="1">
                <a:solidFill>
                  <a:schemeClr val="bg1"/>
                </a:solidFill>
                <a:latin typeface="Calibri Light" panose="020F0302020204030204" pitchFamily="34" charset="0"/>
              </a:rPr>
              <a:t>Macrosystems</a:t>
            </a:r>
            <a:r>
              <a:rPr lang="en-US" sz="2000" dirty="0">
                <a:solidFill>
                  <a:schemeClr val="bg1"/>
                </a:solidFill>
                <a:latin typeface="Calibri Light" panose="020F0302020204030204" pitchFamily="34" charset="0"/>
              </a:rPr>
              <a:t> (1638688).</a:t>
            </a:r>
          </a:p>
        </p:txBody>
      </p:sp>
      <p:sp>
        <p:nvSpPr>
          <p:cNvPr id="156" name="TextBox 155"/>
          <p:cNvSpPr txBox="1"/>
          <p:nvPr/>
        </p:nvSpPr>
        <p:spPr>
          <a:xfrm>
            <a:off x="24460200" y="25933569"/>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pic>
        <p:nvPicPr>
          <p:cNvPr id="86" name="Picture 85"/>
          <p:cNvPicPr>
            <a:picLocks noChangeAspect="1"/>
          </p:cNvPicPr>
          <p:nvPr/>
        </p:nvPicPr>
        <p:blipFill rotWithShape="1">
          <a:blip r:embed="rId26" cstate="print">
            <a:extLst>
              <a:ext uri="{28A0092B-C50C-407E-A947-70E740481C1C}">
                <a14:useLocalDpi xmlns:a14="http://schemas.microsoft.com/office/drawing/2010/main" val="0"/>
              </a:ext>
            </a:extLst>
          </a:blip>
          <a:srcRect b="5939"/>
          <a:stretch/>
        </p:blipFill>
        <p:spPr>
          <a:xfrm>
            <a:off x="24750133" y="5705602"/>
            <a:ext cx="4586867" cy="4314453"/>
          </a:xfrm>
          <a:prstGeom prst="rect">
            <a:avLst/>
          </a:prstGeom>
        </p:spPr>
      </p:pic>
      <p:sp>
        <p:nvSpPr>
          <p:cNvPr id="69" name="Rectangle 8"/>
          <p:cNvSpPr>
            <a:spLocks noChangeArrowheads="1"/>
          </p:cNvSpPr>
          <p:nvPr/>
        </p:nvSpPr>
        <p:spPr bwMode="auto">
          <a:xfrm>
            <a:off x="19187007" y="22996148"/>
            <a:ext cx="4663593" cy="268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981" tIns="48491" rIns="96981" bIns="48491">
            <a:spAutoFit/>
          </a:bodyPr>
          <a:lstStyle/>
          <a:p>
            <a:pPr defTabSz="969813" fontAlgn="base">
              <a:spcBef>
                <a:spcPct val="0"/>
              </a:spcBef>
              <a:spcAft>
                <a:spcPct val="0"/>
              </a:spcAft>
            </a:pPr>
            <a:r>
              <a:rPr lang="en-US" sz="2100" b="1" dirty="0">
                <a:solidFill>
                  <a:srgbClr val="000000"/>
                </a:solidFill>
                <a:latin typeface="Calibri Light" panose="020F0302020204030204" pitchFamily="34" charset="0"/>
                <a:cs typeface="Arial" charset="0"/>
              </a:rPr>
              <a:t>Table 1.</a:t>
            </a:r>
            <a:r>
              <a:rPr lang="en-US" sz="2100" dirty="0">
                <a:solidFill>
                  <a:srgbClr val="000000"/>
                </a:solidFill>
                <a:latin typeface="Calibri Light" panose="020F0302020204030204" pitchFamily="34" charset="0"/>
                <a:cs typeface="Arial" charset="0"/>
              </a:rPr>
              <a:t> Mean mid-day albedo during the growing season (GS) defined as DOY 121 (May 1) – DOY 304 (Oct 31) when surfaces are influenced by vegetation (where applicable) and non-growing season (Non-GS) defined as DOY 305 (Nov 1) – DOY 120 (Apr 30) when surfaces are influenced by snow and ice.</a:t>
            </a:r>
          </a:p>
        </p:txBody>
      </p:sp>
      <p:pic>
        <p:nvPicPr>
          <p:cNvPr id="161" name="Picture 160"/>
          <p:cNvPicPr>
            <a:picLocks noChangeAspect="1"/>
          </p:cNvPicPr>
          <p:nvPr/>
        </p:nvPicPr>
        <p:blipFill rotWithShape="1">
          <a:blip r:embed="rId27" cstate="print">
            <a:extLst>
              <a:ext uri="{28A0092B-C50C-407E-A947-70E740481C1C}">
                <a14:useLocalDpi xmlns:a14="http://schemas.microsoft.com/office/drawing/2010/main" val="0"/>
              </a:ext>
            </a:extLst>
          </a:blip>
          <a:srcRect l="44046" t="94823" r="41635" b="1096"/>
          <a:stretch/>
        </p:blipFill>
        <p:spPr>
          <a:xfrm>
            <a:off x="26670000" y="9955461"/>
            <a:ext cx="838200" cy="179139"/>
          </a:xfrm>
          <a:prstGeom prst="rect">
            <a:avLst/>
          </a:prstGeom>
        </p:spPr>
      </p:pic>
      <p:pic>
        <p:nvPicPr>
          <p:cNvPr id="114" name="Picture 113"/>
          <p:cNvPicPr>
            <a:picLocks noChangeAspect="1"/>
          </p:cNvPicPr>
          <p:nvPr/>
        </p:nvPicPr>
        <p:blipFill rotWithShape="1">
          <a:blip r:embed="rId11" cstate="print">
            <a:extLst>
              <a:ext uri="{28A0092B-C50C-407E-A947-70E740481C1C}">
                <a14:useLocalDpi xmlns:a14="http://schemas.microsoft.com/office/drawing/2010/main" val="0"/>
              </a:ext>
            </a:extLst>
          </a:blip>
          <a:srcRect l="6492" t="65069" r="88647" b="32852"/>
          <a:stretch/>
        </p:blipFill>
        <p:spPr>
          <a:xfrm>
            <a:off x="13983153" y="16973081"/>
            <a:ext cx="533400" cy="190224"/>
          </a:xfrm>
          <a:prstGeom prst="rect">
            <a:avLst/>
          </a:prstGeom>
        </p:spPr>
      </p:pic>
      <p:pic>
        <p:nvPicPr>
          <p:cNvPr id="115" name="Picture 114"/>
          <p:cNvPicPr>
            <a:picLocks noChangeAspect="1"/>
          </p:cNvPicPr>
          <p:nvPr/>
        </p:nvPicPr>
        <p:blipFill rotWithShape="1">
          <a:blip r:embed="rId11" cstate="print">
            <a:extLst>
              <a:ext uri="{28A0092B-C50C-407E-A947-70E740481C1C}">
                <a14:useLocalDpi xmlns:a14="http://schemas.microsoft.com/office/drawing/2010/main" val="0"/>
              </a:ext>
            </a:extLst>
          </a:blip>
          <a:srcRect l="6492" t="65069" r="88647" b="32852"/>
          <a:stretch/>
        </p:blipFill>
        <p:spPr>
          <a:xfrm>
            <a:off x="17329344" y="17011650"/>
            <a:ext cx="533400" cy="190224"/>
          </a:xfrm>
          <a:prstGeom prst="rect">
            <a:avLst/>
          </a:prstGeom>
        </p:spPr>
      </p:pic>
      <p:pic>
        <p:nvPicPr>
          <p:cNvPr id="116" name="Picture 115"/>
          <p:cNvPicPr>
            <a:picLocks noChangeAspect="1"/>
          </p:cNvPicPr>
          <p:nvPr/>
        </p:nvPicPr>
        <p:blipFill rotWithShape="1">
          <a:blip r:embed="rId11" cstate="print">
            <a:extLst>
              <a:ext uri="{28A0092B-C50C-407E-A947-70E740481C1C}">
                <a14:useLocalDpi xmlns:a14="http://schemas.microsoft.com/office/drawing/2010/main" val="0"/>
              </a:ext>
            </a:extLst>
          </a:blip>
          <a:srcRect l="6492" t="65069" r="88647" b="32852"/>
          <a:stretch/>
        </p:blipFill>
        <p:spPr>
          <a:xfrm>
            <a:off x="20723730" y="16981786"/>
            <a:ext cx="533400" cy="239414"/>
          </a:xfrm>
          <a:prstGeom prst="rect">
            <a:avLst/>
          </a:prstGeom>
        </p:spPr>
      </p:pic>
      <p:pic>
        <p:nvPicPr>
          <p:cNvPr id="117" name="Picture 116"/>
          <p:cNvPicPr>
            <a:picLocks noChangeAspect="1"/>
          </p:cNvPicPr>
          <p:nvPr/>
        </p:nvPicPr>
        <p:blipFill rotWithShape="1">
          <a:blip r:embed="rId11" cstate="print">
            <a:extLst>
              <a:ext uri="{28A0092B-C50C-407E-A947-70E740481C1C}">
                <a14:useLocalDpi xmlns:a14="http://schemas.microsoft.com/office/drawing/2010/main" val="0"/>
              </a:ext>
            </a:extLst>
          </a:blip>
          <a:srcRect l="11353" t="64867" r="83786" b="33054"/>
          <a:stretch/>
        </p:blipFill>
        <p:spPr>
          <a:xfrm>
            <a:off x="14249853" y="16981786"/>
            <a:ext cx="533400" cy="190224"/>
          </a:xfrm>
          <a:prstGeom prst="rect">
            <a:avLst/>
          </a:prstGeom>
        </p:spPr>
      </p:pic>
      <p:pic>
        <p:nvPicPr>
          <p:cNvPr id="119" name="Picture 118"/>
          <p:cNvPicPr>
            <a:picLocks noChangeAspect="1"/>
          </p:cNvPicPr>
          <p:nvPr/>
        </p:nvPicPr>
        <p:blipFill rotWithShape="1">
          <a:blip r:embed="rId11" cstate="print">
            <a:extLst>
              <a:ext uri="{28A0092B-C50C-407E-A947-70E740481C1C}">
                <a14:useLocalDpi xmlns:a14="http://schemas.microsoft.com/office/drawing/2010/main" val="0"/>
              </a:ext>
            </a:extLst>
          </a:blip>
          <a:srcRect l="11353" t="64867" r="84478" b="33090"/>
          <a:stretch/>
        </p:blipFill>
        <p:spPr>
          <a:xfrm>
            <a:off x="17484841" y="16992600"/>
            <a:ext cx="457521" cy="186945"/>
          </a:xfrm>
          <a:prstGeom prst="rect">
            <a:avLst/>
          </a:prstGeom>
        </p:spPr>
      </p:pic>
      <p:pic>
        <p:nvPicPr>
          <p:cNvPr id="120" name="Picture 119"/>
          <p:cNvPicPr>
            <a:picLocks noChangeAspect="1"/>
          </p:cNvPicPr>
          <p:nvPr/>
        </p:nvPicPr>
        <p:blipFill rotWithShape="1">
          <a:blip r:embed="rId11" cstate="print">
            <a:extLst>
              <a:ext uri="{28A0092B-C50C-407E-A947-70E740481C1C}">
                <a14:useLocalDpi xmlns:a14="http://schemas.microsoft.com/office/drawing/2010/main" val="0"/>
              </a:ext>
            </a:extLst>
          </a:blip>
          <a:srcRect l="11353" t="64867" r="84478" b="33090"/>
          <a:stretch/>
        </p:blipFill>
        <p:spPr>
          <a:xfrm>
            <a:off x="20952009" y="17034710"/>
            <a:ext cx="457521" cy="186945"/>
          </a:xfrm>
          <a:prstGeom prst="rect">
            <a:avLst/>
          </a:prstGeom>
        </p:spPr>
      </p:pic>
      <p:pic>
        <p:nvPicPr>
          <p:cNvPr id="127" name="Picture 126"/>
          <p:cNvPicPr>
            <a:picLocks noChangeAspect="1"/>
          </p:cNvPicPr>
          <p:nvPr/>
        </p:nvPicPr>
        <p:blipFill rotWithShape="1">
          <a:blip r:embed="rId11" cstate="print">
            <a:extLst>
              <a:ext uri="{28A0092B-C50C-407E-A947-70E740481C1C}">
                <a14:useLocalDpi xmlns:a14="http://schemas.microsoft.com/office/drawing/2010/main" val="0"/>
              </a:ext>
            </a:extLst>
          </a:blip>
          <a:srcRect l="84116" t="32896" r="11715" b="65061"/>
          <a:stretch/>
        </p:blipFill>
        <p:spPr>
          <a:xfrm>
            <a:off x="22498371" y="14062455"/>
            <a:ext cx="457521" cy="186945"/>
          </a:xfrm>
          <a:prstGeom prst="rect">
            <a:avLst/>
          </a:prstGeom>
        </p:spPr>
      </p:pic>
      <p:pic>
        <p:nvPicPr>
          <p:cNvPr id="128" name="Picture 127"/>
          <p:cNvPicPr>
            <a:picLocks noChangeAspect="1"/>
          </p:cNvPicPr>
          <p:nvPr/>
        </p:nvPicPr>
        <p:blipFill rotWithShape="1">
          <a:blip r:embed="rId28" cstate="print">
            <a:extLst>
              <a:ext uri="{28A0092B-C50C-407E-A947-70E740481C1C}">
                <a14:useLocalDpi xmlns:a14="http://schemas.microsoft.com/office/drawing/2010/main" val="0"/>
              </a:ext>
            </a:extLst>
          </a:blip>
          <a:srcRect l="84116" t="32896" r="11715" b="65061"/>
          <a:stretch/>
        </p:blipFill>
        <p:spPr>
          <a:xfrm>
            <a:off x="15612555" y="14136877"/>
            <a:ext cx="457521" cy="166392"/>
          </a:xfrm>
          <a:prstGeom prst="rect">
            <a:avLst/>
          </a:prstGeom>
        </p:spPr>
      </p:pic>
      <p:pic>
        <p:nvPicPr>
          <p:cNvPr id="125" name="Picture 124"/>
          <p:cNvPicPr>
            <a:picLocks noChangeAspect="1"/>
          </p:cNvPicPr>
          <p:nvPr/>
        </p:nvPicPr>
        <p:blipFill rotWithShape="1">
          <a:blip r:embed="rId11" cstate="print">
            <a:extLst>
              <a:ext uri="{28A0092B-C50C-407E-A947-70E740481C1C}">
                <a14:useLocalDpi xmlns:a14="http://schemas.microsoft.com/office/drawing/2010/main" val="0"/>
              </a:ext>
            </a:extLst>
          </a:blip>
          <a:srcRect l="88469" t="32783" r="7362" b="65174"/>
          <a:stretch/>
        </p:blipFill>
        <p:spPr>
          <a:xfrm>
            <a:off x="22697971" y="14043404"/>
            <a:ext cx="457521" cy="186945"/>
          </a:xfrm>
          <a:prstGeom prst="rect">
            <a:avLst/>
          </a:prstGeom>
        </p:spPr>
      </p:pic>
      <p:pic>
        <p:nvPicPr>
          <p:cNvPr id="129" name="Picture 128"/>
          <p:cNvPicPr>
            <a:picLocks noChangeAspect="1"/>
          </p:cNvPicPr>
          <p:nvPr/>
        </p:nvPicPr>
        <p:blipFill rotWithShape="1">
          <a:blip r:embed="rId11" cstate="print">
            <a:extLst>
              <a:ext uri="{28A0092B-C50C-407E-A947-70E740481C1C}">
                <a14:useLocalDpi xmlns:a14="http://schemas.microsoft.com/office/drawing/2010/main" val="0"/>
              </a:ext>
            </a:extLst>
          </a:blip>
          <a:srcRect l="88469" t="32783" r="7362" b="65174"/>
          <a:stretch/>
        </p:blipFill>
        <p:spPr>
          <a:xfrm>
            <a:off x="15610904" y="14062454"/>
            <a:ext cx="457521" cy="186945"/>
          </a:xfrm>
          <a:prstGeom prst="rect">
            <a:avLst/>
          </a:prstGeom>
        </p:spPr>
      </p:pic>
      <p:sp>
        <p:nvSpPr>
          <p:cNvPr id="130" name="TextBox 129"/>
          <p:cNvSpPr txBox="1"/>
          <p:nvPr/>
        </p:nvSpPr>
        <p:spPr>
          <a:xfrm>
            <a:off x="24460200" y="19735800"/>
            <a:ext cx="838200" cy="507831"/>
          </a:xfrm>
          <a:prstGeom prst="rect">
            <a:avLst/>
          </a:prstGeom>
          <a:noFill/>
        </p:spPr>
        <p:txBody>
          <a:bodyPr wrap="square" rtlCol="0">
            <a:spAutoFit/>
          </a:bodyPr>
          <a:lstStyle/>
          <a:p>
            <a:pPr marL="857250" indent="-857250">
              <a:buFont typeface="Arial" panose="020B0604020202020204" pitchFamily="34" charset="0"/>
              <a:buChar char="•"/>
            </a:pPr>
            <a:r>
              <a:rPr lang="en-US" sz="2700" dirty="0"/>
              <a:t>   </a:t>
            </a:r>
          </a:p>
        </p:txBody>
      </p:sp>
    </p:spTree>
    <p:extLst>
      <p:ext uri="{BB962C8B-B14F-4D97-AF65-F5344CB8AC3E}">
        <p14:creationId xmlns:p14="http://schemas.microsoft.com/office/powerpoint/2010/main" val="2121671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6897</TotalTime>
  <Words>982</Words>
  <Application>Microsoft Office PowerPoint</Application>
  <PresentationFormat>Custom</PresentationFormat>
  <Paragraphs>100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Sanders-DeMott</dc:creator>
  <cp:lastModifiedBy>Sanders-DeMott, Rebecca</cp:lastModifiedBy>
  <cp:revision>157</cp:revision>
  <cp:lastPrinted>2017-03-23T21:29:42Z</cp:lastPrinted>
  <dcterms:created xsi:type="dcterms:W3CDTF">2013-03-18T01:55:03Z</dcterms:created>
  <dcterms:modified xsi:type="dcterms:W3CDTF">2017-03-24T13:26:46Z</dcterms:modified>
</cp:coreProperties>
</file>