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9377600" cy="38404800"/>
  <p:notesSz cx="6858000" cy="9144000"/>
  <p:defaultTextStyle>
    <a:defPPr>
      <a:defRPr lang="en-US"/>
    </a:defPPr>
    <a:lvl1pPr algn="l" defTabSz="5014913" rtl="0" fontAlgn="base">
      <a:spcBef>
        <a:spcPct val="0"/>
      </a:spcBef>
      <a:spcAft>
        <a:spcPct val="0"/>
      </a:spcAft>
      <a:defRPr sz="9900" kern="1200">
        <a:solidFill>
          <a:schemeClr val="tx1"/>
        </a:solidFill>
        <a:latin typeface="Arial" charset="0"/>
        <a:ea typeface="+mn-ea"/>
        <a:cs typeface="+mn-cs"/>
      </a:defRPr>
    </a:lvl1pPr>
    <a:lvl2pPr marL="2506663" indent="-2049463" algn="l" defTabSz="5014913" rtl="0" fontAlgn="base">
      <a:spcBef>
        <a:spcPct val="0"/>
      </a:spcBef>
      <a:spcAft>
        <a:spcPct val="0"/>
      </a:spcAft>
      <a:defRPr sz="9900" kern="1200">
        <a:solidFill>
          <a:schemeClr val="tx1"/>
        </a:solidFill>
        <a:latin typeface="Arial" charset="0"/>
        <a:ea typeface="+mn-ea"/>
        <a:cs typeface="+mn-cs"/>
      </a:defRPr>
    </a:lvl2pPr>
    <a:lvl3pPr marL="5014913" indent="-4100513" algn="l" defTabSz="5014913" rtl="0" fontAlgn="base">
      <a:spcBef>
        <a:spcPct val="0"/>
      </a:spcBef>
      <a:spcAft>
        <a:spcPct val="0"/>
      </a:spcAft>
      <a:defRPr sz="9900" kern="1200">
        <a:solidFill>
          <a:schemeClr val="tx1"/>
        </a:solidFill>
        <a:latin typeface="Arial" charset="0"/>
        <a:ea typeface="+mn-ea"/>
        <a:cs typeface="+mn-cs"/>
      </a:defRPr>
    </a:lvl3pPr>
    <a:lvl4pPr marL="7523163" indent="-6151563" algn="l" defTabSz="5014913" rtl="0" fontAlgn="base">
      <a:spcBef>
        <a:spcPct val="0"/>
      </a:spcBef>
      <a:spcAft>
        <a:spcPct val="0"/>
      </a:spcAft>
      <a:defRPr sz="9900" kern="1200">
        <a:solidFill>
          <a:schemeClr val="tx1"/>
        </a:solidFill>
        <a:latin typeface="Arial" charset="0"/>
        <a:ea typeface="+mn-ea"/>
        <a:cs typeface="+mn-cs"/>
      </a:defRPr>
    </a:lvl4pPr>
    <a:lvl5pPr marL="10031413" indent="-8202613" algn="l" defTabSz="5014913" rtl="0" fontAlgn="base">
      <a:spcBef>
        <a:spcPct val="0"/>
      </a:spcBef>
      <a:spcAft>
        <a:spcPct val="0"/>
      </a:spcAft>
      <a:defRPr sz="9900" kern="1200">
        <a:solidFill>
          <a:schemeClr val="tx1"/>
        </a:solidFill>
        <a:latin typeface="Arial" charset="0"/>
        <a:ea typeface="+mn-ea"/>
        <a:cs typeface="+mn-cs"/>
      </a:defRPr>
    </a:lvl5pPr>
    <a:lvl6pPr marL="2286000" algn="l" defTabSz="914400" rtl="0" eaLnBrk="1" latinLnBrk="0" hangingPunct="1">
      <a:defRPr sz="9900" kern="1200">
        <a:solidFill>
          <a:schemeClr val="tx1"/>
        </a:solidFill>
        <a:latin typeface="Arial" charset="0"/>
        <a:ea typeface="+mn-ea"/>
        <a:cs typeface="+mn-cs"/>
      </a:defRPr>
    </a:lvl6pPr>
    <a:lvl7pPr marL="2743200" algn="l" defTabSz="914400" rtl="0" eaLnBrk="1" latinLnBrk="0" hangingPunct="1">
      <a:defRPr sz="9900" kern="1200">
        <a:solidFill>
          <a:schemeClr val="tx1"/>
        </a:solidFill>
        <a:latin typeface="Arial" charset="0"/>
        <a:ea typeface="+mn-ea"/>
        <a:cs typeface="+mn-cs"/>
      </a:defRPr>
    </a:lvl7pPr>
    <a:lvl8pPr marL="3200400" algn="l" defTabSz="914400" rtl="0" eaLnBrk="1" latinLnBrk="0" hangingPunct="1">
      <a:defRPr sz="9900" kern="1200">
        <a:solidFill>
          <a:schemeClr val="tx1"/>
        </a:solidFill>
        <a:latin typeface="Arial" charset="0"/>
        <a:ea typeface="+mn-ea"/>
        <a:cs typeface="+mn-cs"/>
      </a:defRPr>
    </a:lvl8pPr>
    <a:lvl9pPr marL="3657600" algn="l" defTabSz="914400" rtl="0" eaLnBrk="1" latinLnBrk="0" hangingPunct="1">
      <a:defRPr sz="9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899">
          <p15:clr>
            <a:srgbClr val="A4A3A4"/>
          </p15:clr>
        </p15:guide>
        <p15:guide id="2" orient="horz" pos="4927">
          <p15:clr>
            <a:srgbClr val="A4A3A4"/>
          </p15:clr>
        </p15:guide>
        <p15:guide id="3" orient="horz" pos="20253">
          <p15:clr>
            <a:srgbClr val="A4A3A4"/>
          </p15:clr>
        </p15:guide>
        <p15:guide id="4" pos="831">
          <p15:clr>
            <a:srgbClr val="A4A3A4"/>
          </p15:clr>
        </p15:guide>
        <p15:guide id="5" pos="20034">
          <p15:clr>
            <a:srgbClr val="A4A3A4"/>
          </p15:clr>
        </p15:guide>
        <p15:guide id="6" pos="20933">
          <p15:clr>
            <a:srgbClr val="A4A3A4"/>
          </p15:clr>
        </p15:guide>
        <p15:guide id="7" pos="302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AF91"/>
    <a:srgbClr val="FFFFFF"/>
    <a:srgbClr val="7F705F"/>
    <a:srgbClr val="96856F"/>
    <a:srgbClr val="5C363A"/>
    <a:srgbClr val="F9FBFD"/>
    <a:srgbClr val="A35E64"/>
    <a:srgbClr val="F8929C"/>
    <a:srgbClr val="7F4A4F"/>
    <a:srgbClr val="5A1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24" autoAdjust="0"/>
    <p:restoredTop sz="93901" autoAdjust="0"/>
  </p:normalViewPr>
  <p:slideViewPr>
    <p:cSldViewPr snapToGrid="0">
      <p:cViewPr>
        <p:scale>
          <a:sx n="50" d="100"/>
          <a:sy n="50" d="100"/>
        </p:scale>
        <p:origin x="-4602" y="-2340"/>
      </p:cViewPr>
      <p:guideLst>
        <p:guide orient="horz" pos="22899"/>
        <p:guide orient="horz" pos="4927"/>
        <p:guide orient="horz" pos="20253"/>
        <p:guide pos="831"/>
        <p:guide pos="20034"/>
        <p:guide pos="20933"/>
        <p:guide pos="30202"/>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000" b="1" i="0" u="none" strike="noStrike" kern="1200" spc="0" baseline="0">
                <a:solidFill>
                  <a:srgbClr val="FFFFFF"/>
                </a:solidFill>
                <a:latin typeface="Georgia" charset="0"/>
                <a:ea typeface="Georgia" charset="0"/>
                <a:cs typeface="Georgia" charset="0"/>
              </a:defRPr>
            </a:pPr>
            <a:r>
              <a:rPr lang="en-US" sz="2000" b="1" dirty="0" smtClean="0">
                <a:solidFill>
                  <a:srgbClr val="FFFFFF"/>
                </a:solidFill>
                <a:latin typeface="Georgia" charset="0"/>
                <a:ea typeface="Georgia" charset="0"/>
                <a:cs typeface="Georgia" charset="0"/>
              </a:rPr>
              <a:t>PRODUCTIVITY</a:t>
            </a:r>
            <a:r>
              <a:rPr lang="en-US" sz="2000" b="1" baseline="0" dirty="0" smtClean="0">
                <a:solidFill>
                  <a:srgbClr val="FFFFFF"/>
                </a:solidFill>
                <a:latin typeface="Georgia" charset="0"/>
                <a:ea typeface="Georgia" charset="0"/>
                <a:cs typeface="Georgia" charset="0"/>
              </a:rPr>
              <a:t> BY ROLE</a:t>
            </a:r>
            <a:endParaRPr lang="en-US" sz="2000" b="1" dirty="0">
              <a:solidFill>
                <a:srgbClr val="FFFFFF"/>
              </a:solidFill>
              <a:latin typeface="Georgia" charset="0"/>
              <a:ea typeface="Georgia" charset="0"/>
              <a:cs typeface="Georgia" charset="0"/>
            </a:endParaRPr>
          </a:p>
        </c:rich>
      </c:tx>
      <c:layout>
        <c:manualLayout>
          <c:xMode val="edge"/>
          <c:yMode val="edge"/>
          <c:x val="0.24982235210880299"/>
          <c:y val="2.9366864193457701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rgbClr val="FFFFFF"/>
              </a:solidFill>
              <a:latin typeface="Georgia" charset="0"/>
              <a:ea typeface="Georgia" charset="0"/>
              <a:cs typeface="Georgia" charset="0"/>
            </a:defRPr>
          </a:pPr>
          <a:endParaRPr lang="en-US"/>
        </a:p>
      </c:txPr>
    </c:title>
    <c:autoTitleDeleted val="0"/>
    <c:plotArea>
      <c:layout>
        <c:manualLayout>
          <c:layoutTarget val="inner"/>
          <c:xMode val="edge"/>
          <c:yMode val="edge"/>
          <c:x val="0.111308181701783"/>
          <c:y val="0.111689127347639"/>
          <c:w val="0.79359812796089402"/>
          <c:h val="0.72971835786766504"/>
        </c:manualLayout>
      </c:layout>
      <c:barChart>
        <c:barDir val="col"/>
        <c:grouping val="clustered"/>
        <c:varyColors val="0"/>
        <c:ser>
          <c:idx val="0"/>
          <c:order val="0"/>
          <c:tx>
            <c:strRef>
              <c:f>Sheet1!$B$1</c:f>
              <c:strCache>
                <c:ptCount val="1"/>
                <c:pt idx="0">
                  <c:v>Series 1</c:v>
                </c:pt>
              </c:strCache>
            </c:strRef>
          </c:tx>
          <c:spPr>
            <a:solidFill>
              <a:srgbClr val="C6AF91"/>
            </a:solidFill>
            <a:ln>
              <a:noFill/>
            </a:ln>
            <a:effectLst/>
          </c:spPr>
          <c:invertIfNegative val="0"/>
          <c:cat>
            <c:strRef>
              <c:f>Sheet1!$A$2:$A$4</c:f>
              <c:strCache>
                <c:ptCount val="3"/>
                <c:pt idx="0">
                  <c:v>Role 1</c:v>
                </c:pt>
                <c:pt idx="1">
                  <c:v>Role 2</c:v>
                </c:pt>
                <c:pt idx="2">
                  <c:v>Role 3</c:v>
                </c:pt>
              </c:strCache>
            </c:strRef>
          </c:cat>
          <c:val>
            <c:numRef>
              <c:f>Sheet1!$B$2:$B$4</c:f>
              <c:numCache>
                <c:formatCode>#,##0</c:formatCode>
                <c:ptCount val="3"/>
                <c:pt idx="0" formatCode="#,##0.00">
                  <c:v>4.47</c:v>
                </c:pt>
                <c:pt idx="1">
                  <c:v>4.53</c:v>
                </c:pt>
                <c:pt idx="2">
                  <c:v>4.43</c:v>
                </c:pt>
              </c:numCache>
            </c:numRef>
          </c:val>
        </c:ser>
        <c:dLbls>
          <c:showLegendKey val="0"/>
          <c:showVal val="0"/>
          <c:showCatName val="0"/>
          <c:showSerName val="0"/>
          <c:showPercent val="0"/>
          <c:showBubbleSize val="0"/>
        </c:dLbls>
        <c:gapWidth val="219"/>
        <c:axId val="228258224"/>
        <c:axId val="228257832"/>
      </c:barChart>
      <c:catAx>
        <c:axId val="22825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FFFFFF"/>
                </a:solidFill>
                <a:latin typeface="+mn-lt"/>
                <a:ea typeface="+mn-ea"/>
                <a:cs typeface="+mn-cs"/>
              </a:defRPr>
            </a:pPr>
            <a:endParaRPr lang="en-US"/>
          </a:p>
        </c:txPr>
        <c:crossAx val="228257832"/>
        <c:crosses val="autoZero"/>
        <c:auto val="1"/>
        <c:lblAlgn val="ctr"/>
        <c:lblOffset val="100"/>
        <c:noMultiLvlLbl val="0"/>
      </c:catAx>
      <c:valAx>
        <c:axId val="228257832"/>
        <c:scaling>
          <c:orientation val="minMax"/>
          <c:max val="5"/>
          <c:min val="3"/>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FFFFFF"/>
                </a:solidFill>
                <a:latin typeface="+mn-lt"/>
                <a:ea typeface="+mn-ea"/>
                <a:cs typeface="+mn-cs"/>
              </a:defRPr>
            </a:pPr>
            <a:endParaRPr lang="en-US"/>
          </a:p>
        </c:txPr>
        <c:crossAx val="228258224"/>
        <c:crosses val="autoZero"/>
        <c:crossBetween val="between"/>
        <c:majorUnit val="0.3"/>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smtClean="0">
                <a:solidFill>
                  <a:srgbClr val="FFFFFF"/>
                </a:solidFill>
                <a:latin typeface="Georgia" charset="0"/>
                <a:ea typeface="Georgia" charset="0"/>
                <a:cs typeface="Georgia" charset="0"/>
              </a:rPr>
              <a:t>AVERAGE</a:t>
            </a:r>
            <a:r>
              <a:rPr lang="en-US" sz="2000" b="1" baseline="0" dirty="0" smtClean="0">
                <a:solidFill>
                  <a:srgbClr val="FFFFFF"/>
                </a:solidFill>
                <a:latin typeface="Georgia" charset="0"/>
                <a:ea typeface="Georgia" charset="0"/>
                <a:cs typeface="Georgia" charset="0"/>
              </a:rPr>
              <a:t> DEVICE RATINGS</a:t>
            </a:r>
            <a:endParaRPr lang="en-US" sz="2000" b="1" dirty="0">
              <a:solidFill>
                <a:srgbClr val="FFFFFF"/>
              </a:solidFill>
              <a:latin typeface="Georgia" charset="0"/>
              <a:ea typeface="Georgia" charset="0"/>
              <a:cs typeface="Georgia" charset="0"/>
            </a:endParaRPr>
          </a:p>
        </c:rich>
      </c:tx>
      <c:layout>
        <c:manualLayout>
          <c:xMode val="edge"/>
          <c:yMode val="edge"/>
          <c:x val="0.18518778123204699"/>
          <c:y val="2.6610389534196602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7384366727963899E-2"/>
          <c:y val="8.2432281796901097E-2"/>
          <c:w val="0.94998542002159403"/>
          <c:h val="0.837563066131641"/>
        </c:manualLayout>
      </c:layout>
      <c:barChart>
        <c:barDir val="col"/>
        <c:grouping val="clustered"/>
        <c:varyColors val="0"/>
        <c:ser>
          <c:idx val="0"/>
          <c:order val="0"/>
          <c:tx>
            <c:strRef>
              <c:f>Sheet1!$B$1</c:f>
              <c:strCache>
                <c:ptCount val="1"/>
                <c:pt idx="0">
                  <c:v>Effectiveness</c:v>
                </c:pt>
              </c:strCache>
            </c:strRef>
          </c:tx>
          <c:spPr>
            <a:solidFill>
              <a:srgbClr val="F8929C"/>
            </a:solidFill>
            <a:ln>
              <a:noFill/>
            </a:ln>
            <a:effectLst/>
          </c:spPr>
          <c:invertIfNegative val="0"/>
          <c:cat>
            <c:strRef>
              <c:f>Sheet1!$A$2:$A$5</c:f>
              <c:strCache>
                <c:ptCount val="3"/>
                <c:pt idx="0">
                  <c:v>Role 1</c:v>
                </c:pt>
                <c:pt idx="1">
                  <c:v>Role 2</c:v>
                </c:pt>
                <c:pt idx="2">
                  <c:v>Role 3</c:v>
                </c:pt>
              </c:strCache>
            </c:strRef>
          </c:cat>
          <c:val>
            <c:numRef>
              <c:f>Sheet1!$B$2:$B$5</c:f>
              <c:numCache>
                <c:formatCode>General</c:formatCode>
                <c:ptCount val="4"/>
                <c:pt idx="0">
                  <c:v>4.43</c:v>
                </c:pt>
                <c:pt idx="1">
                  <c:v>4.45</c:v>
                </c:pt>
                <c:pt idx="2">
                  <c:v>4.3</c:v>
                </c:pt>
              </c:numCache>
            </c:numRef>
          </c:val>
        </c:ser>
        <c:ser>
          <c:idx val="1"/>
          <c:order val="1"/>
          <c:tx>
            <c:strRef>
              <c:f>Sheet1!$C$1</c:f>
              <c:strCache>
                <c:ptCount val="1"/>
                <c:pt idx="0">
                  <c:v>Efficiency</c:v>
                </c:pt>
              </c:strCache>
            </c:strRef>
          </c:tx>
          <c:spPr>
            <a:solidFill>
              <a:srgbClr val="FFFFFF"/>
            </a:solidFill>
            <a:ln>
              <a:noFill/>
            </a:ln>
            <a:effectLst/>
          </c:spPr>
          <c:invertIfNegative val="0"/>
          <c:cat>
            <c:strRef>
              <c:f>Sheet1!$A$2:$A$5</c:f>
              <c:strCache>
                <c:ptCount val="3"/>
                <c:pt idx="0">
                  <c:v>Role 1</c:v>
                </c:pt>
                <c:pt idx="1">
                  <c:v>Role 2</c:v>
                </c:pt>
                <c:pt idx="2">
                  <c:v>Role 3</c:v>
                </c:pt>
              </c:strCache>
            </c:strRef>
          </c:cat>
          <c:val>
            <c:numRef>
              <c:f>Sheet1!$C$2:$C$5</c:f>
              <c:numCache>
                <c:formatCode>General</c:formatCode>
                <c:ptCount val="4"/>
                <c:pt idx="0">
                  <c:v>4.17</c:v>
                </c:pt>
                <c:pt idx="1">
                  <c:v>4.45</c:v>
                </c:pt>
                <c:pt idx="2">
                  <c:v>4.28</c:v>
                </c:pt>
              </c:numCache>
            </c:numRef>
          </c:val>
        </c:ser>
        <c:ser>
          <c:idx val="2"/>
          <c:order val="2"/>
          <c:tx>
            <c:strRef>
              <c:f>Sheet1!$D$1</c:f>
              <c:strCache>
                <c:ptCount val="1"/>
                <c:pt idx="0">
                  <c:v>Skill</c:v>
                </c:pt>
              </c:strCache>
            </c:strRef>
          </c:tx>
          <c:spPr>
            <a:solidFill>
              <a:srgbClr val="A35E64"/>
            </a:solidFill>
            <a:ln>
              <a:noFill/>
            </a:ln>
            <a:effectLst/>
          </c:spPr>
          <c:invertIfNegative val="0"/>
          <c:cat>
            <c:strRef>
              <c:f>Sheet1!$A$2:$A$5</c:f>
              <c:strCache>
                <c:ptCount val="3"/>
                <c:pt idx="0">
                  <c:v>Role 1</c:v>
                </c:pt>
                <c:pt idx="1">
                  <c:v>Role 2</c:v>
                </c:pt>
                <c:pt idx="2">
                  <c:v>Role 3</c:v>
                </c:pt>
              </c:strCache>
            </c:strRef>
          </c:cat>
          <c:val>
            <c:numRef>
              <c:f>Sheet1!$D$2:$D$5</c:f>
              <c:numCache>
                <c:formatCode>General</c:formatCode>
                <c:ptCount val="4"/>
                <c:pt idx="0">
                  <c:v>4.37</c:v>
                </c:pt>
                <c:pt idx="1">
                  <c:v>4.42</c:v>
                </c:pt>
                <c:pt idx="2">
                  <c:v>4.34</c:v>
                </c:pt>
              </c:numCache>
            </c:numRef>
          </c:val>
        </c:ser>
        <c:ser>
          <c:idx val="3"/>
          <c:order val="3"/>
          <c:tx>
            <c:strRef>
              <c:f>Sheet1!$E$1</c:f>
              <c:strCache>
                <c:ptCount val="1"/>
                <c:pt idx="0">
                  <c:v>Accommodations  </c:v>
                </c:pt>
              </c:strCache>
            </c:strRef>
          </c:tx>
          <c:spPr>
            <a:solidFill>
              <a:srgbClr val="C6AF91"/>
            </a:solidFill>
            <a:ln>
              <a:noFill/>
            </a:ln>
            <a:effectLst/>
          </c:spPr>
          <c:invertIfNegative val="0"/>
          <c:cat>
            <c:strRef>
              <c:f>Sheet1!$A$2:$A$5</c:f>
              <c:strCache>
                <c:ptCount val="3"/>
                <c:pt idx="0">
                  <c:v>Role 1</c:v>
                </c:pt>
                <c:pt idx="1">
                  <c:v>Role 2</c:v>
                </c:pt>
                <c:pt idx="2">
                  <c:v>Role 3</c:v>
                </c:pt>
              </c:strCache>
            </c:strRef>
          </c:cat>
          <c:val>
            <c:numRef>
              <c:f>Sheet1!$E$2:$E$5</c:f>
              <c:numCache>
                <c:formatCode>General</c:formatCode>
                <c:ptCount val="4"/>
                <c:pt idx="0">
                  <c:v>4.3</c:v>
                </c:pt>
                <c:pt idx="1">
                  <c:v>4.3899999999999997</c:v>
                </c:pt>
                <c:pt idx="2">
                  <c:v>4.26</c:v>
                </c:pt>
              </c:numCache>
            </c:numRef>
          </c:val>
        </c:ser>
        <c:dLbls>
          <c:showLegendKey val="0"/>
          <c:showVal val="0"/>
          <c:showCatName val="0"/>
          <c:showSerName val="0"/>
          <c:showPercent val="0"/>
          <c:showBubbleSize val="0"/>
        </c:dLbls>
        <c:gapWidth val="182"/>
        <c:axId val="228259008"/>
        <c:axId val="228258616"/>
      </c:barChart>
      <c:catAx>
        <c:axId val="228259008"/>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rgbClr val="FFFFFF"/>
                </a:solidFill>
                <a:latin typeface="Oriya Sangam MN" charset="0"/>
                <a:ea typeface="Oriya Sangam MN" charset="0"/>
                <a:cs typeface="Oriya Sangam MN" charset="0"/>
              </a:defRPr>
            </a:pPr>
            <a:endParaRPr lang="en-US"/>
          </a:p>
        </c:txPr>
        <c:crossAx val="228258616"/>
        <c:crosses val="autoZero"/>
        <c:auto val="1"/>
        <c:lblAlgn val="ctr"/>
        <c:lblOffset val="100"/>
        <c:noMultiLvlLbl val="0"/>
      </c:catAx>
      <c:valAx>
        <c:axId val="228258616"/>
        <c:scaling>
          <c:orientation val="minMax"/>
        </c:scaling>
        <c:delete val="0"/>
        <c:axPos val="l"/>
        <c:majorGridlines>
          <c:spPr>
            <a:ln w="9525" cap="flat" cmpd="sng" algn="ctr">
              <a:solidFill>
                <a:srgbClr val="FFFFFF"/>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FFFFFF"/>
                </a:solidFill>
                <a:latin typeface="Oriya Sangam MN" charset="0"/>
                <a:ea typeface="Oriya Sangam MN" charset="0"/>
                <a:cs typeface="Oriya Sangam MN" charset="0"/>
              </a:defRPr>
            </a:pPr>
            <a:endParaRPr lang="en-US"/>
          </a:p>
        </c:txPr>
        <c:crossAx val="228259008"/>
        <c:crosses val="autoZero"/>
        <c:crossBetween val="between"/>
      </c:valAx>
      <c:spPr>
        <a:noFill/>
        <a:ln>
          <a:noFill/>
        </a:ln>
        <a:effectLst/>
      </c:spPr>
    </c:plotArea>
    <c:legend>
      <c:legendPos val="b"/>
      <c:layout>
        <c:manualLayout>
          <c:xMode val="edge"/>
          <c:yMode val="edge"/>
          <c:x val="0.17383328309219101"/>
          <c:y val="9.1009627513215105E-2"/>
          <c:w val="0.61865094745020799"/>
          <c:h val="6.5441024252750904E-2"/>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FFFFFF"/>
              </a:solidFill>
              <a:latin typeface="Oriya Sangam MN" charset="0"/>
              <a:ea typeface="Oriya Sangam MN" charset="0"/>
              <a:cs typeface="Oriya Sangam MN"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FFFF"/>
                </a:solidFill>
                <a:latin typeface="+mn-lt"/>
                <a:ea typeface="+mn-ea"/>
                <a:cs typeface="+mn-cs"/>
              </a:defRPr>
            </a:pPr>
            <a:r>
              <a:rPr lang="en-US" sz="2000" b="1" dirty="0">
                <a:solidFill>
                  <a:srgbClr val="FFFFFF"/>
                </a:solidFill>
                <a:latin typeface="Georgia" charset="0"/>
                <a:ea typeface="Georgia" charset="0"/>
                <a:cs typeface="Georgia" charset="0"/>
              </a:rPr>
              <a:t>EMPLOYMENT</a:t>
            </a:r>
            <a:r>
              <a:rPr lang="en-US" sz="2000" b="1" dirty="0">
                <a:solidFill>
                  <a:srgbClr val="FFFFFF"/>
                </a:solidFill>
              </a:rPr>
              <a:t> </a:t>
            </a:r>
            <a:r>
              <a:rPr lang="en-US" sz="2000" b="1" dirty="0">
                <a:solidFill>
                  <a:srgbClr val="FFFFFF"/>
                </a:solidFill>
                <a:latin typeface="Georgia" charset="0"/>
                <a:ea typeface="Georgia" charset="0"/>
                <a:cs typeface="Georgia" charset="0"/>
              </a:rPr>
              <a:t>STATUS </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FFFF"/>
              </a:solidFill>
              <a:latin typeface="+mn-lt"/>
              <a:ea typeface="+mn-ea"/>
              <a:cs typeface="+mn-cs"/>
            </a:defRPr>
          </a:pPr>
          <a:endParaRPr lang="en-US"/>
        </a:p>
      </c:txPr>
    </c:title>
    <c:autoTitleDeleted val="0"/>
    <c:plotArea>
      <c:layout/>
      <c:pieChart>
        <c:varyColors val="1"/>
        <c:ser>
          <c:idx val="0"/>
          <c:order val="0"/>
          <c:tx>
            <c:strRef>
              <c:f>Sheet1!$B$1</c:f>
              <c:strCache>
                <c:ptCount val="1"/>
                <c:pt idx="0">
                  <c:v>Employment Status</c:v>
                </c:pt>
              </c:strCache>
            </c:strRef>
          </c:tx>
          <c:spPr>
            <a:solidFill>
              <a:srgbClr val="A35E64"/>
            </a:solidFill>
          </c:spPr>
          <c:dPt>
            <c:idx val="0"/>
            <c:bubble3D val="0"/>
            <c:spPr>
              <a:solidFill>
                <a:srgbClr val="A35E64"/>
              </a:solidFill>
              <a:ln w="19050">
                <a:solidFill>
                  <a:srgbClr val="FFFFFF"/>
                </a:solidFill>
              </a:ln>
              <a:effectLst/>
            </c:spPr>
          </c:dPt>
          <c:dPt>
            <c:idx val="1"/>
            <c:bubble3D val="0"/>
            <c:spPr>
              <a:solidFill>
                <a:srgbClr val="F8929C"/>
              </a:solidFill>
              <a:ln w="19050">
                <a:solidFill>
                  <a:srgbClr val="FFFFFF"/>
                </a:solidFill>
              </a:ln>
              <a:effectLst/>
            </c:spPr>
          </c:dPt>
          <c:dPt>
            <c:idx val="2"/>
            <c:bubble3D val="0"/>
            <c:spPr>
              <a:solidFill>
                <a:srgbClr val="C6AF91"/>
              </a:solidFill>
              <a:ln w="19050">
                <a:solidFill>
                  <a:srgbClr val="FFFFFF"/>
                </a:solidFill>
              </a:ln>
              <a:effectLst/>
            </c:spPr>
          </c:dPt>
          <c:dLbls>
            <c:spPr>
              <a:noFill/>
              <a:ln>
                <a:noFill/>
              </a:ln>
              <a:effectLst/>
            </c:spPr>
            <c:txPr>
              <a:bodyPr rot="0" spcFirstLastPara="1" vertOverflow="ellipsis" vert="horz" wrap="square" anchor="ctr" anchorCtr="1"/>
              <a:lstStyle/>
              <a:p>
                <a:pPr>
                  <a:defRPr sz="2000" b="0" i="0" u="none" strike="noStrike" kern="1200" baseline="0">
                    <a:solidFill>
                      <a:srgbClr val="FFFFFF"/>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Sheet1!$A$2:$A$4</c:f>
              <c:strCache>
                <c:ptCount val="3"/>
                <c:pt idx="0">
                  <c:v>Full-time</c:v>
                </c:pt>
                <c:pt idx="1">
                  <c:v>Part-time</c:v>
                </c:pt>
                <c:pt idx="2">
                  <c:v>Self-employed</c:v>
                </c:pt>
              </c:strCache>
            </c:strRef>
          </c:cat>
          <c:val>
            <c:numRef>
              <c:f>Sheet1!$B$2:$B$4</c:f>
              <c:numCache>
                <c:formatCode>0.00%</c:formatCode>
                <c:ptCount val="3"/>
                <c:pt idx="0" formatCode="0%">
                  <c:v>0.73</c:v>
                </c:pt>
                <c:pt idx="1">
                  <c:v>0.183</c:v>
                </c:pt>
                <c:pt idx="2">
                  <c:v>8.6999999999999994E-2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8627200059927096"/>
          <c:y val="0.29743821625692002"/>
          <c:w val="0.29258703222228799"/>
          <c:h val="0.64838655015961899"/>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FFFFFF"/>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rgbClr val="7F4A4F"/>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000" b="1" i="0" u="none" strike="noStrike" kern="1200" spc="0" baseline="0">
              <a:solidFill>
                <a:srgbClr val="FFFFFF"/>
              </a:solidFill>
              <a:latin typeface="Georgia" charset="0"/>
              <a:ea typeface="Georgia" charset="0"/>
              <a:cs typeface="Georgia" charset="0"/>
            </a:defRPr>
          </a:pPr>
          <a:endParaRPr lang="en-US"/>
        </a:p>
      </c:txPr>
    </c:title>
    <c:autoTitleDeleted val="0"/>
    <c:plotArea>
      <c:layout/>
      <c:pieChart>
        <c:varyColors val="1"/>
        <c:ser>
          <c:idx val="0"/>
          <c:order val="0"/>
          <c:tx>
            <c:strRef>
              <c:f>Sheet1!$B$1</c:f>
              <c:strCache>
                <c:ptCount val="1"/>
                <c:pt idx="0">
                  <c:v>EMPLOYMENT CATEGORY</c:v>
                </c:pt>
              </c:strCache>
            </c:strRef>
          </c:tx>
          <c:dPt>
            <c:idx val="0"/>
            <c:bubble3D val="0"/>
            <c:spPr>
              <a:solidFill>
                <a:srgbClr val="7F705F"/>
              </a:solidFill>
              <a:ln w="19050">
                <a:solidFill>
                  <a:srgbClr val="FFFFFF"/>
                </a:solidFill>
              </a:ln>
              <a:effectLst/>
            </c:spPr>
          </c:dPt>
          <c:dPt>
            <c:idx val="1"/>
            <c:bubble3D val="0"/>
            <c:spPr>
              <a:solidFill>
                <a:srgbClr val="A35E64"/>
              </a:solidFill>
              <a:ln w="19050">
                <a:solidFill>
                  <a:srgbClr val="FFFFFF"/>
                </a:solidFill>
              </a:ln>
              <a:effectLst/>
            </c:spPr>
          </c:dPt>
          <c:dPt>
            <c:idx val="2"/>
            <c:bubble3D val="0"/>
            <c:spPr>
              <a:solidFill>
                <a:srgbClr val="5A1223"/>
              </a:solidFill>
              <a:ln w="19050">
                <a:solidFill>
                  <a:srgbClr val="FFFFFF"/>
                </a:solidFill>
              </a:ln>
              <a:effectLst/>
            </c:spPr>
          </c:dPt>
          <c:dPt>
            <c:idx val="3"/>
            <c:bubble3D val="0"/>
            <c:spPr>
              <a:solidFill>
                <a:srgbClr val="F8929C"/>
              </a:solidFill>
              <a:ln w="19050">
                <a:solidFill>
                  <a:srgbClr val="FFFFFF"/>
                </a:solidFill>
              </a:ln>
              <a:effectLst/>
            </c:spPr>
          </c:dPt>
          <c:dPt>
            <c:idx val="4"/>
            <c:bubble3D val="0"/>
            <c:spPr>
              <a:solidFill>
                <a:srgbClr val="C6AF91"/>
              </a:solidFill>
              <a:ln w="19050">
                <a:solidFill>
                  <a:srgbClr val="FFFFFF"/>
                </a:solidFill>
              </a:ln>
              <a:effectLst/>
            </c:spPr>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Professional</c:v>
                </c:pt>
                <c:pt idx="1">
                  <c:v>Administrative Support</c:v>
                </c:pt>
                <c:pt idx="2">
                  <c:v>Service Industry </c:v>
                </c:pt>
                <c:pt idx="3">
                  <c:v>Trade Skill</c:v>
                </c:pt>
                <c:pt idx="4">
                  <c:v>Agriculture</c:v>
                </c:pt>
              </c:strCache>
            </c:strRef>
          </c:cat>
          <c:val>
            <c:numRef>
              <c:f>Sheet1!$B$2:$B$6</c:f>
              <c:numCache>
                <c:formatCode>0.00%</c:formatCode>
                <c:ptCount val="5"/>
                <c:pt idx="0">
                  <c:v>0.25600000000000001</c:v>
                </c:pt>
                <c:pt idx="1">
                  <c:v>0.52900000000000003</c:v>
                </c:pt>
                <c:pt idx="2">
                  <c:v>0.17399999999999999</c:v>
                </c:pt>
                <c:pt idx="3">
                  <c:v>3.3000000000000002E-2</c:v>
                </c:pt>
                <c:pt idx="4">
                  <c:v>8.0000000000000002E-3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5.88121678670614E-2"/>
          <c:y val="0.19594832028744399"/>
          <c:w val="0.33942785797608599"/>
          <c:h val="0.78401656824147004"/>
        </c:manualLayout>
      </c:layout>
      <c:overlay val="0"/>
      <c:spPr>
        <a:noFill/>
        <a:ln>
          <a:noFill/>
        </a:ln>
        <a:effectLst/>
      </c:spPr>
      <c:txPr>
        <a:bodyPr rot="0" spcFirstLastPara="1" vertOverflow="ellipsis" vert="horz" wrap="square" anchor="t" anchorCtr="0"/>
        <a:lstStyle/>
        <a:p>
          <a:pPr>
            <a:defRPr sz="1800" b="0" i="0" u="none" strike="noStrike" kern="1200" baseline="0">
              <a:solidFill>
                <a:srgbClr val="FFFFFF"/>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000" b="1" i="0" u="none" strike="noStrike" kern="1200" spc="0" baseline="0">
              <a:solidFill>
                <a:srgbClr val="FFFFFF"/>
              </a:solidFill>
              <a:latin typeface="Georgia" charset="0"/>
              <a:ea typeface="Georgia" charset="0"/>
              <a:cs typeface="Georgia" charset="0"/>
            </a:defRPr>
          </a:pPr>
          <a:endParaRPr lang="en-US"/>
        </a:p>
      </c:txPr>
    </c:title>
    <c:autoTitleDeleted val="0"/>
    <c:plotArea>
      <c:layout/>
      <c:pieChart>
        <c:varyColors val="1"/>
        <c:ser>
          <c:idx val="0"/>
          <c:order val="0"/>
          <c:tx>
            <c:strRef>
              <c:f>Sheet1!$B$1</c:f>
              <c:strCache>
                <c:ptCount val="1"/>
                <c:pt idx="0">
                  <c:v>DIAGNOSTIC CATEGORY</c:v>
                </c:pt>
              </c:strCache>
            </c:strRef>
          </c:tx>
          <c:dPt>
            <c:idx val="0"/>
            <c:bubble3D val="0"/>
            <c:spPr>
              <a:solidFill>
                <a:srgbClr val="A35E64"/>
              </a:solidFill>
              <a:ln w="19050">
                <a:solidFill>
                  <a:srgbClr val="FFFFFF"/>
                </a:solidFill>
              </a:ln>
              <a:effectLst/>
            </c:spPr>
          </c:dPt>
          <c:dPt>
            <c:idx val="1"/>
            <c:bubble3D val="0"/>
            <c:spPr>
              <a:solidFill>
                <a:srgbClr val="7F4A4F"/>
              </a:solidFill>
              <a:ln w="19050">
                <a:solidFill>
                  <a:srgbClr val="FFFFFF"/>
                </a:solidFill>
              </a:ln>
              <a:effectLst/>
            </c:spPr>
          </c:dPt>
          <c:dPt>
            <c:idx val="2"/>
            <c:bubble3D val="0"/>
            <c:spPr>
              <a:solidFill>
                <a:srgbClr val="7F705F"/>
              </a:solidFill>
              <a:ln w="19050">
                <a:solidFill>
                  <a:srgbClr val="FFFFFF"/>
                </a:solidFill>
              </a:ln>
              <a:effectLst/>
            </c:spPr>
          </c:dPt>
          <c:dPt>
            <c:idx val="3"/>
            <c:bubble3D val="0"/>
            <c:spPr>
              <a:solidFill>
                <a:srgbClr val="F8929C"/>
              </a:solidFill>
              <a:ln w="19050">
                <a:solidFill>
                  <a:srgbClr val="FFFFFF"/>
                </a:solidFill>
              </a:ln>
              <a:effectLst/>
            </c:spPr>
          </c:dPt>
          <c:dPt>
            <c:idx val="4"/>
            <c:bubble3D val="0"/>
            <c:spPr>
              <a:solidFill>
                <a:srgbClr val="C6AF91"/>
              </a:solidFill>
              <a:ln w="19050">
                <a:solidFill>
                  <a:srgbClr val="FFFFFF"/>
                </a:solidFill>
              </a:ln>
              <a:effectLst/>
            </c:spPr>
          </c:dPt>
          <c:dPt>
            <c:idx val="5"/>
            <c:bubble3D val="0"/>
            <c:spPr>
              <a:solidFill>
                <a:srgbClr val="5A1223"/>
              </a:solidFill>
              <a:ln w="19050">
                <a:solidFill>
                  <a:srgbClr val="FFFFFF"/>
                </a:solidFill>
              </a:ln>
              <a:effectLst/>
            </c:spPr>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Sheet1!$A$2:$A$7</c:f>
              <c:strCache>
                <c:ptCount val="6"/>
                <c:pt idx="0">
                  <c:v>Neurological</c:v>
                </c:pt>
                <c:pt idx="1">
                  <c:v>Musculoskeletal</c:v>
                </c:pt>
                <c:pt idx="2">
                  <c:v>Cardio-Respiratory</c:v>
                </c:pt>
                <c:pt idx="3">
                  <c:v>Sensory</c:v>
                </c:pt>
                <c:pt idx="4">
                  <c:v>Mental Functions</c:v>
                </c:pt>
                <c:pt idx="5">
                  <c:v>Immune</c:v>
                </c:pt>
              </c:strCache>
            </c:strRef>
          </c:cat>
          <c:val>
            <c:numRef>
              <c:f>Sheet1!$B$2:$B$7</c:f>
              <c:numCache>
                <c:formatCode>0.00%</c:formatCode>
                <c:ptCount val="6"/>
                <c:pt idx="0">
                  <c:v>0.53300000000000003</c:v>
                </c:pt>
                <c:pt idx="1">
                  <c:v>0.17499999999999999</c:v>
                </c:pt>
                <c:pt idx="2">
                  <c:v>0.05</c:v>
                </c:pt>
                <c:pt idx="3">
                  <c:v>0.125</c:v>
                </c:pt>
                <c:pt idx="4">
                  <c:v>5.8000000000000003E-2</c:v>
                </c:pt>
                <c:pt idx="5">
                  <c:v>5.8000000000000003E-2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rgbClr val="FFFFFF"/>
              </a:solidFill>
              <a:latin typeface="Oriya Sangam MN" charset="0"/>
              <a:ea typeface="Oriya Sangam MN" charset="0"/>
              <a:cs typeface="Oriya Sangam MN"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9290241988002802"/>
          <c:y val="1.2032391767096501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rgbClr val="FFFFFF"/>
              </a:solidFill>
              <a:latin typeface="Georgia" charset="0"/>
              <a:ea typeface="Georgia" charset="0"/>
              <a:cs typeface="Georgia" charset="0"/>
            </a:defRPr>
          </a:pPr>
          <a:endParaRPr lang="en-US"/>
        </a:p>
      </c:txPr>
    </c:title>
    <c:autoTitleDeleted val="0"/>
    <c:plotArea>
      <c:layout/>
      <c:pieChart>
        <c:varyColors val="1"/>
        <c:ser>
          <c:idx val="0"/>
          <c:order val="0"/>
          <c:tx>
            <c:strRef>
              <c:f>Sheet1!$B$1</c:f>
              <c:strCache>
                <c:ptCount val="1"/>
                <c:pt idx="0">
                  <c:v>PRIMARY AT TYPE</c:v>
                </c:pt>
              </c:strCache>
            </c:strRef>
          </c:tx>
          <c:dPt>
            <c:idx val="0"/>
            <c:bubble3D val="0"/>
            <c:spPr>
              <a:solidFill>
                <a:srgbClr val="A35E64"/>
              </a:solidFill>
              <a:ln w="19050">
                <a:solidFill>
                  <a:srgbClr val="FFFFFF"/>
                </a:solidFill>
              </a:ln>
              <a:effectLst/>
            </c:spPr>
          </c:dPt>
          <c:dPt>
            <c:idx val="1"/>
            <c:bubble3D val="0"/>
            <c:spPr>
              <a:solidFill>
                <a:srgbClr val="7F4A4F"/>
              </a:solidFill>
              <a:ln w="19050">
                <a:solidFill>
                  <a:srgbClr val="FFFFFF"/>
                </a:solidFill>
              </a:ln>
              <a:effectLst/>
            </c:spPr>
          </c:dPt>
          <c:dPt>
            <c:idx val="2"/>
            <c:bubble3D val="0"/>
            <c:spPr>
              <a:solidFill>
                <a:srgbClr val="7F705F"/>
              </a:solidFill>
              <a:ln w="19050">
                <a:solidFill>
                  <a:srgbClr val="FFFFFF"/>
                </a:solidFill>
              </a:ln>
              <a:effectLst/>
            </c:spPr>
          </c:dPt>
          <c:dPt>
            <c:idx val="3"/>
            <c:bubble3D val="0"/>
            <c:spPr>
              <a:solidFill>
                <a:srgbClr val="F8929C"/>
              </a:solidFill>
              <a:ln w="19050">
                <a:solidFill>
                  <a:srgbClr val="FFFFFF"/>
                </a:solidFill>
              </a:ln>
              <a:effectLst/>
            </c:spPr>
          </c:dPt>
          <c:dPt>
            <c:idx val="4"/>
            <c:bubble3D val="0"/>
            <c:spPr>
              <a:solidFill>
                <a:srgbClr val="C6AF91"/>
              </a:solidFill>
              <a:ln w="19050">
                <a:solidFill>
                  <a:srgbClr val="FFFFFF"/>
                </a:solidFill>
              </a:ln>
              <a:effectLst/>
            </c:spPr>
          </c:dPt>
          <c:dPt>
            <c:idx val="5"/>
            <c:bubble3D val="0"/>
            <c:spPr>
              <a:solidFill>
                <a:srgbClr val="5A1223"/>
              </a:solidFill>
              <a:ln w="19050">
                <a:solidFill>
                  <a:srgbClr val="FFFFFF"/>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dLbl>
            <c:dLbl>
              <c:idx val="5"/>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rgbClr val="FFFFFF"/>
                      </a:solidFill>
                      <a:latin typeface="+mn-lt"/>
                      <a:ea typeface="+mn-ea"/>
                      <a:cs typeface="+mn-cs"/>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Computer Access</c:v>
                </c:pt>
                <c:pt idx="1">
                  <c:v>Mobility</c:v>
                </c:pt>
                <c:pt idx="2">
                  <c:v>Technology for Vision</c:v>
                </c:pt>
                <c:pt idx="3">
                  <c:v>Technology for Hearing</c:v>
                </c:pt>
                <c:pt idx="4">
                  <c:v>Worksite modification and ergonomics</c:v>
                </c:pt>
                <c:pt idx="5">
                  <c:v>Cognitive</c:v>
                </c:pt>
              </c:strCache>
            </c:strRef>
          </c:cat>
          <c:val>
            <c:numRef>
              <c:f>Sheet1!$B$2:$B$7</c:f>
              <c:numCache>
                <c:formatCode>0.00%</c:formatCode>
                <c:ptCount val="6"/>
                <c:pt idx="0">
                  <c:v>0.154</c:v>
                </c:pt>
                <c:pt idx="1">
                  <c:v>0.26800000000000002</c:v>
                </c:pt>
                <c:pt idx="2">
                  <c:v>7.2999999999999995E-2</c:v>
                </c:pt>
                <c:pt idx="3">
                  <c:v>0.114</c:v>
                </c:pt>
                <c:pt idx="4">
                  <c:v>0.317</c:v>
                </c:pt>
                <c:pt idx="5">
                  <c:v>7.2999999999999995E-2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0.10611144207987901"/>
          <c:y val="0.197165458208273"/>
          <c:w val="0.29703715603048297"/>
          <c:h val="0.765066308886859"/>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FFFFFF"/>
              </a:solidFill>
              <a:latin typeface="Oriya Sangam MN" charset="0"/>
              <a:ea typeface="Oriya Sangam MN" charset="0"/>
              <a:cs typeface="Oriya Sangam MN"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FFFF"/>
                </a:solidFill>
                <a:latin typeface="+mn-lt"/>
                <a:ea typeface="+mn-ea"/>
                <a:cs typeface="+mn-cs"/>
              </a:defRPr>
            </a:pPr>
            <a:r>
              <a:rPr lang="en-US" sz="2000" b="1" dirty="0" smtClean="0">
                <a:solidFill>
                  <a:srgbClr val="FFFFFF"/>
                </a:solidFill>
                <a:latin typeface="Georgia" charset="0"/>
                <a:ea typeface="Georgia" charset="0"/>
                <a:cs typeface="Georgia" charset="0"/>
              </a:rPr>
              <a:t>GENDER</a:t>
            </a:r>
            <a:endParaRPr lang="en-US" sz="2000" b="1" dirty="0">
              <a:solidFill>
                <a:srgbClr val="FFFFFF"/>
              </a:solidFill>
              <a:latin typeface="Georgia" charset="0"/>
              <a:ea typeface="Georgia" charset="0"/>
              <a:cs typeface="Georgia" charset="0"/>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rgbClr val="FFFFFF"/>
              </a:solidFill>
              <a:latin typeface="+mn-lt"/>
              <a:ea typeface="+mn-ea"/>
              <a:cs typeface="+mn-cs"/>
            </a:defRPr>
          </a:pPr>
          <a:endParaRPr lang="en-US"/>
        </a:p>
      </c:txPr>
    </c:title>
    <c:autoTitleDeleted val="0"/>
    <c:plotArea>
      <c:layout>
        <c:manualLayout>
          <c:layoutTarget val="inner"/>
          <c:xMode val="edge"/>
          <c:yMode val="edge"/>
          <c:x val="0.21567482539128699"/>
          <c:y val="0.13248008016186399"/>
          <c:w val="0.59928295254550401"/>
          <c:h val="0.74539408041236899"/>
        </c:manualLayout>
      </c:layout>
      <c:pieChart>
        <c:varyColors val="1"/>
        <c:ser>
          <c:idx val="0"/>
          <c:order val="0"/>
          <c:tx>
            <c:strRef>
              <c:f>Sheet1!$B$1</c:f>
              <c:strCache>
                <c:ptCount val="1"/>
                <c:pt idx="0">
                  <c:v>GENDER</c:v>
                </c:pt>
              </c:strCache>
            </c:strRef>
          </c:tx>
          <c:spPr>
            <a:solidFill>
              <a:srgbClr val="A35E64"/>
            </a:solidFill>
          </c:spPr>
          <c:dPt>
            <c:idx val="0"/>
            <c:bubble3D val="0"/>
            <c:spPr>
              <a:solidFill>
                <a:srgbClr val="A35E64"/>
              </a:solidFill>
              <a:ln w="19050">
                <a:solidFill>
                  <a:srgbClr val="FFFFFF"/>
                </a:solidFill>
              </a:ln>
              <a:effectLst/>
            </c:spPr>
          </c:dPt>
          <c:dPt>
            <c:idx val="1"/>
            <c:bubble3D val="0"/>
            <c:spPr>
              <a:solidFill>
                <a:srgbClr val="F8929C"/>
              </a:solidFill>
              <a:ln w="19050">
                <a:solidFill>
                  <a:srgbClr val="FFFFFF"/>
                </a:solidFill>
              </a:ln>
              <a:effectLst/>
            </c:spPr>
          </c:dPt>
          <c:dLbls>
            <c:spPr>
              <a:noFill/>
              <a:ln>
                <a:noFill/>
              </a:ln>
              <a:effectLst/>
            </c:spPr>
            <c:txPr>
              <a:bodyPr rot="0" spcFirstLastPara="1" vertOverflow="ellipsis" vert="horz" wrap="square" anchor="ctr" anchorCtr="1"/>
              <a:lstStyle/>
              <a:p>
                <a:pPr>
                  <a:defRPr sz="2000" b="0" i="0" u="none" strike="noStrike" kern="1200" baseline="0">
                    <a:solidFill>
                      <a:srgbClr val="FFFFFF"/>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Sheet1!$A$2:$A$3</c:f>
              <c:strCache>
                <c:ptCount val="2"/>
                <c:pt idx="0">
                  <c:v>Male</c:v>
                </c:pt>
                <c:pt idx="1">
                  <c:v>Female</c:v>
                </c:pt>
              </c:strCache>
            </c:strRef>
          </c:cat>
          <c:val>
            <c:numRef>
              <c:f>Sheet1!$B$2:$B$3</c:f>
              <c:numCache>
                <c:formatCode>0.00%</c:formatCode>
                <c:ptCount val="2"/>
                <c:pt idx="0" formatCode="0%">
                  <c:v>0.3</c:v>
                </c:pt>
                <c:pt idx="1">
                  <c:v>0.7</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5.6246319907366296E-3"/>
          <c:y val="0.60585009315247196"/>
          <c:w val="0.25009505406622101"/>
          <c:h val="0.22937599773638201"/>
        </c:manualLayout>
      </c:layout>
      <c:overlay val="0"/>
      <c:spPr>
        <a:noFill/>
        <a:ln>
          <a:noFill/>
        </a:ln>
        <a:effectLst/>
      </c:spPr>
      <c:txPr>
        <a:bodyPr rot="0" spcFirstLastPara="1" vertOverflow="ellipsis" vert="horz" wrap="square" anchor="ctr" anchorCtr="1"/>
        <a:lstStyle/>
        <a:p>
          <a:pPr>
            <a:defRPr sz="2000" b="0" i="0" u="none" strike="noStrike" kern="1200" baseline="0">
              <a:solidFill>
                <a:srgbClr val="FFFFFF"/>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rgbClr val="7F4A4F"/>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FFFFFF"/>
                </a:solidFill>
                <a:latin typeface="+mn-lt"/>
                <a:ea typeface="+mn-ea"/>
                <a:cs typeface="+mn-cs"/>
              </a:defRPr>
            </a:pPr>
            <a:r>
              <a:rPr lang="en-US" sz="2000" b="1" dirty="0" smtClean="0">
                <a:solidFill>
                  <a:srgbClr val="FFFFFF"/>
                </a:solidFill>
                <a:latin typeface="Georgia" charset="0"/>
                <a:ea typeface="Georgia" charset="0"/>
                <a:cs typeface="Georgia" charset="0"/>
              </a:rPr>
              <a:t>OVERALL PRODUCTIVITY BY TYPE</a:t>
            </a:r>
            <a:endParaRPr lang="en-US" sz="2000" b="1" dirty="0">
              <a:solidFill>
                <a:srgbClr val="FFFFFF"/>
              </a:solidFill>
              <a:latin typeface="Georgia" charset="0"/>
              <a:ea typeface="Georgia" charset="0"/>
              <a:cs typeface="Georgia" charset="0"/>
            </a:endParaRPr>
          </a:p>
        </c:rich>
      </c:tx>
      <c:layout>
        <c:manualLayout>
          <c:xMode val="edge"/>
          <c:yMode val="edge"/>
          <c:x val="0.15221798608457801"/>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rgbClr val="FFFFFF"/>
              </a:solidFill>
              <a:latin typeface="+mn-lt"/>
              <a:ea typeface="+mn-ea"/>
              <a:cs typeface="+mn-cs"/>
            </a:defRPr>
          </a:pPr>
          <a:endParaRPr lang="en-US"/>
        </a:p>
      </c:txPr>
    </c:title>
    <c:autoTitleDeleted val="0"/>
    <c:plotArea>
      <c:layout>
        <c:manualLayout>
          <c:layoutTarget val="inner"/>
          <c:xMode val="edge"/>
          <c:yMode val="edge"/>
          <c:x val="6.7384366727963899E-2"/>
          <c:y val="8.2432281796901097E-2"/>
          <c:w val="0.94998542002159403"/>
          <c:h val="0.837563066131641"/>
        </c:manualLayout>
      </c:layout>
      <c:barChart>
        <c:barDir val="col"/>
        <c:grouping val="clustered"/>
        <c:varyColors val="0"/>
        <c:ser>
          <c:idx val="0"/>
          <c:order val="0"/>
          <c:tx>
            <c:strRef>
              <c:f>Sheet1!$B$1</c:f>
              <c:strCache>
                <c:ptCount val="1"/>
                <c:pt idx="0">
                  <c:v>OVERALL PRODUCTIVITY BY TYPE</c:v>
                </c:pt>
              </c:strCache>
            </c:strRef>
          </c:tx>
          <c:spPr>
            <a:solidFill>
              <a:srgbClr val="C6AF91"/>
            </a:solidFill>
            <a:ln>
              <a:noFill/>
            </a:ln>
            <a:effectLst/>
          </c:spPr>
          <c:invertIfNegative val="0"/>
          <c:cat>
            <c:strRef>
              <c:f>Sheet1!$A$2:$A$7</c:f>
              <c:strCache>
                <c:ptCount val="6"/>
                <c:pt idx="0">
                  <c:v>Computer Access</c:v>
                </c:pt>
                <c:pt idx="1">
                  <c:v>Mobility</c:v>
                </c:pt>
                <c:pt idx="2">
                  <c:v>Technology for Vision</c:v>
                </c:pt>
                <c:pt idx="3">
                  <c:v>Technology for Hearing</c:v>
                </c:pt>
                <c:pt idx="4">
                  <c:v>Worksite modification and ergonomics</c:v>
                </c:pt>
                <c:pt idx="5">
                  <c:v>Cognitive </c:v>
                </c:pt>
              </c:strCache>
            </c:strRef>
          </c:cat>
          <c:val>
            <c:numRef>
              <c:f>Sheet1!$B$2:$B$7</c:f>
              <c:numCache>
                <c:formatCode>General</c:formatCode>
                <c:ptCount val="6"/>
                <c:pt idx="0">
                  <c:v>4.5174999999999974</c:v>
                </c:pt>
                <c:pt idx="1">
                  <c:v>4.399</c:v>
                </c:pt>
                <c:pt idx="2">
                  <c:v>4.1852</c:v>
                </c:pt>
                <c:pt idx="3">
                  <c:v>4.5118999999999998</c:v>
                </c:pt>
                <c:pt idx="4">
                  <c:v>4.5385</c:v>
                </c:pt>
                <c:pt idx="5">
                  <c:v>4.4443999999999999</c:v>
                </c:pt>
              </c:numCache>
            </c:numRef>
          </c:val>
        </c:ser>
        <c:dLbls>
          <c:showLegendKey val="0"/>
          <c:showVal val="0"/>
          <c:showCatName val="0"/>
          <c:showSerName val="0"/>
          <c:showPercent val="0"/>
          <c:showBubbleSize val="0"/>
        </c:dLbls>
        <c:gapWidth val="182"/>
        <c:axId val="225964232"/>
        <c:axId val="225963448"/>
      </c:barChart>
      <c:catAx>
        <c:axId val="22596423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rgbClr val="FFFFFF"/>
                </a:solidFill>
                <a:latin typeface="Oriya Sangam MN" charset="0"/>
                <a:ea typeface="Oriya Sangam MN" charset="0"/>
                <a:cs typeface="Oriya Sangam MN" charset="0"/>
              </a:defRPr>
            </a:pPr>
            <a:endParaRPr lang="en-US"/>
          </a:p>
        </c:txPr>
        <c:crossAx val="225963448"/>
        <c:crosses val="autoZero"/>
        <c:auto val="1"/>
        <c:lblAlgn val="ctr"/>
        <c:lblOffset val="100"/>
        <c:noMultiLvlLbl val="0"/>
      </c:catAx>
      <c:valAx>
        <c:axId val="225963448"/>
        <c:scaling>
          <c:orientation val="minMax"/>
        </c:scaling>
        <c:delete val="0"/>
        <c:axPos val="l"/>
        <c:majorGridlines>
          <c:spPr>
            <a:ln w="9525" cap="flat" cmpd="sng" algn="ctr">
              <a:solidFill>
                <a:srgbClr val="FFFFFF"/>
              </a:solidFill>
              <a:round/>
            </a:ln>
            <a:effectLst/>
          </c:spPr>
        </c:majorGridlines>
        <c:numFmt formatCode="General" sourceLinked="1"/>
        <c:majorTickMark val="none"/>
        <c:minorTickMark val="none"/>
        <c:tickLblPos val="nextTo"/>
        <c:spPr>
          <a:noFill/>
          <a:ln>
            <a:solidFill>
              <a:srgbClr val="C6AF91"/>
            </a:solidFill>
          </a:ln>
          <a:effectLst/>
        </c:spPr>
        <c:txPr>
          <a:bodyPr rot="-60000000" spcFirstLastPara="1" vertOverflow="ellipsis" vert="horz" wrap="square" anchor="ctr" anchorCtr="1"/>
          <a:lstStyle/>
          <a:p>
            <a:pPr>
              <a:defRPr sz="1197" b="0" i="0" u="none" strike="noStrike" kern="1200" baseline="0">
                <a:solidFill>
                  <a:srgbClr val="FFFFFF"/>
                </a:solidFill>
                <a:latin typeface="Oriya Sangam MN" charset="0"/>
                <a:ea typeface="Oriya Sangam MN" charset="0"/>
                <a:cs typeface="Oriya Sangam MN" charset="0"/>
              </a:defRPr>
            </a:pPr>
            <a:endParaRPr lang="en-US"/>
          </a:p>
        </c:txPr>
        <c:crossAx val="225964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AC8C4-C792-914F-B99D-E1A89B6D6379}" type="datetimeFigureOut">
              <a:rPr lang="en-US" smtClean="0"/>
              <a:t>3/27/2017</a:t>
            </a:fld>
            <a:endParaRPr lang="en-US"/>
          </a:p>
        </p:txBody>
      </p:sp>
      <p:sp>
        <p:nvSpPr>
          <p:cNvPr id="4" name="Slide Image Placeholder 3"/>
          <p:cNvSpPr>
            <a:spLocks noGrp="1" noRot="1" noChangeAspect="1"/>
          </p:cNvSpPr>
          <p:nvPr>
            <p:ph type="sldImg" idx="2"/>
          </p:nvPr>
        </p:nvSpPr>
        <p:spPr>
          <a:xfrm>
            <a:off x="1444625" y="1143000"/>
            <a:ext cx="39687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1801B1-65C4-DD44-8F74-64B16D95F1AA}" type="slidenum">
              <a:rPr lang="en-US" smtClean="0"/>
              <a:t>‹#›</a:t>
            </a:fld>
            <a:endParaRPr lang="en-US"/>
          </a:p>
        </p:txBody>
      </p:sp>
    </p:spTree>
    <p:extLst>
      <p:ext uri="{BB962C8B-B14F-4D97-AF65-F5344CB8AC3E}">
        <p14:creationId xmlns:p14="http://schemas.microsoft.com/office/powerpoint/2010/main" val="36922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1801B1-65C4-DD44-8F74-64B16D95F1AA}" type="slidenum">
              <a:rPr lang="en-US" smtClean="0"/>
              <a:t>1</a:t>
            </a:fld>
            <a:endParaRPr lang="en-US"/>
          </a:p>
        </p:txBody>
      </p:sp>
    </p:spTree>
    <p:extLst>
      <p:ext uri="{BB962C8B-B14F-4D97-AF65-F5344CB8AC3E}">
        <p14:creationId xmlns:p14="http://schemas.microsoft.com/office/powerpoint/2010/main" val="1462721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1930383"/>
            <a:ext cx="4197096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6640" y="21762720"/>
            <a:ext cx="34564320" cy="9814560"/>
          </a:xfrm>
        </p:spPr>
        <p:txBody>
          <a:bodyPr/>
          <a:lstStyle>
            <a:lvl1pPr marL="0" indent="0" algn="ctr">
              <a:buNone/>
              <a:defRPr>
                <a:solidFill>
                  <a:schemeClr val="tx1">
                    <a:tint val="75000"/>
                  </a:schemeClr>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27475E-3FD3-4350-BBBF-16AA8C14AC58}" type="datetimeFigureOut">
              <a:rPr lang="en-US"/>
              <a:pPr>
                <a:defRPr/>
              </a:pPr>
              <a:t>3/27/2017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9F1E0D-F4CD-4BDF-8852-E1CF8450F0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3F828C-A408-40C8-A3D2-1A5E41DD88C9}" type="datetimeFigureOut">
              <a:rPr lang="en-US"/>
              <a:pPr>
                <a:defRPr/>
              </a:pPr>
              <a:t>3/27/2017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D137F-796B-461E-93E1-E51BCEFD29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318453" y="8614416"/>
            <a:ext cx="59990355" cy="183498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330240" y="8614416"/>
            <a:ext cx="179165250" cy="183498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B6EAF5-0D4B-4191-BC41-CC7DAF1CF24C}" type="datetimeFigureOut">
              <a:rPr lang="en-US"/>
              <a:pPr>
                <a:defRPr/>
              </a:pPr>
              <a:t>3/27/2017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AB13B7-3EEB-4965-80BE-2EE19D783A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FC7D3A-8059-4D3E-923A-874CD163C513}" type="datetimeFigureOut">
              <a:rPr lang="en-US"/>
              <a:pPr>
                <a:defRPr/>
              </a:pPr>
              <a:t>3/27/2017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9DDC40-824A-4ACB-AC5C-189C756FA0E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4678643"/>
            <a:ext cx="41970960" cy="762762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3900490" y="16277596"/>
            <a:ext cx="41970960" cy="8401047"/>
          </a:xfrm>
        </p:spPr>
        <p:txBody>
          <a:bodyPr anchor="b"/>
          <a:lstStyle>
            <a:lvl1pPr marL="0" indent="0">
              <a:buNone/>
              <a:defRPr sz="11000">
                <a:solidFill>
                  <a:schemeClr val="tx1">
                    <a:tint val="75000"/>
                  </a:schemeClr>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A97462-3852-47F1-B4CD-A8457BC5554C}" type="datetimeFigureOut">
              <a:rPr lang="en-US"/>
              <a:pPr>
                <a:defRPr/>
              </a:pPr>
              <a:t>3/27/2017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2B37A-9A2B-4902-82A1-162BD6E80C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330243" y="50184056"/>
            <a:ext cx="119577800" cy="141928847"/>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3731000" y="50184056"/>
            <a:ext cx="119577805" cy="141928847"/>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56C258-5476-4EB0-A815-A9B97A316A72}" type="datetimeFigureOut">
              <a:rPr lang="en-US"/>
              <a:pPr>
                <a:defRPr/>
              </a:pPr>
              <a:t>3/27/2017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301108-9C2A-4FF1-AAEE-97972A1DE7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537973"/>
            <a:ext cx="4443984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880" y="8596633"/>
            <a:ext cx="21817015" cy="3582667"/>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468880" y="12179300"/>
            <a:ext cx="21817015" cy="2212721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138" y="8596633"/>
            <a:ext cx="21825585" cy="3582667"/>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5083138" y="12179300"/>
            <a:ext cx="21825585" cy="22127213"/>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8F8E81D-6034-410B-9652-D820DB95AB88}" type="datetimeFigureOut">
              <a:rPr lang="en-US"/>
              <a:pPr>
                <a:defRPr/>
              </a:pPr>
              <a:t>3/27/2017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1E36F4-5C22-46FA-9AC5-2B14C71095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3CADF7-FC71-4422-9389-B828A4248B7E}" type="datetimeFigureOut">
              <a:rPr lang="en-US"/>
              <a:pPr>
                <a:defRPr/>
              </a:pPr>
              <a:t>3/27/2017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76BACA2-9717-40B0-89DB-DE3B48B5F3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88C5EC-EB0C-4CAA-9D67-6093BEC2D6F2}" type="datetimeFigureOut">
              <a:rPr lang="en-US"/>
              <a:pPr>
                <a:defRPr/>
              </a:pPr>
              <a:t>3/27/2017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9DF2A9-1DDD-40FA-8CD6-2AEE295CDC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529080"/>
            <a:ext cx="16244890" cy="650748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19305270" y="1529083"/>
            <a:ext cx="27603450" cy="3277743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883" y="8036563"/>
            <a:ext cx="16244890" cy="26269953"/>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3AF007-567E-4257-8AB2-5D41A80C86BB}" type="datetimeFigureOut">
              <a:rPr lang="en-US"/>
              <a:pPr>
                <a:defRPr/>
              </a:pPr>
              <a:t>3/27/2017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2A8465-5427-4886-B381-4EE0DBA68B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6883360"/>
            <a:ext cx="29626560" cy="3173733"/>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9678355" y="3431540"/>
            <a:ext cx="29626560" cy="23042880"/>
          </a:xfrm>
        </p:spPr>
        <p:txBody>
          <a:bodyPr rtlCol="0">
            <a:normAutofit/>
          </a:bodyPr>
          <a:lstStyle>
            <a:lvl1pPr marL="0" indent="0">
              <a:buNone/>
              <a:defRPr sz="176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9678355" y="30057093"/>
            <a:ext cx="29626560" cy="4507227"/>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F51DD4-AE5F-42B1-BAD2-596E8E0FFEBA}" type="datetimeFigureOut">
              <a:rPr lang="en-US"/>
              <a:pPr>
                <a:defRPr/>
              </a:pPr>
              <a:t>3/27/2017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B93AA4-7614-41B6-B1FC-37D65ED9ACC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E7E"/>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468563" y="1538288"/>
            <a:ext cx="44440475" cy="6400800"/>
          </a:xfrm>
          <a:prstGeom prst="rect">
            <a:avLst/>
          </a:prstGeom>
          <a:noFill/>
          <a:ln w="9525">
            <a:noFill/>
            <a:miter lim="800000"/>
            <a:headEnd/>
            <a:tailEnd/>
          </a:ln>
        </p:spPr>
        <p:txBody>
          <a:bodyPr vert="horz" wrap="square" lIns="501612" tIns="250806" rIns="501612" bIns="250806"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468563" y="8961438"/>
            <a:ext cx="44440475" cy="25344437"/>
          </a:xfrm>
          <a:prstGeom prst="rect">
            <a:avLst/>
          </a:prstGeom>
          <a:noFill/>
          <a:ln w="9525">
            <a:noFill/>
            <a:miter lim="800000"/>
            <a:headEnd/>
            <a:tailEnd/>
          </a:ln>
        </p:spPr>
        <p:txBody>
          <a:bodyPr vert="horz" wrap="square" lIns="501612" tIns="250806" rIns="501612" bIns="2508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468563" y="35594925"/>
            <a:ext cx="11522075" cy="2044700"/>
          </a:xfrm>
          <a:prstGeom prst="rect">
            <a:avLst/>
          </a:prstGeom>
        </p:spPr>
        <p:txBody>
          <a:bodyPr vert="horz" lIns="501612" tIns="250806" rIns="501612" bIns="250806" rtlCol="0" anchor="ctr"/>
          <a:lstStyle>
            <a:lvl1pPr algn="l" defTabSz="5016124" fontAlgn="auto">
              <a:spcBef>
                <a:spcPts val="0"/>
              </a:spcBef>
              <a:spcAft>
                <a:spcPts val="0"/>
              </a:spcAft>
              <a:defRPr sz="6600" smtClean="0">
                <a:solidFill>
                  <a:schemeClr val="tx1">
                    <a:tint val="75000"/>
                  </a:schemeClr>
                </a:solidFill>
                <a:latin typeface="+mn-lt"/>
              </a:defRPr>
            </a:lvl1pPr>
          </a:lstStyle>
          <a:p>
            <a:pPr>
              <a:defRPr/>
            </a:pPr>
            <a:fld id="{5FDFB00C-1174-4808-976D-1EB75A5B6F57}" type="datetimeFigureOut">
              <a:rPr lang="en-US"/>
              <a:pPr>
                <a:defRPr/>
              </a:pPr>
              <a:t>3/27/2017</a:t>
            </a:fld>
            <a:endParaRPr lang="en-US"/>
          </a:p>
        </p:txBody>
      </p:sp>
      <p:sp>
        <p:nvSpPr>
          <p:cNvPr id="5" name="Footer Placeholder 4"/>
          <p:cNvSpPr>
            <a:spLocks noGrp="1"/>
          </p:cNvSpPr>
          <p:nvPr>
            <p:ph type="ftr" sz="quarter" idx="3"/>
          </p:nvPr>
        </p:nvSpPr>
        <p:spPr>
          <a:xfrm>
            <a:off x="16870363" y="35594925"/>
            <a:ext cx="15636875" cy="2044700"/>
          </a:xfrm>
          <a:prstGeom prst="rect">
            <a:avLst/>
          </a:prstGeom>
        </p:spPr>
        <p:txBody>
          <a:bodyPr vert="horz" lIns="501612" tIns="250806" rIns="501612" bIns="250806" rtlCol="0" anchor="ctr"/>
          <a:lstStyle>
            <a:lvl1pPr algn="ctr" defTabSz="5016124" fontAlgn="auto">
              <a:spcBef>
                <a:spcPts val="0"/>
              </a:spcBef>
              <a:spcAft>
                <a:spcPts val="0"/>
              </a:spcAft>
              <a:defRPr sz="66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5386963" y="35594925"/>
            <a:ext cx="11522075" cy="2044700"/>
          </a:xfrm>
          <a:prstGeom prst="rect">
            <a:avLst/>
          </a:prstGeom>
        </p:spPr>
        <p:txBody>
          <a:bodyPr vert="horz" lIns="501612" tIns="250806" rIns="501612" bIns="250806" rtlCol="0" anchor="ctr"/>
          <a:lstStyle>
            <a:lvl1pPr algn="r" defTabSz="5016124" fontAlgn="auto">
              <a:spcBef>
                <a:spcPts val="0"/>
              </a:spcBef>
              <a:spcAft>
                <a:spcPts val="0"/>
              </a:spcAft>
              <a:defRPr sz="6600" smtClean="0">
                <a:solidFill>
                  <a:schemeClr val="tx1">
                    <a:tint val="75000"/>
                  </a:schemeClr>
                </a:solidFill>
                <a:latin typeface="+mn-lt"/>
              </a:defRPr>
            </a:lvl1pPr>
          </a:lstStyle>
          <a:p>
            <a:pPr>
              <a:defRPr/>
            </a:pPr>
            <a:fld id="{43819566-0FFF-4A62-B835-021FE63FD20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5014913" rtl="0" eaLnBrk="1" fontAlgn="base" hangingPunct="1">
        <a:spcBef>
          <a:spcPct val="0"/>
        </a:spcBef>
        <a:spcAft>
          <a:spcPct val="0"/>
        </a:spcAft>
        <a:defRPr sz="24100" kern="1200">
          <a:solidFill>
            <a:schemeClr val="tx1"/>
          </a:solidFill>
          <a:latin typeface="+mj-lt"/>
          <a:ea typeface="+mj-ea"/>
          <a:cs typeface="+mj-cs"/>
        </a:defRPr>
      </a:lvl1pPr>
      <a:lvl2pPr algn="ctr" defTabSz="5014913" rtl="0" eaLnBrk="1" fontAlgn="base" hangingPunct="1">
        <a:spcBef>
          <a:spcPct val="0"/>
        </a:spcBef>
        <a:spcAft>
          <a:spcPct val="0"/>
        </a:spcAft>
        <a:defRPr sz="24100">
          <a:solidFill>
            <a:schemeClr val="tx1"/>
          </a:solidFill>
          <a:latin typeface="Calibri" pitchFamily="34" charset="0"/>
        </a:defRPr>
      </a:lvl2pPr>
      <a:lvl3pPr algn="ctr" defTabSz="5014913" rtl="0" eaLnBrk="1" fontAlgn="base" hangingPunct="1">
        <a:spcBef>
          <a:spcPct val="0"/>
        </a:spcBef>
        <a:spcAft>
          <a:spcPct val="0"/>
        </a:spcAft>
        <a:defRPr sz="24100">
          <a:solidFill>
            <a:schemeClr val="tx1"/>
          </a:solidFill>
          <a:latin typeface="Calibri" pitchFamily="34" charset="0"/>
        </a:defRPr>
      </a:lvl3pPr>
      <a:lvl4pPr algn="ctr" defTabSz="5014913" rtl="0" eaLnBrk="1" fontAlgn="base" hangingPunct="1">
        <a:spcBef>
          <a:spcPct val="0"/>
        </a:spcBef>
        <a:spcAft>
          <a:spcPct val="0"/>
        </a:spcAft>
        <a:defRPr sz="24100">
          <a:solidFill>
            <a:schemeClr val="tx1"/>
          </a:solidFill>
          <a:latin typeface="Calibri" pitchFamily="34" charset="0"/>
        </a:defRPr>
      </a:lvl4pPr>
      <a:lvl5pPr algn="ctr" defTabSz="5014913" rtl="0" eaLnBrk="1" fontAlgn="base" hangingPunct="1">
        <a:spcBef>
          <a:spcPct val="0"/>
        </a:spcBef>
        <a:spcAft>
          <a:spcPct val="0"/>
        </a:spcAft>
        <a:defRPr sz="24100">
          <a:solidFill>
            <a:schemeClr val="tx1"/>
          </a:solidFill>
          <a:latin typeface="Calibri" pitchFamily="34" charset="0"/>
        </a:defRPr>
      </a:lvl5pPr>
      <a:lvl6pPr marL="457200" algn="ctr" defTabSz="5014913" rtl="0" eaLnBrk="1" fontAlgn="base" hangingPunct="1">
        <a:spcBef>
          <a:spcPct val="0"/>
        </a:spcBef>
        <a:spcAft>
          <a:spcPct val="0"/>
        </a:spcAft>
        <a:defRPr sz="24100">
          <a:solidFill>
            <a:schemeClr val="tx1"/>
          </a:solidFill>
          <a:latin typeface="Calibri" pitchFamily="34" charset="0"/>
        </a:defRPr>
      </a:lvl6pPr>
      <a:lvl7pPr marL="914400" algn="ctr" defTabSz="5014913" rtl="0" eaLnBrk="1" fontAlgn="base" hangingPunct="1">
        <a:spcBef>
          <a:spcPct val="0"/>
        </a:spcBef>
        <a:spcAft>
          <a:spcPct val="0"/>
        </a:spcAft>
        <a:defRPr sz="24100">
          <a:solidFill>
            <a:schemeClr val="tx1"/>
          </a:solidFill>
          <a:latin typeface="Calibri" pitchFamily="34" charset="0"/>
        </a:defRPr>
      </a:lvl7pPr>
      <a:lvl8pPr marL="1371600" algn="ctr" defTabSz="5014913" rtl="0" eaLnBrk="1" fontAlgn="base" hangingPunct="1">
        <a:spcBef>
          <a:spcPct val="0"/>
        </a:spcBef>
        <a:spcAft>
          <a:spcPct val="0"/>
        </a:spcAft>
        <a:defRPr sz="24100">
          <a:solidFill>
            <a:schemeClr val="tx1"/>
          </a:solidFill>
          <a:latin typeface="Calibri" pitchFamily="34" charset="0"/>
        </a:defRPr>
      </a:lvl8pPr>
      <a:lvl9pPr marL="1828800" algn="ctr" defTabSz="5014913" rtl="0" eaLnBrk="1" fontAlgn="base" hangingPunct="1">
        <a:spcBef>
          <a:spcPct val="0"/>
        </a:spcBef>
        <a:spcAft>
          <a:spcPct val="0"/>
        </a:spcAft>
        <a:defRPr sz="24100">
          <a:solidFill>
            <a:schemeClr val="tx1"/>
          </a:solidFill>
          <a:latin typeface="Calibri" pitchFamily="34" charset="0"/>
        </a:defRPr>
      </a:lvl9pPr>
    </p:titleStyle>
    <p:bodyStyle>
      <a:lvl1pPr marL="1879600" indent="-1879600" algn="l" defTabSz="5014913" rtl="0" eaLnBrk="1" fontAlgn="base" hangingPunct="1">
        <a:spcBef>
          <a:spcPct val="20000"/>
        </a:spcBef>
        <a:spcAft>
          <a:spcPct val="0"/>
        </a:spcAft>
        <a:buFont typeface="Arial" charset="0"/>
        <a:buChar char="•"/>
        <a:defRPr sz="17600" kern="1200">
          <a:solidFill>
            <a:schemeClr val="tx1"/>
          </a:solidFill>
          <a:latin typeface="+mn-lt"/>
          <a:ea typeface="+mn-ea"/>
          <a:cs typeface="+mn-cs"/>
        </a:defRPr>
      </a:lvl1pPr>
      <a:lvl2pPr marL="4075113" indent="-1566863" algn="l" defTabSz="5014913" rtl="0" eaLnBrk="1" fontAlgn="base" hangingPunct="1">
        <a:spcBef>
          <a:spcPct val="20000"/>
        </a:spcBef>
        <a:spcAft>
          <a:spcPct val="0"/>
        </a:spcAft>
        <a:buFont typeface="Arial" charset="0"/>
        <a:buChar char="–"/>
        <a:defRPr sz="15400" kern="1200">
          <a:solidFill>
            <a:schemeClr val="tx1"/>
          </a:solidFill>
          <a:latin typeface="+mn-lt"/>
          <a:ea typeface="+mn-ea"/>
          <a:cs typeface="+mn-cs"/>
        </a:defRPr>
      </a:lvl2pPr>
      <a:lvl3pPr marL="6269038" indent="-1252538" algn="l" defTabSz="5014913" rtl="0" eaLnBrk="1" fontAlgn="base" hangingPunct="1">
        <a:spcBef>
          <a:spcPct val="20000"/>
        </a:spcBef>
        <a:spcAft>
          <a:spcPct val="0"/>
        </a:spcAft>
        <a:buFont typeface="Arial" charset="0"/>
        <a:buChar char="•"/>
        <a:defRPr sz="13200" kern="1200">
          <a:solidFill>
            <a:schemeClr val="tx1"/>
          </a:solidFill>
          <a:latin typeface="+mn-lt"/>
          <a:ea typeface="+mn-ea"/>
          <a:cs typeface="+mn-cs"/>
        </a:defRPr>
      </a:lvl3pPr>
      <a:lvl4pPr marL="8777288" indent="-1252538" algn="l" defTabSz="5014913" rtl="0" eaLnBrk="1" fontAlgn="base" hangingPunct="1">
        <a:spcBef>
          <a:spcPct val="20000"/>
        </a:spcBef>
        <a:spcAft>
          <a:spcPct val="0"/>
        </a:spcAft>
        <a:buFont typeface="Arial" charset="0"/>
        <a:buChar char="–"/>
        <a:defRPr sz="11000" kern="1200">
          <a:solidFill>
            <a:schemeClr val="tx1"/>
          </a:solidFill>
          <a:latin typeface="+mn-lt"/>
          <a:ea typeface="+mn-ea"/>
          <a:cs typeface="+mn-cs"/>
        </a:defRPr>
      </a:lvl4pPr>
      <a:lvl5pPr marL="11285538" indent="-1252538" algn="l" defTabSz="5014913" rtl="0" eaLnBrk="1" fontAlgn="base" hangingPunct="1">
        <a:spcBef>
          <a:spcPct val="20000"/>
        </a:spcBef>
        <a:spcAft>
          <a:spcPct val="0"/>
        </a:spcAft>
        <a:buFont typeface="Arial" charset="0"/>
        <a:buChar char="»"/>
        <a:defRPr sz="11000" kern="1200">
          <a:solidFill>
            <a:schemeClr val="tx1"/>
          </a:solidFill>
          <a:latin typeface="+mn-lt"/>
          <a:ea typeface="+mn-ea"/>
          <a:cs typeface="+mn-cs"/>
        </a:defRPr>
      </a:lvl5pPr>
      <a:lvl6pPr marL="13794341"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02403"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10465"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18527" indent="-1254031" algn="l" defTabSz="5016124"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chart" Target="../charts/chart6.xml"/><Relationship Id="rId3" Type="http://schemas.openxmlformats.org/officeDocument/2006/relationships/image" Target="../media/image1.png"/><Relationship Id="rId7" Type="http://schemas.microsoft.com/office/2007/relationships/hdphoto" Target="../media/hdphoto2.wdp"/><Relationship Id="rId12" Type="http://schemas.openxmlformats.org/officeDocument/2006/relationships/chart" Target="../charts/chart5.xml"/><Relationship Id="rId17"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3.png"/><Relationship Id="rId11" Type="http://schemas.openxmlformats.org/officeDocument/2006/relationships/chart" Target="../charts/chart4.xml"/><Relationship Id="rId5" Type="http://schemas.microsoft.com/office/2007/relationships/hdphoto" Target="../media/hdphoto1.wdp"/><Relationship Id="rId15" Type="http://schemas.openxmlformats.org/officeDocument/2006/relationships/chart" Target="../charts/chart8.xml"/><Relationship Id="rId10" Type="http://schemas.openxmlformats.org/officeDocument/2006/relationships/chart" Target="../charts/chart3.xml"/><Relationship Id="rId4" Type="http://schemas.openxmlformats.org/officeDocument/2006/relationships/image" Target="../media/image2.png"/><Relationship Id="rId9" Type="http://schemas.openxmlformats.org/officeDocument/2006/relationships/chart" Target="../charts/chart2.xml"/><Relationship Id="rId1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33000">
              <a:srgbClr val="FFFFFF"/>
            </a:gs>
            <a:gs pos="100000">
              <a:srgbClr val="FFFFFF"/>
            </a:gs>
          </a:gsLst>
          <a:lin ang="5400000" scaled="1"/>
        </a:gradFill>
        <a:effectLst/>
      </p:bgPr>
    </p:bg>
    <p:spTree>
      <p:nvGrpSpPr>
        <p:cNvPr id="1" name=""/>
        <p:cNvGrpSpPr/>
        <p:nvPr/>
      </p:nvGrpSpPr>
      <p:grpSpPr>
        <a:xfrm>
          <a:off x="0" y="0"/>
          <a:ext cx="0" cy="0"/>
          <a:chOff x="0" y="0"/>
          <a:chExt cx="0" cy="0"/>
        </a:xfrm>
      </p:grpSpPr>
      <p:grpSp>
        <p:nvGrpSpPr>
          <p:cNvPr id="11" name="Group 10"/>
          <p:cNvGrpSpPr/>
          <p:nvPr/>
        </p:nvGrpSpPr>
        <p:grpSpPr>
          <a:xfrm>
            <a:off x="693955" y="25164813"/>
            <a:ext cx="15544800" cy="12682552"/>
            <a:chOff x="844550" y="25307240"/>
            <a:chExt cx="15457510" cy="11688677"/>
          </a:xfrm>
        </p:grpSpPr>
        <p:sp>
          <p:nvSpPr>
            <p:cNvPr id="3" name="Round Diagonal Corner Rectangle 61"/>
            <p:cNvSpPr>
              <a:spLocks/>
            </p:cNvSpPr>
            <p:nvPr/>
          </p:nvSpPr>
          <p:spPr bwMode="auto">
            <a:xfrm>
              <a:off x="844550" y="25307240"/>
              <a:ext cx="15457510" cy="11688677"/>
            </a:xfrm>
            <a:prstGeom prst="rect">
              <a:avLst/>
            </a:prstGeom>
            <a:solidFill>
              <a:srgbClr val="5C363A"/>
            </a:solidFill>
            <a:ln w="76200" cap="flat" cmpd="sng" algn="ctr">
              <a:solidFill>
                <a:srgbClr val="C6AF91"/>
              </a:solidFill>
              <a:prstDash val="solid"/>
              <a:round/>
              <a:headEnd/>
              <a:tailEnd/>
            </a:ln>
          </p:spPr>
          <p:txBody>
            <a:bodyPr anchor="ctr"/>
            <a:lstStyle/>
            <a:p>
              <a:pPr lvl="0" defTabSz="914400">
                <a:lnSpc>
                  <a:spcPct val="125000"/>
                </a:lnSpc>
              </a:pPr>
              <a:r>
                <a:rPr lang="en-US" sz="4000" dirty="0">
                  <a:solidFill>
                    <a:srgbClr val="C6AF91"/>
                  </a:solidFill>
                  <a:latin typeface="Georgia" charset="0"/>
                  <a:ea typeface="Georgia" charset="0"/>
                  <a:cs typeface="Georgia" charset="0"/>
                </a:rPr>
                <a:t> </a:t>
              </a:r>
              <a:r>
                <a:rPr lang="en-US" sz="4000" dirty="0" smtClean="0">
                  <a:solidFill>
                    <a:srgbClr val="C6AF91"/>
                  </a:solidFill>
                  <a:latin typeface="Georgia" charset="0"/>
                  <a:ea typeface="Georgia" charset="0"/>
                  <a:cs typeface="Georgia" charset="0"/>
                </a:rPr>
                <a:t> Design</a:t>
              </a:r>
            </a:p>
            <a:p>
              <a:pPr marL="1200150" lvl="1" indent="-514350" defTabSz="914400">
                <a:lnSpc>
                  <a:spcPct val="125000"/>
                </a:lnSpc>
                <a:buFont typeface="Arial" panose="020B0604020202020204" pitchFamily="34" charset="0"/>
                <a:buChar char="•"/>
              </a:pPr>
              <a:r>
                <a:rPr lang="en-US" sz="3600" dirty="0" smtClean="0">
                  <a:solidFill>
                    <a:srgbClr val="FFFFFF"/>
                  </a:solidFill>
                  <a:latin typeface="Oriya Sangam MN"/>
                  <a:ea typeface="Oriya Sangam MN" charset="0"/>
                  <a:cs typeface="Oriya Sangam MN" charset="0"/>
                </a:rPr>
                <a:t>An ongoing online </a:t>
              </a:r>
              <a:r>
                <a:rPr lang="en-US" sz="3600" dirty="0">
                  <a:solidFill>
                    <a:srgbClr val="FFFFFF"/>
                  </a:solidFill>
                  <a:latin typeface="Oriya Sangam MN"/>
                  <a:ea typeface="Oriya Sangam MN" charset="0"/>
                  <a:cs typeface="Oriya Sangam MN" charset="0"/>
                </a:rPr>
                <a:t>survey based on an evaluation framework </a:t>
              </a:r>
              <a:r>
                <a:rPr lang="en-US" sz="3600" dirty="0" smtClean="0">
                  <a:solidFill>
                    <a:srgbClr val="FFFFFF"/>
                  </a:solidFill>
                  <a:latin typeface="Oriya Sangam MN"/>
                  <a:ea typeface="Oriya Sangam MN" charset="0"/>
                  <a:cs typeface="Oriya Sangam MN" charset="0"/>
                </a:rPr>
                <a:t> </a:t>
              </a:r>
              <a:r>
                <a:rPr lang="en-US" sz="3600" dirty="0">
                  <a:solidFill>
                    <a:srgbClr val="FFFFFF"/>
                  </a:solidFill>
                  <a:latin typeface="Oriya Sangam MN"/>
                  <a:ea typeface="Oriya Sangam MN" charset="0"/>
                  <a:cs typeface="Oriya Sangam MN" charset="0"/>
                </a:rPr>
                <a:t>to measure usability of AT devices at workplace </a:t>
              </a:r>
              <a:r>
                <a:rPr lang="en-US" sz="3600" dirty="0" smtClean="0">
                  <a:solidFill>
                    <a:srgbClr val="FFFFFF"/>
                  </a:solidFill>
                  <a:latin typeface="Oriya Sangam MN"/>
                  <a:ea typeface="Oriya Sangam MN" charset="0"/>
                  <a:cs typeface="Oriya Sangam MN" charset="0"/>
                </a:rPr>
                <a:t>(</a:t>
              </a:r>
              <a:r>
                <a:rPr lang="en-US" sz="3600" dirty="0" err="1" smtClean="0">
                  <a:solidFill>
                    <a:srgbClr val="FFFFFF"/>
                  </a:solidFill>
                  <a:latin typeface="Oriya Sangam MN"/>
                  <a:ea typeface="Oriya Sangam MN" charset="0"/>
                  <a:cs typeface="Oriya Sangam MN" charset="0"/>
                </a:rPr>
                <a:t>Arthanat</a:t>
              </a:r>
              <a:r>
                <a:rPr lang="en-US" sz="3600" dirty="0" smtClean="0">
                  <a:solidFill>
                    <a:srgbClr val="FFFFFF"/>
                  </a:solidFill>
                  <a:latin typeface="Oriya Sangam MN"/>
                  <a:ea typeface="Oriya Sangam MN" charset="0"/>
                  <a:cs typeface="Oriya Sangam MN" charset="0"/>
                </a:rPr>
                <a:t> et al., 2016</a:t>
              </a:r>
              <a:r>
                <a:rPr lang="en-US" sz="3600" dirty="0" smtClean="0">
                  <a:solidFill>
                    <a:srgbClr val="FFFFFF"/>
                  </a:solidFill>
                  <a:latin typeface="Oriya Sangam MN"/>
                  <a:ea typeface="Oriya Sangam MN" charset="0"/>
                  <a:cs typeface="Oriya Sangam MN" charset="0"/>
                </a:rPr>
                <a:t>)</a:t>
              </a:r>
            </a:p>
            <a:p>
              <a:pPr marL="685800" lvl="1" indent="0" defTabSz="914400">
                <a:lnSpc>
                  <a:spcPct val="125000"/>
                </a:lnSpc>
              </a:pPr>
              <a:endParaRPr lang="en-US" sz="3600" dirty="0">
                <a:solidFill>
                  <a:srgbClr val="FFFFFF"/>
                </a:solidFill>
                <a:latin typeface="Oriya Sangam MN"/>
                <a:ea typeface="Oriya Sangam MN" charset="0"/>
                <a:cs typeface="Oriya Sangam MN" charset="0"/>
              </a:endParaRPr>
            </a:p>
            <a:p>
              <a:pPr marL="571500" lvl="0" indent="-571500" defTabSz="914400">
                <a:lnSpc>
                  <a:spcPct val="125000"/>
                </a:lnSpc>
                <a:buFont typeface="Arial" charset="0"/>
                <a:buChar char="•"/>
              </a:pPr>
              <a:endParaRPr lang="en-US" sz="3600" dirty="0">
                <a:solidFill>
                  <a:srgbClr val="FFFFFF"/>
                </a:solidFill>
                <a:latin typeface="Oriya Sangam MN"/>
                <a:ea typeface="Oriya Sangam MN" charset="0"/>
                <a:cs typeface="Oriya Sangam MN" charset="0"/>
              </a:endParaRPr>
            </a:p>
            <a:p>
              <a:pPr marL="571500" lvl="0" indent="-571500" defTabSz="914400">
                <a:lnSpc>
                  <a:spcPct val="125000"/>
                </a:lnSpc>
                <a:buFont typeface="Arial" charset="0"/>
                <a:buChar char="•"/>
              </a:pPr>
              <a:endParaRPr lang="en-US" sz="3600" dirty="0">
                <a:solidFill>
                  <a:srgbClr val="FFFFFF"/>
                </a:solidFill>
                <a:latin typeface="Oriya Sangam MN"/>
                <a:ea typeface="Oriya Sangam MN" charset="0"/>
                <a:cs typeface="Oriya Sangam MN" charset="0"/>
              </a:endParaRPr>
            </a:p>
            <a:p>
              <a:pPr marL="571500" lvl="0" indent="-571500" defTabSz="914400">
                <a:lnSpc>
                  <a:spcPct val="125000"/>
                </a:lnSpc>
                <a:buFont typeface="Arial" charset="0"/>
                <a:buChar char="•"/>
              </a:pPr>
              <a:endParaRPr lang="en-US" sz="3600" dirty="0">
                <a:solidFill>
                  <a:srgbClr val="FFFFFF"/>
                </a:solidFill>
                <a:latin typeface="Oriya Sangam MN"/>
                <a:ea typeface="Oriya Sangam MN" charset="0"/>
                <a:cs typeface="Oriya Sangam MN" charset="0"/>
              </a:endParaRPr>
            </a:p>
            <a:p>
              <a:pPr lvl="0" defTabSz="914400">
                <a:lnSpc>
                  <a:spcPct val="125000"/>
                </a:lnSpc>
              </a:pPr>
              <a:endParaRPr lang="en-US" sz="3600" b="1" dirty="0">
                <a:solidFill>
                  <a:srgbClr val="FFFFFF"/>
                </a:solidFill>
                <a:latin typeface="Oriya Sangam MN"/>
                <a:ea typeface="Georgia" charset="0"/>
                <a:cs typeface="Georgia" charset="0"/>
              </a:endParaRPr>
            </a:p>
            <a:p>
              <a:pPr lvl="0" defTabSz="914400">
                <a:lnSpc>
                  <a:spcPct val="125000"/>
                </a:lnSpc>
              </a:pPr>
              <a:r>
                <a:rPr lang="en-US" sz="3600" b="1" dirty="0" smtClean="0">
                  <a:solidFill>
                    <a:srgbClr val="FFFFFF"/>
                  </a:solidFill>
                  <a:latin typeface="Oriya Sangam MN"/>
                  <a:ea typeface="Georgia" charset="0"/>
                  <a:cs typeface="Georgia" charset="0"/>
                </a:rPr>
                <a:t>  </a:t>
              </a:r>
              <a:r>
                <a:rPr lang="en-US" sz="4000" dirty="0" smtClean="0">
                  <a:solidFill>
                    <a:srgbClr val="C6AF91"/>
                  </a:solidFill>
                  <a:latin typeface="Georgia" charset="0"/>
                  <a:ea typeface="Georgia" charset="0"/>
                  <a:cs typeface="Georgia" charset="0"/>
                </a:rPr>
                <a:t>Sample</a:t>
              </a:r>
              <a:endParaRPr lang="en-US" sz="4000" dirty="0">
                <a:solidFill>
                  <a:srgbClr val="C6AF91"/>
                </a:solidFill>
                <a:latin typeface="Georgia" charset="0"/>
                <a:ea typeface="Georgia" charset="0"/>
                <a:cs typeface="Georgia" charset="0"/>
              </a:endParaRPr>
            </a:p>
            <a:p>
              <a:pPr marL="1155700" lvl="1" indent="-482600" defTabSz="914400">
                <a:lnSpc>
                  <a:spcPct val="125000"/>
                </a:lnSpc>
                <a:buFont typeface="Arial" panose="020B0604020202020204" pitchFamily="34" charset="0"/>
                <a:buChar char="•"/>
              </a:pPr>
              <a:r>
                <a:rPr lang="en-US" sz="3600" dirty="0">
                  <a:solidFill>
                    <a:srgbClr val="FFFFFF"/>
                  </a:solidFill>
                  <a:latin typeface="Oriya Sangam MN"/>
                  <a:ea typeface="Oriya Sangam MN" charset="0"/>
                  <a:cs typeface="Oriya Sangam MN" charset="0"/>
                </a:rPr>
                <a:t>123 adults with physical disabilities </a:t>
              </a:r>
            </a:p>
            <a:p>
              <a:pPr marL="1155700" lvl="1" indent="-482600" defTabSz="914400">
                <a:lnSpc>
                  <a:spcPct val="125000"/>
                </a:lnSpc>
                <a:buFont typeface="Arial" panose="020B0604020202020204" pitchFamily="34" charset="0"/>
                <a:buChar char="•"/>
              </a:pPr>
              <a:r>
                <a:rPr lang="en-US" sz="3600" dirty="0">
                  <a:solidFill>
                    <a:srgbClr val="FFFFFF"/>
                  </a:solidFill>
                  <a:latin typeface="Oriya Sangam MN"/>
                  <a:ea typeface="Oriya Sangam MN" charset="0"/>
                  <a:cs typeface="Oriya Sangam MN" charset="0"/>
                </a:rPr>
                <a:t>Currently employed and use AT devices to fulfill work roles  </a:t>
              </a:r>
              <a:endParaRPr lang="en-US" sz="3600" dirty="0" smtClean="0">
                <a:solidFill>
                  <a:srgbClr val="FFFFFF"/>
                </a:solidFill>
                <a:latin typeface="Oriya Sangam MN"/>
                <a:ea typeface="Oriya Sangam MN" charset="0"/>
                <a:cs typeface="Oriya Sangam MN" charset="0"/>
              </a:endParaRPr>
            </a:p>
            <a:p>
              <a:pPr marL="1155700" lvl="1" indent="-482600" defTabSz="914400">
                <a:lnSpc>
                  <a:spcPct val="125000"/>
                </a:lnSpc>
                <a:buFont typeface="Arial" panose="020B0604020202020204" pitchFamily="34" charset="0"/>
                <a:buChar char="•"/>
              </a:pPr>
              <a:r>
                <a:rPr lang="en-US" sz="3600" dirty="0" smtClean="0">
                  <a:solidFill>
                    <a:srgbClr val="FFFFFF"/>
                  </a:solidFill>
                  <a:latin typeface="Oriya Sangam MN"/>
                  <a:ea typeface="Oriya Sangam MN" charset="0"/>
                  <a:cs typeface="Oriya Sangam MN" charset="0"/>
                </a:rPr>
                <a:t>Recruited through </a:t>
              </a:r>
              <a:r>
                <a:rPr lang="en-US" sz="3600" dirty="0" err="1" smtClean="0">
                  <a:solidFill>
                    <a:srgbClr val="FFFFFF"/>
                  </a:solidFill>
                  <a:latin typeface="Oriya Sangam MN"/>
                  <a:ea typeface="Oriya Sangam MN" charset="0"/>
                  <a:cs typeface="Oriya Sangam MN" charset="0"/>
                </a:rPr>
                <a:t>Qualtrics</a:t>
              </a:r>
              <a:r>
                <a:rPr lang="en-US" sz="3600" dirty="0" smtClean="0">
                  <a:solidFill>
                    <a:srgbClr val="FFFFFF"/>
                  </a:solidFill>
                  <a:latin typeface="Oriya Sangam MN"/>
                  <a:ea typeface="Oriya Sangam MN" charset="0"/>
                  <a:cs typeface="Oriya Sangam MN" charset="0"/>
                </a:rPr>
                <a:t>© Health Panels, disability </a:t>
              </a:r>
              <a:r>
                <a:rPr lang="en-US" sz="3600" dirty="0">
                  <a:solidFill>
                    <a:srgbClr val="FFFFFF"/>
                  </a:solidFill>
                  <a:latin typeface="Oriya Sangam MN"/>
                  <a:ea typeface="Oriya Sangam MN" charset="0"/>
                  <a:cs typeface="Oriya Sangam MN" charset="0"/>
                </a:rPr>
                <a:t>support </a:t>
              </a:r>
              <a:r>
                <a:rPr lang="en-US" sz="3600" dirty="0" smtClean="0">
                  <a:solidFill>
                    <a:srgbClr val="FFFFFF"/>
                  </a:solidFill>
                  <a:latin typeface="Oriya Sangam MN"/>
                  <a:ea typeface="Oriya Sangam MN" charset="0"/>
                  <a:cs typeface="Oriya Sangam MN" charset="0"/>
                </a:rPr>
                <a:t>networks and independent living agencies    </a:t>
              </a:r>
            </a:p>
            <a:p>
              <a:pPr lvl="0" defTabSz="914400">
                <a:lnSpc>
                  <a:spcPct val="125000"/>
                </a:lnSpc>
              </a:pPr>
              <a:r>
                <a:rPr lang="en-US" sz="4000" b="1" dirty="0" smtClean="0">
                  <a:solidFill>
                    <a:srgbClr val="C6AF91"/>
                  </a:solidFill>
                  <a:latin typeface="Georgia" charset="0"/>
                  <a:ea typeface="Georgia" charset="0"/>
                  <a:cs typeface="Georgia" charset="0"/>
                </a:rPr>
                <a:t>  </a:t>
              </a:r>
              <a:r>
                <a:rPr lang="en-US" sz="4000" dirty="0" smtClean="0">
                  <a:solidFill>
                    <a:srgbClr val="C6AF91"/>
                  </a:solidFill>
                  <a:latin typeface="Georgia" charset="0"/>
                  <a:ea typeface="Georgia" charset="0"/>
                  <a:cs typeface="Georgia" charset="0"/>
                </a:rPr>
                <a:t>Protocol </a:t>
              </a:r>
              <a:r>
                <a:rPr lang="en-US" sz="4000" dirty="0">
                  <a:solidFill>
                    <a:srgbClr val="C6AF91"/>
                  </a:solidFill>
                  <a:latin typeface="Georgia" charset="0"/>
                  <a:ea typeface="Georgia" charset="0"/>
                  <a:cs typeface="Georgia" charset="0"/>
                </a:rPr>
                <a:t>and data collection</a:t>
              </a:r>
            </a:p>
            <a:p>
              <a:pPr marL="1155700" lvl="1" indent="-433388" defTabSz="914400">
                <a:lnSpc>
                  <a:spcPct val="125000"/>
                </a:lnSpc>
                <a:buFont typeface="Arial" panose="020B0604020202020204" pitchFamily="34" charset="0"/>
                <a:buChar char="•"/>
              </a:pPr>
              <a:r>
                <a:rPr lang="en-US" sz="3600" dirty="0" smtClean="0">
                  <a:solidFill>
                    <a:srgbClr val="FFFFFF"/>
                  </a:solidFill>
                  <a:latin typeface="Oriya Sangam MN"/>
                  <a:ea typeface="Oriya Sangam MN" charset="0"/>
                  <a:cs typeface="Oriya Sangam MN" charset="0"/>
                </a:rPr>
                <a:t>Approval of Institutional Review Board, University of New Hampshire </a:t>
              </a:r>
            </a:p>
            <a:p>
              <a:pPr marL="1155700" lvl="1" indent="-433388" defTabSz="914400">
                <a:lnSpc>
                  <a:spcPct val="125000"/>
                </a:lnSpc>
                <a:buFont typeface="Arial" panose="020B0604020202020204" pitchFamily="34" charset="0"/>
                <a:buChar char="•"/>
              </a:pPr>
              <a:r>
                <a:rPr lang="en-US" sz="3600" dirty="0" smtClean="0">
                  <a:solidFill>
                    <a:srgbClr val="FFFFFF"/>
                  </a:solidFill>
                  <a:latin typeface="Oriya Sangam MN"/>
                  <a:ea typeface="Oriya Sangam MN" charset="0"/>
                  <a:cs typeface="Oriya Sangam MN" charset="0"/>
                </a:rPr>
                <a:t>Data currently gathered </a:t>
              </a:r>
              <a:r>
                <a:rPr lang="en-US" sz="3600" dirty="0">
                  <a:solidFill>
                    <a:srgbClr val="FFFFFF"/>
                  </a:solidFill>
                  <a:latin typeface="Oriya Sangam MN"/>
                  <a:ea typeface="Oriya Sangam MN" charset="0"/>
                  <a:cs typeface="Oriya Sangam MN" charset="0"/>
                </a:rPr>
                <a:t>through </a:t>
              </a:r>
              <a:r>
                <a:rPr lang="en-US" sz="3600" dirty="0" err="1" smtClean="0">
                  <a:solidFill>
                    <a:srgbClr val="FFFFFF"/>
                  </a:solidFill>
                  <a:latin typeface="Oriya Sangam MN"/>
                  <a:ea typeface="Oriya Sangam MN" charset="0"/>
                  <a:cs typeface="Oriya Sangam MN" charset="0"/>
                </a:rPr>
                <a:t>Qualtrics</a:t>
              </a:r>
              <a:r>
                <a:rPr lang="en-US" sz="3600" dirty="0" smtClean="0">
                  <a:solidFill>
                    <a:srgbClr val="FFFFFF"/>
                  </a:solidFill>
                  <a:latin typeface="Oriya Sangam MN"/>
                  <a:ea typeface="Oriya Sangam MN" charset="0"/>
                  <a:cs typeface="Oriya Sangam MN" charset="0"/>
                </a:rPr>
                <a:t>© </a:t>
              </a:r>
              <a:r>
                <a:rPr lang="en-US" sz="3600" dirty="0">
                  <a:solidFill>
                    <a:srgbClr val="FFFFFF"/>
                  </a:solidFill>
                  <a:latin typeface="Oriya Sangam MN"/>
                  <a:ea typeface="Oriya Sangam MN" charset="0"/>
                  <a:cs typeface="Oriya Sangam MN" charset="0"/>
                </a:rPr>
                <a:t>database </a:t>
              </a:r>
              <a:r>
                <a:rPr lang="en-US" sz="3600" dirty="0" smtClean="0">
                  <a:solidFill>
                    <a:srgbClr val="FFFFFF"/>
                  </a:solidFill>
                  <a:latin typeface="Oriya Sangam MN"/>
                  <a:ea typeface="Oriya Sangam MN" charset="0"/>
                  <a:cs typeface="Oriya Sangam MN" charset="0"/>
                </a:rPr>
                <a:t> </a:t>
              </a:r>
              <a:endParaRPr lang="en-US" sz="3600" dirty="0">
                <a:solidFill>
                  <a:srgbClr val="FFFFFF"/>
                </a:solidFill>
                <a:latin typeface="Oriya Sangam MN"/>
                <a:ea typeface="Oriya Sangam MN" charset="0"/>
                <a:cs typeface="Oriya Sangam MN" charset="0"/>
              </a:endParaRPr>
            </a:p>
          </p:txBody>
        </p:sp>
        <p:sp>
          <p:nvSpPr>
            <p:cNvPr id="8" name="TextBox 7"/>
            <p:cNvSpPr txBox="1"/>
            <p:nvPr/>
          </p:nvSpPr>
          <p:spPr>
            <a:xfrm>
              <a:off x="1364871" y="29354749"/>
              <a:ext cx="1150464"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Job Title</a:t>
              </a:r>
              <a:endParaRPr lang="en-US" sz="1800" dirty="0">
                <a:solidFill>
                  <a:srgbClr val="FFFFFF"/>
                </a:solidFill>
                <a:latin typeface="Oriya Sangam MN"/>
                <a:ea typeface="Georgia" charset="0"/>
                <a:cs typeface="Georgia" charset="0"/>
              </a:endParaRPr>
            </a:p>
          </p:txBody>
        </p:sp>
        <p:sp>
          <p:nvSpPr>
            <p:cNvPr id="55" name="TextBox 54"/>
            <p:cNvSpPr txBox="1"/>
            <p:nvPr/>
          </p:nvSpPr>
          <p:spPr>
            <a:xfrm>
              <a:off x="2826277" y="28804442"/>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Role 1</a:t>
              </a:r>
              <a:endParaRPr lang="en-US" sz="1800" dirty="0">
                <a:solidFill>
                  <a:srgbClr val="FFFFFF"/>
                </a:solidFill>
                <a:latin typeface="Oriya Sangam MN"/>
                <a:ea typeface="Georgia" charset="0"/>
                <a:cs typeface="Georgia" charset="0"/>
              </a:endParaRPr>
            </a:p>
          </p:txBody>
        </p:sp>
        <p:sp>
          <p:nvSpPr>
            <p:cNvPr id="56" name="TextBox 55"/>
            <p:cNvSpPr txBox="1"/>
            <p:nvPr/>
          </p:nvSpPr>
          <p:spPr>
            <a:xfrm>
              <a:off x="2821741" y="29335211"/>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Role 2</a:t>
              </a:r>
              <a:endParaRPr lang="en-US" sz="1800" dirty="0">
                <a:solidFill>
                  <a:srgbClr val="FFFFFF"/>
                </a:solidFill>
                <a:latin typeface="Oriya Sangam MN"/>
                <a:ea typeface="Georgia" charset="0"/>
                <a:cs typeface="Georgia" charset="0"/>
              </a:endParaRPr>
            </a:p>
          </p:txBody>
        </p:sp>
        <p:sp>
          <p:nvSpPr>
            <p:cNvPr id="57" name="TextBox 56"/>
            <p:cNvSpPr txBox="1"/>
            <p:nvPr/>
          </p:nvSpPr>
          <p:spPr>
            <a:xfrm>
              <a:off x="2821155" y="29855013"/>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Role 3</a:t>
              </a:r>
              <a:endParaRPr lang="en-US" sz="1800" dirty="0">
                <a:solidFill>
                  <a:srgbClr val="FFFFFF"/>
                </a:solidFill>
                <a:latin typeface="Oriya Sangam MN"/>
                <a:ea typeface="Georgia" charset="0"/>
                <a:cs typeface="Georgia" charset="0"/>
              </a:endParaRPr>
            </a:p>
          </p:txBody>
        </p:sp>
        <p:sp>
          <p:nvSpPr>
            <p:cNvPr id="86" name="TextBox 85"/>
            <p:cNvSpPr txBox="1"/>
            <p:nvPr/>
          </p:nvSpPr>
          <p:spPr>
            <a:xfrm>
              <a:off x="12684016" y="28171474"/>
              <a:ext cx="2199995" cy="738664"/>
            </a:xfrm>
            <a:prstGeom prst="rect">
              <a:avLst/>
            </a:prstGeom>
            <a:solidFill>
              <a:srgbClr val="A35E64"/>
            </a:solidFill>
            <a:ln>
              <a:solidFill>
                <a:srgbClr val="FFFFFF"/>
              </a:solidFill>
            </a:ln>
          </p:spPr>
          <p:txBody>
            <a:bodyPr wrap="square" rtlCol="0">
              <a:spAutoFit/>
            </a:bodyPr>
            <a:lstStyle/>
            <a:p>
              <a:pPr algn="ctr"/>
              <a:r>
                <a:rPr lang="en-US" sz="1400" dirty="0" smtClean="0">
                  <a:solidFill>
                    <a:srgbClr val="FFFFFF"/>
                  </a:solidFill>
                  <a:latin typeface="Oriya Sangam MN"/>
                  <a:ea typeface="Georgia" charset="0"/>
                  <a:cs typeface="Georgia" charset="0"/>
                </a:rPr>
                <a:t>Ratings for effectiveness, efficiency, skill, &amp; accommodations </a:t>
              </a:r>
              <a:endParaRPr lang="en-US" sz="1400" dirty="0">
                <a:solidFill>
                  <a:srgbClr val="FFFFFF"/>
                </a:solidFill>
                <a:latin typeface="Oriya Sangam MN"/>
                <a:ea typeface="Georgia" charset="0"/>
                <a:cs typeface="Georgia" charset="0"/>
              </a:endParaRPr>
            </a:p>
          </p:txBody>
        </p:sp>
      </p:grpSp>
      <p:sp>
        <p:nvSpPr>
          <p:cNvPr id="101" name="Round Diagonal Corner Rectangle 24"/>
          <p:cNvSpPr>
            <a:spLocks/>
          </p:cNvSpPr>
          <p:nvPr/>
        </p:nvSpPr>
        <p:spPr bwMode="auto">
          <a:xfrm>
            <a:off x="656401" y="6206648"/>
            <a:ext cx="15544800" cy="6923420"/>
          </a:xfrm>
          <a:prstGeom prst="rect">
            <a:avLst/>
          </a:prstGeom>
          <a:solidFill>
            <a:srgbClr val="5C363A"/>
          </a:solidFill>
          <a:ln w="76200" cap="flat" cmpd="sng" algn="ctr">
            <a:solidFill>
              <a:srgbClr val="C6AF91"/>
            </a:solidFill>
            <a:prstDash val="solid"/>
            <a:round/>
            <a:headEnd/>
            <a:tailEnd/>
          </a:ln>
        </p:spPr>
        <p:txBody>
          <a:bodyPr anchor="ctr"/>
          <a:lstStyle/>
          <a:p>
            <a:pPr marL="571500" indent="-571500">
              <a:spcBef>
                <a:spcPts val="600"/>
              </a:spcBef>
              <a:spcAft>
                <a:spcPts val="600"/>
              </a:spcAft>
              <a:buFont typeface="Arial" panose="020B0604020202020204" pitchFamily="34" charset="0"/>
              <a:buChar char="•"/>
            </a:pPr>
            <a:endParaRPr lang="en-US" sz="3600" dirty="0" smtClean="0">
              <a:solidFill>
                <a:srgbClr val="FFFFFF"/>
              </a:solidFill>
              <a:latin typeface="Oriya Sangam MN"/>
            </a:endParaRPr>
          </a:p>
          <a:p>
            <a:pPr marL="571500" indent="-571500">
              <a:spcBef>
                <a:spcPts val="600"/>
              </a:spcBef>
              <a:spcAft>
                <a:spcPts val="600"/>
              </a:spcAft>
              <a:buFont typeface="Arial" panose="020B0604020202020204" pitchFamily="34" charset="0"/>
              <a:buChar char="•"/>
            </a:pPr>
            <a:endParaRPr lang="en-US" sz="3600" dirty="0">
              <a:solidFill>
                <a:srgbClr val="FFFFFF"/>
              </a:solidFill>
              <a:latin typeface="Oriya Sangam MN"/>
            </a:endParaRPr>
          </a:p>
          <a:p>
            <a:pPr marL="571500" indent="-571500">
              <a:spcBef>
                <a:spcPts val="600"/>
              </a:spcBef>
              <a:spcAft>
                <a:spcPts val="600"/>
              </a:spcAft>
              <a:buFont typeface="Arial" panose="020B0604020202020204" pitchFamily="34" charset="0"/>
              <a:buChar char="•"/>
            </a:pPr>
            <a:r>
              <a:rPr lang="en-US" sz="3600" dirty="0" smtClean="0">
                <a:solidFill>
                  <a:srgbClr val="FFFFFF"/>
                </a:solidFill>
                <a:latin typeface="Oriya Sangam MN"/>
              </a:rPr>
              <a:t>Individuals with disabilities (IWDs) are mostly underrepresented in the workforce, partly because they require assistance and supports to be fully productive at work</a:t>
            </a:r>
          </a:p>
          <a:p>
            <a:pPr marL="571500" indent="-571500">
              <a:spcBef>
                <a:spcPts val="600"/>
              </a:spcBef>
              <a:spcAft>
                <a:spcPts val="600"/>
              </a:spcAft>
              <a:buFont typeface="Arial" panose="020B0604020202020204" pitchFamily="34" charset="0"/>
              <a:buChar char="•"/>
            </a:pPr>
            <a:r>
              <a:rPr lang="en-US" sz="3600" dirty="0" smtClean="0">
                <a:solidFill>
                  <a:srgbClr val="FFFFFF"/>
                </a:solidFill>
                <a:latin typeface="Oriya Sangam MN"/>
              </a:rPr>
              <a:t>Assistive technology supports work-related </a:t>
            </a:r>
            <a:r>
              <a:rPr lang="en-US" sz="3600" dirty="0" smtClean="0">
                <a:solidFill>
                  <a:srgbClr val="FFFFFF"/>
                </a:solidFill>
                <a:latin typeface="Oriya Sangam MN" charset="0"/>
                <a:ea typeface="Oriya Sangam MN" charset="0"/>
                <a:cs typeface="Oriya Sangam MN" charset="0"/>
              </a:rPr>
              <a:t>tasks</a:t>
            </a:r>
            <a:r>
              <a:rPr lang="en-US" sz="3600" dirty="0" smtClean="0">
                <a:solidFill>
                  <a:srgbClr val="FFFFFF"/>
                </a:solidFill>
                <a:latin typeface="Oriya Sangam MN"/>
              </a:rPr>
              <a:t> and enables re-entry and sustained employment of IWDs </a:t>
            </a:r>
            <a:r>
              <a:rPr lang="en-US" sz="3200" dirty="0" smtClean="0">
                <a:solidFill>
                  <a:srgbClr val="FFFFFF"/>
                </a:solidFill>
                <a:latin typeface="Oriya Sangam MN"/>
              </a:rPr>
              <a:t>(</a:t>
            </a:r>
            <a:r>
              <a:rPr lang="en-US" sz="3600" dirty="0" smtClean="0">
                <a:solidFill>
                  <a:srgbClr val="FFFFFF"/>
                </a:solidFill>
                <a:latin typeface="Oriya Sangam MN"/>
              </a:rPr>
              <a:t>Cook &amp; </a:t>
            </a:r>
            <a:r>
              <a:rPr lang="en-US" sz="3600" dirty="0" err="1" smtClean="0">
                <a:solidFill>
                  <a:srgbClr val="FFFFFF"/>
                </a:solidFill>
                <a:latin typeface="Oriya Sangam MN"/>
              </a:rPr>
              <a:t>Polgar</a:t>
            </a:r>
            <a:r>
              <a:rPr lang="en-US" sz="3600" dirty="0" smtClean="0">
                <a:solidFill>
                  <a:srgbClr val="FFFFFF"/>
                </a:solidFill>
                <a:latin typeface="Oriya Sangam MN"/>
              </a:rPr>
              <a:t>, 2015; Gray et al., 2014).</a:t>
            </a:r>
          </a:p>
          <a:p>
            <a:pPr marL="571500" indent="-571500" defTabSz="914400">
              <a:spcBef>
                <a:spcPts val="600"/>
              </a:spcBef>
              <a:spcAft>
                <a:spcPts val="600"/>
              </a:spcAft>
              <a:buFont typeface="Arial" panose="020B0604020202020204" pitchFamily="34" charset="0"/>
              <a:buChar char="•"/>
            </a:pPr>
            <a:r>
              <a:rPr lang="en-US" sz="3600" dirty="0" smtClean="0">
                <a:solidFill>
                  <a:srgbClr val="FFFFFF"/>
                </a:solidFill>
                <a:latin typeface="Oriya Sangam MN"/>
              </a:rPr>
              <a:t>Preliminary research indicates barriers and strategies to successful AT implementation </a:t>
            </a:r>
            <a:r>
              <a:rPr lang="en-US" sz="3600" dirty="0" smtClean="0">
                <a:solidFill>
                  <a:srgbClr val="FFFFFF"/>
                </a:solidFill>
                <a:latin typeface="Oriya Sangam MN"/>
                <a:ea typeface="Oriya Sangam MN" charset="0"/>
                <a:cs typeface="Oriya Sangam MN" charset="0"/>
              </a:rPr>
              <a:t>(Carlson, et al., 2001; Martins, 2015).</a:t>
            </a:r>
            <a:endParaRPr lang="en-US" sz="3600" dirty="0">
              <a:solidFill>
                <a:srgbClr val="FFFFFF"/>
              </a:solidFill>
              <a:latin typeface="Oriya Sangam MN"/>
              <a:ea typeface="Oriya Sangam MN" charset="0"/>
              <a:cs typeface="Oriya Sangam MN" charset="0"/>
            </a:endParaRPr>
          </a:p>
          <a:p>
            <a:pPr marL="571500" indent="-571500" defTabSz="914400">
              <a:spcBef>
                <a:spcPts val="600"/>
              </a:spcBef>
              <a:spcAft>
                <a:spcPts val="600"/>
              </a:spcAft>
              <a:buFont typeface="Arial" panose="020B0604020202020204" pitchFamily="34" charset="0"/>
              <a:buChar char="•"/>
            </a:pPr>
            <a:r>
              <a:rPr lang="en-US" sz="3600" dirty="0" smtClean="0">
                <a:solidFill>
                  <a:srgbClr val="FFFFFF"/>
                </a:solidFill>
                <a:latin typeface="Oriya Sangam MN"/>
                <a:ea typeface="Oriya Sangam MN" charset="0"/>
                <a:cs typeface="Oriya Sangam MN" charset="0"/>
              </a:rPr>
              <a:t>A </a:t>
            </a:r>
            <a:r>
              <a:rPr lang="en-US" sz="3600" dirty="0">
                <a:solidFill>
                  <a:srgbClr val="FFFFFF"/>
                </a:solidFill>
                <a:latin typeface="Oriya Sangam MN"/>
                <a:ea typeface="Oriya Sangam MN" charset="0"/>
                <a:cs typeface="Oriya Sangam MN" charset="0"/>
              </a:rPr>
              <a:t>larger study is needed to </a:t>
            </a:r>
            <a:r>
              <a:rPr lang="en-US" sz="3600" dirty="0" smtClean="0">
                <a:solidFill>
                  <a:srgbClr val="FFFFFF"/>
                </a:solidFill>
                <a:latin typeface="Oriya Sangam MN"/>
                <a:ea typeface="Oriya Sangam MN" charset="0"/>
                <a:cs typeface="Oriya Sangam MN" charset="0"/>
              </a:rPr>
              <a:t>closely examine </a:t>
            </a:r>
            <a:r>
              <a:rPr lang="en-US" sz="3600" dirty="0">
                <a:solidFill>
                  <a:srgbClr val="FFFFFF"/>
                </a:solidFill>
                <a:latin typeface="Oriya Sangam MN"/>
                <a:ea typeface="Oriya Sangam MN" charset="0"/>
                <a:cs typeface="Oriya Sangam MN" charset="0"/>
              </a:rPr>
              <a:t>how </a:t>
            </a:r>
            <a:r>
              <a:rPr lang="en-US" sz="3600" dirty="0" smtClean="0">
                <a:solidFill>
                  <a:srgbClr val="FFFFFF"/>
                </a:solidFill>
                <a:latin typeface="Oriya Sangam MN"/>
                <a:ea typeface="Oriya Sangam MN" charset="0"/>
                <a:cs typeface="Oriya Sangam MN" charset="0"/>
              </a:rPr>
              <a:t>AT usability relates to specific work roles and the cost-benefit value of AT in the workplace </a:t>
            </a:r>
            <a:endParaRPr lang="en-US" sz="3600" dirty="0" smtClean="0">
              <a:latin typeface="Oriya Sangam MN"/>
            </a:endParaRPr>
          </a:p>
          <a:p>
            <a:pPr>
              <a:spcBef>
                <a:spcPts val="600"/>
              </a:spcBef>
              <a:spcAft>
                <a:spcPts val="600"/>
              </a:spcAft>
            </a:pPr>
            <a:r>
              <a:rPr lang="en-US" sz="3600" dirty="0" smtClean="0">
                <a:latin typeface="Oriya Sangam MN"/>
              </a:rPr>
              <a:t> </a:t>
            </a:r>
            <a:endParaRPr lang="en-US" sz="3600" dirty="0">
              <a:latin typeface="Oriya Sangam MN"/>
            </a:endParaRPr>
          </a:p>
        </p:txBody>
      </p:sp>
      <p:sp>
        <p:nvSpPr>
          <p:cNvPr id="60" name="Round Diagonal Corner Rectangle 24"/>
          <p:cNvSpPr>
            <a:spLocks/>
          </p:cNvSpPr>
          <p:nvPr/>
        </p:nvSpPr>
        <p:spPr bwMode="auto">
          <a:xfrm>
            <a:off x="32904992" y="31617231"/>
            <a:ext cx="15544800" cy="6201058"/>
          </a:xfrm>
          <a:prstGeom prst="rect">
            <a:avLst/>
          </a:prstGeom>
          <a:solidFill>
            <a:srgbClr val="5C363A"/>
          </a:solidFill>
          <a:ln w="76200" cap="flat" cmpd="sng" algn="ctr">
            <a:solidFill>
              <a:srgbClr val="C6AF91"/>
            </a:solidFill>
            <a:prstDash val="solid"/>
            <a:round/>
            <a:headEnd/>
            <a:tailEnd/>
          </a:ln>
        </p:spPr>
        <p:txBody>
          <a:bodyPr anchor="ctr"/>
          <a:lstStyle/>
          <a:p>
            <a:pPr marL="571500" indent="-571500">
              <a:spcBef>
                <a:spcPts val="600"/>
              </a:spcBef>
              <a:spcAft>
                <a:spcPts val="600"/>
              </a:spcAft>
              <a:buFont typeface="Arial" charset="0"/>
              <a:buChar char="•"/>
            </a:pPr>
            <a:endParaRPr lang="en-US" sz="3600" dirty="0" smtClean="0">
              <a:solidFill>
                <a:srgbClr val="FFFFFF"/>
              </a:solidFill>
              <a:latin typeface="Oriya Sangam MN" charset="0"/>
              <a:ea typeface="Oriya Sangam MN" charset="0"/>
              <a:cs typeface="Oriya Sangam MN" charset="0"/>
            </a:endParaRP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Assistive technology (by all types, cost, high-tech and low-tech) is highly valued by individuals with disabilities across all employment contexts</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Considering the positive gap in cost and earning potential of the individual, AT must be viewed as a major empowerment tool from a public policy standpoint</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An intervention study is underway to apply the AT usability framework in the context of vocational rehabilitation </a:t>
            </a:r>
            <a:endParaRPr lang="en-US" sz="3600" dirty="0">
              <a:solidFill>
                <a:srgbClr val="FFFFFF"/>
              </a:solidFill>
              <a:latin typeface="Oriya Sangam MN" charset="0"/>
              <a:ea typeface="Oriya Sangam MN" charset="0"/>
              <a:cs typeface="Oriya Sangam MN" charset="0"/>
            </a:endParaRPr>
          </a:p>
        </p:txBody>
      </p:sp>
      <p:sp>
        <p:nvSpPr>
          <p:cNvPr id="59" name="Round Diagonal Corner Rectangle 67"/>
          <p:cNvSpPr>
            <a:spLocks/>
          </p:cNvSpPr>
          <p:nvPr/>
        </p:nvSpPr>
        <p:spPr bwMode="auto">
          <a:xfrm>
            <a:off x="32888968" y="6922339"/>
            <a:ext cx="15544800" cy="24415177"/>
          </a:xfrm>
          <a:prstGeom prst="rect">
            <a:avLst/>
          </a:prstGeom>
          <a:solidFill>
            <a:srgbClr val="5C363A"/>
          </a:solidFill>
          <a:ln w="76200" cap="flat" cmpd="sng" algn="ctr">
            <a:solidFill>
              <a:srgbClr val="C6AF91"/>
            </a:solidFill>
            <a:prstDash val="solid"/>
            <a:round/>
            <a:headEnd/>
            <a:tailEnd/>
          </a:ln>
        </p:spPr>
        <p:txBody>
          <a:bodyPr anchor="ctr"/>
          <a:lstStyle/>
          <a:p>
            <a:pPr marL="571500" indent="-571500">
              <a:spcBef>
                <a:spcPts val="600"/>
              </a:spcBef>
              <a:spcAft>
                <a:spcPts val="600"/>
              </a:spcAft>
              <a:buFont typeface="Arial" charset="0"/>
              <a:buChar char="•"/>
            </a:pPr>
            <a:endParaRPr lang="en-US" sz="3600" dirty="0" smtClean="0">
              <a:solidFill>
                <a:srgbClr val="FFFFFF"/>
              </a:solidFill>
              <a:latin typeface="Oriya Sangam MN" charset="0"/>
              <a:ea typeface="Oriya Sangam MN" charset="0"/>
              <a:cs typeface="Oriya Sangam MN" charset="0"/>
            </a:endParaRPr>
          </a:p>
          <a:p>
            <a:pPr marL="571500" indent="-571500">
              <a:spcBef>
                <a:spcPts val="600"/>
              </a:spcBef>
              <a:spcAft>
                <a:spcPts val="600"/>
              </a:spcAft>
              <a:buFont typeface="Arial" charset="0"/>
              <a:buChar char="•"/>
            </a:pPr>
            <a:endParaRPr lang="en-US" sz="3600" dirty="0">
              <a:solidFill>
                <a:srgbClr val="FFFFFF"/>
              </a:solidFill>
              <a:latin typeface="Oriya Sangam MN" charset="0"/>
              <a:ea typeface="Oriya Sangam MN" charset="0"/>
              <a:cs typeface="Oriya Sangam MN" charset="0"/>
            </a:endParaRP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The study is based on an employment-driven AT usability framework</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The survey is ongoing, and these preliminary findings highlight the breadth and role of assistive technology in disability employment</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Respondents were primarily working full time and experienced a wide range of neurological and musculoskeletal impairments</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The vast majority of respondents stated their work as productive or very productive for specific roles</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Most common types of AT used were worksite modifications, mobility devices, and computer access adaptations</a:t>
            </a:r>
          </a:p>
          <a:p>
            <a:pPr>
              <a:spcBef>
                <a:spcPts val="600"/>
              </a:spcBef>
              <a:spcAft>
                <a:spcPts val="600"/>
              </a:spcAft>
            </a:pPr>
            <a:r>
              <a:rPr lang="en-US" sz="3600" dirty="0" smtClean="0">
                <a:solidFill>
                  <a:srgbClr val="C6AF91"/>
                </a:solidFill>
                <a:latin typeface="Oriya Sangam MN" charset="0"/>
                <a:ea typeface="Oriya Sangam MN" charset="0"/>
                <a:cs typeface="Oriya Sangam MN" charset="0"/>
              </a:rPr>
              <a:t>  </a:t>
            </a:r>
            <a:r>
              <a:rPr lang="en-US" sz="4000" dirty="0" smtClean="0">
                <a:solidFill>
                  <a:srgbClr val="C6AF91"/>
                </a:solidFill>
                <a:latin typeface="Georgia" charset="0"/>
                <a:ea typeface="Georgia" charset="0"/>
                <a:cs typeface="Georgia" charset="0"/>
              </a:rPr>
              <a:t>Assistive technology usability</a:t>
            </a:r>
            <a:endParaRPr lang="en-US" sz="3600" dirty="0" smtClean="0">
              <a:solidFill>
                <a:srgbClr val="C6AF91"/>
              </a:solidFill>
              <a:latin typeface="Georgia" charset="0"/>
              <a:ea typeface="Georgia" charset="0"/>
              <a:cs typeface="Georgia" charset="0"/>
            </a:endParaRP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The productivity of employees was reported as high regardless of the primary type of AT</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Nearly 75% to 80% of employees stated their AT devices to be effective and efficient for fulfilling their work </a:t>
            </a:r>
            <a:r>
              <a:rPr lang="en-US" sz="3600" dirty="0" smtClean="0">
                <a:solidFill>
                  <a:srgbClr val="FFFFFF"/>
                </a:solidFill>
                <a:latin typeface="Oriya Sangam MN" charset="0"/>
                <a:ea typeface="Oriya Sangam MN" charset="0"/>
                <a:cs typeface="Oriya Sangam MN" charset="0"/>
              </a:rPr>
              <a:t>roles</a:t>
            </a:r>
            <a:endParaRPr lang="en-US" sz="3600" dirty="0" smtClean="0">
              <a:solidFill>
                <a:srgbClr val="FFFFFF"/>
              </a:solidFill>
              <a:latin typeface="Oriya Sangam MN" charset="0"/>
              <a:ea typeface="Oriya Sangam MN" charset="0"/>
              <a:cs typeface="Oriya Sangam MN" charset="0"/>
            </a:endParaRP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Efficiency found to be relatively lower for the first work role</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A similar portion indication their skills and accommodations received for AT use to be adequate to very adequate </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The high ratings may be attributed to an established employment experience (Mean=7.7 years)</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There were modest to high significant correlations between work productivity and AT usability </a:t>
            </a:r>
          </a:p>
          <a:p>
            <a:pPr>
              <a:spcBef>
                <a:spcPts val="600"/>
              </a:spcBef>
              <a:spcAft>
                <a:spcPts val="600"/>
              </a:spcAft>
            </a:pPr>
            <a:r>
              <a:rPr lang="en-US" sz="4000" dirty="0" smtClean="0">
                <a:solidFill>
                  <a:srgbClr val="C6AF91"/>
                </a:solidFill>
                <a:latin typeface="Georgia" charset="0"/>
                <a:ea typeface="Georgia" charset="0"/>
                <a:cs typeface="Georgia" charset="0"/>
              </a:rPr>
              <a:t>  Cost-benefit</a:t>
            </a:r>
          </a:p>
          <a:p>
            <a:pPr marL="571500" indent="-571500">
              <a:spcBef>
                <a:spcPts val="600"/>
              </a:spcBef>
              <a:spcAft>
                <a:spcPts val="600"/>
              </a:spcAft>
              <a:buFont typeface="Arial" charset="0"/>
              <a:buChar char="•"/>
            </a:pPr>
            <a:r>
              <a:rPr lang="en-US" sz="3600" dirty="0" smtClean="0">
                <a:solidFill>
                  <a:srgbClr val="F9FBFD"/>
                </a:solidFill>
                <a:latin typeface="Oriya Sangam MN" charset="0"/>
                <a:ea typeface="Oriya Sangam MN" charset="0"/>
                <a:cs typeface="Oriya Sangam MN" charset="0"/>
              </a:rPr>
              <a:t>The total cost for AT purchase, training, and maintenance was a small fraction in relation to respondent’s income regardless of diagnosis and employment category </a:t>
            </a:r>
          </a:p>
          <a:p>
            <a:pPr marL="571500" indent="-571500">
              <a:spcBef>
                <a:spcPts val="600"/>
              </a:spcBef>
              <a:spcAft>
                <a:spcPts val="600"/>
              </a:spcAft>
              <a:buFont typeface="Arial" charset="0"/>
              <a:buChar char="•"/>
            </a:pPr>
            <a:r>
              <a:rPr lang="en-US" sz="3600" dirty="0" smtClean="0">
                <a:solidFill>
                  <a:srgbClr val="F9FBFD"/>
                </a:solidFill>
                <a:latin typeface="Oriya Sangam MN" charset="0"/>
                <a:ea typeface="Oriya Sangam MN" charset="0"/>
                <a:cs typeface="Oriya Sangam MN" charset="0"/>
              </a:rPr>
              <a:t>The average cost was substantially higher for individuals with neurological and paralytic impairments who needed adaptive transportation (</a:t>
            </a:r>
            <a:r>
              <a:rPr lang="en-US" sz="3600" dirty="0" err="1" smtClean="0">
                <a:solidFill>
                  <a:srgbClr val="F9FBFD"/>
                </a:solidFill>
                <a:latin typeface="Oriya Sangam MN" charset="0"/>
                <a:ea typeface="Oriya Sangam MN" charset="0"/>
                <a:cs typeface="Oriya Sangam MN" charset="0"/>
              </a:rPr>
              <a:t>Eg</a:t>
            </a:r>
            <a:r>
              <a:rPr lang="en-US" sz="3600" dirty="0" smtClean="0">
                <a:solidFill>
                  <a:srgbClr val="F9FBFD"/>
                </a:solidFill>
                <a:latin typeface="Oriya Sangam MN" charset="0"/>
                <a:ea typeface="Oriya Sangam MN" charset="0"/>
                <a:cs typeface="Oriya Sangam MN" charset="0"/>
              </a:rPr>
              <a:t>; SCI quadriplegia- $47,543)</a:t>
            </a:r>
          </a:p>
          <a:p>
            <a:pPr>
              <a:spcBef>
                <a:spcPts val="600"/>
              </a:spcBef>
              <a:spcAft>
                <a:spcPts val="600"/>
              </a:spcAft>
            </a:pPr>
            <a:r>
              <a:rPr lang="en-US" sz="3600" dirty="0" smtClean="0">
                <a:solidFill>
                  <a:srgbClr val="C6AF91"/>
                </a:solidFill>
                <a:latin typeface="Georgia" charset="0"/>
                <a:ea typeface="Georgia" charset="0"/>
                <a:cs typeface="Georgia" charset="0"/>
              </a:rPr>
              <a:t>  </a:t>
            </a:r>
            <a:r>
              <a:rPr lang="en-US" sz="4000" dirty="0" smtClean="0">
                <a:solidFill>
                  <a:srgbClr val="C6AF91"/>
                </a:solidFill>
                <a:latin typeface="Georgia" charset="0"/>
                <a:ea typeface="Georgia" charset="0"/>
                <a:cs typeface="Georgia" charset="0"/>
              </a:rPr>
              <a:t>Limitations</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Self-selected convenient sample may have introduced bias with responses, especially on perceived productivity </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As of now, sample may not be an accurate representation of the disability workforce</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Sampling error may have occurred due to limited sampling sources  </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Specific barriers and limitations with AT integration could not be examined within the scope of the survey </a:t>
            </a:r>
          </a:p>
          <a:p>
            <a:pPr marL="571500" indent="-571500">
              <a:spcBef>
                <a:spcPts val="600"/>
              </a:spcBef>
              <a:spcAft>
                <a:spcPts val="600"/>
              </a:spcAft>
              <a:buFont typeface="Arial" charset="0"/>
              <a:buChar char="•"/>
            </a:pPr>
            <a:r>
              <a:rPr lang="en-US" sz="3600" dirty="0" smtClean="0">
                <a:solidFill>
                  <a:srgbClr val="FFFFFF"/>
                </a:solidFill>
                <a:latin typeface="Oriya Sangam MN" charset="0"/>
                <a:ea typeface="Oriya Sangam MN" charset="0"/>
                <a:cs typeface="Oriya Sangam MN" charset="0"/>
              </a:rPr>
              <a:t>Correlations on work productivity and AT usability varied by sample size </a:t>
            </a:r>
          </a:p>
          <a:p>
            <a:pPr marL="571500" indent="-571500">
              <a:spcBef>
                <a:spcPts val="600"/>
              </a:spcBef>
              <a:spcAft>
                <a:spcPts val="600"/>
              </a:spcAft>
              <a:buFont typeface="Arial" charset="0"/>
              <a:buChar char="•"/>
            </a:pPr>
            <a:endParaRPr lang="en-US" sz="3600" dirty="0" smtClean="0">
              <a:solidFill>
                <a:srgbClr val="FFFFFF"/>
              </a:solidFill>
              <a:latin typeface="Oriya Sangam MN" charset="0"/>
              <a:ea typeface="Oriya Sangam MN" charset="0"/>
              <a:cs typeface="Oriya Sangam MN" charset="0"/>
            </a:endParaRPr>
          </a:p>
          <a:p>
            <a:pPr marL="571500" indent="-571500">
              <a:spcBef>
                <a:spcPts val="600"/>
              </a:spcBef>
              <a:spcAft>
                <a:spcPts val="600"/>
              </a:spcAft>
              <a:buFont typeface="Arial" charset="0"/>
              <a:buChar char="•"/>
            </a:pPr>
            <a:endParaRPr lang="en-US" sz="3600" dirty="0" smtClean="0">
              <a:solidFill>
                <a:srgbClr val="C6AF91"/>
              </a:solidFill>
              <a:latin typeface="Oriya Sangam MN" charset="0"/>
              <a:ea typeface="Oriya Sangam MN" charset="0"/>
              <a:cs typeface="Oriya Sangam MN" charset="0"/>
            </a:endParaRPr>
          </a:p>
        </p:txBody>
      </p:sp>
      <p:sp>
        <p:nvSpPr>
          <p:cNvPr id="67" name="Round Diagonal Corner Rectangle 66"/>
          <p:cNvSpPr>
            <a:spLocks/>
          </p:cNvSpPr>
          <p:nvPr/>
        </p:nvSpPr>
        <p:spPr bwMode="auto">
          <a:xfrm>
            <a:off x="16766021" y="6261773"/>
            <a:ext cx="15544800" cy="31622719"/>
          </a:xfrm>
          <a:prstGeom prst="rect">
            <a:avLst/>
          </a:prstGeom>
          <a:solidFill>
            <a:srgbClr val="5C363A"/>
          </a:solidFill>
          <a:ln w="76200" cap="flat" cmpd="sng" algn="ctr">
            <a:solidFill>
              <a:srgbClr val="C6AF91"/>
            </a:solidFill>
            <a:prstDash val="solid"/>
            <a:round/>
            <a:headEnd/>
            <a:tailEnd/>
          </a:ln>
        </p:spPr>
        <p:txBody>
          <a:bodyPr anchor="ctr"/>
          <a:lstStyle/>
          <a:p>
            <a:r>
              <a:rPr lang="en-US" smtClean="0"/>
              <a:t> </a:t>
            </a:r>
            <a:endParaRPr lang="en-US" dirty="0"/>
          </a:p>
        </p:txBody>
      </p:sp>
      <p:sp>
        <p:nvSpPr>
          <p:cNvPr id="25" name="Round Diagonal Corner Rectangle 24"/>
          <p:cNvSpPr>
            <a:spLocks/>
          </p:cNvSpPr>
          <p:nvPr/>
        </p:nvSpPr>
        <p:spPr bwMode="auto">
          <a:xfrm>
            <a:off x="691597" y="13740221"/>
            <a:ext cx="15544800" cy="4537654"/>
          </a:xfrm>
          <a:prstGeom prst="rect">
            <a:avLst/>
          </a:prstGeom>
          <a:solidFill>
            <a:srgbClr val="5C363A"/>
          </a:solidFill>
          <a:ln w="76200" cap="flat" cmpd="sng" algn="ctr">
            <a:solidFill>
              <a:srgbClr val="C6AF91"/>
            </a:solidFill>
            <a:prstDash val="solid"/>
            <a:round/>
            <a:headEnd/>
            <a:tailEnd/>
          </a:ln>
        </p:spPr>
        <p:txBody>
          <a:bodyPr anchor="ctr"/>
          <a:lstStyle/>
          <a:p>
            <a:pPr marL="571500" lvl="0" indent="-571500" defTabSz="914400">
              <a:spcBef>
                <a:spcPts val="600"/>
              </a:spcBef>
              <a:spcAft>
                <a:spcPts val="600"/>
              </a:spcAft>
              <a:buFont typeface="Arial" panose="020B0604020202020204" pitchFamily="34" charset="0"/>
              <a:buChar char="•"/>
            </a:pPr>
            <a:r>
              <a:rPr lang="en-US" sz="3600" dirty="0" smtClean="0">
                <a:solidFill>
                  <a:srgbClr val="FFFFFF"/>
                </a:solidFill>
                <a:latin typeface="Oriya Sangam MN" charset="0"/>
                <a:ea typeface="Oriya Sangam MN" charset="0"/>
                <a:cs typeface="Oriya Sangam MN" charset="0"/>
              </a:rPr>
              <a:t>The </a:t>
            </a:r>
            <a:r>
              <a:rPr lang="en-US" sz="3600" dirty="0">
                <a:solidFill>
                  <a:srgbClr val="FFFFFF"/>
                </a:solidFill>
                <a:latin typeface="Oriya Sangam MN" charset="0"/>
                <a:ea typeface="Oriya Sangam MN" charset="0"/>
                <a:cs typeface="Oriya Sangam MN" charset="0"/>
              </a:rPr>
              <a:t>objective of this study is to examine the effectiveness and efficiency of AT devices in enabling employees with disabilities to fulfill work roles and to explore the relationship of AT usability with perceived skills, training, and employer accommodations</a:t>
            </a:r>
            <a:r>
              <a:rPr lang="en-US" sz="3600" dirty="0" smtClean="0">
                <a:solidFill>
                  <a:srgbClr val="FFFFFF"/>
                </a:solidFill>
                <a:latin typeface="Oriya Sangam MN" charset="0"/>
                <a:ea typeface="Oriya Sangam MN" charset="0"/>
                <a:cs typeface="Oriya Sangam MN" charset="0"/>
              </a:rPr>
              <a:t>.</a:t>
            </a:r>
          </a:p>
          <a:p>
            <a:pPr marL="571500" lvl="0" indent="-571500" defTabSz="914400">
              <a:spcBef>
                <a:spcPts val="600"/>
              </a:spcBef>
              <a:spcAft>
                <a:spcPts val="600"/>
              </a:spcAft>
              <a:buFont typeface="Arial" panose="020B0604020202020204" pitchFamily="34" charset="0"/>
              <a:buChar char="•"/>
            </a:pPr>
            <a:r>
              <a:rPr lang="en-US" sz="3600" dirty="0" smtClean="0">
                <a:solidFill>
                  <a:srgbClr val="FFFFFF"/>
                </a:solidFill>
                <a:latin typeface="Oriya Sangam MN" charset="0"/>
                <a:ea typeface="Oriya Sangam MN" charset="0"/>
                <a:cs typeface="Oriya Sangam MN" charset="0"/>
              </a:rPr>
              <a:t> </a:t>
            </a:r>
            <a:r>
              <a:rPr lang="en-US" sz="3600" dirty="0">
                <a:solidFill>
                  <a:srgbClr val="FFFFFF"/>
                </a:solidFill>
                <a:latin typeface="Oriya Sangam MN" charset="0"/>
                <a:ea typeface="Oriya Sangam MN" charset="0"/>
                <a:cs typeface="Oriya Sangam MN" charset="0"/>
              </a:rPr>
              <a:t>Another objective is to analyze the cost-benefit ratio of integrating AT in the workplace</a:t>
            </a:r>
            <a:r>
              <a:rPr lang="en-US" sz="3600" dirty="0" smtClean="0">
                <a:solidFill>
                  <a:srgbClr val="FFFFFF"/>
                </a:solidFill>
                <a:latin typeface="Oriya Sangam MN" charset="0"/>
                <a:ea typeface="Oriya Sangam MN" charset="0"/>
                <a:cs typeface="Oriya Sangam MN" charset="0"/>
              </a:rPr>
              <a:t>.</a:t>
            </a:r>
          </a:p>
        </p:txBody>
      </p:sp>
      <p:sp>
        <p:nvSpPr>
          <p:cNvPr id="32" name="TextBox 31"/>
          <p:cNvSpPr txBox="1">
            <a:spLocks noChangeArrowheads="1"/>
          </p:cNvSpPr>
          <p:nvPr/>
        </p:nvSpPr>
        <p:spPr bwMode="auto">
          <a:xfrm>
            <a:off x="9853560" y="2737193"/>
            <a:ext cx="25816493" cy="2123658"/>
          </a:xfrm>
          <a:prstGeom prst="rect">
            <a:avLst/>
          </a:prstGeom>
          <a:solidFill>
            <a:srgbClr val="FFFFFF"/>
          </a:solidFill>
          <a:ln w="9525">
            <a:noFill/>
            <a:miter lim="800000"/>
            <a:headEnd/>
            <a:tailEnd/>
          </a:ln>
        </p:spPr>
        <p:txBody>
          <a:bodyPr wrap="square">
            <a:spAutoFit/>
          </a:bodyPr>
          <a:lstStyle/>
          <a:p>
            <a:pPr algn="ctr"/>
            <a:r>
              <a:rPr lang="en-US" sz="6600" dirty="0" smtClean="0">
                <a:solidFill>
                  <a:srgbClr val="5C363A"/>
                </a:solidFill>
                <a:latin typeface="Georgia" charset="0"/>
                <a:ea typeface="Georgia" charset="0"/>
                <a:cs typeface="Georgia" charset="0"/>
              </a:rPr>
              <a:t>Alyson Messina, </a:t>
            </a:r>
            <a:r>
              <a:rPr lang="en-US" sz="6600" dirty="0">
                <a:solidFill>
                  <a:srgbClr val="5C363A"/>
                </a:solidFill>
                <a:latin typeface="Georgia" charset="0"/>
                <a:ea typeface="Georgia" charset="0"/>
                <a:cs typeface="Georgia" charset="0"/>
              </a:rPr>
              <a:t>OTS &amp; </a:t>
            </a:r>
            <a:r>
              <a:rPr lang="en-US" sz="6600" dirty="0" err="1">
                <a:solidFill>
                  <a:srgbClr val="5C363A"/>
                </a:solidFill>
                <a:latin typeface="Georgia" charset="0"/>
                <a:ea typeface="Georgia" charset="0"/>
                <a:cs typeface="Georgia" charset="0"/>
              </a:rPr>
              <a:t>Sajay</a:t>
            </a:r>
            <a:r>
              <a:rPr lang="en-US" sz="6600" dirty="0">
                <a:solidFill>
                  <a:srgbClr val="5C363A"/>
                </a:solidFill>
                <a:latin typeface="Georgia" charset="0"/>
                <a:ea typeface="Georgia" charset="0"/>
                <a:cs typeface="Georgia" charset="0"/>
              </a:rPr>
              <a:t> </a:t>
            </a:r>
            <a:r>
              <a:rPr lang="en-US" sz="6600" dirty="0" err="1">
                <a:solidFill>
                  <a:srgbClr val="5C363A"/>
                </a:solidFill>
                <a:latin typeface="Georgia" charset="0"/>
                <a:ea typeface="Georgia" charset="0"/>
                <a:cs typeface="Georgia" charset="0"/>
              </a:rPr>
              <a:t>Arthanat</a:t>
            </a:r>
            <a:r>
              <a:rPr lang="en-US" sz="6600" dirty="0">
                <a:solidFill>
                  <a:srgbClr val="5C363A"/>
                </a:solidFill>
                <a:latin typeface="Georgia" charset="0"/>
                <a:ea typeface="Georgia" charset="0"/>
                <a:cs typeface="Georgia" charset="0"/>
              </a:rPr>
              <a:t>, Ph.D., OTR/L., ATP</a:t>
            </a:r>
          </a:p>
          <a:p>
            <a:pPr algn="ctr"/>
            <a:r>
              <a:rPr lang="en-US" sz="6600" dirty="0">
                <a:solidFill>
                  <a:srgbClr val="5C363A"/>
                </a:solidFill>
                <a:latin typeface="Georgia" charset="0"/>
                <a:ea typeface="Georgia" charset="0"/>
                <a:cs typeface="Georgia" charset="0"/>
              </a:rPr>
              <a:t>Department of Occupational Therapy</a:t>
            </a:r>
          </a:p>
        </p:txBody>
      </p:sp>
      <p:sp>
        <p:nvSpPr>
          <p:cNvPr id="13379" name="TextBox 47"/>
          <p:cNvSpPr txBox="1">
            <a:spLocks noChangeArrowheads="1"/>
          </p:cNvSpPr>
          <p:nvPr/>
        </p:nvSpPr>
        <p:spPr bwMode="auto">
          <a:xfrm>
            <a:off x="11058525" y="36352163"/>
            <a:ext cx="6800850" cy="523875"/>
          </a:xfrm>
          <a:prstGeom prst="rect">
            <a:avLst/>
          </a:prstGeom>
          <a:noFill/>
          <a:ln w="9525">
            <a:noFill/>
            <a:miter lim="800000"/>
            <a:headEnd/>
            <a:tailEnd/>
          </a:ln>
        </p:spPr>
        <p:txBody>
          <a:bodyPr>
            <a:spAutoFit/>
          </a:bodyPr>
          <a:lstStyle/>
          <a:p>
            <a:endParaRPr lang="en-US" sz="2800">
              <a:latin typeface="Calibri" pitchFamily="34" charset="0"/>
            </a:endParaRPr>
          </a:p>
        </p:txBody>
      </p:sp>
      <p:sp>
        <p:nvSpPr>
          <p:cNvPr id="2" name="TextBox 4"/>
          <p:cNvSpPr txBox="1">
            <a:spLocks noChangeArrowheads="1"/>
          </p:cNvSpPr>
          <p:nvPr/>
        </p:nvSpPr>
        <p:spPr bwMode="auto">
          <a:xfrm>
            <a:off x="5178885" y="1312170"/>
            <a:ext cx="38856694" cy="1323439"/>
          </a:xfrm>
          <a:prstGeom prst="rect">
            <a:avLst/>
          </a:prstGeom>
          <a:solidFill>
            <a:srgbClr val="5C363A"/>
          </a:solidFill>
          <a:ln w="9525">
            <a:solidFill>
              <a:srgbClr val="615D60"/>
            </a:solidFill>
            <a:miter lim="800000"/>
            <a:headEnd/>
            <a:tailEnd/>
          </a:ln>
          <a:effectLst>
            <a:softEdge rad="0"/>
          </a:effectLst>
        </p:spPr>
        <p:txBody>
          <a:bodyPr wrap="square">
            <a:spAutoFit/>
          </a:bodyPr>
          <a:lstStyle/>
          <a:p>
            <a:pPr algn="ctr" defTabSz="1879600"/>
            <a:r>
              <a:rPr lang="en-US" sz="8000" dirty="0" smtClean="0">
                <a:solidFill>
                  <a:srgbClr val="FFFFFF"/>
                </a:solidFill>
                <a:latin typeface="Georgia" charset="0"/>
                <a:ea typeface="Georgia" charset="0"/>
                <a:cs typeface="Georgia" charset="0"/>
              </a:rPr>
              <a:t>A Survey to Explore </a:t>
            </a:r>
            <a:r>
              <a:rPr lang="en-US" sz="8000" dirty="0">
                <a:solidFill>
                  <a:srgbClr val="FFFFFF"/>
                </a:solidFill>
                <a:latin typeface="Georgia" charset="0"/>
                <a:ea typeface="Georgia" charset="0"/>
                <a:cs typeface="Georgia" charset="0"/>
              </a:rPr>
              <a:t>U</a:t>
            </a:r>
            <a:r>
              <a:rPr lang="en-US" sz="8000" dirty="0" smtClean="0">
                <a:solidFill>
                  <a:srgbClr val="FFFFFF"/>
                </a:solidFill>
                <a:latin typeface="Georgia" charset="0"/>
                <a:ea typeface="Georgia" charset="0"/>
                <a:cs typeface="Georgia" charset="0"/>
              </a:rPr>
              <a:t>sability and Cost </a:t>
            </a:r>
            <a:r>
              <a:rPr lang="en-US" sz="8000" dirty="0">
                <a:solidFill>
                  <a:srgbClr val="FFFFFF"/>
                </a:solidFill>
                <a:latin typeface="Georgia" charset="0"/>
                <a:ea typeface="Georgia" charset="0"/>
                <a:cs typeface="Georgia" charset="0"/>
              </a:rPr>
              <a:t>B</a:t>
            </a:r>
            <a:r>
              <a:rPr lang="en-US" sz="8000" dirty="0" smtClean="0">
                <a:solidFill>
                  <a:srgbClr val="FFFFFF"/>
                </a:solidFill>
                <a:latin typeface="Georgia" charset="0"/>
                <a:ea typeface="Georgia" charset="0"/>
                <a:cs typeface="Georgia" charset="0"/>
              </a:rPr>
              <a:t>enefits of Assistive </a:t>
            </a:r>
            <a:r>
              <a:rPr lang="en-US" sz="8000" dirty="0">
                <a:solidFill>
                  <a:srgbClr val="FFFFFF"/>
                </a:solidFill>
                <a:latin typeface="Georgia" charset="0"/>
                <a:ea typeface="Georgia" charset="0"/>
                <a:cs typeface="Georgia" charset="0"/>
              </a:rPr>
              <a:t>T</a:t>
            </a:r>
            <a:r>
              <a:rPr lang="en-US" sz="8000" dirty="0" smtClean="0">
                <a:solidFill>
                  <a:srgbClr val="FFFFFF"/>
                </a:solidFill>
                <a:latin typeface="Georgia" charset="0"/>
                <a:ea typeface="Georgia" charset="0"/>
                <a:cs typeface="Georgia" charset="0"/>
              </a:rPr>
              <a:t>echnology in Workplace</a:t>
            </a:r>
            <a:endParaRPr lang="en-US" sz="8000" dirty="0">
              <a:solidFill>
                <a:srgbClr val="FFFFFF"/>
              </a:solidFill>
              <a:latin typeface="Georgia" charset="0"/>
              <a:ea typeface="Georgia" charset="0"/>
              <a:cs typeface="Georgia" charset="0"/>
            </a:endParaRPr>
          </a:p>
        </p:txBody>
      </p:sp>
      <p:sp>
        <p:nvSpPr>
          <p:cNvPr id="13516" name="Text Box 204"/>
          <p:cNvSpPr txBox="1">
            <a:spLocks noChangeArrowheads="1"/>
          </p:cNvSpPr>
          <p:nvPr/>
        </p:nvSpPr>
        <p:spPr bwMode="auto">
          <a:xfrm>
            <a:off x="600655" y="6000013"/>
            <a:ext cx="15636240" cy="914400"/>
          </a:xfrm>
          <a:prstGeom prst="rect">
            <a:avLst/>
          </a:prstGeom>
          <a:solidFill>
            <a:srgbClr val="C6AF91"/>
          </a:solidFill>
          <a:ln w="9525">
            <a:noFill/>
            <a:miter lim="800000"/>
            <a:headEnd/>
            <a:tailEnd/>
          </a:ln>
          <a:effectLst/>
        </p:spPr>
        <p:txBody>
          <a:bodyPr wrap="square">
            <a:spAutoFit/>
          </a:bodyPr>
          <a:lstStyle/>
          <a:p>
            <a:pPr defTabSz="914400"/>
            <a:r>
              <a:rPr lang="en-US" sz="4800" dirty="0">
                <a:solidFill>
                  <a:srgbClr val="FFFFFF"/>
                </a:solidFill>
                <a:latin typeface="Georgia" charset="0"/>
                <a:ea typeface="Georgia" charset="0"/>
                <a:cs typeface="Georgia" charset="0"/>
              </a:rPr>
              <a:t>BACKGROUND</a:t>
            </a:r>
          </a:p>
        </p:txBody>
      </p:sp>
      <p:sp>
        <p:nvSpPr>
          <p:cNvPr id="13517" name="Text Box 205"/>
          <p:cNvSpPr txBox="1">
            <a:spLocks noChangeArrowheads="1"/>
          </p:cNvSpPr>
          <p:nvPr/>
        </p:nvSpPr>
        <p:spPr bwMode="auto">
          <a:xfrm>
            <a:off x="641600" y="13332742"/>
            <a:ext cx="15636240" cy="914400"/>
          </a:xfrm>
          <a:prstGeom prst="rect">
            <a:avLst/>
          </a:prstGeom>
          <a:solidFill>
            <a:srgbClr val="C6AF91"/>
          </a:solidFill>
          <a:ln w="9525">
            <a:noFill/>
            <a:miter lim="800000"/>
            <a:headEnd/>
            <a:tailEnd/>
          </a:ln>
          <a:effectLst/>
        </p:spPr>
        <p:txBody>
          <a:bodyPr wrap="square">
            <a:spAutoFit/>
          </a:bodyPr>
          <a:lstStyle/>
          <a:p>
            <a:pPr defTabSz="914400"/>
            <a:r>
              <a:rPr lang="en-US" sz="4800" dirty="0">
                <a:solidFill>
                  <a:srgbClr val="FFFFFF"/>
                </a:solidFill>
                <a:latin typeface="Georgia" charset="0"/>
                <a:ea typeface="Georgia" charset="0"/>
                <a:cs typeface="Georgia" charset="0"/>
              </a:rPr>
              <a:t>PURPOSE</a:t>
            </a:r>
          </a:p>
        </p:txBody>
      </p:sp>
      <p:sp>
        <p:nvSpPr>
          <p:cNvPr id="13519" name="Text Box 207"/>
          <p:cNvSpPr txBox="1">
            <a:spLocks noChangeArrowheads="1"/>
          </p:cNvSpPr>
          <p:nvPr/>
        </p:nvSpPr>
        <p:spPr bwMode="auto">
          <a:xfrm>
            <a:off x="607712" y="18592741"/>
            <a:ext cx="15642648" cy="830997"/>
          </a:xfrm>
          <a:prstGeom prst="rect">
            <a:avLst/>
          </a:prstGeom>
          <a:solidFill>
            <a:srgbClr val="C6AF91"/>
          </a:solidFill>
          <a:ln w="9525">
            <a:noFill/>
            <a:miter lim="800000"/>
            <a:headEnd/>
            <a:tailEnd/>
          </a:ln>
          <a:effectLst/>
        </p:spPr>
        <p:txBody>
          <a:bodyPr wrap="square">
            <a:spAutoFit/>
          </a:bodyPr>
          <a:lstStyle/>
          <a:p>
            <a:pPr defTabSz="914400"/>
            <a:r>
              <a:rPr lang="en-US" sz="4800" dirty="0">
                <a:solidFill>
                  <a:srgbClr val="FFFFFF"/>
                </a:solidFill>
                <a:latin typeface="Georgia" charset="0"/>
                <a:ea typeface="Georgia" charset="0"/>
                <a:cs typeface="Georgia" charset="0"/>
              </a:rPr>
              <a:t>RESEARCH QUESTIONS</a:t>
            </a:r>
          </a:p>
        </p:txBody>
      </p:sp>
      <p:sp>
        <p:nvSpPr>
          <p:cNvPr id="13522" name="Text Box 210"/>
          <p:cNvSpPr txBox="1">
            <a:spLocks noChangeArrowheads="1"/>
          </p:cNvSpPr>
          <p:nvPr/>
        </p:nvSpPr>
        <p:spPr bwMode="auto">
          <a:xfrm>
            <a:off x="623372" y="24826793"/>
            <a:ext cx="15636240" cy="830997"/>
          </a:xfrm>
          <a:prstGeom prst="rect">
            <a:avLst/>
          </a:prstGeom>
          <a:solidFill>
            <a:srgbClr val="C6AF91"/>
          </a:solidFill>
          <a:ln w="9525">
            <a:noFill/>
            <a:miter lim="800000"/>
            <a:headEnd/>
            <a:tailEnd/>
          </a:ln>
          <a:effectLst/>
        </p:spPr>
        <p:txBody>
          <a:bodyPr wrap="square">
            <a:spAutoFit/>
          </a:bodyPr>
          <a:lstStyle/>
          <a:p>
            <a:pPr defTabSz="914400"/>
            <a:r>
              <a:rPr lang="en-US" sz="4800" dirty="0" smtClean="0">
                <a:solidFill>
                  <a:srgbClr val="FFFFFF"/>
                </a:solidFill>
                <a:latin typeface="Georgia" charset="0"/>
                <a:ea typeface="Georgia" charset="0"/>
                <a:cs typeface="Georgia" charset="0"/>
              </a:rPr>
              <a:t>APPROACH</a:t>
            </a:r>
            <a:endParaRPr lang="en-US" sz="4800" dirty="0">
              <a:solidFill>
                <a:srgbClr val="FFFFFF"/>
              </a:solidFill>
              <a:latin typeface="Georgia" charset="0"/>
              <a:ea typeface="Georgia" charset="0"/>
              <a:cs typeface="Georgia" charset="0"/>
            </a:endParaRPr>
          </a:p>
        </p:txBody>
      </p:sp>
      <p:sp>
        <p:nvSpPr>
          <p:cNvPr id="43" name="Text Box 204"/>
          <p:cNvSpPr txBox="1">
            <a:spLocks noChangeArrowheads="1"/>
          </p:cNvSpPr>
          <p:nvPr/>
        </p:nvSpPr>
        <p:spPr bwMode="auto">
          <a:xfrm>
            <a:off x="16737186" y="6000013"/>
            <a:ext cx="15636240" cy="914400"/>
          </a:xfrm>
          <a:prstGeom prst="rect">
            <a:avLst/>
          </a:prstGeom>
          <a:solidFill>
            <a:srgbClr val="C6AF91"/>
          </a:solidFill>
          <a:ln w="9525">
            <a:noFill/>
            <a:miter lim="800000"/>
            <a:headEnd/>
            <a:tailEnd/>
          </a:ln>
          <a:effectLst/>
        </p:spPr>
        <p:txBody>
          <a:bodyPr wrap="square">
            <a:spAutoFit/>
          </a:bodyPr>
          <a:lstStyle/>
          <a:p>
            <a:pPr defTabSz="914400"/>
            <a:r>
              <a:rPr lang="en-US" sz="5000" dirty="0" smtClean="0">
                <a:solidFill>
                  <a:srgbClr val="FFFFFF"/>
                </a:solidFill>
                <a:latin typeface="Georgia" charset="0"/>
                <a:ea typeface="Georgia" charset="0"/>
                <a:cs typeface="Georgia" charset="0"/>
              </a:rPr>
              <a:t>RESULTS</a:t>
            </a:r>
            <a:endParaRPr lang="en-US" sz="5000" dirty="0">
              <a:solidFill>
                <a:srgbClr val="FFFFFF"/>
              </a:solidFill>
              <a:latin typeface="Georgia" charset="0"/>
              <a:ea typeface="Georgia" charset="0"/>
              <a:cs typeface="Georgia" charset="0"/>
            </a:endParaRPr>
          </a:p>
        </p:txBody>
      </p:sp>
      <p:sp>
        <p:nvSpPr>
          <p:cNvPr id="58" name="Text Box 210"/>
          <p:cNvSpPr txBox="1">
            <a:spLocks noChangeArrowheads="1"/>
          </p:cNvSpPr>
          <p:nvPr/>
        </p:nvSpPr>
        <p:spPr bwMode="auto">
          <a:xfrm>
            <a:off x="32866856" y="6000013"/>
            <a:ext cx="15636240" cy="914400"/>
          </a:xfrm>
          <a:prstGeom prst="rect">
            <a:avLst/>
          </a:prstGeom>
          <a:solidFill>
            <a:srgbClr val="C6AF91"/>
          </a:solidFill>
          <a:ln w="9525">
            <a:noFill/>
            <a:miter lim="800000"/>
            <a:headEnd/>
            <a:tailEnd/>
          </a:ln>
          <a:effectLst/>
        </p:spPr>
        <p:txBody>
          <a:bodyPr wrap="square">
            <a:spAutoFit/>
          </a:bodyPr>
          <a:lstStyle/>
          <a:p>
            <a:pPr defTabSz="914400">
              <a:spcBef>
                <a:spcPts val="600"/>
              </a:spcBef>
              <a:spcAft>
                <a:spcPts val="600"/>
              </a:spcAft>
            </a:pPr>
            <a:r>
              <a:rPr lang="en-US" sz="4800" dirty="0" smtClean="0">
                <a:solidFill>
                  <a:srgbClr val="FFFFFF"/>
                </a:solidFill>
                <a:latin typeface="Georgia" charset="0"/>
                <a:ea typeface="Georgia" charset="0"/>
                <a:cs typeface="Georgia" charset="0"/>
              </a:rPr>
              <a:t>DISCUSSION</a:t>
            </a:r>
            <a:endParaRPr lang="en-US" sz="4800" dirty="0">
              <a:solidFill>
                <a:srgbClr val="FFFFFF"/>
              </a:solidFill>
              <a:latin typeface="Georgia" charset="0"/>
              <a:ea typeface="Georgia" charset="0"/>
              <a:cs typeface="Georgia" charset="0"/>
            </a:endParaRPr>
          </a:p>
        </p:txBody>
      </p:sp>
      <p:sp>
        <p:nvSpPr>
          <p:cNvPr id="65" name="Text Box 207"/>
          <p:cNvSpPr txBox="1">
            <a:spLocks noChangeArrowheads="1"/>
          </p:cNvSpPr>
          <p:nvPr/>
        </p:nvSpPr>
        <p:spPr bwMode="auto">
          <a:xfrm>
            <a:off x="32878681" y="31612884"/>
            <a:ext cx="15636240" cy="914400"/>
          </a:xfrm>
          <a:prstGeom prst="rect">
            <a:avLst/>
          </a:prstGeom>
          <a:solidFill>
            <a:srgbClr val="C6AF91"/>
          </a:solidFill>
          <a:ln w="9525">
            <a:noFill/>
            <a:miter lim="800000"/>
            <a:headEnd/>
            <a:tailEnd/>
          </a:ln>
          <a:effectLst/>
        </p:spPr>
        <p:txBody>
          <a:bodyPr wrap="square">
            <a:spAutoFit/>
          </a:bodyPr>
          <a:lstStyle/>
          <a:p>
            <a:pPr defTabSz="914400"/>
            <a:r>
              <a:rPr lang="en-US" sz="4800" dirty="0" smtClean="0">
                <a:solidFill>
                  <a:srgbClr val="FFFFFF"/>
                </a:solidFill>
                <a:latin typeface="Georgia" charset="0"/>
                <a:ea typeface="Georgia" charset="0"/>
                <a:cs typeface="Georgia" charset="0"/>
              </a:rPr>
              <a:t>CONCLUSION</a:t>
            </a:r>
            <a:endParaRPr lang="en-US" sz="4800" dirty="0">
              <a:solidFill>
                <a:srgbClr val="FFFFFF"/>
              </a:solidFill>
              <a:latin typeface="Georgia" charset="0"/>
              <a:ea typeface="Georgia" charset="0"/>
              <a:cs typeface="Georgia"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1013" y="3170165"/>
            <a:ext cx="6202049" cy="1836529"/>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1364300429"/>
              </p:ext>
            </p:extLst>
          </p:nvPr>
        </p:nvGraphicFramePr>
        <p:xfrm>
          <a:off x="27364506" y="8946584"/>
          <a:ext cx="4456082" cy="1005840"/>
        </p:xfrm>
        <a:graphic>
          <a:graphicData uri="http://schemas.openxmlformats.org/drawingml/2006/table">
            <a:tbl>
              <a:tblPr firstRow="1" bandRow="1">
                <a:tableStyleId>{5C22544A-7EE6-4342-B048-85BDC9FD1C3A}</a:tableStyleId>
              </a:tblPr>
              <a:tblGrid>
                <a:gridCol w="1028346"/>
                <a:gridCol w="1038242"/>
                <a:gridCol w="1250389"/>
                <a:gridCol w="1139105"/>
              </a:tblGrid>
              <a:tr h="821615">
                <a:tc>
                  <a:txBody>
                    <a:bodyPr/>
                    <a:lstStyle/>
                    <a:p>
                      <a:pPr algn="ctr"/>
                      <a:r>
                        <a:rPr lang="en-US" sz="2000" b="0" dirty="0" smtClean="0">
                          <a:solidFill>
                            <a:srgbClr val="5C363A"/>
                          </a:solidFill>
                          <a:latin typeface="Oriya Sangam MN" charset="0"/>
                          <a:ea typeface="Oriya Sangam MN" charset="0"/>
                          <a:cs typeface="Oriya Sangam MN" charset="0"/>
                        </a:rPr>
                        <a:t>Min- 21</a:t>
                      </a:r>
                      <a:endParaRPr lang="en-US" sz="2000" b="0" dirty="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2000" b="0" dirty="0" smtClean="0">
                          <a:solidFill>
                            <a:srgbClr val="5C363A"/>
                          </a:solidFill>
                          <a:latin typeface="Oriya Sangam MN" charset="0"/>
                          <a:ea typeface="Oriya Sangam MN" charset="0"/>
                          <a:cs typeface="Oriya Sangam MN" charset="0"/>
                        </a:rPr>
                        <a:t>Max- 67</a:t>
                      </a:r>
                      <a:endParaRPr lang="en-US" sz="2000" b="0" dirty="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marL="0" marR="0" indent="0" algn="ctr" defTabSz="5016124" rtl="0" eaLnBrk="1" fontAlgn="auto" latinLnBrk="0" hangingPunct="1">
                        <a:lnSpc>
                          <a:spcPct val="100000"/>
                        </a:lnSpc>
                        <a:spcBef>
                          <a:spcPts val="0"/>
                        </a:spcBef>
                        <a:spcAft>
                          <a:spcPts val="0"/>
                        </a:spcAft>
                        <a:buClrTx/>
                        <a:buSzTx/>
                        <a:buFontTx/>
                        <a:buNone/>
                        <a:tabLst/>
                        <a:defRPr/>
                      </a:pPr>
                      <a:r>
                        <a:rPr lang="en-US" sz="2000" b="1" dirty="0" err="1" smtClean="0">
                          <a:solidFill>
                            <a:srgbClr val="5C363A"/>
                          </a:solidFill>
                          <a:latin typeface="Oriya Sangam MN" charset="0"/>
                          <a:ea typeface="Oriya Sangam MN" charset="0"/>
                          <a:cs typeface="Oriya Sangam MN" charset="0"/>
                        </a:rPr>
                        <a:t>Avg</a:t>
                      </a:r>
                      <a:r>
                        <a:rPr lang="en-US" sz="2000" b="1" dirty="0" smtClean="0">
                          <a:solidFill>
                            <a:srgbClr val="5C363A"/>
                          </a:solidFill>
                          <a:latin typeface="Oriya Sangam MN" charset="0"/>
                          <a:ea typeface="Oriya Sangam MN" charset="0"/>
                          <a:cs typeface="Oriya Sangam MN" charset="0"/>
                        </a:rPr>
                        <a:t>- 41.9</a:t>
                      </a: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marL="0" marR="0" indent="0" algn="ctr" defTabSz="5016124" rtl="0" eaLnBrk="1" fontAlgn="auto" latinLnBrk="0" hangingPunct="1">
                        <a:lnSpc>
                          <a:spcPct val="100000"/>
                        </a:lnSpc>
                        <a:spcBef>
                          <a:spcPts val="0"/>
                        </a:spcBef>
                        <a:spcAft>
                          <a:spcPts val="0"/>
                        </a:spcAft>
                        <a:buClrTx/>
                        <a:buSzTx/>
                        <a:buFontTx/>
                        <a:buNone/>
                        <a:tabLst/>
                        <a:defRPr/>
                      </a:pPr>
                      <a:r>
                        <a:rPr lang="en-US" sz="2000" b="0" dirty="0" smtClean="0">
                          <a:solidFill>
                            <a:srgbClr val="5C363A"/>
                          </a:solidFill>
                          <a:latin typeface="Oriya Sangam MN" charset="0"/>
                          <a:ea typeface="Oriya Sangam MN" charset="0"/>
                          <a:cs typeface="Oriya Sangam MN" charset="0"/>
                        </a:rPr>
                        <a:t>Std.</a:t>
                      </a:r>
                      <a:r>
                        <a:rPr lang="en-US" sz="2000" b="1" dirty="0" smtClean="0">
                          <a:solidFill>
                            <a:srgbClr val="5C363A"/>
                          </a:solidFill>
                          <a:latin typeface="Oriya Sangam MN" charset="0"/>
                          <a:ea typeface="Oriya Sangam MN" charset="0"/>
                          <a:cs typeface="Oriya Sangam MN" charset="0"/>
                        </a:rPr>
                        <a:t> </a:t>
                      </a:r>
                      <a:r>
                        <a:rPr lang="en-US" sz="2000" b="0" dirty="0" smtClean="0">
                          <a:solidFill>
                            <a:srgbClr val="5C363A"/>
                          </a:solidFill>
                          <a:latin typeface="Oriya Sangam MN" charset="0"/>
                          <a:ea typeface="Oriya Sangam MN" charset="0"/>
                          <a:cs typeface="Oriya Sangam MN" charset="0"/>
                        </a:rPr>
                        <a:t>Dev-</a:t>
                      </a:r>
                      <a:r>
                        <a:rPr lang="en-US" sz="2000" b="1" dirty="0" smtClean="0">
                          <a:solidFill>
                            <a:srgbClr val="5C363A"/>
                          </a:solidFill>
                          <a:latin typeface="Oriya Sangam MN" charset="0"/>
                          <a:ea typeface="Oriya Sangam MN" charset="0"/>
                          <a:cs typeface="Oriya Sangam MN" charset="0"/>
                        </a:rPr>
                        <a:t> </a:t>
                      </a:r>
                      <a:r>
                        <a:rPr lang="en-US" sz="2000" b="0" dirty="0" smtClean="0">
                          <a:solidFill>
                            <a:srgbClr val="5C363A"/>
                          </a:solidFill>
                          <a:latin typeface="Oriya Sangam MN" charset="0"/>
                          <a:ea typeface="Oriya Sangam MN" charset="0"/>
                          <a:cs typeface="Oriya Sangam MN" charset="0"/>
                        </a:rPr>
                        <a:t>11.5</a:t>
                      </a: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714008877"/>
              </p:ext>
            </p:extLst>
          </p:nvPr>
        </p:nvGraphicFramePr>
        <p:xfrm>
          <a:off x="27360902" y="8525321"/>
          <a:ext cx="4459687" cy="461772"/>
        </p:xfrm>
        <a:graphic>
          <a:graphicData uri="http://schemas.openxmlformats.org/drawingml/2006/table">
            <a:tbl>
              <a:tblPr firstRow="1" bandRow="1">
                <a:tableStyleId>{5C22544A-7EE6-4342-B048-85BDC9FD1C3A}</a:tableStyleId>
              </a:tblPr>
              <a:tblGrid>
                <a:gridCol w="4459687"/>
              </a:tblGrid>
              <a:tr h="461772">
                <a:tc>
                  <a:txBody>
                    <a:bodyPr/>
                    <a:lstStyle/>
                    <a:p>
                      <a:pPr algn="ctr"/>
                      <a:r>
                        <a:rPr lang="en-US" sz="2000" dirty="0" smtClean="0">
                          <a:solidFill>
                            <a:srgbClr val="FFFFFF"/>
                          </a:solidFill>
                          <a:latin typeface="Georgia" charset="0"/>
                          <a:ea typeface="Georgia" charset="0"/>
                          <a:cs typeface="Georgia" charset="0"/>
                        </a:rPr>
                        <a:t>Age in Years</a:t>
                      </a:r>
                      <a:endParaRPr lang="en-US" sz="2000" dirty="0">
                        <a:solidFill>
                          <a:srgbClr val="FFFFFF"/>
                        </a:solidFill>
                        <a:latin typeface="Georgia" charset="0"/>
                        <a:ea typeface="Georgia" charset="0"/>
                        <a:cs typeface="Georgia"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35E64"/>
                    </a:solidFill>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1364300429"/>
              </p:ext>
            </p:extLst>
          </p:nvPr>
        </p:nvGraphicFramePr>
        <p:xfrm>
          <a:off x="27360901" y="11279911"/>
          <a:ext cx="4459687" cy="597822"/>
        </p:xfrm>
        <a:graphic>
          <a:graphicData uri="http://schemas.openxmlformats.org/drawingml/2006/table">
            <a:tbl>
              <a:tblPr firstRow="1" bandRow="1">
                <a:tableStyleId>{5C22544A-7EE6-4342-B048-85BDC9FD1C3A}</a:tableStyleId>
              </a:tblPr>
              <a:tblGrid>
                <a:gridCol w="4459687"/>
              </a:tblGrid>
              <a:tr h="597822">
                <a:tc>
                  <a:txBody>
                    <a:bodyPr/>
                    <a:lstStyle/>
                    <a:p>
                      <a:pPr algn="ctr"/>
                      <a:r>
                        <a:rPr lang="en-US" sz="2000" dirty="0" smtClean="0">
                          <a:solidFill>
                            <a:srgbClr val="FFFFFF"/>
                          </a:solidFill>
                          <a:latin typeface="Georgia" charset="0"/>
                          <a:ea typeface="Georgia" charset="0"/>
                          <a:cs typeface="Georgia" charset="0"/>
                        </a:rPr>
                        <a:t>Income in Dollars</a:t>
                      </a:r>
                      <a:endParaRPr lang="en-US" sz="2000" dirty="0">
                        <a:solidFill>
                          <a:srgbClr val="FFFFFF"/>
                        </a:solidFill>
                        <a:latin typeface="Georgia" charset="0"/>
                        <a:ea typeface="Georgia" charset="0"/>
                        <a:cs typeface="Georgia"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35E64"/>
                    </a:solidFill>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1364300429"/>
              </p:ext>
            </p:extLst>
          </p:nvPr>
        </p:nvGraphicFramePr>
        <p:xfrm>
          <a:off x="27364508" y="11770676"/>
          <a:ext cx="4456080" cy="1005840"/>
        </p:xfrm>
        <a:graphic>
          <a:graphicData uri="http://schemas.openxmlformats.org/drawingml/2006/table">
            <a:tbl>
              <a:tblPr firstRow="1" bandRow="1">
                <a:tableStyleId>{5C22544A-7EE6-4342-B048-85BDC9FD1C3A}</a:tableStyleId>
              </a:tblPr>
              <a:tblGrid>
                <a:gridCol w="1028346"/>
                <a:gridCol w="1149526"/>
                <a:gridCol w="1180332"/>
                <a:gridCol w="1097876"/>
              </a:tblGrid>
              <a:tr h="882777">
                <a:tc>
                  <a:txBody>
                    <a:bodyPr/>
                    <a:lstStyle/>
                    <a:p>
                      <a:pPr algn="ctr"/>
                      <a:r>
                        <a:rPr lang="en-US" sz="2000" b="0" dirty="0" smtClean="0">
                          <a:solidFill>
                            <a:srgbClr val="5C363A"/>
                          </a:solidFill>
                          <a:latin typeface="Oriya Sangam MN" charset="0"/>
                          <a:ea typeface="Oriya Sangam MN" charset="0"/>
                          <a:cs typeface="Oriya Sangam MN" charset="0"/>
                        </a:rPr>
                        <a:t>Min-1,600</a:t>
                      </a:r>
                      <a:endParaRPr lang="en-US" sz="2000" b="0" dirty="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2000" b="0" dirty="0" smtClean="0">
                          <a:solidFill>
                            <a:srgbClr val="5C363A"/>
                          </a:solidFill>
                          <a:latin typeface="Oriya Sangam MN" charset="0"/>
                          <a:ea typeface="Oriya Sangam MN" charset="0"/>
                          <a:cs typeface="Oriya Sangam MN" charset="0"/>
                        </a:rPr>
                        <a:t>Max- 220,000</a:t>
                      </a:r>
                      <a:endParaRPr lang="en-US" sz="2000" b="0" dirty="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marL="0" marR="0" indent="0" algn="ctr" defTabSz="5016124" rtl="0" eaLnBrk="1" fontAlgn="auto" latinLnBrk="0" hangingPunct="1">
                        <a:lnSpc>
                          <a:spcPct val="100000"/>
                        </a:lnSpc>
                        <a:spcBef>
                          <a:spcPts val="0"/>
                        </a:spcBef>
                        <a:spcAft>
                          <a:spcPts val="0"/>
                        </a:spcAft>
                        <a:buClrTx/>
                        <a:buSzTx/>
                        <a:buFontTx/>
                        <a:buNone/>
                        <a:tabLst/>
                        <a:defRPr/>
                      </a:pPr>
                      <a:r>
                        <a:rPr lang="en-US" sz="2000" b="1" dirty="0" smtClean="0">
                          <a:solidFill>
                            <a:srgbClr val="5C363A"/>
                          </a:solidFill>
                          <a:latin typeface="Oriya Sangam MN" charset="0"/>
                          <a:ea typeface="Oriya Sangam MN" charset="0"/>
                          <a:cs typeface="Oriya Sangam MN" charset="0"/>
                        </a:rPr>
                        <a:t>Avg-</a:t>
                      </a:r>
                      <a:r>
                        <a:rPr lang="en-US" sz="2000" b="1" baseline="0" dirty="0" smtClean="0">
                          <a:solidFill>
                            <a:srgbClr val="5C363A"/>
                          </a:solidFill>
                          <a:latin typeface="Oriya Sangam MN" charset="0"/>
                          <a:ea typeface="Oriya Sangam MN" charset="0"/>
                          <a:cs typeface="Oriya Sangam MN" charset="0"/>
                        </a:rPr>
                        <a:t>51,939</a:t>
                      </a:r>
                      <a:endParaRPr lang="en-US" sz="2000" b="1" dirty="0" smtClean="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marL="0" marR="0" indent="0" algn="ctr" defTabSz="5016124" rtl="0" eaLnBrk="1" fontAlgn="auto" latinLnBrk="0" hangingPunct="1">
                        <a:lnSpc>
                          <a:spcPct val="100000"/>
                        </a:lnSpc>
                        <a:spcBef>
                          <a:spcPts val="0"/>
                        </a:spcBef>
                        <a:spcAft>
                          <a:spcPts val="0"/>
                        </a:spcAft>
                        <a:buClrTx/>
                        <a:buSzTx/>
                        <a:buFontTx/>
                        <a:buNone/>
                        <a:tabLst/>
                        <a:defRPr/>
                      </a:pPr>
                      <a:r>
                        <a:rPr lang="en-US" sz="2000" b="0" dirty="0" smtClean="0">
                          <a:solidFill>
                            <a:srgbClr val="5C363A"/>
                          </a:solidFill>
                          <a:latin typeface="Oriya Sangam MN" charset="0"/>
                          <a:ea typeface="Oriya Sangam MN" charset="0"/>
                          <a:cs typeface="Oriya Sangam MN" charset="0"/>
                        </a:rPr>
                        <a:t>Std. Dev- 36,961</a:t>
                      </a: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1364300429"/>
              </p:ext>
            </p:extLst>
          </p:nvPr>
        </p:nvGraphicFramePr>
        <p:xfrm>
          <a:off x="27303642" y="13902823"/>
          <a:ext cx="4516946" cy="597822"/>
        </p:xfrm>
        <a:graphic>
          <a:graphicData uri="http://schemas.openxmlformats.org/drawingml/2006/table">
            <a:tbl>
              <a:tblPr firstRow="1" bandRow="1">
                <a:tableStyleId>{5C22544A-7EE6-4342-B048-85BDC9FD1C3A}</a:tableStyleId>
              </a:tblPr>
              <a:tblGrid>
                <a:gridCol w="4516946"/>
              </a:tblGrid>
              <a:tr h="597822">
                <a:tc>
                  <a:txBody>
                    <a:bodyPr/>
                    <a:lstStyle/>
                    <a:p>
                      <a:pPr algn="ctr"/>
                      <a:r>
                        <a:rPr lang="en-US" sz="2000" dirty="0" smtClean="0">
                          <a:solidFill>
                            <a:srgbClr val="FFFFFF"/>
                          </a:solidFill>
                          <a:latin typeface="Georgia" charset="0"/>
                          <a:ea typeface="Georgia" charset="0"/>
                          <a:cs typeface="Georgia" charset="0"/>
                        </a:rPr>
                        <a:t>Years of Employment</a:t>
                      </a:r>
                      <a:endParaRPr lang="en-US" sz="2000" dirty="0">
                        <a:solidFill>
                          <a:srgbClr val="FFFFFF"/>
                        </a:solidFill>
                        <a:latin typeface="Georgia" charset="0"/>
                        <a:ea typeface="Georgia" charset="0"/>
                        <a:cs typeface="Georgia"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35E64"/>
                    </a:solidFill>
                  </a:tcPr>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1364300429"/>
              </p:ext>
            </p:extLst>
          </p:nvPr>
        </p:nvGraphicFramePr>
        <p:xfrm>
          <a:off x="27303642" y="14379518"/>
          <a:ext cx="4516946" cy="825561"/>
        </p:xfrm>
        <a:graphic>
          <a:graphicData uri="http://schemas.openxmlformats.org/drawingml/2006/table">
            <a:tbl>
              <a:tblPr firstRow="1" bandRow="1">
                <a:tableStyleId>{5C22544A-7EE6-4342-B048-85BDC9FD1C3A}</a:tableStyleId>
              </a:tblPr>
              <a:tblGrid>
                <a:gridCol w="1322186"/>
                <a:gridCol w="977872"/>
                <a:gridCol w="1062225"/>
                <a:gridCol w="1154663"/>
              </a:tblGrid>
              <a:tr h="825561">
                <a:tc>
                  <a:txBody>
                    <a:bodyPr/>
                    <a:lstStyle/>
                    <a:p>
                      <a:pPr algn="ctr"/>
                      <a:r>
                        <a:rPr lang="en-US" sz="2000" b="0" dirty="0" smtClean="0">
                          <a:solidFill>
                            <a:srgbClr val="5C363A"/>
                          </a:solidFill>
                          <a:latin typeface="Oriya Sangam MN" charset="0"/>
                          <a:ea typeface="Oriya Sangam MN" charset="0"/>
                          <a:cs typeface="Oriya Sangam MN" charset="0"/>
                        </a:rPr>
                        <a:t>Min-</a:t>
                      </a:r>
                      <a:r>
                        <a:rPr lang="en-US" sz="2000" b="0" baseline="0" dirty="0" smtClean="0">
                          <a:solidFill>
                            <a:srgbClr val="5C363A"/>
                          </a:solidFill>
                          <a:latin typeface="Oriya Sangam MN" charset="0"/>
                          <a:ea typeface="Oriya Sangam MN" charset="0"/>
                          <a:cs typeface="Oriya Sangam MN" charset="0"/>
                        </a:rPr>
                        <a:t> .01</a:t>
                      </a:r>
                      <a:endParaRPr lang="en-US" sz="2000" b="0" dirty="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2000" b="0" dirty="0" smtClean="0">
                          <a:solidFill>
                            <a:srgbClr val="5C363A"/>
                          </a:solidFill>
                          <a:latin typeface="Oriya Sangam MN" charset="0"/>
                          <a:ea typeface="Oriya Sangam MN" charset="0"/>
                          <a:cs typeface="Oriya Sangam MN" charset="0"/>
                        </a:rPr>
                        <a:t>Max- 31</a:t>
                      </a:r>
                      <a:endParaRPr lang="en-US" sz="2000" b="0" dirty="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marL="0" marR="0" indent="0" algn="ctr" defTabSz="5016124" rtl="0" eaLnBrk="1" fontAlgn="auto" latinLnBrk="0" hangingPunct="1">
                        <a:lnSpc>
                          <a:spcPct val="100000"/>
                        </a:lnSpc>
                        <a:spcBef>
                          <a:spcPts val="0"/>
                        </a:spcBef>
                        <a:spcAft>
                          <a:spcPts val="0"/>
                        </a:spcAft>
                        <a:buClrTx/>
                        <a:buSzTx/>
                        <a:buFontTx/>
                        <a:buNone/>
                        <a:tabLst/>
                        <a:defRPr/>
                      </a:pPr>
                      <a:r>
                        <a:rPr lang="en-US" sz="2000" b="1" dirty="0" err="1" smtClean="0">
                          <a:solidFill>
                            <a:srgbClr val="5C363A"/>
                          </a:solidFill>
                          <a:latin typeface="Oriya Sangam MN" charset="0"/>
                          <a:ea typeface="Oriya Sangam MN" charset="0"/>
                          <a:cs typeface="Oriya Sangam MN" charset="0"/>
                        </a:rPr>
                        <a:t>Avg</a:t>
                      </a:r>
                      <a:r>
                        <a:rPr lang="en-US" sz="2000" b="1" dirty="0" smtClean="0">
                          <a:solidFill>
                            <a:srgbClr val="5C363A"/>
                          </a:solidFill>
                          <a:latin typeface="Oriya Sangam MN" charset="0"/>
                          <a:ea typeface="Oriya Sangam MN" charset="0"/>
                          <a:cs typeface="Oriya Sangam MN" charset="0"/>
                        </a:rPr>
                        <a:t>-</a:t>
                      </a:r>
                      <a:r>
                        <a:rPr lang="en-US" sz="2000" b="1" baseline="0" dirty="0" smtClean="0">
                          <a:solidFill>
                            <a:srgbClr val="5C363A"/>
                          </a:solidFill>
                          <a:latin typeface="Oriya Sangam MN" charset="0"/>
                          <a:ea typeface="Oriya Sangam MN" charset="0"/>
                          <a:cs typeface="Oriya Sangam MN" charset="0"/>
                        </a:rPr>
                        <a:t> 7.7</a:t>
                      </a:r>
                      <a:endParaRPr lang="en-US" sz="2000" b="1" dirty="0" smtClean="0">
                        <a:solidFill>
                          <a:srgbClr val="5C363A"/>
                        </a:solidFill>
                        <a:latin typeface="Oriya Sangam MN" charset="0"/>
                        <a:ea typeface="Oriya Sangam MN" charset="0"/>
                        <a:cs typeface="Oriya Sangam MN" charset="0"/>
                      </a:endParaRP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c>
                  <a:txBody>
                    <a:bodyPr/>
                    <a:lstStyle/>
                    <a:p>
                      <a:pPr marL="0" marR="0" indent="0" algn="ctr" defTabSz="5016124" rtl="0" eaLnBrk="1" fontAlgn="auto" latinLnBrk="0" hangingPunct="1">
                        <a:lnSpc>
                          <a:spcPct val="100000"/>
                        </a:lnSpc>
                        <a:spcBef>
                          <a:spcPts val="0"/>
                        </a:spcBef>
                        <a:spcAft>
                          <a:spcPts val="0"/>
                        </a:spcAft>
                        <a:buClrTx/>
                        <a:buSzTx/>
                        <a:buFontTx/>
                        <a:buNone/>
                        <a:tabLst/>
                        <a:defRPr/>
                      </a:pPr>
                      <a:r>
                        <a:rPr lang="en-US" sz="2000" b="0" dirty="0" smtClean="0">
                          <a:solidFill>
                            <a:srgbClr val="5C363A"/>
                          </a:solidFill>
                          <a:latin typeface="Oriya Sangam MN" charset="0"/>
                          <a:ea typeface="Oriya Sangam MN" charset="0"/>
                          <a:cs typeface="Oriya Sangam MN" charset="0"/>
                        </a:rPr>
                        <a:t>Std. Dev- 7.6</a:t>
                      </a:r>
                    </a:p>
                  </a:txBody>
                  <a:tcPr>
                    <a:lnL w="12700" cap="flat" cmpd="sng" algn="ctr">
                      <a:solidFill>
                        <a:srgbClr val="5C363A"/>
                      </a:solidFill>
                      <a:prstDash val="solid"/>
                      <a:round/>
                      <a:headEnd type="none" w="med" len="med"/>
                      <a:tailEnd type="none" w="med" len="med"/>
                    </a:lnL>
                    <a:lnR w="12700" cap="flat" cmpd="sng" algn="ctr">
                      <a:solidFill>
                        <a:srgbClr val="5C363A"/>
                      </a:solidFill>
                      <a:prstDash val="solid"/>
                      <a:round/>
                      <a:headEnd type="none" w="med" len="med"/>
                      <a:tailEnd type="none" w="med" len="med"/>
                    </a:lnR>
                    <a:lnT w="12700" cap="flat" cmpd="sng" algn="ctr">
                      <a:solidFill>
                        <a:srgbClr val="5C363A"/>
                      </a:solidFill>
                      <a:prstDash val="solid"/>
                      <a:round/>
                      <a:headEnd type="none" w="med" len="med"/>
                      <a:tailEnd type="none" w="med" len="med"/>
                    </a:lnT>
                    <a:lnB w="12700" cap="flat" cmpd="sng" algn="ctr">
                      <a:solidFill>
                        <a:srgbClr val="5C363A"/>
                      </a:solidFill>
                      <a:prstDash val="solid"/>
                      <a:round/>
                      <a:headEnd type="none" w="med" len="med"/>
                      <a:tailEnd type="none" w="med" len="med"/>
                    </a:lnB>
                    <a:cell3D prstMaterial="dkEdge">
                      <a:bevel prst="cross"/>
                      <a:lightRig rig="flood" dir="t"/>
                    </a:cell3D>
                    <a:solidFill>
                      <a:srgbClr val="FFFFFF"/>
                    </a:solidFill>
                  </a:tcPr>
                </a:tc>
              </a:tr>
            </a:tbl>
          </a:graphicData>
        </a:graphic>
      </p:graphicFrame>
      <p:pic>
        <p:nvPicPr>
          <p:cNvPr id="50" name="Picture 49"/>
          <p:cNvPicPr>
            <a:picLocks noChangeAspect="1"/>
          </p:cNvPicPr>
          <p:nvPr/>
        </p:nvPicPr>
        <p:blipFill>
          <a:blip r:embed="rId4">
            <a:duotone>
              <a:prstClr val="black"/>
              <a:srgbClr val="D9C3A5">
                <a:tint val="50000"/>
                <a:satMod val="180000"/>
              </a:srgbClr>
            </a:duotone>
            <a:extLst>
              <a:ext uri="{BEBA8EAE-BF5A-486C-A8C5-ECC9F3942E4B}">
                <a14:imgProps xmlns:a14="http://schemas.microsoft.com/office/drawing/2010/main">
                  <a14:imgLayer r:embed="rId5">
                    <a14:imgEffect>
                      <a14:sharpenSoften amount="-50000"/>
                    </a14:imgEffect>
                    <a14:imgEffect>
                      <a14:brightnessContrast bright="40000" contrast="40000"/>
                    </a14:imgEffect>
                  </a14:imgLayer>
                </a14:imgProps>
              </a:ext>
            </a:extLst>
          </a:blip>
          <a:stretch>
            <a:fillRect/>
          </a:stretch>
        </p:blipFill>
        <p:spPr>
          <a:xfrm>
            <a:off x="157701" y="1069384"/>
            <a:ext cx="5455617" cy="4928732"/>
          </a:xfrm>
          <a:prstGeom prst="rect">
            <a:avLst/>
          </a:prstGeom>
        </p:spPr>
      </p:pic>
      <p:pic>
        <p:nvPicPr>
          <p:cNvPr id="20" name="Picture 19"/>
          <p:cNvPicPr>
            <a:picLocks noChangeAspect="1"/>
          </p:cNvPicPr>
          <p:nvPr/>
        </p:nvPicPr>
        <p:blipFill>
          <a:blip r:embed="rId6">
            <a:duotone>
              <a:prstClr val="black"/>
              <a:srgbClr val="D9C3A5">
                <a:tint val="50000"/>
                <a:satMod val="180000"/>
              </a:srgbClr>
            </a:duotone>
            <a:extLst>
              <a:ext uri="{BEBA8EAE-BF5A-486C-A8C5-ECC9F3942E4B}">
                <a14:imgProps xmlns:a14="http://schemas.microsoft.com/office/drawing/2010/main">
                  <a14:imgLayer r:embed="rId7">
                    <a14:imgEffect>
                      <a14:sharpenSoften amount="-50000"/>
                    </a14:imgEffect>
                    <a14:imgEffect>
                      <a14:colorTemperature colorTemp="4700"/>
                    </a14:imgEffect>
                    <a14:imgEffect>
                      <a14:saturation sat="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44136630" y="1488857"/>
            <a:ext cx="4277720" cy="4277720"/>
          </a:xfrm>
          <a:prstGeom prst="rect">
            <a:avLst/>
          </a:prstGeom>
        </p:spPr>
      </p:pic>
      <p:graphicFrame>
        <p:nvGraphicFramePr>
          <p:cNvPr id="54" name="Chart 53"/>
          <p:cNvGraphicFramePr/>
          <p:nvPr>
            <p:extLst>
              <p:ext uri="{D42A27DB-BD31-4B8C-83A1-F6EECF244321}">
                <p14:modId xmlns:p14="http://schemas.microsoft.com/office/powerpoint/2010/main" val="1364300429"/>
              </p:ext>
            </p:extLst>
          </p:nvPr>
        </p:nvGraphicFramePr>
        <p:xfrm>
          <a:off x="17839090" y="22861764"/>
          <a:ext cx="6505847" cy="503138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3" name="Chart 22"/>
          <p:cNvGraphicFramePr/>
          <p:nvPr>
            <p:extLst>
              <p:ext uri="{D42A27DB-BD31-4B8C-83A1-F6EECF244321}">
                <p14:modId xmlns:p14="http://schemas.microsoft.com/office/powerpoint/2010/main" val="1364300429"/>
              </p:ext>
            </p:extLst>
          </p:nvPr>
        </p:nvGraphicFramePr>
        <p:xfrm>
          <a:off x="25141592" y="22981839"/>
          <a:ext cx="6548418" cy="477257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 name="Chart 5"/>
          <p:cNvGraphicFramePr/>
          <p:nvPr>
            <p:extLst>
              <p:ext uri="{D42A27DB-BD31-4B8C-83A1-F6EECF244321}">
                <p14:modId xmlns:p14="http://schemas.microsoft.com/office/powerpoint/2010/main" val="714008877"/>
              </p:ext>
            </p:extLst>
          </p:nvPr>
        </p:nvGraphicFramePr>
        <p:xfrm>
          <a:off x="21827695" y="8385957"/>
          <a:ext cx="4805835" cy="331070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 name="Chart 6"/>
          <p:cNvGraphicFramePr/>
          <p:nvPr>
            <p:extLst>
              <p:ext uri="{D42A27DB-BD31-4B8C-83A1-F6EECF244321}">
                <p14:modId xmlns:p14="http://schemas.microsoft.com/office/powerpoint/2010/main" val="733700296"/>
              </p:ext>
            </p:extLst>
          </p:nvPr>
        </p:nvGraphicFramePr>
        <p:xfrm>
          <a:off x="16782010" y="12267903"/>
          <a:ext cx="5486400" cy="36576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9" name="Chart 8"/>
          <p:cNvGraphicFramePr/>
          <p:nvPr>
            <p:extLst>
              <p:ext uri="{D42A27DB-BD31-4B8C-83A1-F6EECF244321}">
                <p14:modId xmlns:p14="http://schemas.microsoft.com/office/powerpoint/2010/main" val="128541408"/>
              </p:ext>
            </p:extLst>
          </p:nvPr>
        </p:nvGraphicFramePr>
        <p:xfrm>
          <a:off x="21843910" y="12213758"/>
          <a:ext cx="5486400" cy="365760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89" name="Chart 88"/>
          <p:cNvGraphicFramePr/>
          <p:nvPr>
            <p:extLst>
              <p:ext uri="{D42A27DB-BD31-4B8C-83A1-F6EECF244321}">
                <p14:modId xmlns:p14="http://schemas.microsoft.com/office/powerpoint/2010/main" val="1630606794"/>
              </p:ext>
            </p:extLst>
          </p:nvPr>
        </p:nvGraphicFramePr>
        <p:xfrm>
          <a:off x="17506591" y="17996388"/>
          <a:ext cx="6343331" cy="4221937"/>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90" name="Chart 89"/>
          <p:cNvGraphicFramePr/>
          <p:nvPr>
            <p:extLst>
              <p:ext uri="{D42A27DB-BD31-4B8C-83A1-F6EECF244321}">
                <p14:modId xmlns:p14="http://schemas.microsoft.com/office/powerpoint/2010/main" val="714008877"/>
              </p:ext>
            </p:extLst>
          </p:nvPr>
        </p:nvGraphicFramePr>
        <p:xfrm>
          <a:off x="17957279" y="8482650"/>
          <a:ext cx="4515851" cy="3562439"/>
        </p:xfrm>
        <a:graphic>
          <a:graphicData uri="http://schemas.openxmlformats.org/drawingml/2006/chart">
            <c:chart xmlns:c="http://schemas.openxmlformats.org/drawingml/2006/chart" xmlns:r="http://schemas.openxmlformats.org/officeDocument/2006/relationships" r:id="rId14"/>
          </a:graphicData>
        </a:graphic>
      </p:graphicFrame>
      <p:sp>
        <p:nvSpPr>
          <p:cNvPr id="91" name="Text Box 204"/>
          <p:cNvSpPr txBox="1">
            <a:spLocks noChangeArrowheads="1"/>
          </p:cNvSpPr>
          <p:nvPr/>
        </p:nvSpPr>
        <p:spPr bwMode="auto">
          <a:xfrm>
            <a:off x="22979846" y="7152791"/>
            <a:ext cx="3529205" cy="707886"/>
          </a:xfrm>
          <a:prstGeom prst="rect">
            <a:avLst/>
          </a:prstGeom>
          <a:solidFill>
            <a:srgbClr val="5C363A"/>
          </a:solidFill>
          <a:ln w="9525">
            <a:noFill/>
            <a:miter lim="800000"/>
            <a:headEnd/>
            <a:tailEnd/>
          </a:ln>
          <a:effectLst/>
        </p:spPr>
        <p:txBody>
          <a:bodyPr wrap="square">
            <a:spAutoFit/>
          </a:bodyPr>
          <a:lstStyle/>
          <a:p>
            <a:pPr defTabSz="914400"/>
            <a:r>
              <a:rPr lang="en-US" sz="4000" dirty="0" smtClean="0">
                <a:solidFill>
                  <a:srgbClr val="C6AF91"/>
                </a:solidFill>
                <a:latin typeface="Georgia" charset="0"/>
                <a:ea typeface="Georgia" charset="0"/>
                <a:cs typeface="Georgia" charset="0"/>
              </a:rPr>
              <a:t>Demographics</a:t>
            </a:r>
            <a:endParaRPr lang="en-US" sz="4000" dirty="0">
              <a:solidFill>
                <a:srgbClr val="C6AF91"/>
              </a:solidFill>
              <a:latin typeface="Georgia" charset="0"/>
              <a:ea typeface="Georgia" charset="0"/>
              <a:cs typeface="Georgia" charset="0"/>
            </a:endParaRPr>
          </a:p>
        </p:txBody>
      </p:sp>
      <p:sp>
        <p:nvSpPr>
          <p:cNvPr id="92" name="Text Box 204"/>
          <p:cNvSpPr txBox="1">
            <a:spLocks noChangeArrowheads="1"/>
          </p:cNvSpPr>
          <p:nvPr/>
        </p:nvSpPr>
        <p:spPr bwMode="auto">
          <a:xfrm>
            <a:off x="23104325" y="16945827"/>
            <a:ext cx="3529205" cy="707886"/>
          </a:xfrm>
          <a:prstGeom prst="rect">
            <a:avLst/>
          </a:prstGeom>
          <a:solidFill>
            <a:srgbClr val="5C363A"/>
          </a:solidFill>
          <a:ln w="9525">
            <a:noFill/>
            <a:miter lim="800000"/>
            <a:headEnd/>
            <a:tailEnd/>
          </a:ln>
          <a:effectLst/>
        </p:spPr>
        <p:txBody>
          <a:bodyPr wrap="square">
            <a:spAutoFit/>
          </a:bodyPr>
          <a:lstStyle/>
          <a:p>
            <a:pPr defTabSz="914400"/>
            <a:r>
              <a:rPr lang="en-US" sz="4000" dirty="0" smtClean="0">
                <a:solidFill>
                  <a:srgbClr val="C6AF91"/>
                </a:solidFill>
                <a:latin typeface="Georgia" charset="0"/>
                <a:ea typeface="Georgia" charset="0"/>
                <a:cs typeface="Georgia" charset="0"/>
              </a:rPr>
              <a:t>AT Usability </a:t>
            </a:r>
            <a:endParaRPr lang="en-US" sz="4000" dirty="0">
              <a:solidFill>
                <a:srgbClr val="C6AF91"/>
              </a:solidFill>
              <a:latin typeface="Georgia" charset="0"/>
              <a:ea typeface="Georgia" charset="0"/>
              <a:cs typeface="Georgia" charset="0"/>
            </a:endParaRPr>
          </a:p>
        </p:txBody>
      </p:sp>
      <p:graphicFrame>
        <p:nvGraphicFramePr>
          <p:cNvPr id="97" name="Chart 96"/>
          <p:cNvGraphicFramePr/>
          <p:nvPr>
            <p:extLst>
              <p:ext uri="{D42A27DB-BD31-4B8C-83A1-F6EECF244321}">
                <p14:modId xmlns:p14="http://schemas.microsoft.com/office/powerpoint/2010/main" val="714008877"/>
              </p:ext>
            </p:extLst>
          </p:nvPr>
        </p:nvGraphicFramePr>
        <p:xfrm>
          <a:off x="24344937" y="18037421"/>
          <a:ext cx="6548418" cy="4772572"/>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714008877"/>
              </p:ext>
            </p:extLst>
          </p:nvPr>
        </p:nvGraphicFramePr>
        <p:xfrm>
          <a:off x="20369287" y="28886373"/>
          <a:ext cx="9086546" cy="1925125"/>
        </p:xfrm>
        <a:graphic>
          <a:graphicData uri="http://schemas.openxmlformats.org/drawingml/2006/table">
            <a:tbl>
              <a:tblPr firstRow="1" bandRow="1">
                <a:tableStyleId>{5C22544A-7EE6-4342-B048-85BDC9FD1C3A}</a:tableStyleId>
              </a:tblPr>
              <a:tblGrid>
                <a:gridCol w="2302992"/>
                <a:gridCol w="1976402"/>
                <a:gridCol w="1562616"/>
                <a:gridCol w="1546982"/>
                <a:gridCol w="1697554"/>
              </a:tblGrid>
              <a:tr h="428938">
                <a:tc>
                  <a:txBody>
                    <a:bodyPr/>
                    <a:lstStyle/>
                    <a:p>
                      <a:pPr algn="ctr"/>
                      <a:r>
                        <a:rPr lang="en-US" sz="1400" dirty="0" smtClean="0">
                          <a:solidFill>
                            <a:srgbClr val="FFFFFF"/>
                          </a:solidFill>
                          <a:latin typeface="Georgia" charset="0"/>
                          <a:ea typeface="Georgia" charset="0"/>
                          <a:cs typeface="Georgia" charset="0"/>
                        </a:rPr>
                        <a:t>PRODUCTIVITY</a:t>
                      </a:r>
                      <a:endParaRPr lang="en-US" sz="1400" dirty="0">
                        <a:solidFill>
                          <a:srgbClr val="FFFFFF"/>
                        </a:solidFill>
                        <a:latin typeface="Georgia" charset="0"/>
                        <a:ea typeface="Georgia" charset="0"/>
                        <a:cs typeface="Georgia"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35E64"/>
                    </a:solidFill>
                  </a:tcPr>
                </a:tc>
                <a:tc>
                  <a:txBody>
                    <a:bodyPr/>
                    <a:lstStyle/>
                    <a:p>
                      <a:pPr algn="ctr"/>
                      <a:r>
                        <a:rPr lang="en-US" sz="1400" dirty="0" smtClean="0">
                          <a:solidFill>
                            <a:srgbClr val="FFFFFF"/>
                          </a:solidFill>
                          <a:latin typeface="Georgia" charset="0"/>
                          <a:ea typeface="Georgia" charset="0"/>
                          <a:cs typeface="Georgia" charset="0"/>
                        </a:rPr>
                        <a:t>Effectiveness</a:t>
                      </a:r>
                      <a:endParaRPr lang="en-US" sz="1400" dirty="0">
                        <a:solidFill>
                          <a:srgbClr val="FFFFFF"/>
                        </a:solidFill>
                        <a:latin typeface="Georgia" charset="0"/>
                        <a:ea typeface="Georgia" charset="0"/>
                        <a:cs typeface="Georgia"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35E64"/>
                    </a:solidFill>
                  </a:tcPr>
                </a:tc>
                <a:tc>
                  <a:txBody>
                    <a:bodyPr/>
                    <a:lstStyle/>
                    <a:p>
                      <a:pPr algn="ctr"/>
                      <a:r>
                        <a:rPr lang="en-US" sz="1400" dirty="0" smtClean="0">
                          <a:solidFill>
                            <a:srgbClr val="FFFFFF"/>
                          </a:solidFill>
                          <a:latin typeface="Georgia" charset="0"/>
                          <a:ea typeface="Georgia" charset="0"/>
                          <a:cs typeface="Georgia" charset="0"/>
                        </a:rPr>
                        <a:t>Efficiency</a:t>
                      </a:r>
                      <a:endParaRPr lang="en-US" sz="1400" dirty="0">
                        <a:solidFill>
                          <a:srgbClr val="FFFFFF"/>
                        </a:solidFill>
                        <a:latin typeface="Georgia" charset="0"/>
                        <a:ea typeface="Georgia" charset="0"/>
                        <a:cs typeface="Georgia"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35E64"/>
                    </a:solidFill>
                  </a:tcPr>
                </a:tc>
                <a:tc>
                  <a:txBody>
                    <a:bodyPr/>
                    <a:lstStyle/>
                    <a:p>
                      <a:pPr algn="ctr"/>
                      <a:r>
                        <a:rPr lang="en-US" sz="1400" dirty="0" smtClean="0">
                          <a:solidFill>
                            <a:srgbClr val="FFFFFF"/>
                          </a:solidFill>
                          <a:latin typeface="Georgia" charset="0"/>
                          <a:ea typeface="Georgia" charset="0"/>
                          <a:cs typeface="Georgia" charset="0"/>
                        </a:rPr>
                        <a:t>Skill</a:t>
                      </a:r>
                      <a:endParaRPr lang="en-US" sz="1400" dirty="0">
                        <a:solidFill>
                          <a:srgbClr val="FFFFFF"/>
                        </a:solidFill>
                        <a:latin typeface="Georgia" charset="0"/>
                        <a:ea typeface="Georgia" charset="0"/>
                        <a:cs typeface="Georgia"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35E64"/>
                    </a:solidFill>
                  </a:tcPr>
                </a:tc>
                <a:tc>
                  <a:txBody>
                    <a:bodyPr/>
                    <a:lstStyle/>
                    <a:p>
                      <a:pPr algn="ctr"/>
                      <a:r>
                        <a:rPr lang="en-US" sz="1400" dirty="0" smtClean="0">
                          <a:solidFill>
                            <a:srgbClr val="FFFFFF"/>
                          </a:solidFill>
                          <a:latin typeface="Georgia" charset="0"/>
                          <a:ea typeface="Georgia" charset="0"/>
                          <a:cs typeface="Georgia" charset="0"/>
                        </a:rPr>
                        <a:t>Accommodation</a:t>
                      </a:r>
                      <a:endParaRPr lang="en-US" sz="1400" dirty="0">
                        <a:solidFill>
                          <a:srgbClr val="FFFFFF"/>
                        </a:solidFill>
                        <a:latin typeface="Georgia" charset="0"/>
                        <a:ea typeface="Georgia" charset="0"/>
                        <a:cs typeface="Georgia"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A35E64"/>
                    </a:solidFill>
                  </a:tcPr>
                </a:tc>
              </a:tr>
              <a:tr h="498729">
                <a:tc>
                  <a:txBody>
                    <a:bodyPr/>
                    <a:lstStyle/>
                    <a:p>
                      <a:pPr algn="ctr"/>
                      <a:r>
                        <a:rPr lang="en-US" sz="1400" b="0" dirty="0" smtClean="0">
                          <a:ln>
                            <a:noFill/>
                          </a:ln>
                          <a:solidFill>
                            <a:srgbClr val="5C363A"/>
                          </a:solidFill>
                          <a:effectLst/>
                          <a:latin typeface="Oriya Sangam MN" charset="0"/>
                          <a:ea typeface="Oriya Sangam MN" charset="0"/>
                          <a:cs typeface="Oriya Sangam MN" charset="0"/>
                        </a:rPr>
                        <a:t>Role</a:t>
                      </a:r>
                      <a:r>
                        <a:rPr lang="en-US" sz="1400" dirty="0" smtClean="0">
                          <a:ln>
                            <a:noFill/>
                          </a:ln>
                          <a:solidFill>
                            <a:srgbClr val="5C363A"/>
                          </a:solidFill>
                          <a:effectLst/>
                          <a:latin typeface="Oriya Sangam MN" charset="0"/>
                          <a:ea typeface="Oriya Sangam MN" charset="0"/>
                          <a:cs typeface="Oriya Sangam MN" charset="0"/>
                        </a:rPr>
                        <a:t> 1</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0.23 (p=0.01)</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0.25 (p-0.006)</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0.23 (p=0.01)</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0.29 (p=0.01)</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r>
              <a:tr h="498729">
                <a:tc>
                  <a:txBody>
                    <a:bodyPr/>
                    <a:lstStyle/>
                    <a:p>
                      <a:pPr algn="ctr"/>
                      <a:r>
                        <a:rPr lang="en-US" sz="1400" dirty="0" smtClean="0">
                          <a:ln>
                            <a:noFill/>
                          </a:ln>
                          <a:solidFill>
                            <a:srgbClr val="5C363A"/>
                          </a:solidFill>
                          <a:effectLst/>
                          <a:latin typeface="Oriya Sangam MN" charset="0"/>
                          <a:ea typeface="Oriya Sangam MN" charset="0"/>
                          <a:cs typeface="Oriya Sangam MN" charset="0"/>
                        </a:rPr>
                        <a:t>Role</a:t>
                      </a:r>
                      <a:r>
                        <a:rPr lang="en-US" sz="1400" baseline="0" dirty="0" smtClean="0">
                          <a:ln>
                            <a:noFill/>
                          </a:ln>
                          <a:solidFill>
                            <a:srgbClr val="5C363A"/>
                          </a:solidFill>
                          <a:effectLst/>
                          <a:latin typeface="Oriya Sangam MN" charset="0"/>
                          <a:ea typeface="Oriya Sangam MN" charset="0"/>
                          <a:cs typeface="Oriya Sangam MN" charset="0"/>
                        </a:rPr>
                        <a:t> 2</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0.56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0.53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0.39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0.28 (0.005)</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r>
              <a:tr h="498729">
                <a:tc>
                  <a:txBody>
                    <a:bodyPr/>
                    <a:lstStyle/>
                    <a:p>
                      <a:pPr algn="ctr"/>
                      <a:r>
                        <a:rPr lang="en-US" sz="1400" dirty="0" smtClean="0">
                          <a:ln>
                            <a:noFill/>
                          </a:ln>
                          <a:solidFill>
                            <a:srgbClr val="5C363A"/>
                          </a:solidFill>
                          <a:effectLst/>
                          <a:latin typeface="Oriya Sangam MN" charset="0"/>
                          <a:ea typeface="Oriya Sangam MN" charset="0"/>
                          <a:cs typeface="Oriya Sangam MN" charset="0"/>
                        </a:rPr>
                        <a:t>Role</a:t>
                      </a:r>
                      <a:r>
                        <a:rPr lang="en-US" sz="1400" baseline="0" dirty="0" smtClean="0">
                          <a:ln>
                            <a:noFill/>
                          </a:ln>
                          <a:solidFill>
                            <a:srgbClr val="5C363A"/>
                          </a:solidFill>
                          <a:effectLst/>
                          <a:latin typeface="Oriya Sangam MN" charset="0"/>
                          <a:ea typeface="Oriya Sangam MN" charset="0"/>
                          <a:cs typeface="Oriya Sangam MN" charset="0"/>
                        </a:rPr>
                        <a:t> 3</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0.62</a:t>
                      </a:r>
                      <a:r>
                        <a:rPr lang="en-US" sz="1400" baseline="0" dirty="0" smtClean="0">
                          <a:ln>
                            <a:noFill/>
                          </a:ln>
                          <a:solidFill>
                            <a:srgbClr val="5C363A"/>
                          </a:solidFill>
                          <a:effectLst/>
                          <a:latin typeface="Oriya Sangam MN" charset="0"/>
                          <a:ea typeface="Oriya Sangam MN" charset="0"/>
                          <a:cs typeface="Oriya Sangam MN" charset="0"/>
                        </a:rPr>
                        <a:t>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0.79</a:t>
                      </a:r>
                      <a:r>
                        <a:rPr lang="en-US" sz="1400" baseline="0" dirty="0" smtClean="0">
                          <a:ln>
                            <a:noFill/>
                          </a:ln>
                          <a:solidFill>
                            <a:srgbClr val="5C363A"/>
                          </a:solidFill>
                          <a:effectLst/>
                          <a:latin typeface="Oriya Sangam MN" charset="0"/>
                          <a:ea typeface="Oriya Sangam MN" charset="0"/>
                          <a:cs typeface="Oriya Sangam MN" charset="0"/>
                        </a:rPr>
                        <a:t>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0.73</a:t>
                      </a:r>
                      <a:r>
                        <a:rPr lang="en-US" sz="1400" baseline="0" dirty="0" smtClean="0">
                          <a:ln>
                            <a:noFill/>
                          </a:ln>
                          <a:solidFill>
                            <a:srgbClr val="5C363A"/>
                          </a:solidFill>
                          <a:effectLst/>
                          <a:latin typeface="Oriya Sangam MN" charset="0"/>
                          <a:ea typeface="Oriya Sangam MN" charset="0"/>
                          <a:cs typeface="Oriya Sangam MN" charset="0"/>
                        </a:rPr>
                        <a:t>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c>
                  <a:txBody>
                    <a:bodyPr/>
                    <a:lstStyle/>
                    <a:p>
                      <a:pPr algn="ctr"/>
                      <a:r>
                        <a:rPr lang="en-US" sz="1400" dirty="0" smtClean="0">
                          <a:ln>
                            <a:noFill/>
                          </a:ln>
                          <a:solidFill>
                            <a:srgbClr val="5C363A"/>
                          </a:solidFill>
                          <a:effectLst/>
                          <a:latin typeface="Oriya Sangam MN" charset="0"/>
                          <a:ea typeface="Oriya Sangam MN" charset="0"/>
                          <a:cs typeface="Oriya Sangam MN" charset="0"/>
                        </a:rPr>
                        <a:t>0.60</a:t>
                      </a:r>
                      <a:r>
                        <a:rPr lang="en-US" sz="1400" baseline="0" dirty="0" smtClean="0">
                          <a:ln>
                            <a:noFill/>
                          </a:ln>
                          <a:solidFill>
                            <a:srgbClr val="5C363A"/>
                          </a:solidFill>
                          <a:effectLst/>
                          <a:latin typeface="Oriya Sangam MN" charset="0"/>
                          <a:ea typeface="Oriya Sangam MN" charset="0"/>
                          <a:cs typeface="Oriya Sangam MN" charset="0"/>
                        </a:rPr>
                        <a:t> (0.00)</a:t>
                      </a:r>
                      <a:endParaRPr lang="en-US" sz="1400" dirty="0">
                        <a:ln>
                          <a:noFill/>
                        </a:ln>
                        <a:solidFill>
                          <a:srgbClr val="5C363A"/>
                        </a:solidFill>
                        <a:effectLst/>
                        <a:latin typeface="Oriya Sangam MN" charset="0"/>
                        <a:ea typeface="Oriya Sangam MN" charset="0"/>
                        <a:cs typeface="Oriya Sangam MN" charset="0"/>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cell3D prstMaterial="dkEdge">
                      <a:bevel prst="cross"/>
                      <a:lightRig rig="flood" dir="t"/>
                    </a:cell3D>
                    <a:solidFill>
                      <a:srgbClr val="FFFFFF"/>
                    </a:solidFill>
                  </a:tcPr>
                </a:tc>
              </a:tr>
            </a:tbl>
          </a:graphicData>
        </a:graphic>
      </p:graphicFrame>
      <p:sp>
        <p:nvSpPr>
          <p:cNvPr id="99" name="Text Box 204"/>
          <p:cNvSpPr txBox="1">
            <a:spLocks noChangeArrowheads="1"/>
          </p:cNvSpPr>
          <p:nvPr/>
        </p:nvSpPr>
        <p:spPr bwMode="auto">
          <a:xfrm>
            <a:off x="18734409" y="28434492"/>
            <a:ext cx="12020081" cy="400110"/>
          </a:xfrm>
          <a:prstGeom prst="rect">
            <a:avLst/>
          </a:prstGeom>
          <a:solidFill>
            <a:srgbClr val="5C363A"/>
          </a:solidFill>
          <a:ln w="9525">
            <a:noFill/>
            <a:miter lim="800000"/>
            <a:headEnd/>
            <a:tailEnd/>
          </a:ln>
          <a:effectLst/>
        </p:spPr>
        <p:txBody>
          <a:bodyPr wrap="square">
            <a:spAutoFit/>
          </a:bodyPr>
          <a:lstStyle/>
          <a:p>
            <a:pPr algn="ctr" defTabSz="914400"/>
            <a:r>
              <a:rPr lang="en-US" sz="2000" b="1" dirty="0" smtClean="0">
                <a:solidFill>
                  <a:srgbClr val="FFFFFF"/>
                </a:solidFill>
                <a:latin typeface="Georgia" charset="0"/>
                <a:ea typeface="Georgia" charset="0"/>
                <a:cs typeface="Georgia" charset="0"/>
              </a:rPr>
              <a:t>Correlation between Productivity, Effectiveness, Efficiency, Skill and Accommodations</a:t>
            </a:r>
            <a:endParaRPr lang="en-US" sz="2000" b="1" dirty="0">
              <a:solidFill>
                <a:srgbClr val="FFFFFF"/>
              </a:solidFill>
              <a:latin typeface="Georgia" charset="0"/>
              <a:ea typeface="Georgia" charset="0"/>
              <a:cs typeface="Georgia" charset="0"/>
            </a:endParaRPr>
          </a:p>
        </p:txBody>
      </p:sp>
      <p:pic>
        <p:nvPicPr>
          <p:cNvPr id="22" name="Picture 21"/>
          <p:cNvPicPr preferRelativeResize="0">
            <a:picLocks/>
          </p:cNvPicPr>
          <p:nvPr/>
        </p:nvPicPr>
        <p:blipFill>
          <a:blip r:embed="rId16"/>
          <a:stretch>
            <a:fillRect/>
          </a:stretch>
        </p:blipFill>
        <p:spPr>
          <a:xfrm>
            <a:off x="17388967" y="32566293"/>
            <a:ext cx="6858000" cy="4800600"/>
          </a:xfrm>
          <a:prstGeom prst="rect">
            <a:avLst/>
          </a:prstGeom>
        </p:spPr>
      </p:pic>
      <p:pic>
        <p:nvPicPr>
          <p:cNvPr id="24" name="Picture 23"/>
          <p:cNvPicPr preferRelativeResize="0">
            <a:picLocks/>
          </p:cNvPicPr>
          <p:nvPr/>
        </p:nvPicPr>
        <p:blipFill>
          <a:blip r:embed="rId17"/>
          <a:stretch>
            <a:fillRect/>
          </a:stretch>
        </p:blipFill>
        <p:spPr>
          <a:xfrm>
            <a:off x="24962590" y="32527283"/>
            <a:ext cx="6858000" cy="4988243"/>
          </a:xfrm>
          <a:prstGeom prst="rect">
            <a:avLst/>
          </a:prstGeom>
        </p:spPr>
      </p:pic>
      <p:sp>
        <p:nvSpPr>
          <p:cNvPr id="93" name="Text Box 204"/>
          <p:cNvSpPr txBox="1">
            <a:spLocks noChangeArrowheads="1"/>
          </p:cNvSpPr>
          <p:nvPr/>
        </p:nvSpPr>
        <p:spPr bwMode="auto">
          <a:xfrm>
            <a:off x="22795553" y="31404159"/>
            <a:ext cx="5200528" cy="707886"/>
          </a:xfrm>
          <a:prstGeom prst="rect">
            <a:avLst/>
          </a:prstGeom>
          <a:solidFill>
            <a:srgbClr val="5C363A"/>
          </a:solidFill>
          <a:ln w="9525">
            <a:noFill/>
            <a:miter lim="800000"/>
            <a:headEnd/>
            <a:tailEnd/>
          </a:ln>
          <a:effectLst/>
        </p:spPr>
        <p:txBody>
          <a:bodyPr wrap="square">
            <a:spAutoFit/>
          </a:bodyPr>
          <a:lstStyle/>
          <a:p>
            <a:pPr defTabSz="914400"/>
            <a:r>
              <a:rPr lang="en-US" sz="4000" dirty="0" smtClean="0">
                <a:solidFill>
                  <a:srgbClr val="C6AF91"/>
                </a:solidFill>
                <a:latin typeface="Georgia" charset="0"/>
                <a:ea typeface="Georgia" charset="0"/>
                <a:cs typeface="Georgia" charset="0"/>
              </a:rPr>
              <a:t>AT Cost Benefit</a:t>
            </a:r>
            <a:endParaRPr lang="en-US" sz="4000" dirty="0">
              <a:solidFill>
                <a:srgbClr val="C6AF91"/>
              </a:solidFill>
              <a:latin typeface="Georgia" charset="0"/>
              <a:ea typeface="Georgia" charset="0"/>
              <a:cs typeface="Georgia" charset="0"/>
            </a:endParaRPr>
          </a:p>
        </p:txBody>
      </p:sp>
      <p:sp>
        <p:nvSpPr>
          <p:cNvPr id="96" name="Text Box 204"/>
          <p:cNvSpPr txBox="1">
            <a:spLocks noChangeArrowheads="1"/>
          </p:cNvSpPr>
          <p:nvPr/>
        </p:nvSpPr>
        <p:spPr bwMode="auto">
          <a:xfrm>
            <a:off x="19029604" y="32026612"/>
            <a:ext cx="4823017" cy="461665"/>
          </a:xfrm>
          <a:prstGeom prst="rect">
            <a:avLst/>
          </a:prstGeom>
          <a:solidFill>
            <a:srgbClr val="5C363A"/>
          </a:solidFill>
          <a:ln w="9525">
            <a:noFill/>
            <a:miter lim="800000"/>
            <a:headEnd/>
            <a:tailEnd/>
          </a:ln>
          <a:effectLst/>
        </p:spPr>
        <p:txBody>
          <a:bodyPr wrap="square">
            <a:spAutoFit/>
          </a:bodyPr>
          <a:lstStyle/>
          <a:p>
            <a:pPr defTabSz="914400"/>
            <a:r>
              <a:rPr lang="en-US" sz="2400" b="1" dirty="0" smtClean="0">
                <a:solidFill>
                  <a:srgbClr val="FFFFFF"/>
                </a:solidFill>
                <a:latin typeface="Georgia" charset="0"/>
                <a:ea typeface="Georgia" charset="0"/>
                <a:cs typeface="Georgia" charset="0"/>
              </a:rPr>
              <a:t>By</a:t>
            </a:r>
            <a:r>
              <a:rPr lang="en-US" sz="2400" b="1" dirty="0" smtClean="0">
                <a:solidFill>
                  <a:srgbClr val="A35E64"/>
                </a:solidFill>
                <a:latin typeface="Georgia" charset="0"/>
                <a:ea typeface="Georgia" charset="0"/>
                <a:cs typeface="Georgia" charset="0"/>
              </a:rPr>
              <a:t> </a:t>
            </a:r>
            <a:r>
              <a:rPr lang="en-US" sz="2400" b="1" dirty="0" smtClean="0">
                <a:solidFill>
                  <a:srgbClr val="FFFFFF"/>
                </a:solidFill>
                <a:latin typeface="Georgia" charset="0"/>
                <a:ea typeface="Georgia" charset="0"/>
                <a:cs typeface="Georgia" charset="0"/>
              </a:rPr>
              <a:t>Employment</a:t>
            </a:r>
            <a:r>
              <a:rPr lang="en-US" sz="2400" b="1" dirty="0" smtClean="0">
                <a:solidFill>
                  <a:srgbClr val="A35E64"/>
                </a:solidFill>
                <a:latin typeface="Georgia" charset="0"/>
                <a:ea typeface="Georgia" charset="0"/>
                <a:cs typeface="Georgia" charset="0"/>
              </a:rPr>
              <a:t> </a:t>
            </a:r>
            <a:r>
              <a:rPr lang="en-US" sz="2400" b="1" dirty="0" smtClean="0">
                <a:solidFill>
                  <a:srgbClr val="FFFFFF"/>
                </a:solidFill>
                <a:latin typeface="Georgia" charset="0"/>
                <a:ea typeface="Georgia" charset="0"/>
                <a:cs typeface="Georgia" charset="0"/>
              </a:rPr>
              <a:t>Type</a:t>
            </a:r>
            <a:r>
              <a:rPr lang="en-US" sz="2400" b="1" dirty="0" smtClean="0">
                <a:solidFill>
                  <a:srgbClr val="A35E64"/>
                </a:solidFill>
                <a:latin typeface="Georgia" charset="0"/>
                <a:ea typeface="Georgia" charset="0"/>
                <a:cs typeface="Georgia" charset="0"/>
              </a:rPr>
              <a:t> </a:t>
            </a:r>
            <a:endParaRPr lang="en-US" sz="2400" b="1" dirty="0">
              <a:solidFill>
                <a:srgbClr val="A35E64"/>
              </a:solidFill>
              <a:latin typeface="Georgia" charset="0"/>
              <a:ea typeface="Georgia" charset="0"/>
              <a:cs typeface="Georgia" charset="0"/>
            </a:endParaRPr>
          </a:p>
        </p:txBody>
      </p:sp>
      <p:sp>
        <p:nvSpPr>
          <p:cNvPr id="98" name="Text Box 204"/>
          <p:cNvSpPr txBox="1">
            <a:spLocks noChangeArrowheads="1"/>
          </p:cNvSpPr>
          <p:nvPr/>
        </p:nvSpPr>
        <p:spPr bwMode="auto">
          <a:xfrm>
            <a:off x="25679747" y="32026612"/>
            <a:ext cx="5423686" cy="461665"/>
          </a:xfrm>
          <a:prstGeom prst="rect">
            <a:avLst/>
          </a:prstGeom>
          <a:solidFill>
            <a:srgbClr val="5C363A"/>
          </a:solidFill>
          <a:ln w="9525">
            <a:noFill/>
            <a:miter lim="800000"/>
            <a:headEnd/>
            <a:tailEnd/>
          </a:ln>
          <a:effectLst/>
        </p:spPr>
        <p:txBody>
          <a:bodyPr wrap="square">
            <a:spAutoFit/>
          </a:bodyPr>
          <a:lstStyle/>
          <a:p>
            <a:pPr algn="ctr" defTabSz="914400"/>
            <a:r>
              <a:rPr lang="en-US" sz="2400" b="1" dirty="0" smtClean="0">
                <a:solidFill>
                  <a:srgbClr val="FFFFFF"/>
                </a:solidFill>
                <a:latin typeface="Georgia" charset="0"/>
                <a:ea typeface="Georgia" charset="0"/>
                <a:cs typeface="Georgia" charset="0"/>
              </a:rPr>
              <a:t>By Diagnostic Category </a:t>
            </a:r>
            <a:endParaRPr lang="en-US" sz="2400" b="1" dirty="0">
              <a:solidFill>
                <a:srgbClr val="FFFFFF"/>
              </a:solidFill>
              <a:latin typeface="Georgia" charset="0"/>
              <a:ea typeface="Georgia" charset="0"/>
              <a:cs typeface="Georgia" charset="0"/>
            </a:endParaRPr>
          </a:p>
        </p:txBody>
      </p:sp>
      <p:sp>
        <p:nvSpPr>
          <p:cNvPr id="100" name="Text Box 204"/>
          <p:cNvSpPr txBox="1">
            <a:spLocks noChangeArrowheads="1"/>
          </p:cNvSpPr>
          <p:nvPr/>
        </p:nvSpPr>
        <p:spPr bwMode="auto">
          <a:xfrm>
            <a:off x="18569150" y="27715705"/>
            <a:ext cx="12209336" cy="400110"/>
          </a:xfrm>
          <a:prstGeom prst="rect">
            <a:avLst/>
          </a:prstGeom>
          <a:noFill/>
          <a:ln w="9525">
            <a:noFill/>
            <a:miter lim="800000"/>
            <a:headEnd/>
            <a:tailEnd/>
          </a:ln>
          <a:effectLst/>
        </p:spPr>
        <p:txBody>
          <a:bodyPr wrap="square">
            <a:spAutoFit/>
          </a:bodyPr>
          <a:lstStyle/>
          <a:p>
            <a:pPr algn="ctr" defTabSz="914400"/>
            <a:r>
              <a:rPr lang="en-US" sz="2000" dirty="0" smtClean="0">
                <a:solidFill>
                  <a:srgbClr val="FFFFFF"/>
                </a:solidFill>
                <a:latin typeface="Oriya Sangam MN" charset="0"/>
                <a:ea typeface="Oriya Sangam MN" charset="0"/>
                <a:cs typeface="Oriya Sangam MN" charset="0"/>
              </a:rPr>
              <a:t>Productivity, Effectiveness, Efficiency, Skill, and Accommodations rated on a 5-point Likert Scale</a:t>
            </a:r>
          </a:p>
        </p:txBody>
      </p:sp>
      <p:sp>
        <p:nvSpPr>
          <p:cNvPr id="21" name="Rectangle 20"/>
          <p:cNvSpPr/>
          <p:nvPr/>
        </p:nvSpPr>
        <p:spPr>
          <a:xfrm>
            <a:off x="17003553" y="7086259"/>
            <a:ext cx="15074587" cy="9357301"/>
          </a:xfrm>
          <a:prstGeom prst="rect">
            <a:avLst/>
          </a:prstGeom>
          <a:no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a:xfrm>
            <a:off x="12648317" y="29343685"/>
            <a:ext cx="2199995" cy="738664"/>
          </a:xfrm>
          <a:prstGeom prst="rect">
            <a:avLst/>
          </a:prstGeom>
          <a:solidFill>
            <a:srgbClr val="A35E64"/>
          </a:solidFill>
          <a:ln>
            <a:solidFill>
              <a:srgbClr val="FFFFFF"/>
            </a:solidFill>
          </a:ln>
        </p:spPr>
        <p:txBody>
          <a:bodyPr wrap="square" rtlCol="0">
            <a:spAutoFit/>
          </a:bodyPr>
          <a:lstStyle/>
          <a:p>
            <a:pPr algn="ctr"/>
            <a:r>
              <a:rPr lang="en-US" sz="1400" dirty="0" smtClean="0">
                <a:solidFill>
                  <a:srgbClr val="FFFFFF"/>
                </a:solidFill>
                <a:latin typeface="Oriya Sangam MN"/>
                <a:ea typeface="Georgia" charset="0"/>
                <a:cs typeface="Georgia" charset="0"/>
              </a:rPr>
              <a:t>Ratings for effectiveness, efficiency, skill, &amp; accommodations </a:t>
            </a:r>
            <a:endParaRPr lang="en-US" sz="1400" dirty="0">
              <a:solidFill>
                <a:srgbClr val="FFFFFF"/>
              </a:solidFill>
              <a:latin typeface="Oriya Sangam MN"/>
              <a:ea typeface="Georgia" charset="0"/>
              <a:cs typeface="Georgia" charset="0"/>
            </a:endParaRPr>
          </a:p>
        </p:txBody>
      </p:sp>
      <p:sp>
        <p:nvSpPr>
          <p:cNvPr id="133" name="TextBox 132"/>
          <p:cNvSpPr txBox="1"/>
          <p:nvPr/>
        </p:nvSpPr>
        <p:spPr>
          <a:xfrm>
            <a:off x="12655575" y="30322494"/>
            <a:ext cx="2199995" cy="738664"/>
          </a:xfrm>
          <a:prstGeom prst="rect">
            <a:avLst/>
          </a:prstGeom>
          <a:solidFill>
            <a:srgbClr val="A35E64"/>
          </a:solidFill>
          <a:ln>
            <a:solidFill>
              <a:srgbClr val="FFFFFF"/>
            </a:solidFill>
          </a:ln>
        </p:spPr>
        <p:txBody>
          <a:bodyPr wrap="square" rtlCol="0">
            <a:spAutoFit/>
          </a:bodyPr>
          <a:lstStyle/>
          <a:p>
            <a:pPr algn="ctr"/>
            <a:r>
              <a:rPr lang="en-US" sz="1400" dirty="0" smtClean="0">
                <a:solidFill>
                  <a:srgbClr val="FFFFFF"/>
                </a:solidFill>
                <a:latin typeface="Oriya Sangam MN"/>
                <a:ea typeface="Georgia" charset="0"/>
                <a:cs typeface="Georgia" charset="0"/>
              </a:rPr>
              <a:t>Ratings for effectiveness, efficiency, skill, &amp; accommodations </a:t>
            </a:r>
            <a:endParaRPr lang="en-US" sz="1400" dirty="0">
              <a:solidFill>
                <a:srgbClr val="FFFFFF"/>
              </a:solidFill>
              <a:latin typeface="Oriya Sangam MN"/>
              <a:ea typeface="Georgia" charset="0"/>
              <a:cs typeface="Georgia" charset="0"/>
            </a:endParaRPr>
          </a:p>
        </p:txBody>
      </p:sp>
      <p:cxnSp>
        <p:nvCxnSpPr>
          <p:cNvPr id="15" name="Straight Connector 14"/>
          <p:cNvCxnSpPr>
            <a:stCxn id="8" idx="3"/>
            <a:endCxn id="55" idx="1"/>
          </p:cNvCxnSpPr>
          <p:nvPr/>
        </p:nvCxnSpPr>
        <p:spPr>
          <a:xfrm flipV="1">
            <a:off x="2374175" y="29159746"/>
            <a:ext cx="312698" cy="597099"/>
          </a:xfrm>
          <a:prstGeom prst="line">
            <a:avLst/>
          </a:prstGeom>
          <a:ln>
            <a:solidFill>
              <a:srgbClr val="F9FBFD"/>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420085" y="29767163"/>
            <a:ext cx="325456"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401035" y="29761329"/>
            <a:ext cx="308211" cy="544285"/>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55" idx="3"/>
            <a:endCxn id="119" idx="3"/>
          </p:cNvCxnSpPr>
          <p:nvPr/>
        </p:nvCxnSpPr>
        <p:spPr>
          <a:xfrm flipV="1">
            <a:off x="3661472" y="29098600"/>
            <a:ext cx="8630361" cy="61146"/>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4107137" y="28949271"/>
            <a:ext cx="2301711"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Role 1 Productivity</a:t>
            </a:r>
            <a:endParaRPr lang="en-US" sz="1800" dirty="0">
              <a:solidFill>
                <a:srgbClr val="FFFFFF"/>
              </a:solidFill>
              <a:latin typeface="Oriya Sangam MN"/>
              <a:ea typeface="Georgia" charset="0"/>
              <a:cs typeface="Georgia" charset="0"/>
            </a:endParaRPr>
          </a:p>
        </p:txBody>
      </p:sp>
      <p:sp>
        <p:nvSpPr>
          <p:cNvPr id="115" name="TextBox 114"/>
          <p:cNvSpPr txBox="1"/>
          <p:nvPr/>
        </p:nvSpPr>
        <p:spPr>
          <a:xfrm>
            <a:off x="6629385" y="28938194"/>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1</a:t>
            </a:r>
            <a:endParaRPr lang="en-US" sz="1800" dirty="0">
              <a:solidFill>
                <a:srgbClr val="FFFFFF"/>
              </a:solidFill>
              <a:latin typeface="Oriya Sangam MN"/>
              <a:ea typeface="Georgia" charset="0"/>
              <a:cs typeface="Georgia" charset="0"/>
            </a:endParaRPr>
          </a:p>
        </p:txBody>
      </p:sp>
      <p:sp>
        <p:nvSpPr>
          <p:cNvPr id="116" name="TextBox 115"/>
          <p:cNvSpPr txBox="1"/>
          <p:nvPr/>
        </p:nvSpPr>
        <p:spPr>
          <a:xfrm>
            <a:off x="7786721" y="28935328"/>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2</a:t>
            </a:r>
            <a:endParaRPr lang="en-US" sz="1800" dirty="0">
              <a:solidFill>
                <a:srgbClr val="FFFFFF"/>
              </a:solidFill>
              <a:latin typeface="Oriya Sangam MN"/>
              <a:ea typeface="Georgia" charset="0"/>
              <a:cs typeface="Georgia" charset="0"/>
            </a:endParaRPr>
          </a:p>
        </p:txBody>
      </p:sp>
      <p:sp>
        <p:nvSpPr>
          <p:cNvPr id="117" name="TextBox 116"/>
          <p:cNvSpPr txBox="1"/>
          <p:nvPr/>
        </p:nvSpPr>
        <p:spPr>
          <a:xfrm>
            <a:off x="8987257" y="28920243"/>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3</a:t>
            </a:r>
            <a:endParaRPr lang="en-US" sz="1800" dirty="0">
              <a:solidFill>
                <a:srgbClr val="FFFFFF"/>
              </a:solidFill>
              <a:latin typeface="Oriya Sangam MN"/>
              <a:ea typeface="Georgia" charset="0"/>
              <a:cs typeface="Georgia" charset="0"/>
            </a:endParaRPr>
          </a:p>
        </p:txBody>
      </p:sp>
      <p:sp>
        <p:nvSpPr>
          <p:cNvPr id="118" name="TextBox 117"/>
          <p:cNvSpPr txBox="1"/>
          <p:nvPr/>
        </p:nvSpPr>
        <p:spPr>
          <a:xfrm>
            <a:off x="10153693" y="28928448"/>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4</a:t>
            </a:r>
            <a:endParaRPr lang="en-US" sz="1800" dirty="0">
              <a:solidFill>
                <a:srgbClr val="FFFFFF"/>
              </a:solidFill>
              <a:latin typeface="Oriya Sangam MN"/>
              <a:ea typeface="Georgia" charset="0"/>
              <a:cs typeface="Georgia" charset="0"/>
            </a:endParaRPr>
          </a:p>
        </p:txBody>
      </p:sp>
      <p:sp>
        <p:nvSpPr>
          <p:cNvPr id="119" name="TextBox 118"/>
          <p:cNvSpPr txBox="1"/>
          <p:nvPr/>
        </p:nvSpPr>
        <p:spPr>
          <a:xfrm>
            <a:off x="11322707" y="28913934"/>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5</a:t>
            </a:r>
            <a:endParaRPr lang="en-US" sz="1800" dirty="0">
              <a:solidFill>
                <a:srgbClr val="FFFFFF"/>
              </a:solidFill>
              <a:latin typeface="Oriya Sangam MN"/>
              <a:ea typeface="Georgia" charset="0"/>
              <a:cs typeface="Georgia" charset="0"/>
            </a:endParaRPr>
          </a:p>
        </p:txBody>
      </p:sp>
      <p:cxnSp>
        <p:nvCxnSpPr>
          <p:cNvPr id="137" name="Straight Connector 136"/>
          <p:cNvCxnSpPr/>
          <p:nvPr/>
        </p:nvCxnSpPr>
        <p:spPr>
          <a:xfrm flipV="1">
            <a:off x="3668402" y="29690963"/>
            <a:ext cx="8324980" cy="3877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3672032" y="30230713"/>
            <a:ext cx="8324980" cy="3877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4099883" y="29537098"/>
            <a:ext cx="2301711"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Role </a:t>
            </a:r>
            <a:r>
              <a:rPr lang="en-US" sz="1800" dirty="0">
                <a:solidFill>
                  <a:srgbClr val="FFFFFF"/>
                </a:solidFill>
                <a:latin typeface="Oriya Sangam MN"/>
                <a:ea typeface="Georgia" charset="0"/>
                <a:cs typeface="Georgia" charset="0"/>
              </a:rPr>
              <a:t>2</a:t>
            </a:r>
            <a:r>
              <a:rPr lang="en-US" sz="1800" dirty="0" smtClean="0">
                <a:solidFill>
                  <a:srgbClr val="FFFFFF"/>
                </a:solidFill>
                <a:latin typeface="Oriya Sangam MN"/>
                <a:ea typeface="Georgia" charset="0"/>
                <a:cs typeface="Georgia" charset="0"/>
              </a:rPr>
              <a:t> Productivity</a:t>
            </a:r>
            <a:endParaRPr lang="en-US" sz="1800" dirty="0">
              <a:solidFill>
                <a:srgbClr val="FFFFFF"/>
              </a:solidFill>
              <a:latin typeface="Oriya Sangam MN"/>
              <a:ea typeface="Georgia" charset="0"/>
              <a:cs typeface="Georgia" charset="0"/>
            </a:endParaRPr>
          </a:p>
        </p:txBody>
      </p:sp>
      <p:sp>
        <p:nvSpPr>
          <p:cNvPr id="126" name="TextBox 125"/>
          <p:cNvSpPr txBox="1"/>
          <p:nvPr/>
        </p:nvSpPr>
        <p:spPr>
          <a:xfrm>
            <a:off x="4092629" y="30066869"/>
            <a:ext cx="2301711"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Role </a:t>
            </a:r>
            <a:r>
              <a:rPr lang="en-US" sz="1800" dirty="0">
                <a:solidFill>
                  <a:srgbClr val="FFFFFF"/>
                </a:solidFill>
                <a:latin typeface="Oriya Sangam MN"/>
                <a:ea typeface="Georgia" charset="0"/>
                <a:cs typeface="Georgia" charset="0"/>
              </a:rPr>
              <a:t>3</a:t>
            </a:r>
            <a:r>
              <a:rPr lang="en-US" sz="1800" dirty="0" smtClean="0">
                <a:solidFill>
                  <a:srgbClr val="FFFFFF"/>
                </a:solidFill>
                <a:latin typeface="Oriya Sangam MN"/>
                <a:ea typeface="Georgia" charset="0"/>
                <a:cs typeface="Georgia" charset="0"/>
              </a:rPr>
              <a:t> Productivity</a:t>
            </a:r>
            <a:endParaRPr lang="en-US" sz="1800" dirty="0">
              <a:solidFill>
                <a:srgbClr val="FFFFFF"/>
              </a:solidFill>
              <a:latin typeface="Oriya Sangam MN"/>
              <a:ea typeface="Georgia" charset="0"/>
              <a:cs typeface="Georgia" charset="0"/>
            </a:endParaRPr>
          </a:p>
        </p:txBody>
      </p:sp>
      <p:sp>
        <p:nvSpPr>
          <p:cNvPr id="127" name="TextBox 126"/>
          <p:cNvSpPr txBox="1"/>
          <p:nvPr/>
        </p:nvSpPr>
        <p:spPr>
          <a:xfrm>
            <a:off x="6614877" y="30055792"/>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1</a:t>
            </a:r>
            <a:endParaRPr lang="en-US" sz="1800" dirty="0">
              <a:solidFill>
                <a:srgbClr val="FFFFFF"/>
              </a:solidFill>
              <a:latin typeface="Oriya Sangam MN"/>
              <a:ea typeface="Georgia" charset="0"/>
              <a:cs typeface="Georgia" charset="0"/>
            </a:endParaRPr>
          </a:p>
        </p:txBody>
      </p:sp>
      <p:sp>
        <p:nvSpPr>
          <p:cNvPr id="128" name="TextBox 127"/>
          <p:cNvSpPr txBox="1"/>
          <p:nvPr/>
        </p:nvSpPr>
        <p:spPr>
          <a:xfrm>
            <a:off x="7772213" y="30052926"/>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2</a:t>
            </a:r>
            <a:endParaRPr lang="en-US" sz="1800" dirty="0">
              <a:solidFill>
                <a:srgbClr val="FFFFFF"/>
              </a:solidFill>
              <a:latin typeface="Oriya Sangam MN"/>
              <a:ea typeface="Georgia" charset="0"/>
              <a:cs typeface="Georgia" charset="0"/>
            </a:endParaRPr>
          </a:p>
        </p:txBody>
      </p:sp>
      <p:sp>
        <p:nvSpPr>
          <p:cNvPr id="129" name="TextBox 128"/>
          <p:cNvSpPr txBox="1"/>
          <p:nvPr/>
        </p:nvSpPr>
        <p:spPr>
          <a:xfrm>
            <a:off x="8972749" y="30037841"/>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3</a:t>
            </a:r>
            <a:endParaRPr lang="en-US" sz="1800" dirty="0">
              <a:solidFill>
                <a:srgbClr val="FFFFFF"/>
              </a:solidFill>
              <a:latin typeface="Oriya Sangam MN"/>
              <a:ea typeface="Georgia" charset="0"/>
              <a:cs typeface="Georgia" charset="0"/>
            </a:endParaRPr>
          </a:p>
        </p:txBody>
      </p:sp>
      <p:sp>
        <p:nvSpPr>
          <p:cNvPr id="130" name="TextBox 129"/>
          <p:cNvSpPr txBox="1"/>
          <p:nvPr/>
        </p:nvSpPr>
        <p:spPr>
          <a:xfrm>
            <a:off x="10139185" y="30046046"/>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4</a:t>
            </a:r>
            <a:endParaRPr lang="en-US" sz="1800" dirty="0">
              <a:solidFill>
                <a:srgbClr val="FFFFFF"/>
              </a:solidFill>
              <a:latin typeface="Oriya Sangam MN"/>
              <a:ea typeface="Georgia" charset="0"/>
              <a:cs typeface="Georgia" charset="0"/>
            </a:endParaRPr>
          </a:p>
        </p:txBody>
      </p:sp>
      <p:sp>
        <p:nvSpPr>
          <p:cNvPr id="131" name="TextBox 130"/>
          <p:cNvSpPr txBox="1"/>
          <p:nvPr/>
        </p:nvSpPr>
        <p:spPr>
          <a:xfrm>
            <a:off x="11308199" y="30031532"/>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5</a:t>
            </a:r>
            <a:endParaRPr lang="en-US" sz="1800" dirty="0">
              <a:solidFill>
                <a:srgbClr val="FFFFFF"/>
              </a:solidFill>
              <a:latin typeface="Oriya Sangam MN"/>
              <a:ea typeface="Georgia" charset="0"/>
              <a:cs typeface="Georgia" charset="0"/>
            </a:endParaRPr>
          </a:p>
        </p:txBody>
      </p:sp>
      <p:sp>
        <p:nvSpPr>
          <p:cNvPr id="121" name="TextBox 120"/>
          <p:cNvSpPr txBox="1"/>
          <p:nvPr/>
        </p:nvSpPr>
        <p:spPr>
          <a:xfrm>
            <a:off x="6622131" y="29511507"/>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1</a:t>
            </a:r>
            <a:endParaRPr lang="en-US" sz="1800" dirty="0">
              <a:solidFill>
                <a:srgbClr val="FFFFFF"/>
              </a:solidFill>
              <a:latin typeface="Oriya Sangam MN"/>
              <a:ea typeface="Georgia" charset="0"/>
              <a:cs typeface="Georgia" charset="0"/>
            </a:endParaRPr>
          </a:p>
        </p:txBody>
      </p:sp>
      <p:sp>
        <p:nvSpPr>
          <p:cNvPr id="122" name="TextBox 121"/>
          <p:cNvSpPr txBox="1"/>
          <p:nvPr/>
        </p:nvSpPr>
        <p:spPr>
          <a:xfrm>
            <a:off x="7779467" y="29508641"/>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2</a:t>
            </a:r>
            <a:endParaRPr lang="en-US" sz="1800" dirty="0">
              <a:solidFill>
                <a:srgbClr val="FFFFFF"/>
              </a:solidFill>
              <a:latin typeface="Oriya Sangam MN"/>
              <a:ea typeface="Georgia" charset="0"/>
              <a:cs typeface="Georgia" charset="0"/>
            </a:endParaRPr>
          </a:p>
        </p:txBody>
      </p:sp>
      <p:sp>
        <p:nvSpPr>
          <p:cNvPr id="123" name="TextBox 122"/>
          <p:cNvSpPr txBox="1"/>
          <p:nvPr/>
        </p:nvSpPr>
        <p:spPr>
          <a:xfrm>
            <a:off x="8980003" y="29493556"/>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3</a:t>
            </a:r>
            <a:endParaRPr lang="en-US" sz="1800" dirty="0">
              <a:solidFill>
                <a:srgbClr val="FFFFFF"/>
              </a:solidFill>
              <a:latin typeface="Oriya Sangam MN"/>
              <a:ea typeface="Georgia" charset="0"/>
              <a:cs typeface="Georgia" charset="0"/>
            </a:endParaRPr>
          </a:p>
        </p:txBody>
      </p:sp>
      <p:sp>
        <p:nvSpPr>
          <p:cNvPr id="124" name="TextBox 123"/>
          <p:cNvSpPr txBox="1"/>
          <p:nvPr/>
        </p:nvSpPr>
        <p:spPr>
          <a:xfrm>
            <a:off x="10146439" y="29501761"/>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4</a:t>
            </a:r>
            <a:endParaRPr lang="en-US" sz="1800" dirty="0">
              <a:solidFill>
                <a:srgbClr val="FFFFFF"/>
              </a:solidFill>
              <a:latin typeface="Oriya Sangam MN"/>
              <a:ea typeface="Georgia" charset="0"/>
              <a:cs typeface="Georgia" charset="0"/>
            </a:endParaRPr>
          </a:p>
        </p:txBody>
      </p:sp>
      <p:sp>
        <p:nvSpPr>
          <p:cNvPr id="125" name="TextBox 124"/>
          <p:cNvSpPr txBox="1"/>
          <p:nvPr/>
        </p:nvSpPr>
        <p:spPr>
          <a:xfrm>
            <a:off x="11315453" y="29487247"/>
            <a:ext cx="969126" cy="369332"/>
          </a:xfrm>
          <a:prstGeom prst="rect">
            <a:avLst/>
          </a:prstGeom>
          <a:solidFill>
            <a:srgbClr val="A35E64"/>
          </a:solidFill>
          <a:ln>
            <a:solidFill>
              <a:srgbClr val="FFFFFF"/>
            </a:solidFill>
          </a:ln>
        </p:spPr>
        <p:txBody>
          <a:bodyPr wrap="square" rtlCol="0">
            <a:spAutoFit/>
          </a:bodyPr>
          <a:lstStyle/>
          <a:p>
            <a:pPr algn="ctr"/>
            <a:r>
              <a:rPr lang="en-US" sz="1800" dirty="0" smtClean="0">
                <a:solidFill>
                  <a:srgbClr val="FFFFFF"/>
                </a:solidFill>
                <a:latin typeface="Oriya Sangam MN"/>
                <a:ea typeface="Georgia" charset="0"/>
                <a:cs typeface="Georgia" charset="0"/>
              </a:rPr>
              <a:t>AT 5</a:t>
            </a:r>
            <a:endParaRPr lang="en-US" sz="1800" dirty="0">
              <a:solidFill>
                <a:srgbClr val="FFFFFF"/>
              </a:solidFill>
              <a:latin typeface="Oriya Sangam MN"/>
              <a:ea typeface="Georgia" charset="0"/>
              <a:cs typeface="Georgia" charset="0"/>
            </a:endParaRPr>
          </a:p>
        </p:txBody>
      </p:sp>
      <p:cxnSp>
        <p:nvCxnSpPr>
          <p:cNvPr id="49" name="Straight Connector 48"/>
          <p:cNvCxnSpPr>
            <a:stCxn id="119" idx="3"/>
          </p:cNvCxnSpPr>
          <p:nvPr/>
        </p:nvCxnSpPr>
        <p:spPr>
          <a:xfrm flipV="1">
            <a:off x="12291833" y="28583093"/>
            <a:ext cx="336838" cy="515507"/>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2284579" y="29759827"/>
            <a:ext cx="325526" cy="6068"/>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31" idx="3"/>
            <a:endCxn id="133" idx="1"/>
          </p:cNvCxnSpPr>
          <p:nvPr/>
        </p:nvCxnSpPr>
        <p:spPr>
          <a:xfrm>
            <a:off x="12277325" y="30216198"/>
            <a:ext cx="378250" cy="475628"/>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17011576" y="16743073"/>
            <a:ext cx="15066564" cy="14315511"/>
          </a:xfrm>
          <a:prstGeom prst="rect">
            <a:avLst/>
          </a:prstGeom>
          <a:no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17019598" y="31259195"/>
            <a:ext cx="15058542" cy="6388860"/>
          </a:xfrm>
          <a:prstGeom prst="rect">
            <a:avLst/>
          </a:prstGeom>
          <a:noFill/>
          <a:ln w="508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 Diagonal Corner Rectangle 24"/>
          <p:cNvSpPr>
            <a:spLocks/>
          </p:cNvSpPr>
          <p:nvPr/>
        </p:nvSpPr>
        <p:spPr bwMode="auto">
          <a:xfrm>
            <a:off x="653361" y="19456341"/>
            <a:ext cx="15544800" cy="5200468"/>
          </a:xfrm>
          <a:prstGeom prst="rect">
            <a:avLst/>
          </a:prstGeom>
          <a:solidFill>
            <a:srgbClr val="5C363A"/>
          </a:solidFill>
          <a:ln w="76200" cap="flat" cmpd="sng" algn="ctr">
            <a:solidFill>
              <a:srgbClr val="C6AF91"/>
            </a:solidFill>
            <a:prstDash val="solid"/>
            <a:round/>
            <a:headEnd/>
            <a:tailEnd/>
          </a:ln>
        </p:spPr>
        <p:txBody>
          <a:bodyPr anchor="ctr"/>
          <a:lstStyle/>
          <a:p>
            <a:pPr marL="722313" lvl="0" indent="-722313" defTabSz="914400">
              <a:spcBef>
                <a:spcPts val="600"/>
              </a:spcBef>
              <a:spcAft>
                <a:spcPts val="600"/>
              </a:spcAft>
              <a:buFontTx/>
              <a:buChar char="•"/>
            </a:pPr>
            <a:r>
              <a:rPr lang="en-US" sz="3600" dirty="0" smtClean="0">
                <a:solidFill>
                  <a:srgbClr val="FFFFFF"/>
                </a:solidFill>
                <a:latin typeface="Oriya Sangam MN" charset="0"/>
                <a:ea typeface="Oriya Sangam MN" charset="0"/>
                <a:cs typeface="Oriya Sangam MN" charset="0"/>
              </a:rPr>
              <a:t>What </a:t>
            </a:r>
            <a:r>
              <a:rPr lang="en-US" sz="3600" dirty="0">
                <a:solidFill>
                  <a:srgbClr val="FFFFFF"/>
                </a:solidFill>
                <a:latin typeface="Oriya Sangam MN" charset="0"/>
                <a:ea typeface="Oriya Sangam MN" charset="0"/>
                <a:cs typeface="Oriya Sangam MN" charset="0"/>
              </a:rPr>
              <a:t>types of AT devices are currently being used by individuals with disabilities at work?</a:t>
            </a:r>
          </a:p>
          <a:p>
            <a:pPr marL="722313" lvl="0" indent="-722313" defTabSz="914400">
              <a:spcBef>
                <a:spcPts val="600"/>
              </a:spcBef>
              <a:spcAft>
                <a:spcPts val="600"/>
              </a:spcAft>
              <a:buFontTx/>
              <a:buChar char="•"/>
            </a:pPr>
            <a:r>
              <a:rPr lang="en-US" sz="3600" dirty="0">
                <a:solidFill>
                  <a:srgbClr val="FFFFFF"/>
                </a:solidFill>
                <a:latin typeface="Oriya Sangam MN" charset="0"/>
                <a:ea typeface="Oriya Sangam MN" charset="0"/>
                <a:cs typeface="Oriya Sangam MN" charset="0"/>
              </a:rPr>
              <a:t>How effectively and efficiently </a:t>
            </a:r>
            <a:r>
              <a:rPr lang="en-US" sz="3600" dirty="0" smtClean="0">
                <a:solidFill>
                  <a:srgbClr val="FFFFFF"/>
                </a:solidFill>
                <a:latin typeface="Oriya Sangam MN" charset="0"/>
                <a:ea typeface="Oriya Sangam MN" charset="0"/>
                <a:cs typeface="Oriya Sangam MN" charset="0"/>
              </a:rPr>
              <a:t>do the devices </a:t>
            </a:r>
            <a:r>
              <a:rPr lang="en-US" sz="3600" dirty="0">
                <a:solidFill>
                  <a:srgbClr val="FFFFFF"/>
                </a:solidFill>
                <a:latin typeface="Oriya Sangam MN" charset="0"/>
                <a:ea typeface="Oriya Sangam MN" charset="0"/>
                <a:cs typeface="Oriya Sangam MN" charset="0"/>
              </a:rPr>
              <a:t>fulfill their work roles? </a:t>
            </a:r>
          </a:p>
          <a:p>
            <a:pPr marL="722313" lvl="0" indent="-722313" defTabSz="914400">
              <a:spcBef>
                <a:spcPts val="600"/>
              </a:spcBef>
              <a:spcAft>
                <a:spcPts val="600"/>
              </a:spcAft>
              <a:buFontTx/>
              <a:buChar char="•"/>
            </a:pPr>
            <a:r>
              <a:rPr lang="en-US" sz="3600" dirty="0">
                <a:solidFill>
                  <a:srgbClr val="FFFFFF"/>
                </a:solidFill>
                <a:latin typeface="Oriya Sangam MN" charset="0"/>
                <a:ea typeface="Oriya Sangam MN" charset="0"/>
                <a:cs typeface="Oriya Sangam MN" charset="0"/>
              </a:rPr>
              <a:t>How adequate are </a:t>
            </a:r>
            <a:r>
              <a:rPr lang="en-US" sz="3600" dirty="0" smtClean="0">
                <a:solidFill>
                  <a:srgbClr val="FFFFFF"/>
                </a:solidFill>
                <a:latin typeface="Oriya Sangam MN" charset="0"/>
                <a:ea typeface="Oriya Sangam MN" charset="0"/>
                <a:cs typeface="Oriya Sangam MN" charset="0"/>
              </a:rPr>
              <a:t>the employee’s skills and accommodations received in </a:t>
            </a:r>
            <a:r>
              <a:rPr lang="en-US" sz="3600" dirty="0">
                <a:solidFill>
                  <a:srgbClr val="FFFFFF"/>
                </a:solidFill>
                <a:latin typeface="Oriya Sangam MN" charset="0"/>
                <a:ea typeface="Oriya Sangam MN" charset="0"/>
                <a:cs typeface="Oriya Sangam MN" charset="0"/>
              </a:rPr>
              <a:t>regards to AT devices? And; </a:t>
            </a:r>
          </a:p>
          <a:p>
            <a:pPr marL="722313" lvl="0" indent="-722313" defTabSz="914400">
              <a:spcBef>
                <a:spcPts val="600"/>
              </a:spcBef>
              <a:spcAft>
                <a:spcPts val="600"/>
              </a:spcAft>
              <a:buFontTx/>
              <a:buChar char="•"/>
            </a:pPr>
            <a:r>
              <a:rPr lang="en-US" sz="3600" dirty="0">
                <a:solidFill>
                  <a:srgbClr val="FFFFFF"/>
                </a:solidFill>
                <a:latin typeface="Oriya Sangam MN" charset="0"/>
                <a:ea typeface="Oriya Sangam MN" charset="0"/>
                <a:cs typeface="Oriya Sangam MN" charset="0"/>
              </a:rPr>
              <a:t>Is it worthwhile for stakeholders to invest in AT equipment and training in relation to an individual’s </a:t>
            </a:r>
            <a:r>
              <a:rPr lang="en-US" sz="3600" dirty="0" smtClean="0">
                <a:solidFill>
                  <a:srgbClr val="FFFFFF"/>
                </a:solidFill>
                <a:latin typeface="Oriya Sangam MN" charset="0"/>
                <a:ea typeface="Oriya Sangam MN" charset="0"/>
                <a:cs typeface="Oriya Sangam MN" charset="0"/>
              </a:rPr>
              <a:t>sustained employment and earning potential?</a:t>
            </a:r>
            <a:r>
              <a:rPr lang="en-US" sz="3600" dirty="0" smtClean="0">
                <a:solidFill>
                  <a:srgbClr val="5C363A"/>
                </a:solidFill>
                <a:latin typeface="Oriya Sangam MN" charset="0"/>
                <a:ea typeface="Oriya Sangam MN" charset="0"/>
                <a:cs typeface="Oriya Sangam MN" charset="0"/>
              </a:rPr>
              <a:t>?</a:t>
            </a:r>
            <a:endParaRPr lang="en-US" sz="3600" dirty="0">
              <a:solidFill>
                <a:srgbClr val="5C363A"/>
              </a:solidFill>
              <a:latin typeface="Oriya Sangam MN" charset="0"/>
              <a:ea typeface="Oriya Sangam MN" charset="0"/>
              <a:cs typeface="Oriya Sangam MN"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FFEE7E"/>
      </a:dk1>
      <a:lt1>
        <a:srgbClr val="FFEE7E"/>
      </a:lt1>
      <a:dk2>
        <a:srgbClr val="FFEE7E"/>
      </a:dk2>
      <a:lt2>
        <a:srgbClr val="FFEE7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HOTA Poster 10-18 (1)" id="{CF83BA3E-5650-9B41-844B-1C0CF0F06981}" vid="{A95D1656-B8DD-4A43-AEB7-B08F8D1EF6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 2</Template>
  <TotalTime>978</TotalTime>
  <Words>951</Words>
  <Application>Microsoft Office PowerPoint</Application>
  <PresentationFormat>Custom</PresentationFormat>
  <Paragraphs>147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Oriya Sangam MN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Alyson R Messina</dc:creator>
  <cp:lastModifiedBy>Arthanat, Sajay</cp:lastModifiedBy>
  <cp:revision>119</cp:revision>
  <dcterms:created xsi:type="dcterms:W3CDTF">2017-03-03T23:35:51Z</dcterms:created>
  <dcterms:modified xsi:type="dcterms:W3CDTF">2017-03-27T16:05:32Z</dcterms:modified>
</cp:coreProperties>
</file>