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60" r:id="rId2"/>
  </p:sldIdLst>
  <p:sldSz cx="49377600" cy="38404800"/>
  <p:notesSz cx="6858000" cy="9144000"/>
  <p:defaultTextStyle>
    <a:defPPr>
      <a:defRPr lang="en-US"/>
    </a:defPPr>
    <a:lvl1pPr algn="l" defTabSz="5014913" rtl="0" fontAlgn="base">
      <a:spcBef>
        <a:spcPct val="0"/>
      </a:spcBef>
      <a:spcAft>
        <a:spcPct val="0"/>
      </a:spcAft>
      <a:defRPr sz="9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506663" indent="-2049463" algn="l" defTabSz="5014913" rtl="0" fontAlgn="base">
      <a:spcBef>
        <a:spcPct val="0"/>
      </a:spcBef>
      <a:spcAft>
        <a:spcPct val="0"/>
      </a:spcAft>
      <a:defRPr sz="9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5014913" indent="-4100513" algn="l" defTabSz="5014913" rtl="0" fontAlgn="base">
      <a:spcBef>
        <a:spcPct val="0"/>
      </a:spcBef>
      <a:spcAft>
        <a:spcPct val="0"/>
      </a:spcAft>
      <a:defRPr sz="9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7523163" indent="-6151563" algn="l" defTabSz="5014913" rtl="0" fontAlgn="base">
      <a:spcBef>
        <a:spcPct val="0"/>
      </a:spcBef>
      <a:spcAft>
        <a:spcPct val="0"/>
      </a:spcAft>
      <a:defRPr sz="9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0031413" indent="-8202613" algn="l" defTabSz="5014913" rtl="0" fontAlgn="base">
      <a:spcBef>
        <a:spcPct val="0"/>
      </a:spcBef>
      <a:spcAft>
        <a:spcPct val="0"/>
      </a:spcAft>
      <a:defRPr sz="9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9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9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9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9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899">
          <p15:clr>
            <a:srgbClr val="A4A3A4"/>
          </p15:clr>
        </p15:guide>
        <p15:guide id="2" orient="horz" pos="4927">
          <p15:clr>
            <a:srgbClr val="A4A3A4"/>
          </p15:clr>
        </p15:guide>
        <p15:guide id="3" orient="horz" pos="20253">
          <p15:clr>
            <a:srgbClr val="A4A3A4"/>
          </p15:clr>
        </p15:guide>
        <p15:guide id="4" pos="832">
          <p15:clr>
            <a:srgbClr val="A4A3A4"/>
          </p15:clr>
        </p15:guide>
        <p15:guide id="5" pos="20034">
          <p15:clr>
            <a:srgbClr val="A4A3A4"/>
          </p15:clr>
        </p15:guide>
        <p15:guide id="6" pos="20933">
          <p15:clr>
            <a:srgbClr val="A4A3A4"/>
          </p15:clr>
        </p15:guide>
        <p15:guide id="7" pos="302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71"/>
    <a:srgbClr val="FFF5B2"/>
    <a:srgbClr val="FFED69"/>
    <a:srgbClr val="FFF18B"/>
    <a:srgbClr val="BDC6D1"/>
    <a:srgbClr val="C4CCD6"/>
    <a:srgbClr val="DFE4E9"/>
    <a:srgbClr val="E1E6EB"/>
    <a:srgbClr val="DDE2E7"/>
    <a:srgbClr val="349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EBBBCC-DAD2-459C-BE2E-F6DE35CF9A28}"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8" autoAdjust="0"/>
    <p:restoredTop sz="88075" autoAdjust="0"/>
  </p:normalViewPr>
  <p:slideViewPr>
    <p:cSldViewPr snapToGrid="0">
      <p:cViewPr>
        <p:scale>
          <a:sx n="50" d="100"/>
          <a:sy n="50" d="100"/>
        </p:scale>
        <p:origin x="-2760" y="-5610"/>
      </p:cViewPr>
      <p:guideLst>
        <p:guide orient="horz" pos="22899"/>
        <p:guide orient="horz" pos="4927"/>
        <p:guide orient="horz" pos="20253"/>
        <p:guide pos="832"/>
        <p:guide pos="20034"/>
        <p:guide pos="20933"/>
        <p:guide pos="30202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sajay\AppData\Local\Temp\USAT-CA%20Client%20Eval%20and%20Provider%20Recommendation-1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5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sajay\AppData\Local\Temp\USAT-CA%20Client%20Eval%20and%20Provider%20Recommendation-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Intraclass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Correlation Coefficient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'[USAT-CA Graphs..xlsx]ICC Graphs'!$B$1</c:f>
              <c:strCache>
                <c:ptCount val="1"/>
                <c:pt idx="0">
                  <c:v>ICC-Pilot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strRef>
              <c:f>'[USAT-CA Graphs..xlsx]ICC Graphs'!$A$2:$A$6</c:f>
              <c:strCache>
                <c:ptCount val="5"/>
                <c:pt idx="0">
                  <c:v>Motor Skills</c:v>
                </c:pt>
                <c:pt idx="1">
                  <c:v>Sensory Skills</c:v>
                </c:pt>
                <c:pt idx="2">
                  <c:v>Computer Equipment</c:v>
                </c:pt>
                <c:pt idx="3">
                  <c:v>Computer Set up</c:v>
                </c:pt>
                <c:pt idx="4">
                  <c:v>Overall ICC</c:v>
                </c:pt>
              </c:strCache>
            </c:strRef>
          </c:cat>
          <c:val>
            <c:numRef>
              <c:f>'[USAT-CA Graphs..xlsx]ICC Graphs'!$B$2:$B$6</c:f>
              <c:numCache>
                <c:formatCode>General</c:formatCode>
                <c:ptCount val="5"/>
                <c:pt idx="0">
                  <c:v>0.56399999999999995</c:v>
                </c:pt>
                <c:pt idx="1">
                  <c:v>0.36</c:v>
                </c:pt>
                <c:pt idx="2">
                  <c:v>0.47</c:v>
                </c:pt>
                <c:pt idx="3">
                  <c:v>0.6</c:v>
                </c:pt>
                <c:pt idx="4">
                  <c:v>0.84499999999999997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59-4014-9146-B721DE0E8AF9}"/>
            </c:ext>
          </c:extLst>
        </c:ser>
        <c:ser>
          <c:idx val="1"/>
          <c:order val="1"/>
          <c:tx>
            <c:strRef>
              <c:f>'[USAT-CA Graphs..xlsx]ICC Graphs'!$C$1</c:f>
              <c:strCache>
                <c:ptCount val="1"/>
                <c:pt idx="0">
                  <c:v>ICC-Pilot 2</c:v>
                </c:pt>
              </c:strCache>
            </c:strRef>
          </c:tx>
          <c:spPr>
            <a:solidFill>
              <a:srgbClr val="FFF18B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'[USAT-CA Graphs..xlsx]ICC Graphs'!$A$2:$A$6</c:f>
              <c:strCache>
                <c:ptCount val="5"/>
                <c:pt idx="0">
                  <c:v>Motor Skills</c:v>
                </c:pt>
                <c:pt idx="1">
                  <c:v>Sensory Skills</c:v>
                </c:pt>
                <c:pt idx="2">
                  <c:v>Computer Equipment</c:v>
                </c:pt>
                <c:pt idx="3">
                  <c:v>Computer Set up</c:v>
                </c:pt>
                <c:pt idx="4">
                  <c:v>Overall ICC</c:v>
                </c:pt>
              </c:strCache>
            </c:strRef>
          </c:cat>
          <c:val>
            <c:numRef>
              <c:f>'[USAT-CA Graphs..xlsx]ICC Graphs'!$C$2:$C$6</c:f>
              <c:numCache>
                <c:formatCode>General</c:formatCode>
                <c:ptCount val="5"/>
                <c:pt idx="0">
                  <c:v>0.78</c:v>
                </c:pt>
                <c:pt idx="1">
                  <c:v>-0.6</c:v>
                </c:pt>
                <c:pt idx="2">
                  <c:v>0.41</c:v>
                </c:pt>
                <c:pt idx="3">
                  <c:v>0.77</c:v>
                </c:pt>
                <c:pt idx="4">
                  <c:v>0.91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659-4014-9146-B721DE0E8AF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306768"/>
        <c:axId val="163307152"/>
      </c:barChart>
      <c:catAx>
        <c:axId val="1633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307152"/>
        <c:crosses val="autoZero"/>
        <c:auto val="1"/>
        <c:lblAlgn val="ctr"/>
        <c:lblOffset val="100"/>
        <c:noMultiLvlLbl val="0"/>
      </c:catAx>
      <c:valAx>
        <c:axId val="16330715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30676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6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Content Validity</a:t>
            </a:r>
            <a:r>
              <a:rPr lang="en-US" sz="3600" b="1" baseline="0">
                <a:solidFill>
                  <a:schemeClr val="tx1">
                    <a:lumMod val="85000"/>
                    <a:lumOff val="15000"/>
                  </a:schemeClr>
                </a:solidFill>
              </a:rPr>
              <a:t> for Domains</a:t>
            </a:r>
            <a:endParaRPr lang="en-US" sz="3600" b="1">
              <a:solidFill>
                <a:schemeClr val="tx1">
                  <a:lumMod val="85000"/>
                  <a:lumOff val="15000"/>
                </a:schemeClr>
              </a:solidFill>
            </a:endParaRPr>
          </a:p>
        </c:rich>
      </c:tx>
      <c:layout>
        <c:manualLayout>
          <c:xMode val="edge"/>
          <c:yMode val="edge"/>
          <c:x val="0.32265257174087503"/>
          <c:y val="2.614925081045519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686833637320797E-2"/>
          <c:y val="0.135732916780925"/>
          <c:w val="0.92536589705947803"/>
          <c:h val="0.57318313289197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'[USAT-CA Graphs..xlsx]ICC Graphs'!$B$9</c:f>
              <c:strCache>
                <c:ptCount val="1"/>
                <c:pt idx="0">
                  <c:v>Pilot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'[USAT-CA Graphs..xlsx]ICC Graphs'!$A$10:$A$19</c:f>
              <c:strCache>
                <c:ptCount val="10"/>
                <c:pt idx="0">
                  <c:v>Posture</c:v>
                </c:pt>
                <c:pt idx="1">
                  <c:v>Mobility</c:v>
                </c:pt>
                <c:pt idx="2">
                  <c:v>Manipulation</c:v>
                </c:pt>
                <c:pt idx="3">
                  <c:v>Grasp</c:v>
                </c:pt>
                <c:pt idx="4">
                  <c:v>Endurance</c:v>
                </c:pt>
                <c:pt idx="5">
                  <c:v>Visual Acuity</c:v>
                </c:pt>
                <c:pt idx="6">
                  <c:v>Visual Scanning</c:v>
                </c:pt>
                <c:pt idx="7">
                  <c:v>Visual Tracking</c:v>
                </c:pt>
                <c:pt idx="8">
                  <c:v>Comp.Equipment</c:v>
                </c:pt>
                <c:pt idx="9">
                  <c:v>Comp.Set up</c:v>
                </c:pt>
              </c:strCache>
            </c:strRef>
          </c:cat>
          <c:val>
            <c:numRef>
              <c:f>'[USAT-CA Graphs..xlsx]ICC Graphs'!$B$10:$B$19</c:f>
              <c:numCache>
                <c:formatCode>General</c:formatCode>
                <c:ptCount val="10"/>
                <c:pt idx="0">
                  <c:v>2.67</c:v>
                </c:pt>
                <c:pt idx="1">
                  <c:v>3</c:v>
                </c:pt>
                <c:pt idx="2">
                  <c:v>3.83</c:v>
                </c:pt>
                <c:pt idx="3">
                  <c:v>3.17</c:v>
                </c:pt>
                <c:pt idx="4">
                  <c:v>3.5</c:v>
                </c:pt>
                <c:pt idx="5">
                  <c:v>3.67</c:v>
                </c:pt>
                <c:pt idx="6">
                  <c:v>3.33</c:v>
                </c:pt>
                <c:pt idx="7">
                  <c:v>3.33</c:v>
                </c:pt>
                <c:pt idx="8">
                  <c:v>3.83</c:v>
                </c:pt>
                <c:pt idx="9">
                  <c:v>3.67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94-430A-B261-604008362F77}"/>
            </c:ext>
          </c:extLst>
        </c:ser>
        <c:ser>
          <c:idx val="1"/>
          <c:order val="1"/>
          <c:tx>
            <c:strRef>
              <c:f>'[USAT-CA Graphs..xlsx]ICC Graphs'!$C$9</c:f>
              <c:strCache>
                <c:ptCount val="1"/>
                <c:pt idx="0">
                  <c:v>Pilot 2</c:v>
                </c:pt>
              </c:strCache>
            </c:strRef>
          </c:tx>
          <c:spPr>
            <a:solidFill>
              <a:srgbClr val="FFF18B"/>
            </a:solidFill>
            <a:ln>
              <a:noFill/>
            </a:ln>
            <a:effectLst/>
          </c:spPr>
          <c:invertIfNegative val="0"/>
          <c:cat>
            <c:strRef>
              <c:f>'[USAT-CA Graphs..xlsx]ICC Graphs'!$A$10:$A$19</c:f>
              <c:strCache>
                <c:ptCount val="10"/>
                <c:pt idx="0">
                  <c:v>Posture</c:v>
                </c:pt>
                <c:pt idx="1">
                  <c:v>Mobility</c:v>
                </c:pt>
                <c:pt idx="2">
                  <c:v>Manipulation</c:v>
                </c:pt>
                <c:pt idx="3">
                  <c:v>Grasp</c:v>
                </c:pt>
                <c:pt idx="4">
                  <c:v>Endurance</c:v>
                </c:pt>
                <c:pt idx="5">
                  <c:v>Visual Acuity</c:v>
                </c:pt>
                <c:pt idx="6">
                  <c:v>Visual Scanning</c:v>
                </c:pt>
                <c:pt idx="7">
                  <c:v>Visual Tracking</c:v>
                </c:pt>
                <c:pt idx="8">
                  <c:v>Comp.Equipment</c:v>
                </c:pt>
                <c:pt idx="9">
                  <c:v>Comp.Set up</c:v>
                </c:pt>
              </c:strCache>
            </c:strRef>
          </c:cat>
          <c:val>
            <c:numRef>
              <c:f>'[USAT-CA Graphs..xlsx]ICC Graphs'!$C$10:$C$19</c:f>
              <c:numCache>
                <c:formatCode>0.00</c:formatCode>
                <c:ptCount val="10"/>
                <c:pt idx="0">
                  <c:v>3.6666666666666661</c:v>
                </c:pt>
                <c:pt idx="1">
                  <c:v>3.833333333333333</c:v>
                </c:pt>
                <c:pt idx="2">
                  <c:v>3.833333333333333</c:v>
                </c:pt>
                <c:pt idx="3">
                  <c:v>3.6666666666666661</c:v>
                </c:pt>
                <c:pt idx="4">
                  <c:v>3.4166666666666661</c:v>
                </c:pt>
                <c:pt idx="5">
                  <c:v>2.9166666666666661</c:v>
                </c:pt>
                <c:pt idx="6">
                  <c:v>3.1666666666666661</c:v>
                </c:pt>
                <c:pt idx="7">
                  <c:v>3.0833333333333339</c:v>
                </c:pt>
                <c:pt idx="8">
                  <c:v>3.75</c:v>
                </c:pt>
                <c:pt idx="9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94-430A-B261-604008362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904320"/>
        <c:axId val="161878712"/>
      </c:barChart>
      <c:catAx>
        <c:axId val="16290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878712"/>
        <c:crosses val="autoZero"/>
        <c:auto val="1"/>
        <c:lblAlgn val="ctr"/>
        <c:lblOffset val="100"/>
        <c:noMultiLvlLbl val="0"/>
      </c:catAx>
      <c:valAx>
        <c:axId val="161878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904320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6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Overall Content</a:t>
            </a:r>
            <a:r>
              <a:rPr lang="en-US" sz="3600" b="1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Validity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c:rich>
      </c:tx>
      <c:layout>
        <c:manualLayout>
          <c:xMode val="edge"/>
          <c:yMode val="edge"/>
          <c:x val="0.25195664101309401"/>
          <c:y val="8.869203849518810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689174957356993E-2"/>
          <c:y val="0.16060853867147201"/>
          <c:w val="0.89770065686738498"/>
          <c:h val="0.57950617646674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'[USAT-CA Graphs..xlsx]ICC Graphs'!$B$24</c:f>
              <c:strCache>
                <c:ptCount val="1"/>
                <c:pt idx="0">
                  <c:v>Pilot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cat>
            <c:strRef>
              <c:f>'[USAT-CA Graphs..xlsx]ICC Graphs'!$A$25:$A$28</c:f>
              <c:strCache>
                <c:ptCount val="4"/>
                <c:pt idx="0">
                  <c:v>Comprehensiveness</c:v>
                </c:pt>
                <c:pt idx="1">
                  <c:v>Clarity</c:v>
                </c:pt>
                <c:pt idx="2">
                  <c:v>Time Needed</c:v>
                </c:pt>
                <c:pt idx="3">
                  <c:v>Utility</c:v>
                </c:pt>
              </c:strCache>
            </c:strRef>
          </c:cat>
          <c:val>
            <c:numRef>
              <c:f>'[USAT-CA Graphs..xlsx]ICC Graphs'!$B$25:$B$28</c:f>
              <c:numCache>
                <c:formatCode>General</c:formatCode>
                <c:ptCount val="4"/>
                <c:pt idx="0">
                  <c:v>4.33</c:v>
                </c:pt>
                <c:pt idx="1">
                  <c:v>4.5</c:v>
                </c:pt>
                <c:pt idx="2">
                  <c:v>4.5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4A-4E65-A3E7-F690EC61838C}"/>
            </c:ext>
          </c:extLst>
        </c:ser>
        <c:ser>
          <c:idx val="1"/>
          <c:order val="1"/>
          <c:tx>
            <c:strRef>
              <c:f>'[USAT-CA Graphs..xlsx]ICC Graphs'!$C$24</c:f>
              <c:strCache>
                <c:ptCount val="1"/>
                <c:pt idx="0">
                  <c:v>Pilot 2</c:v>
                </c:pt>
              </c:strCache>
            </c:strRef>
          </c:tx>
          <c:spPr>
            <a:solidFill>
              <a:srgbClr val="FFF18B"/>
            </a:solidFill>
            <a:ln>
              <a:noFill/>
            </a:ln>
            <a:effectLst/>
          </c:spPr>
          <c:invertIfNegative val="0"/>
          <c:cat>
            <c:strRef>
              <c:f>'[USAT-CA Graphs..xlsx]ICC Graphs'!$A$25:$A$28</c:f>
              <c:strCache>
                <c:ptCount val="4"/>
                <c:pt idx="0">
                  <c:v>Comprehensiveness</c:v>
                </c:pt>
                <c:pt idx="1">
                  <c:v>Clarity</c:v>
                </c:pt>
                <c:pt idx="2">
                  <c:v>Time Needed</c:v>
                </c:pt>
                <c:pt idx="3">
                  <c:v>Utility</c:v>
                </c:pt>
              </c:strCache>
            </c:strRef>
          </c:cat>
          <c:val>
            <c:numRef>
              <c:f>'[USAT-CA Graphs..xlsx]ICC Graphs'!$C$25:$C$28</c:f>
              <c:numCache>
                <c:formatCode>0.00</c:formatCode>
                <c:ptCount val="4"/>
                <c:pt idx="0">
                  <c:v>3.9166666666666661</c:v>
                </c:pt>
                <c:pt idx="1">
                  <c:v>4.166666666666667</c:v>
                </c:pt>
                <c:pt idx="2">
                  <c:v>4.833333333333333</c:v>
                </c:pt>
                <c:pt idx="3">
                  <c:v>4.166666666666667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4A-4E65-A3E7-F690EC6183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110736"/>
        <c:axId val="161175984"/>
      </c:barChart>
      <c:catAx>
        <c:axId val="16311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61175984"/>
        <c:crosses val="autoZero"/>
        <c:auto val="1"/>
        <c:lblAlgn val="ctr"/>
        <c:lblOffset val="100"/>
        <c:noMultiLvlLbl val="0"/>
      </c:catAx>
      <c:valAx>
        <c:axId val="161175984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11073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6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cap="none" spc="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>
                <a:solidFill>
                  <a:schemeClr val="tx1">
                    <a:lumMod val="85000"/>
                    <a:lumOff val="15000"/>
                  </a:schemeClr>
                </a:solidFill>
              </a:rPr>
              <a:t>Client 1-USAT CA Findings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cap="none" spc="2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filled"/>
        <c:varyColors val="0"/>
        <c:ser>
          <c:idx val="0"/>
          <c:order val="0"/>
          <c:spPr>
            <a:solidFill>
              <a:srgbClr val="FFEE71">
                <a:alpha val="70000"/>
              </a:srgbClr>
            </a:solidFill>
            <a:ln w="9525" cap="flat" cmpd="sng" algn="ctr">
              <a:noFill/>
              <a:round/>
            </a:ln>
            <a:effectLst/>
          </c:spPr>
          <c:cat>
            <c:strRef>
              <c:f>'[USAT-CA Client Eval and Provider Recommendation-1.xlsx]Sheet1'!$A$2:$A$10</c:f>
              <c:strCache>
                <c:ptCount val="9"/>
                <c:pt idx="0">
                  <c:v>Posture</c:v>
                </c:pt>
                <c:pt idx="1">
                  <c:v>Mobility</c:v>
                </c:pt>
                <c:pt idx="2">
                  <c:v>Coordination</c:v>
                </c:pt>
                <c:pt idx="3">
                  <c:v>Grasp</c:v>
                </c:pt>
                <c:pt idx="4">
                  <c:v>Manipulation</c:v>
                </c:pt>
                <c:pt idx="5">
                  <c:v>Endurance</c:v>
                </c:pt>
                <c:pt idx="6">
                  <c:v>Visual Skills</c:v>
                </c:pt>
                <c:pt idx="7">
                  <c:v>Computer Equipment</c:v>
                </c:pt>
                <c:pt idx="8">
                  <c:v>Computer Setup</c:v>
                </c:pt>
              </c:strCache>
            </c:strRef>
          </c:cat>
          <c:val>
            <c:numRef>
              <c:f>'[USAT-CA Client Eval and Provider Recommendation-1.xlsx]Sheet1'!$B$2:$B$10</c:f>
              <c:numCache>
                <c:formatCode>General</c:formatCode>
                <c:ptCount val="9"/>
                <c:pt idx="0">
                  <c:v>3.3</c:v>
                </c:pt>
                <c:pt idx="1">
                  <c:v>2.2999999999999998</c:v>
                </c:pt>
                <c:pt idx="2">
                  <c:v>2.9</c:v>
                </c:pt>
                <c:pt idx="3">
                  <c:v>2.7</c:v>
                </c:pt>
                <c:pt idx="4">
                  <c:v>2.7</c:v>
                </c:pt>
                <c:pt idx="5">
                  <c:v>2.2000000000000002</c:v>
                </c:pt>
                <c:pt idx="6">
                  <c:v>3.9</c:v>
                </c:pt>
                <c:pt idx="7">
                  <c:v>3.5</c:v>
                </c:pt>
                <c:pt idx="8">
                  <c:v>3.44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47-45F0-A775-304AE06F2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120760"/>
        <c:axId val="164115248"/>
      </c:radarChart>
      <c:catAx>
        <c:axId val="164120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15248"/>
        <c:crosses val="autoZero"/>
        <c:auto val="1"/>
        <c:lblAlgn val="ctr"/>
        <c:lblOffset val="100"/>
        <c:noMultiLvlLbl val="0"/>
      </c:catAx>
      <c:valAx>
        <c:axId val="16411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20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2683C6">
          <a:lumMod val="75000"/>
        </a:srgb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0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000">
                <a:solidFill>
                  <a:schemeClr val="tx1">
                    <a:lumMod val="85000"/>
                    <a:lumOff val="15000"/>
                  </a:schemeClr>
                </a:solidFill>
              </a:rPr>
              <a:t>Recommeded</a:t>
            </a:r>
            <a:r>
              <a:rPr lang="en-US" sz="3000" baseline="0">
                <a:solidFill>
                  <a:schemeClr val="tx1">
                    <a:lumMod val="85000"/>
                    <a:lumOff val="15000"/>
                  </a:schemeClr>
                </a:solidFill>
              </a:rPr>
              <a:t> Computer Access Solutions</a:t>
            </a:r>
            <a:endParaRPr lang="en-US" sz="3000">
              <a:solidFill>
                <a:schemeClr val="tx1">
                  <a:lumMod val="85000"/>
                  <a:lumOff val="1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spc="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3509545439401202E-2"/>
          <c:y val="0.15782407407407401"/>
          <c:w val="0.90135646302322203"/>
          <c:h val="0.711642444256021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683C6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strRef>
              <c:f>'[USAT-CA Client Eval and Provider Recommendation-1.xlsx]Sheet1'!$D$2:$D$7</c:f>
              <c:strCache>
                <c:ptCount val="6"/>
                <c:pt idx="0">
                  <c:v>Speech Recognition</c:v>
                </c:pt>
                <c:pt idx="1">
                  <c:v>Accessibility Setting </c:v>
                </c:pt>
                <c:pt idx="2">
                  <c:v>Head Mouse</c:v>
                </c:pt>
                <c:pt idx="3">
                  <c:v>Workstation modification</c:v>
                </c:pt>
                <c:pt idx="4">
                  <c:v>Adapted keyboard</c:v>
                </c:pt>
                <c:pt idx="5">
                  <c:v>Word prediction software</c:v>
                </c:pt>
              </c:strCache>
            </c:strRef>
          </c:cat>
          <c:val>
            <c:numRef>
              <c:f>'[USAT-CA Client Eval and Provider Recommendation-1.xlsx]Sheet1'!$E$2:$E$7</c:f>
              <c:numCache>
                <c:formatCode>General</c:formatCode>
                <c:ptCount val="6"/>
                <c:pt idx="0">
                  <c:v>13</c:v>
                </c:pt>
                <c:pt idx="1">
                  <c:v>10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CD-41C7-986F-4D0276837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145456"/>
        <c:axId val="162350536"/>
      </c:barChart>
      <c:catAx>
        <c:axId val="16414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50536"/>
        <c:crosses val="autoZero"/>
        <c:auto val="1"/>
        <c:lblAlgn val="ctr"/>
        <c:lblOffset val="100"/>
        <c:noMultiLvlLbl val="0"/>
      </c:catAx>
      <c:valAx>
        <c:axId val="162350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45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2683C6">
          <a:lumMod val="75000"/>
        </a:srgb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cap="none" spc="2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2-USAT CA Findings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cap="none" spc="20" baseline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radarChart>
        <c:radarStyle val="filled"/>
        <c:varyColors val="0"/>
        <c:ser>
          <c:idx val="0"/>
          <c:order val="0"/>
          <c:spPr>
            <a:solidFill>
              <a:srgbClr val="FFEE71">
                <a:alpha val="70000"/>
              </a:srgbClr>
            </a:solidFill>
            <a:ln w="9525" cap="flat" cmpd="sng" algn="ctr">
              <a:noFill/>
              <a:round/>
            </a:ln>
            <a:effectLst/>
          </c:spPr>
          <c:cat>
            <c:strRef>
              <c:f>'[USAT-CA Client Eval and Provider Recommendation-1.xlsx]Sheet1'!$A$15:$A$22</c:f>
              <c:strCache>
                <c:ptCount val="8"/>
                <c:pt idx="0">
                  <c:v>Posture</c:v>
                </c:pt>
                <c:pt idx="1">
                  <c:v>Mobility</c:v>
                </c:pt>
                <c:pt idx="2">
                  <c:v>Coordination</c:v>
                </c:pt>
                <c:pt idx="3">
                  <c:v>Manipulation</c:v>
                </c:pt>
                <c:pt idx="4">
                  <c:v>Endurance</c:v>
                </c:pt>
                <c:pt idx="5">
                  <c:v>Visual Skills</c:v>
                </c:pt>
                <c:pt idx="6">
                  <c:v>Computer Equipment</c:v>
                </c:pt>
                <c:pt idx="7">
                  <c:v>Computer Setup</c:v>
                </c:pt>
              </c:strCache>
            </c:strRef>
          </c:cat>
          <c:val>
            <c:numRef>
              <c:f>'[USAT-CA Client Eval and Provider Recommendation-1.xlsx]Sheet1'!$B$15:$B$22</c:f>
              <c:numCache>
                <c:formatCode>General</c:formatCode>
                <c:ptCount val="8"/>
                <c:pt idx="0">
                  <c:v>2.9</c:v>
                </c:pt>
                <c:pt idx="1">
                  <c:v>3.3</c:v>
                </c:pt>
                <c:pt idx="2">
                  <c:v>3.37</c:v>
                </c:pt>
                <c:pt idx="3">
                  <c:v>4</c:v>
                </c:pt>
                <c:pt idx="4">
                  <c:v>3.78</c:v>
                </c:pt>
                <c:pt idx="5">
                  <c:v>4.5</c:v>
                </c:pt>
                <c:pt idx="6">
                  <c:v>3.6</c:v>
                </c:pt>
                <c:pt idx="7">
                  <c:v>3.28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3E-4475-A1F7-392CB01E9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351320"/>
        <c:axId val="162351712"/>
      </c:radarChart>
      <c:catAx>
        <c:axId val="16235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51712"/>
        <c:crosses val="autoZero"/>
        <c:auto val="1"/>
        <c:lblAlgn val="ctr"/>
        <c:lblOffset val="100"/>
        <c:noMultiLvlLbl val="0"/>
      </c:catAx>
      <c:valAx>
        <c:axId val="16235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51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2683C6">
          <a:lumMod val="75000"/>
        </a:srgb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0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000">
                <a:solidFill>
                  <a:schemeClr val="tx1">
                    <a:lumMod val="85000"/>
                    <a:lumOff val="15000"/>
                  </a:schemeClr>
                </a:solidFill>
              </a:rPr>
              <a:t>Recommeded</a:t>
            </a:r>
            <a:r>
              <a:rPr lang="en-US" sz="3000" baseline="0">
                <a:solidFill>
                  <a:schemeClr val="tx1">
                    <a:lumMod val="85000"/>
                    <a:lumOff val="15000"/>
                  </a:schemeClr>
                </a:solidFill>
              </a:rPr>
              <a:t> Computer Access Solutions</a:t>
            </a:r>
            <a:endParaRPr lang="en-US" sz="3000">
              <a:solidFill>
                <a:schemeClr val="tx1">
                  <a:lumMod val="85000"/>
                  <a:lumOff val="1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spc="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4332285717504197E-2"/>
          <c:y val="0.18097222222222201"/>
          <c:w val="0.89994525362441302"/>
          <c:h val="0.72088764946048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683C6">
                <a:lumMod val="75000"/>
              </a:srgbClr>
            </a:solidFill>
            <a:ln w="25400">
              <a:noFill/>
            </a:ln>
            <a:effectLst/>
          </c:spPr>
          <c:invertIfNegative val="0"/>
          <c:cat>
            <c:strRef>
              <c:f>'[USAT-CA Client Eval and Provider Recommendation-1.xlsx]Sheet1'!$D$15:$D$17</c:f>
              <c:strCache>
                <c:ptCount val="3"/>
                <c:pt idx="0">
                  <c:v>Speech Recognition</c:v>
                </c:pt>
                <c:pt idx="1">
                  <c:v>Workstation modification</c:v>
                </c:pt>
                <c:pt idx="2">
                  <c:v>Adapted keyboard</c:v>
                </c:pt>
              </c:strCache>
            </c:strRef>
          </c:cat>
          <c:val>
            <c:numRef>
              <c:f>'[USAT-CA Client Eval and Provider Recommendation-1.xlsx]Sheet1'!$E$15:$E$17</c:f>
              <c:numCache>
                <c:formatCode>General</c:formatCode>
                <c:ptCount val="3"/>
                <c:pt idx="0">
                  <c:v>2</c:v>
                </c:pt>
                <c:pt idx="1">
                  <c:v>14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60-4332-91C3-3860CF1AB2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352496"/>
        <c:axId val="162352888"/>
      </c:barChart>
      <c:catAx>
        <c:axId val="16235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52888"/>
        <c:crosses val="autoZero"/>
        <c:auto val="1"/>
        <c:lblAlgn val="ctr"/>
        <c:lblOffset val="100"/>
        <c:noMultiLvlLbl val="0"/>
      </c:catAx>
      <c:valAx>
        <c:axId val="162352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5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2683C6">
          <a:lumMod val="75000"/>
        </a:srgb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75556-BD8E-4CEF-97BE-917CE59AB48B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44625" y="1143000"/>
            <a:ext cx="3968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81560-8FDF-46DC-9E31-6FBE884FD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2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81560-8FDF-46DC-9E31-6FBE884FDF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9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9377600" cy="384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4194" y="4314615"/>
            <a:ext cx="43668315" cy="1877568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3200" spc="-648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3427" y="23511090"/>
            <a:ext cx="37374215" cy="9217152"/>
          </a:xfrm>
        </p:spPr>
        <p:txBody>
          <a:bodyPr>
            <a:normAutofit/>
          </a:bodyPr>
          <a:lstStyle>
            <a:lvl1pPr marL="0" indent="0" algn="l">
              <a:buNone/>
              <a:defRPr sz="15120">
                <a:solidFill>
                  <a:srgbClr val="262626"/>
                </a:solidFill>
                <a:latin typeface="+mj-lt"/>
              </a:defRPr>
            </a:lvl1pPr>
            <a:lvl2pPr marL="2468880" indent="0" algn="ctr">
              <a:buNone/>
              <a:defRPr sz="15120"/>
            </a:lvl2pPr>
            <a:lvl3pPr marL="4937760" indent="0" algn="ctr">
              <a:buNone/>
              <a:defRPr sz="12960"/>
            </a:lvl3pPr>
            <a:lvl4pPr marL="7406640" indent="0" algn="ctr">
              <a:buNone/>
              <a:defRPr sz="10800"/>
            </a:lvl4pPr>
            <a:lvl5pPr marL="9875520" indent="0" algn="ctr">
              <a:buNone/>
              <a:defRPr sz="10800"/>
            </a:lvl5pPr>
            <a:lvl6pPr marL="12344400" indent="0" algn="ctr">
              <a:buNone/>
              <a:defRPr sz="10800"/>
            </a:lvl6pPr>
            <a:lvl7pPr marL="14813280" indent="0" algn="ctr">
              <a:buNone/>
              <a:defRPr sz="10800"/>
            </a:lvl7pPr>
            <a:lvl8pPr marL="17282160" indent="0" algn="ctr">
              <a:buNone/>
              <a:defRPr sz="10800"/>
            </a:lvl8pPr>
            <a:lvl9pPr marL="19751040" indent="0" algn="ctr">
              <a:buNone/>
              <a:defRPr sz="10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31D9616C-2601-48F5-8C49-23FF5735B26E}" type="datetimeFigureOut">
              <a:rPr lang="en-US" smtClean="0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D63818-5089-4489-A837-4541296866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0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BBA11-3A00-404D-B44C-6DC13697C9C0}" type="datetimeFigureOut">
              <a:rPr lang="en-US" smtClean="0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AA791-958F-4598-8431-EDFEC65098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7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13003" y="3893820"/>
            <a:ext cx="10647045" cy="268833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680" y="4000508"/>
            <a:ext cx="31323915" cy="302437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89E7D-A36D-4BD9-A3DA-E6F9621A17DA}" type="datetimeFigureOut">
              <a:rPr lang="en-US" smtClean="0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86764-5EC4-4314-AA72-58B60E2D32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1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28AB8A-3441-4426-AFBE-10BFC929A44C}" type="datetimeFigureOut">
              <a:rPr lang="en-US" smtClean="0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7869A-A246-415B-9A3D-A02EDB7343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3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191" y="4297546"/>
            <a:ext cx="43662143" cy="18792749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32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3424" y="23448740"/>
            <a:ext cx="37366499" cy="9217152"/>
          </a:xfrm>
        </p:spPr>
        <p:txBody>
          <a:bodyPr anchor="t">
            <a:normAutofit/>
          </a:bodyPr>
          <a:lstStyle>
            <a:lvl1pPr marL="0" indent="0">
              <a:buNone/>
              <a:defRPr sz="15120">
                <a:solidFill>
                  <a:schemeClr val="tx1"/>
                </a:solidFill>
                <a:latin typeface="+mj-lt"/>
              </a:defRPr>
            </a:lvl1pPr>
            <a:lvl2pPr marL="2468880" indent="0">
              <a:buNone/>
              <a:defRPr sz="9720">
                <a:solidFill>
                  <a:schemeClr val="tx1">
                    <a:tint val="75000"/>
                  </a:schemeClr>
                </a:solidFill>
              </a:defRPr>
            </a:lvl2pPr>
            <a:lvl3pPr marL="49377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740664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4pPr>
            <a:lvl5pPr marL="987552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5pPr>
            <a:lvl6pPr marL="1234440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6pPr>
            <a:lvl7pPr marL="148132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7pPr>
            <a:lvl8pPr marL="1728216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8pPr>
            <a:lvl9pPr marL="1975104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735218-D96F-4C08-AF05-2CDE8969E641}" type="datetimeFigureOut">
              <a:rPr lang="en-US" smtClean="0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91580-0B15-442E-A59B-985DC44496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6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0457" y="11162995"/>
            <a:ext cx="20553426" cy="21097037"/>
          </a:xfrm>
        </p:spPr>
        <p:txBody>
          <a:bodyPr/>
          <a:lstStyle>
            <a:lvl1pPr>
              <a:defRPr sz="11880"/>
            </a:lvl1pPr>
            <a:lvl2pPr>
              <a:defRPr sz="10260"/>
            </a:lvl2pPr>
            <a:lvl3pPr>
              <a:defRPr sz="9180"/>
            </a:lvl3pPr>
            <a:lvl4pPr>
              <a:defRPr sz="8100"/>
            </a:lvl4pPr>
            <a:lvl5pPr>
              <a:defRPr sz="7560"/>
            </a:lvl5pPr>
            <a:lvl6pPr>
              <a:defRPr sz="7560"/>
            </a:lvl6pPr>
            <a:lvl7pPr>
              <a:defRPr sz="7560"/>
            </a:lvl7pPr>
            <a:lvl8pPr>
              <a:defRPr sz="7560"/>
            </a:lvl8pPr>
            <a:lvl9pPr>
              <a:defRPr sz="75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91785" y="11162995"/>
            <a:ext cx="20553426" cy="21097037"/>
          </a:xfrm>
        </p:spPr>
        <p:txBody>
          <a:bodyPr/>
          <a:lstStyle>
            <a:lvl1pPr>
              <a:defRPr sz="11880"/>
            </a:lvl1pPr>
            <a:lvl2pPr>
              <a:defRPr sz="10260"/>
            </a:lvl2pPr>
            <a:lvl3pPr>
              <a:defRPr sz="9180"/>
            </a:lvl3pPr>
            <a:lvl4pPr>
              <a:defRPr sz="8100"/>
            </a:lvl4pPr>
            <a:lvl5pPr>
              <a:defRPr sz="7560"/>
            </a:lvl5pPr>
            <a:lvl6pPr>
              <a:defRPr sz="7560"/>
            </a:lvl6pPr>
            <a:lvl7pPr>
              <a:defRPr sz="7560"/>
            </a:lvl7pPr>
            <a:lvl8pPr>
              <a:defRPr sz="7560"/>
            </a:lvl8pPr>
            <a:lvl9pPr>
              <a:defRPr sz="75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56896F-DFD3-4CF5-AD33-DE58B60B9009}" type="datetimeFigureOut">
              <a:rPr lang="en-US" smtClean="0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A7F4D-30A9-4DAA-9EC1-C069B6EC16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1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0457" y="11379200"/>
            <a:ext cx="20553426" cy="405104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8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2468880" indent="0">
              <a:buNone/>
              <a:defRPr sz="10800" b="1"/>
            </a:lvl2pPr>
            <a:lvl3pPr marL="4937760" indent="0">
              <a:buNone/>
              <a:defRPr sz="9720" b="1"/>
            </a:lvl3pPr>
            <a:lvl4pPr marL="7406640" indent="0">
              <a:buNone/>
              <a:defRPr sz="8640" b="1"/>
            </a:lvl4pPr>
            <a:lvl5pPr marL="9875520" indent="0">
              <a:buNone/>
              <a:defRPr sz="8640" b="1"/>
            </a:lvl5pPr>
            <a:lvl6pPr marL="12344400" indent="0">
              <a:buNone/>
              <a:defRPr sz="8640" b="1"/>
            </a:lvl6pPr>
            <a:lvl7pPr marL="14813280" indent="0">
              <a:buNone/>
              <a:defRPr sz="8640" b="1"/>
            </a:lvl7pPr>
            <a:lvl8pPr marL="17282160" indent="0">
              <a:buNone/>
              <a:defRPr sz="8640" b="1"/>
            </a:lvl8pPr>
            <a:lvl9pPr marL="19751040" indent="0">
              <a:buNone/>
              <a:defRPr sz="86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0457" y="15322440"/>
            <a:ext cx="20553426" cy="17922240"/>
          </a:xfrm>
        </p:spPr>
        <p:txBody>
          <a:bodyPr/>
          <a:lstStyle>
            <a:lvl1pPr>
              <a:defRPr sz="11340"/>
            </a:lvl1pPr>
            <a:lvl2pPr>
              <a:defRPr sz="9720"/>
            </a:lvl2pPr>
            <a:lvl3pPr>
              <a:defRPr sz="8640"/>
            </a:lvl3pPr>
            <a:lvl4pPr>
              <a:defRPr sz="7560"/>
            </a:lvl4pPr>
            <a:lvl5pPr>
              <a:defRPr sz="7560"/>
            </a:lvl5pPr>
            <a:lvl6pPr>
              <a:defRPr sz="7560"/>
            </a:lvl6pPr>
            <a:lvl7pPr>
              <a:defRPr sz="7560"/>
            </a:lvl7pPr>
            <a:lvl8pPr>
              <a:defRPr sz="7560"/>
            </a:lvl8pPr>
            <a:lvl9pPr>
              <a:defRPr sz="75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738074" y="11367821"/>
            <a:ext cx="20553426" cy="40453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800" b="0" cap="all" baseline="0">
                <a:latin typeface="+mj-lt"/>
              </a:defRPr>
            </a:lvl1pPr>
            <a:lvl2pPr marL="2468880" indent="0">
              <a:buNone/>
              <a:defRPr sz="10800" b="1"/>
            </a:lvl2pPr>
            <a:lvl3pPr marL="4937760" indent="0">
              <a:buNone/>
              <a:defRPr sz="9720" b="1"/>
            </a:lvl3pPr>
            <a:lvl4pPr marL="7406640" indent="0">
              <a:buNone/>
              <a:defRPr sz="8640" b="1"/>
            </a:lvl4pPr>
            <a:lvl5pPr marL="9875520" indent="0">
              <a:buNone/>
              <a:defRPr sz="8640" b="1"/>
            </a:lvl5pPr>
            <a:lvl6pPr marL="12344400" indent="0">
              <a:buNone/>
              <a:defRPr sz="8640" b="1"/>
            </a:lvl6pPr>
            <a:lvl7pPr marL="14813280" indent="0">
              <a:buNone/>
              <a:defRPr sz="8640" b="1"/>
            </a:lvl7pPr>
            <a:lvl8pPr marL="17282160" indent="0">
              <a:buNone/>
              <a:defRPr sz="8640" b="1"/>
            </a:lvl8pPr>
            <a:lvl9pPr marL="19751040" indent="0">
              <a:buNone/>
              <a:defRPr sz="86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738074" y="15310714"/>
            <a:ext cx="20553426" cy="17922240"/>
          </a:xfrm>
        </p:spPr>
        <p:txBody>
          <a:bodyPr/>
          <a:lstStyle>
            <a:lvl1pPr>
              <a:defRPr sz="11340"/>
            </a:lvl1pPr>
            <a:lvl2pPr>
              <a:defRPr sz="9720"/>
            </a:lvl2pPr>
            <a:lvl3pPr>
              <a:defRPr sz="8640"/>
            </a:lvl3pPr>
            <a:lvl4pPr>
              <a:defRPr sz="7560"/>
            </a:lvl4pPr>
            <a:lvl5pPr>
              <a:defRPr sz="7560"/>
            </a:lvl5pPr>
            <a:lvl6pPr>
              <a:defRPr sz="7560"/>
            </a:lvl6pPr>
            <a:lvl7pPr>
              <a:defRPr sz="7560"/>
            </a:lvl7pPr>
            <a:lvl8pPr>
              <a:defRPr sz="7560"/>
            </a:lvl8pPr>
            <a:lvl9pPr>
              <a:defRPr sz="75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98E52A-D2CC-400C-8F5B-C17E8FE7DDDB}" type="datetimeFigureOut">
              <a:rPr lang="en-US" smtClean="0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922F3-1DFD-4506-84BD-3E515E4B59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21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6D32DE-5CE7-44E9-A240-702F67DD9397}" type="datetimeFigureOut">
              <a:rPr lang="en-US" smtClean="0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46E46-FC72-497D-AE51-0DE088BEAC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9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75E1E3-8757-42A7-88F3-5720FDF2C870}" type="datetimeFigureOut">
              <a:rPr lang="en-US" smtClean="0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888F6-3B3C-4C83-B6D6-D9EFEF1C28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06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61000" y="0"/>
            <a:ext cx="18516600" cy="384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458686" y="3036779"/>
            <a:ext cx="13702284" cy="10753344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1944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100" y="4267200"/>
            <a:ext cx="24688800" cy="25603200"/>
          </a:xfrm>
        </p:spPr>
        <p:txBody>
          <a:bodyPr/>
          <a:lstStyle>
            <a:lvl1pPr>
              <a:defRPr sz="11880"/>
            </a:lvl1pPr>
            <a:lvl2pPr>
              <a:defRPr sz="10260"/>
            </a:lvl2pPr>
            <a:lvl3pPr>
              <a:defRPr sz="9180"/>
            </a:lvl3pPr>
            <a:lvl4pPr>
              <a:defRPr sz="8100"/>
            </a:lvl4pPr>
            <a:lvl5pPr>
              <a:defRPr sz="7560"/>
            </a:lvl5pPr>
            <a:lvl6pPr>
              <a:defRPr sz="7560"/>
            </a:lvl6pPr>
            <a:lvl7pPr>
              <a:defRPr sz="7560"/>
            </a:lvl7pPr>
            <a:lvl8pPr>
              <a:defRPr sz="7560"/>
            </a:lvl8pPr>
            <a:lvl9pPr>
              <a:defRPr sz="75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17730" y="14066156"/>
            <a:ext cx="13764006" cy="17511127"/>
          </a:xfrm>
        </p:spPr>
        <p:txBody>
          <a:bodyPr>
            <a:normAutofit/>
          </a:bodyPr>
          <a:lstStyle>
            <a:lvl1pPr marL="0" marR="0" indent="0" algn="l" defTabSz="4937760" rtl="0" eaLnBrk="1" fontAlgn="auto" latinLnBrk="0" hangingPunct="1">
              <a:lnSpc>
                <a:spcPct val="100000"/>
              </a:lnSpc>
              <a:spcBef>
                <a:spcPts val="648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>
                <a:solidFill>
                  <a:srgbClr val="404040"/>
                </a:solidFill>
              </a:defRPr>
            </a:lvl1pPr>
            <a:lvl2pPr marL="2468880" indent="0">
              <a:buNone/>
              <a:defRPr sz="6480"/>
            </a:lvl2pPr>
            <a:lvl3pPr marL="4937760" indent="0">
              <a:buNone/>
              <a:defRPr sz="5400"/>
            </a:lvl3pPr>
            <a:lvl4pPr marL="7406640" indent="0">
              <a:buNone/>
              <a:defRPr sz="4860"/>
            </a:lvl4pPr>
            <a:lvl5pPr marL="9875520" indent="0">
              <a:buNone/>
              <a:defRPr sz="4860"/>
            </a:lvl5pPr>
            <a:lvl6pPr marL="12344400" indent="0">
              <a:buNone/>
              <a:defRPr sz="4860"/>
            </a:lvl6pPr>
            <a:lvl7pPr marL="14813280" indent="0">
              <a:buNone/>
              <a:defRPr sz="4860"/>
            </a:lvl7pPr>
            <a:lvl8pPr marL="17282160" indent="0">
              <a:buNone/>
              <a:defRPr sz="4860"/>
            </a:lvl8pPr>
            <a:lvl9pPr marL="19751040" indent="0">
              <a:buNone/>
              <a:defRPr sz="4860"/>
            </a:lvl9pPr>
          </a:lstStyle>
          <a:p>
            <a:pPr marL="0" marR="0" lvl="0" indent="0" algn="l" defTabSz="4937760" rtl="0" eaLnBrk="1" fontAlgn="auto" latinLnBrk="0" hangingPunct="1">
              <a:lnSpc>
                <a:spcPct val="100000"/>
              </a:lnSpc>
              <a:spcBef>
                <a:spcPts val="75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B95E5A-C29B-4953-99CE-2B693E7648A3}" type="datetimeFigureOut">
              <a:rPr lang="en-US" smtClean="0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181340C8-CF20-4F82-B033-E1A041EB69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7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9357" y="30344543"/>
            <a:ext cx="43662143" cy="3434385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1512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49377600" cy="2985333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4320"/>
              </a:spcBef>
              <a:buNone/>
              <a:defRPr sz="17280">
                <a:solidFill>
                  <a:srgbClr val="4D4D4D"/>
                </a:solidFill>
              </a:defRPr>
            </a:lvl1pPr>
            <a:lvl2pPr marL="2468880" indent="0">
              <a:buNone/>
              <a:defRPr sz="15120"/>
            </a:lvl2pPr>
            <a:lvl3pPr marL="4937760" indent="0">
              <a:buNone/>
              <a:defRPr sz="12960"/>
            </a:lvl3pPr>
            <a:lvl4pPr marL="7406640" indent="0">
              <a:buNone/>
              <a:defRPr sz="10800"/>
            </a:lvl4pPr>
            <a:lvl5pPr marL="9875520" indent="0">
              <a:buNone/>
              <a:defRPr sz="10800"/>
            </a:lvl5pPr>
            <a:lvl6pPr marL="12344400" indent="0">
              <a:buNone/>
              <a:defRPr sz="10800"/>
            </a:lvl6pPr>
            <a:lvl7pPr marL="14813280" indent="0">
              <a:buNone/>
              <a:defRPr sz="10800"/>
            </a:lvl7pPr>
            <a:lvl8pPr marL="17282160" indent="0">
              <a:buNone/>
              <a:defRPr sz="10800"/>
            </a:lvl8pPr>
            <a:lvl9pPr marL="19751040" indent="0">
              <a:buNone/>
              <a:defRPr sz="10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0457" y="33094516"/>
            <a:ext cx="37378843" cy="298704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6480"/>
              </a:spcBef>
              <a:buNone/>
              <a:defRPr sz="7560">
                <a:solidFill>
                  <a:srgbClr val="262626"/>
                </a:solidFill>
              </a:defRPr>
            </a:lvl1pPr>
            <a:lvl2pPr marL="2468880" indent="0">
              <a:buNone/>
              <a:defRPr sz="6480"/>
            </a:lvl2pPr>
            <a:lvl3pPr marL="4937760" indent="0">
              <a:buNone/>
              <a:defRPr sz="5400"/>
            </a:lvl3pPr>
            <a:lvl4pPr marL="7406640" indent="0">
              <a:buNone/>
              <a:defRPr sz="4860"/>
            </a:lvl4pPr>
            <a:lvl5pPr marL="9875520" indent="0">
              <a:buNone/>
              <a:defRPr sz="4860"/>
            </a:lvl5pPr>
            <a:lvl6pPr marL="12344400" indent="0">
              <a:buNone/>
              <a:defRPr sz="4860"/>
            </a:lvl6pPr>
            <a:lvl7pPr marL="14813280" indent="0">
              <a:buNone/>
              <a:defRPr sz="4860"/>
            </a:lvl7pPr>
            <a:lvl8pPr marL="17282160" indent="0">
              <a:buNone/>
              <a:defRPr sz="4860"/>
            </a:lvl8pPr>
            <a:lvl9pPr marL="19751040" indent="0">
              <a:buNone/>
              <a:defRPr sz="486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A3387EF4-7E87-4139-950E-D3EFC3CB79B3}" type="datetimeFigureOut">
              <a:rPr lang="en-US" smtClean="0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3EA79350-D35E-4657-A21C-4070D0290E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55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61766" y="2797385"/>
            <a:ext cx="43629737" cy="9285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8912" y="11163004"/>
            <a:ext cx="43552588" cy="21090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7490" y="35909703"/>
            <a:ext cx="16664940" cy="1280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13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fld id="{91E46865-6FB0-4EC3-B348-0FBD85DD2D5B}" type="datetimeFigureOut">
              <a:rPr lang="en-US" smtClean="0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7490" y="36706303"/>
            <a:ext cx="20368260" cy="1280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13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22442" y="32646592"/>
            <a:ext cx="11850624" cy="7823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86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58136DDF-CDB6-4F66-9F31-F7E5A8E792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0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937760" rtl="0" eaLnBrk="1" latinLnBrk="0" hangingPunct="1">
        <a:lnSpc>
          <a:spcPct val="90000"/>
        </a:lnSpc>
        <a:spcBef>
          <a:spcPct val="0"/>
        </a:spcBef>
        <a:buNone/>
        <a:defRPr sz="25920" kern="1200" spc="-648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93776" indent="-493776" algn="l" defTabSz="4937760" rtl="0" eaLnBrk="1" latinLnBrk="0" hangingPunct="1">
        <a:lnSpc>
          <a:spcPct val="85000"/>
        </a:lnSpc>
        <a:spcBef>
          <a:spcPts val="7020"/>
        </a:spcBef>
        <a:buFont typeface="Arial" pitchFamily="34" charset="0"/>
        <a:buChar char=" "/>
        <a:defRPr sz="129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481328" indent="-1851660" algn="l" defTabSz="4937760" rtl="0" eaLnBrk="1" latinLnBrk="0" hangingPunct="1">
        <a:lnSpc>
          <a:spcPct val="85000"/>
        </a:lnSpc>
        <a:spcBef>
          <a:spcPts val="3240"/>
        </a:spcBef>
        <a:buFont typeface="Arial" pitchFamily="34" charset="0"/>
        <a:buChar char=" "/>
        <a:defRPr sz="129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962656" indent="-2962656" algn="l" defTabSz="4937760" rtl="0" eaLnBrk="1" latinLnBrk="0" hangingPunct="1">
        <a:lnSpc>
          <a:spcPct val="85000"/>
        </a:lnSpc>
        <a:spcBef>
          <a:spcPts val="3240"/>
        </a:spcBef>
        <a:buFont typeface="Arial" pitchFamily="34" charset="0"/>
        <a:buChar char=" "/>
        <a:defRPr sz="10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4443984" indent="-4443984" algn="l" defTabSz="4937760" rtl="0" eaLnBrk="1" latinLnBrk="0" hangingPunct="1">
        <a:lnSpc>
          <a:spcPct val="85000"/>
        </a:lnSpc>
        <a:spcBef>
          <a:spcPts val="3240"/>
        </a:spcBef>
        <a:buFont typeface="Arial" pitchFamily="34" charset="0"/>
        <a:buChar char=" "/>
        <a:defRPr sz="972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5925312" indent="-5925312" algn="l" defTabSz="4937760" rtl="0" eaLnBrk="1" latinLnBrk="0" hangingPunct="1">
        <a:lnSpc>
          <a:spcPct val="85000"/>
        </a:lnSpc>
        <a:spcBef>
          <a:spcPts val="3240"/>
        </a:spcBef>
        <a:buFont typeface="Arial" pitchFamily="34" charset="0"/>
        <a:buChar char=" "/>
        <a:defRPr sz="972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6480000" indent="-1234440" algn="l" defTabSz="4937760" rtl="0" eaLnBrk="1" latinLnBrk="0" hangingPunct="1">
        <a:lnSpc>
          <a:spcPct val="85000"/>
        </a:lnSpc>
        <a:spcBef>
          <a:spcPts val="3240"/>
        </a:spcBef>
        <a:buFont typeface="Arial" pitchFamily="34" charset="0"/>
        <a:buChar char=" "/>
        <a:defRPr sz="972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7560000" indent="-1234440" algn="l" defTabSz="4937760" rtl="0" eaLnBrk="1" latinLnBrk="0" hangingPunct="1">
        <a:lnSpc>
          <a:spcPct val="85000"/>
        </a:lnSpc>
        <a:spcBef>
          <a:spcPts val="3240"/>
        </a:spcBef>
        <a:buFont typeface="Arial" pitchFamily="34" charset="0"/>
        <a:buChar char=" "/>
        <a:defRPr sz="972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8640000" indent="-1234440" algn="l" defTabSz="4937760" rtl="0" eaLnBrk="1" latinLnBrk="0" hangingPunct="1">
        <a:lnSpc>
          <a:spcPct val="85000"/>
        </a:lnSpc>
        <a:spcBef>
          <a:spcPts val="3240"/>
        </a:spcBef>
        <a:buFont typeface="Arial" pitchFamily="34" charset="0"/>
        <a:buChar char=" "/>
        <a:defRPr sz="972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9720000" indent="-1234440" algn="l" defTabSz="4937760" rtl="0" eaLnBrk="1" latinLnBrk="0" hangingPunct="1">
        <a:lnSpc>
          <a:spcPct val="85000"/>
        </a:lnSpc>
        <a:spcBef>
          <a:spcPts val="3240"/>
        </a:spcBef>
        <a:buFont typeface="Arial" pitchFamily="34" charset="0"/>
        <a:buChar char=" "/>
        <a:defRPr sz="972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37760" rtl="0" eaLnBrk="1" latinLnBrk="0" hangingPunct="1">
        <a:defRPr sz="972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algn="l" defTabSz="4937760" rtl="0" eaLnBrk="1" latinLnBrk="0" hangingPunct="1">
        <a:defRPr sz="9720" kern="1200">
          <a:solidFill>
            <a:schemeClr val="tx1"/>
          </a:solidFill>
          <a:latin typeface="+mn-lt"/>
          <a:ea typeface="+mn-ea"/>
          <a:cs typeface="+mn-cs"/>
        </a:defRPr>
      </a:lvl2pPr>
      <a:lvl3pPr marL="4937760" algn="l" defTabSz="4937760" rtl="0" eaLnBrk="1" latinLnBrk="0" hangingPunct="1">
        <a:defRPr sz="9720" kern="1200">
          <a:solidFill>
            <a:schemeClr val="tx1"/>
          </a:solidFill>
          <a:latin typeface="+mn-lt"/>
          <a:ea typeface="+mn-ea"/>
          <a:cs typeface="+mn-cs"/>
        </a:defRPr>
      </a:lvl3pPr>
      <a:lvl4pPr marL="7406640" algn="l" defTabSz="4937760" rtl="0" eaLnBrk="1" latinLnBrk="0" hangingPunct="1">
        <a:defRPr sz="972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algn="l" defTabSz="4937760" rtl="0" eaLnBrk="1" latinLnBrk="0" hangingPunct="1">
        <a:defRPr sz="972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0" algn="l" defTabSz="4937760" rtl="0" eaLnBrk="1" latinLnBrk="0" hangingPunct="1">
        <a:defRPr sz="9720" kern="1200">
          <a:solidFill>
            <a:schemeClr val="tx1"/>
          </a:solidFill>
          <a:latin typeface="+mn-lt"/>
          <a:ea typeface="+mn-ea"/>
          <a:cs typeface="+mn-cs"/>
        </a:defRPr>
      </a:lvl6pPr>
      <a:lvl7pPr marL="14813280" algn="l" defTabSz="4937760" rtl="0" eaLnBrk="1" latinLnBrk="0" hangingPunct="1">
        <a:defRPr sz="9720" kern="1200">
          <a:solidFill>
            <a:schemeClr val="tx1"/>
          </a:solidFill>
          <a:latin typeface="+mn-lt"/>
          <a:ea typeface="+mn-ea"/>
          <a:cs typeface="+mn-cs"/>
        </a:defRPr>
      </a:lvl7pPr>
      <a:lvl8pPr marL="17282160" algn="l" defTabSz="4937760" rtl="0" eaLnBrk="1" latinLnBrk="0" hangingPunct="1">
        <a:defRPr sz="9720" kern="1200">
          <a:solidFill>
            <a:schemeClr val="tx1"/>
          </a:solidFill>
          <a:latin typeface="+mn-lt"/>
          <a:ea typeface="+mn-ea"/>
          <a:cs typeface="+mn-cs"/>
        </a:defRPr>
      </a:lvl8pPr>
      <a:lvl9pPr marL="19751040" algn="l" defTabSz="4937760" rtl="0" eaLnBrk="1" latinLnBrk="0" hangingPunct="1">
        <a:defRPr sz="9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openxmlformats.org/officeDocument/2006/relationships/chart" Target="../charts/chart5.xml"/><Relationship Id="rId3" Type="http://schemas.openxmlformats.org/officeDocument/2006/relationships/image" Target="../media/image1.png"/><Relationship Id="rId7" Type="http://schemas.openxmlformats.org/officeDocument/2006/relationships/chart" Target="../charts/chart1.xml"/><Relationship Id="rId12" Type="http://schemas.openxmlformats.org/officeDocument/2006/relationships/chart" Target="../charts/chart4.xml"/><Relationship Id="rId17" Type="http://schemas.microsoft.com/office/2007/relationships/hdphoto" Target="../media/hdphoto3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5" Type="http://schemas.openxmlformats.org/officeDocument/2006/relationships/image" Target="../media/image2.PNG"/><Relationship Id="rId15" Type="http://schemas.openxmlformats.org/officeDocument/2006/relationships/chart" Target="../charts/chart7.xml"/><Relationship Id="rId10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chart" Target="../charts/chart3.xml"/><Relationship Id="rId1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 Diagonal Corner Rectangle 66"/>
          <p:cNvSpPr>
            <a:spLocks/>
          </p:cNvSpPr>
          <p:nvPr/>
        </p:nvSpPr>
        <p:spPr bwMode="auto">
          <a:xfrm>
            <a:off x="17050268" y="6113548"/>
            <a:ext cx="15544800" cy="14732347"/>
          </a:xfrm>
          <a:prstGeom prst="rect">
            <a:avLst/>
          </a:prstGeom>
          <a:solidFill>
            <a:srgbClr val="BDC6D1"/>
          </a:solidFill>
          <a:ln w="508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v"/>
            </a:pP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v"/>
            </a:pP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v"/>
            </a:pP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v"/>
            </a:pP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8" name="Round Diagonal Corner Rectangle 66"/>
          <p:cNvSpPr>
            <a:spLocks/>
          </p:cNvSpPr>
          <p:nvPr/>
        </p:nvSpPr>
        <p:spPr bwMode="auto">
          <a:xfrm>
            <a:off x="17050268" y="21812609"/>
            <a:ext cx="31729680" cy="15741055"/>
          </a:xfrm>
          <a:prstGeom prst="rect">
            <a:avLst/>
          </a:prstGeom>
          <a:solidFill>
            <a:srgbClr val="BDC6D1"/>
          </a:solidFill>
          <a:ln w="508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 dirty="0">
              <a:solidFill>
                <a:srgbClr val="84848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9" name="Text Box 204"/>
          <p:cNvSpPr txBox="1">
            <a:spLocks noChangeArrowheads="1"/>
          </p:cNvSpPr>
          <p:nvPr/>
        </p:nvSpPr>
        <p:spPr bwMode="auto">
          <a:xfrm>
            <a:off x="17050268" y="21200668"/>
            <a:ext cx="31729680" cy="6463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defTabSz="914400"/>
            <a:r>
              <a:rPr lang="en-US" sz="3600" b="1" dirty="0">
                <a:solidFill>
                  <a:srgbClr val="FFED69"/>
                </a:solidFill>
                <a:latin typeface="Georgia" panose="02040502050405020303" pitchFamily="18" charset="0"/>
                <a:ea typeface="Segoe UI" panose="020B0502040204020203" pitchFamily="34" charset="0"/>
                <a:cs typeface="Calibri" panose="020F0502020204030204" pitchFamily="34" charset="0"/>
              </a:rPr>
              <a:t>RESULTS</a:t>
            </a:r>
          </a:p>
        </p:txBody>
      </p:sp>
      <p:sp>
        <p:nvSpPr>
          <p:cNvPr id="133" name="Round Diagonal Corner Rectangle 66"/>
          <p:cNvSpPr>
            <a:spLocks/>
          </p:cNvSpPr>
          <p:nvPr/>
        </p:nvSpPr>
        <p:spPr bwMode="auto">
          <a:xfrm>
            <a:off x="33180856" y="5660714"/>
            <a:ext cx="15544800" cy="12139275"/>
          </a:xfrm>
          <a:prstGeom prst="rect">
            <a:avLst/>
          </a:prstGeom>
          <a:solidFill>
            <a:srgbClr val="BDC6D1"/>
          </a:solidFill>
          <a:ln w="508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v"/>
            </a:pP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v"/>
            </a:pP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v"/>
            </a:pP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v"/>
            </a:pP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v"/>
            </a:pP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v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Pilot testing of USAT-CA by experienced computer access providers yielded very high inter-rater reliability for the overall tool and moderate values for each section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v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The content validity indices were “somewhat high” to “high” for the first phase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v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Revisions to the initial version of the tool were minimal: a shortened scale on motor and visual skills, changes to wordings on items and deletion of an item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v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Recommendation was made to provide information to potential AT providers on definitions of measures in the scales and interpretation of the scoring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v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The second phase of pilot testing by a random sample of AT providers yielded relatively higher inter-rater reliability scores for the overall tool and two sections [with one section showing a negative ICC value]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v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Noticeable increases in content validity for motor and posture skill domains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v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Both cohorts of AT providers (with the exception of one outlier review) “agreed” to “strongly agreed” on the utility and practical implementation of the USAT-CA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v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As an indication of the tool’s merit, both cohorts of AT providers were consistent in their recommendations for an alternate computer access interface for both clients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v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Limitations</a:t>
            </a: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Ø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The sample size for AT service providers in pilot (V2.0) was lower than anticipated</a:t>
            </a: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Ø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The responses of the AT providers may have been influenced by the quality and scope of the client videos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Round Diagonal Corner Rectangle 24"/>
          <p:cNvSpPr>
            <a:spLocks/>
          </p:cNvSpPr>
          <p:nvPr/>
        </p:nvSpPr>
        <p:spPr bwMode="auto">
          <a:xfrm>
            <a:off x="919679" y="13816492"/>
            <a:ext cx="15544800" cy="3165205"/>
          </a:xfrm>
          <a:prstGeom prst="rect">
            <a:avLst/>
          </a:prstGeom>
          <a:solidFill>
            <a:srgbClr val="BDC6D1"/>
          </a:solidFill>
          <a:ln w="508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marL="571500" lvl="1" indent="-571500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v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To develop and test the Usability Scale for Assistive Technology for Computer Access (USAT-CA) </a:t>
            </a:r>
          </a:p>
          <a:p>
            <a:pPr marL="1143000" lvl="2" indent="-555625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Ø"/>
              <a:tabLst>
                <a:tab pos="1371600" algn="l"/>
              </a:tabLst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To evaluate the effectiveness and efficiency of a client's computer access  through observation of specific motor, postural and sensory skills in conjunction with the characteristics and set up of the computer</a:t>
            </a:r>
          </a:p>
        </p:txBody>
      </p:sp>
      <p:sp>
        <p:nvSpPr>
          <p:cNvPr id="138" name="TextBox 31"/>
          <p:cNvSpPr txBox="1">
            <a:spLocks noChangeArrowheads="1"/>
          </p:cNvSpPr>
          <p:nvPr/>
        </p:nvSpPr>
        <p:spPr bwMode="auto">
          <a:xfrm>
            <a:off x="7567104" y="3000652"/>
            <a:ext cx="34747200" cy="1938338"/>
          </a:xfrm>
          <a:prstGeom prst="rect">
            <a:avLst/>
          </a:prstGeom>
          <a:solidFill>
            <a:srgbClr val="FFF5B2"/>
          </a:solidFill>
          <a:ln w="9525">
            <a:solidFill>
              <a:srgbClr val="FFED69"/>
            </a:solidFill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Segoe UI" panose="020B0502040204020203" pitchFamily="34" charset="0"/>
                <a:cs typeface="Calibri" panose="020F0502020204030204" pitchFamily="34" charset="0"/>
              </a:rPr>
              <a:t>Livia Gosselin, OTS  &amp;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Segoe UI" panose="020B0502040204020203" pitchFamily="34" charset="0"/>
                <a:cs typeface="Calibri" panose="020F0502020204030204" pitchFamily="34" charset="0"/>
              </a:rPr>
              <a:t>Sajay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Segoe UI" panose="020B0502040204020203" pitchFamily="34" charset="0"/>
                <a:cs typeface="Calibri" panose="020F0502020204030204" pitchFamily="34" charset="0"/>
              </a:rPr>
              <a:t>Arthanat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Segoe UI" panose="020B0502040204020203" pitchFamily="34" charset="0"/>
                <a:cs typeface="Calibri" panose="020F0502020204030204" pitchFamily="34" charset="0"/>
              </a:rPr>
              <a:t>, Ph.D., OTR/L., ATP</a:t>
            </a:r>
          </a:p>
          <a:p>
            <a:pPr algn="ctr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Segoe UI" panose="020B0502040204020203" pitchFamily="34" charset="0"/>
                <a:cs typeface="Calibri" panose="020F0502020204030204" pitchFamily="34" charset="0"/>
              </a:rPr>
              <a:t>  Department of Occupational Therapy, University of New Hampshire</a:t>
            </a:r>
          </a:p>
        </p:txBody>
      </p:sp>
      <p:sp>
        <p:nvSpPr>
          <p:cNvPr id="139" name="Rectangle 54"/>
          <p:cNvSpPr>
            <a:spLocks noChangeArrowheads="1"/>
          </p:cNvSpPr>
          <p:nvPr/>
        </p:nvSpPr>
        <p:spPr bwMode="auto">
          <a:xfrm>
            <a:off x="32256931" y="20986514"/>
            <a:ext cx="15100300" cy="76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marL="285750" indent="-285750">
              <a:lnSpc>
                <a:spcPct val="125000"/>
              </a:lnSpc>
              <a:buFont typeface="Arial" charset="0"/>
              <a:buChar char="•"/>
              <a:tabLst>
                <a:tab pos="857250" algn="l"/>
              </a:tabLst>
            </a:pPr>
            <a:endParaRPr lang="en-US" sz="35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TextBox 47"/>
          <p:cNvSpPr txBox="1">
            <a:spLocks noChangeArrowheads="1"/>
          </p:cNvSpPr>
          <p:nvPr/>
        </p:nvSpPr>
        <p:spPr bwMode="auto">
          <a:xfrm>
            <a:off x="11378131" y="36213814"/>
            <a:ext cx="6800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TextBox 55"/>
          <p:cNvSpPr txBox="1">
            <a:spLocks noChangeArrowheads="1"/>
          </p:cNvSpPr>
          <p:nvPr/>
        </p:nvSpPr>
        <p:spPr bwMode="auto">
          <a:xfrm>
            <a:off x="9628085" y="37715028"/>
            <a:ext cx="36712016" cy="107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Acknowledgements: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Hamel Center for Undergraduate Research: Summer Undergraduate Research Fellowship.  University of New Hampshire</a:t>
            </a:r>
          </a:p>
          <a:p>
            <a:pPr algn="r">
              <a:buFont typeface="Wingdings" pitchFamily="2" charset="2"/>
              <a:buNone/>
            </a:pPr>
            <a:endParaRPr lang="en-US" sz="3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" name="Text Box 205"/>
          <p:cNvSpPr txBox="1">
            <a:spLocks noChangeArrowheads="1"/>
          </p:cNvSpPr>
          <p:nvPr/>
        </p:nvSpPr>
        <p:spPr bwMode="auto">
          <a:xfrm>
            <a:off x="919679" y="13159576"/>
            <a:ext cx="15544800" cy="70787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defTabSz="914400"/>
            <a:r>
              <a:rPr lang="en-US" sz="4000" b="1" dirty="0">
                <a:solidFill>
                  <a:srgbClr val="FFED69"/>
                </a:solidFill>
                <a:latin typeface="Georgia" panose="02040502050405020303" pitchFamily="18" charset="0"/>
                <a:ea typeface="Segoe UI" panose="020B0502040204020203" pitchFamily="34" charset="0"/>
                <a:cs typeface="Calibri" panose="020F0502020204030204" pitchFamily="34" charset="0"/>
              </a:rPr>
              <a:t>PURPOSE</a:t>
            </a:r>
          </a:p>
        </p:txBody>
      </p:sp>
      <p:sp>
        <p:nvSpPr>
          <p:cNvPr id="146" name="Round Diagonal Corner Rectangle 61"/>
          <p:cNvSpPr>
            <a:spLocks/>
          </p:cNvSpPr>
          <p:nvPr/>
        </p:nvSpPr>
        <p:spPr bwMode="auto">
          <a:xfrm>
            <a:off x="898548" y="18064814"/>
            <a:ext cx="15544800" cy="15248588"/>
          </a:xfrm>
          <a:prstGeom prst="rect">
            <a:avLst/>
          </a:prstGeom>
          <a:solidFill>
            <a:srgbClr val="BDC6D1"/>
          </a:solidFill>
          <a:ln w="508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marL="587375" lvl="1" indent="-587375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v"/>
              <a:tabLst>
                <a:tab pos="587375" algn="l"/>
              </a:tabLst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Methodological study to establish psychometric properties of the USAT-CA: content validity and inter-rater reliability.</a:t>
            </a:r>
          </a:p>
          <a:p>
            <a:pPr marL="587375" lvl="1" indent="-587375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v"/>
              <a:tabLst>
                <a:tab pos="587375" algn="l"/>
              </a:tabLst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Study protocol approved by the Institutional Review Board of University of New Hampshire</a:t>
            </a:r>
          </a:p>
          <a:p>
            <a:pPr marL="640080" lvl="1" indent="-640080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v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Phase I: Draft USAT-CA (V1.0) through literature review, and preliminary indicators (Arthanat et al., 2007) and observations </a:t>
            </a:r>
          </a:p>
          <a:p>
            <a:pPr marL="640080" lvl="1" indent="-640080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v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Phase II: A selected cohort of experienced computer access AT providers recruited through the Rehabilitation and Engineering Society of North America (RESNA) pilot tested USAT-CA (V1.0) through </a:t>
            </a:r>
            <a:r>
              <a:rPr lang="en-US" sz="3400" dirty="0" err="1">
                <a:latin typeface="Calibri" panose="020F0502020204030204" pitchFamily="34" charset="0"/>
                <a:cs typeface="Calibri" panose="020F0502020204030204" pitchFamily="34" charset="0"/>
              </a:rPr>
              <a:t>Qualtrics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© database</a:t>
            </a:r>
          </a:p>
          <a:p>
            <a:pPr marL="1208088" lvl="2" indent="-587375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Ø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The providers observed videos of two individuals with disabilities (having muscular dystrophy and SCI C4-C5) performing routine tasks on their computer. Videos were edited with captions for clarity and uploaded on a secure server </a:t>
            </a:r>
          </a:p>
          <a:p>
            <a:pPr marL="1208088" lvl="2" indent="-587375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Ø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Following each video, the AT providers completed USAT-CA (V1.0)</a:t>
            </a:r>
          </a:p>
          <a:p>
            <a:pPr marL="1241425" lvl="2" indent="-620713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Ø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Content validation data collected on the tool’s comprehensiveness, clarity, and ease of use</a:t>
            </a:r>
          </a:p>
          <a:p>
            <a:pPr marL="1241425" lvl="2" indent="-620713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Ø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Edits to USAT-CA (V1.0) made after pilot testing</a:t>
            </a:r>
          </a:p>
          <a:p>
            <a:pPr marL="640080" lvl="2" indent="-640080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v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Phase III: A random sample of computer access AT providers recruited through RESNA observed the two videos and completed USAT-CA (V2.0) and content validation through </a:t>
            </a:r>
            <a:r>
              <a:rPr lang="en-US" sz="3400" dirty="0" err="1">
                <a:latin typeface="Calibri" panose="020F0502020204030204" pitchFamily="34" charset="0"/>
                <a:cs typeface="Calibri" panose="020F0502020204030204" pitchFamily="34" charset="0"/>
              </a:rPr>
              <a:t>Qualtrics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© database</a:t>
            </a:r>
          </a:p>
          <a:p>
            <a:pPr marL="640080" lvl="2" indent="-640080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v"/>
            </a:pP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0080" lvl="2" indent="-640080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v"/>
            </a:pP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0080" lvl="2" indent="-640080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v"/>
            </a:pP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0080" lvl="2" indent="-640080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v"/>
            </a:pP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0080" lvl="2" indent="-640080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v"/>
            </a:pP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0080" lvl="2" indent="-640080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v"/>
            </a:pP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Rectangle 211"/>
          <p:cNvSpPr>
            <a:spLocks noChangeArrowheads="1"/>
          </p:cNvSpPr>
          <p:nvPr/>
        </p:nvSpPr>
        <p:spPr bwMode="auto">
          <a:xfrm>
            <a:off x="1981718" y="25420402"/>
            <a:ext cx="10969625" cy="837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/>
          <a:lstStyle/>
          <a:p>
            <a:pPr defTabSz="914400">
              <a:lnSpc>
                <a:spcPct val="125000"/>
              </a:lnSpc>
              <a:tabLst>
                <a:tab pos="400050" algn="l"/>
                <a:tab pos="914400" algn="l"/>
              </a:tabLst>
            </a:pPr>
            <a:endParaRPr lang="en-US" sz="35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Rectangle 214"/>
          <p:cNvSpPr>
            <a:spLocks noChangeArrowheads="1"/>
          </p:cNvSpPr>
          <p:nvPr/>
        </p:nvSpPr>
        <p:spPr bwMode="auto">
          <a:xfrm>
            <a:off x="17050268" y="8319852"/>
            <a:ext cx="91408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/>
          <a:lstStyle/>
          <a:p>
            <a:pPr defTabSz="914400">
              <a:lnSpc>
                <a:spcPct val="125000"/>
              </a:lnSpc>
            </a:pPr>
            <a:endParaRPr lang="en-US" sz="35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" name="Rectangle 217"/>
          <p:cNvSpPr>
            <a:spLocks noChangeArrowheads="1"/>
          </p:cNvSpPr>
          <p:nvPr/>
        </p:nvSpPr>
        <p:spPr bwMode="auto">
          <a:xfrm>
            <a:off x="16977243" y="13041077"/>
            <a:ext cx="9140825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/>
          <a:lstStyle/>
          <a:p>
            <a:pPr defTabSz="914400">
              <a:lnSpc>
                <a:spcPct val="125000"/>
              </a:lnSpc>
            </a:pPr>
            <a:endParaRPr lang="en-US" sz="3500" dirty="0">
              <a:solidFill>
                <a:srgbClr val="FFFCE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" name="Text Box 210"/>
          <p:cNvSpPr txBox="1">
            <a:spLocks noChangeArrowheads="1"/>
          </p:cNvSpPr>
          <p:nvPr/>
        </p:nvSpPr>
        <p:spPr bwMode="auto">
          <a:xfrm>
            <a:off x="33183176" y="5282486"/>
            <a:ext cx="15544800" cy="70787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defTabSz="914400"/>
            <a:r>
              <a:rPr lang="en-US" sz="4000" b="1" dirty="0">
                <a:solidFill>
                  <a:srgbClr val="FFEE71"/>
                </a:solidFill>
                <a:latin typeface="Georgia" panose="02040502050405020303" pitchFamily="18" charset="0"/>
                <a:ea typeface="Segoe UI" panose="020B0502040204020203" pitchFamily="34" charset="0"/>
                <a:cs typeface="Calibri" panose="020F0502020204030204" pitchFamily="34" charset="0"/>
              </a:rPr>
              <a:t>DISCUSSION</a:t>
            </a:r>
          </a:p>
        </p:txBody>
      </p:sp>
      <p:sp>
        <p:nvSpPr>
          <p:cNvPr id="152" name="Text Box 207"/>
          <p:cNvSpPr txBox="1">
            <a:spLocks noChangeArrowheads="1"/>
          </p:cNvSpPr>
          <p:nvPr/>
        </p:nvSpPr>
        <p:spPr bwMode="auto">
          <a:xfrm>
            <a:off x="898549" y="17350652"/>
            <a:ext cx="15544800" cy="70787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defTabSz="914400"/>
            <a:r>
              <a:rPr lang="en-US" sz="4000" b="1" dirty="0">
                <a:solidFill>
                  <a:srgbClr val="FFED69"/>
                </a:solidFill>
                <a:latin typeface="Georgia" panose="02040502050405020303" pitchFamily="18" charset="0"/>
                <a:ea typeface="Segoe UI" panose="020B0502040204020203" pitchFamily="34" charset="0"/>
                <a:cs typeface="Calibri" panose="020F0502020204030204" pitchFamily="34" charset="0"/>
              </a:rPr>
              <a:t>METHODS</a:t>
            </a:r>
          </a:p>
        </p:txBody>
      </p:sp>
      <p:sp>
        <p:nvSpPr>
          <p:cNvPr id="155" name="Rectangle 214"/>
          <p:cNvSpPr>
            <a:spLocks noChangeArrowheads="1"/>
          </p:cNvSpPr>
          <p:nvPr/>
        </p:nvSpPr>
        <p:spPr bwMode="auto">
          <a:xfrm>
            <a:off x="32579193" y="30714714"/>
            <a:ext cx="15071725" cy="76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marL="398463" indent="-398463">
              <a:lnSpc>
                <a:spcPct val="125000"/>
              </a:lnSpc>
              <a:buFont typeface="Arial" charset="0"/>
              <a:buChar char="•"/>
            </a:pPr>
            <a:endParaRPr lang="en-US" sz="35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6" name="Text Box 207"/>
          <p:cNvSpPr txBox="1">
            <a:spLocks noChangeArrowheads="1"/>
          </p:cNvSpPr>
          <p:nvPr/>
        </p:nvSpPr>
        <p:spPr bwMode="auto">
          <a:xfrm>
            <a:off x="32996706" y="6859352"/>
            <a:ext cx="184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pPr defTabSz="914400"/>
            <a:endParaRPr lang="en-US" sz="4800" dirty="0">
              <a:solidFill>
                <a:srgbClr val="DDDD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7" name="TextBox 4"/>
          <p:cNvSpPr txBox="1">
            <a:spLocks noChangeArrowheads="1"/>
          </p:cNvSpPr>
          <p:nvPr/>
        </p:nvSpPr>
        <p:spPr bwMode="auto">
          <a:xfrm>
            <a:off x="7567104" y="434739"/>
            <a:ext cx="34747200" cy="25542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algn="ctr"/>
            <a:r>
              <a:rPr lang="en-US" sz="8000" dirty="0">
                <a:solidFill>
                  <a:srgbClr val="FFF18B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An Evaluation to Measure Usability of Computer Access Devices for </a:t>
            </a:r>
          </a:p>
          <a:p>
            <a:pPr algn="ctr"/>
            <a:r>
              <a:rPr lang="en-US" sz="8000" dirty="0">
                <a:solidFill>
                  <a:srgbClr val="FFF18B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Individuals with Disabilities</a:t>
            </a:r>
          </a:p>
        </p:txBody>
      </p:sp>
      <p:sp>
        <p:nvSpPr>
          <p:cNvPr id="64" name="Round Diagonal Corner Rectangle 67"/>
          <p:cNvSpPr>
            <a:spLocks/>
          </p:cNvSpPr>
          <p:nvPr/>
        </p:nvSpPr>
        <p:spPr bwMode="auto">
          <a:xfrm>
            <a:off x="898549" y="5972082"/>
            <a:ext cx="15544800" cy="6749845"/>
          </a:xfrm>
          <a:prstGeom prst="rect">
            <a:avLst/>
          </a:prstGeom>
          <a:solidFill>
            <a:srgbClr val="BDC6D1"/>
          </a:solidFill>
          <a:ln w="508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anchor="ctr">
            <a:noAutofit/>
          </a:bodyPr>
          <a:lstStyle/>
          <a:p>
            <a:pPr marL="571500" lvl="1" indent="-571500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v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Assistive technology control interfaces are required by individuals with physical disabilities to access computers</a:t>
            </a:r>
          </a:p>
          <a:p>
            <a:pPr marL="571500" lvl="1" indent="-571500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v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Wide range of interfaces exist: standard and adapted keyboards, devices for mouse control, speech recognition systems, on-screen keyboards, one- or two-switch scanning input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(Cook &amp;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Polgar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2015)</a:t>
            </a:r>
          </a:p>
          <a:p>
            <a:pPr marL="571500" lvl="1" indent="-571500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v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Selection of an optimal interface is a complex process that needs to take into account client factors, motor and sensory skills and identification of an ideal body site for interface activation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(Koester &amp; Arthanat, in press)</a:t>
            </a:r>
          </a:p>
          <a:p>
            <a:pPr marL="571500" lvl="1" indent="-571500">
              <a:spcBef>
                <a:spcPts val="600"/>
              </a:spcBef>
              <a:spcAft>
                <a:spcPts val="600"/>
              </a:spcAft>
              <a:buClr>
                <a:srgbClr val="FFF18B"/>
              </a:buClr>
              <a:buFont typeface="Wingdings" panose="05000000000000000000" pitchFamily="2" charset="2"/>
              <a:buChar char="v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Currently, computer access selection process is a trial &amp; error approach with no recognized standardized protocol and very limited external evidence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Hoppestad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2006;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Hoppestad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2013; Davies et al., 2010)</a:t>
            </a:r>
          </a:p>
        </p:txBody>
      </p:sp>
      <p:sp>
        <p:nvSpPr>
          <p:cNvPr id="65" name="Text Box 204"/>
          <p:cNvSpPr txBox="1">
            <a:spLocks noChangeArrowheads="1"/>
          </p:cNvSpPr>
          <p:nvPr/>
        </p:nvSpPr>
        <p:spPr bwMode="auto">
          <a:xfrm>
            <a:off x="898549" y="5306777"/>
            <a:ext cx="15544800" cy="70787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defTabSz="914400"/>
            <a:r>
              <a:rPr lang="en-US" sz="4000" b="1" dirty="0">
                <a:solidFill>
                  <a:srgbClr val="FFED69"/>
                </a:solidFill>
                <a:latin typeface="Georgia" panose="02040502050405020303" pitchFamily="18" charset="0"/>
                <a:ea typeface="Segoe UI" panose="020B0502040204020203" pitchFamily="34" charset="0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5011" y="29596985"/>
            <a:ext cx="1276640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0" lvl="2" indent="-914400">
              <a:spcBef>
                <a:spcPts val="0"/>
              </a:spcBef>
              <a:buClr>
                <a:srgbClr val="FFF28F"/>
              </a:buClr>
              <a:buFont typeface="Wingdings" panose="05000000000000000000" pitchFamily="2" charset="2"/>
              <a:buChar char="Ø"/>
            </a:pPr>
            <a:endParaRPr lang="en-US" sz="3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0">
              <a:spcBef>
                <a:spcPts val="0"/>
              </a:spcBef>
              <a:buClr>
                <a:srgbClr val="FFF28F"/>
              </a:buClr>
            </a:pPr>
            <a:endParaRPr lang="en-US" sz="3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0" lvl="2" indent="-914400">
              <a:spcBef>
                <a:spcPts val="0"/>
              </a:spcBef>
              <a:buClr>
                <a:srgbClr val="FFF5B2"/>
              </a:buClr>
              <a:buFont typeface="Wingdings" panose="05000000000000000000" pitchFamily="2" charset="2"/>
              <a:buChar char="Ø"/>
            </a:pPr>
            <a:endParaRPr lang="en-US" sz="3600" dirty="0">
              <a:solidFill>
                <a:srgbClr val="5C5C5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000" l="4571" r="93714">
                        <a14:foregroundMark x1="13714" y1="38500" x2="13714" y2="38500"/>
                        <a14:foregroundMark x1="38286" y1="33000" x2="38286" y2="33000"/>
                        <a14:foregroundMark x1="45714" y1="32500" x2="45714" y2="32500"/>
                        <a14:foregroundMark x1="56857" y1="33000" x2="56857" y2="33000"/>
                        <a14:foregroundMark x1="66286" y1="37000" x2="66286" y2="37000"/>
                        <a14:foregroundMark x1="80857" y1="41000" x2="80857" y2="41000"/>
                        <a14:foregroundMark x1="23429" y1="50500" x2="23429" y2="50500"/>
                        <a14:foregroundMark x1="20286" y1="43500" x2="20286" y2="43500"/>
                        <a14:foregroundMark x1="12857" y1="33000" x2="12857" y2="3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188" y="37355905"/>
            <a:ext cx="3203509" cy="16514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98548" y="33573893"/>
            <a:ext cx="155448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ED69"/>
                </a:solidFill>
                <a:latin typeface="Georgia" panose="02040502050405020303" pitchFamily="18" charset="0"/>
                <a:ea typeface="Segoe UI" panose="020B0502040204020203" pitchFamily="34" charset="0"/>
                <a:cs typeface="Calibri" panose="020F0502020204030204" pitchFamily="34" charset="0"/>
              </a:rPr>
              <a:t>ANALYSIS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611" y="29379821"/>
            <a:ext cx="5223054" cy="3419039"/>
          </a:xfrm>
          <a:prstGeom prst="rect">
            <a:avLst/>
          </a:prstGeom>
          <a:ln>
            <a:solidFill>
              <a:srgbClr val="FFED69"/>
            </a:solidFill>
          </a:ln>
        </p:spPr>
      </p:pic>
      <p:pic>
        <p:nvPicPr>
          <p:cNvPr id="4" name="Picture 3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706" y="29371657"/>
            <a:ext cx="5425678" cy="3435367"/>
          </a:xfrm>
          <a:prstGeom prst="rect">
            <a:avLst/>
          </a:prstGeom>
          <a:ln>
            <a:solidFill>
              <a:srgbClr val="FFED69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274307" y="32549403"/>
            <a:ext cx="1545456" cy="615553"/>
          </a:xfrm>
          <a:prstGeom prst="rect">
            <a:avLst/>
          </a:prstGeom>
          <a:solidFill>
            <a:srgbClr val="FFF5B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Client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203263" y="32549403"/>
            <a:ext cx="1660396" cy="615553"/>
          </a:xfrm>
          <a:prstGeom prst="rect">
            <a:avLst/>
          </a:prstGeom>
          <a:solidFill>
            <a:srgbClr val="FFF5B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Client</a:t>
            </a: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xmlns="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3167417"/>
              </p:ext>
            </p:extLst>
          </p:nvPr>
        </p:nvGraphicFramePr>
        <p:xfrm>
          <a:off x="17580305" y="29596985"/>
          <a:ext cx="11350193" cy="7135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xmlns="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2690572"/>
              </p:ext>
            </p:extLst>
          </p:nvPr>
        </p:nvGraphicFramePr>
        <p:xfrm>
          <a:off x="26351794" y="22132853"/>
          <a:ext cx="10789920" cy="612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2" name="Chart 51">
            <a:extLst>
              <a:ext uri="{FF2B5EF4-FFF2-40B4-BE49-F238E27FC236}">
                <a16:creationId xmlns:a16="http://schemas.microsoft.com/office/drawing/2014/main" xmlns="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549822"/>
              </p:ext>
            </p:extLst>
          </p:nvPr>
        </p:nvGraphicFramePr>
        <p:xfrm>
          <a:off x="37612186" y="22085434"/>
          <a:ext cx="10500656" cy="612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892911"/>
              </p:ext>
            </p:extLst>
          </p:nvPr>
        </p:nvGraphicFramePr>
        <p:xfrm>
          <a:off x="18742400" y="6339475"/>
          <a:ext cx="12107588" cy="14462203"/>
        </p:xfrm>
        <a:graphic>
          <a:graphicData uri="http://schemas.openxmlformats.org/drawingml/2006/table">
            <a:tbl>
              <a:tblPr firstCol="1" bandRow="1">
                <a:tableStyleId>{00A15C55-8517-42AA-B614-E9B94910E393}</a:tableStyleId>
              </a:tblPr>
              <a:tblGrid>
                <a:gridCol w="3283243">
                  <a:extLst>
                    <a:ext uri="{9D8B030D-6E8A-4147-A177-3AD203B41FA5}">
                      <a16:colId xmlns:a16="http://schemas.microsoft.com/office/drawing/2014/main" xmlns="" val="1054753957"/>
                    </a:ext>
                  </a:extLst>
                </a:gridCol>
                <a:gridCol w="3994249">
                  <a:extLst>
                    <a:ext uri="{9D8B030D-6E8A-4147-A177-3AD203B41FA5}">
                      <a16:colId xmlns:a16="http://schemas.microsoft.com/office/drawing/2014/main" xmlns="" val="2603018061"/>
                    </a:ext>
                  </a:extLst>
                </a:gridCol>
                <a:gridCol w="4830096">
                  <a:extLst>
                    <a:ext uri="{9D8B030D-6E8A-4147-A177-3AD203B41FA5}">
                      <a16:colId xmlns:a16="http://schemas.microsoft.com/office/drawing/2014/main" xmlns="" val="4132430922"/>
                    </a:ext>
                  </a:extLst>
                </a:gridCol>
              </a:tblGrid>
              <a:tr h="371079">
                <a:tc rowSpan="19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F5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Motor Skills</a:t>
                      </a:r>
                      <a:endParaRPr lang="en-US" sz="2800" dirty="0">
                        <a:solidFill>
                          <a:srgbClr val="FFF5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Posture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Seating stability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800048797"/>
                  </a:ext>
                </a:extLst>
              </a:tr>
              <a:tr h="371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Proximal seating angles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355955831"/>
                  </a:ext>
                </a:extLst>
              </a:tr>
              <a:tr h="371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Distal angles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949006337"/>
                  </a:ext>
                </a:extLst>
              </a:tr>
              <a:tr h="371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Coordination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Forward reach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119628476"/>
                  </a:ext>
                </a:extLst>
              </a:tr>
              <a:tr h="371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 entry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317801506"/>
                  </a:ext>
                </a:extLst>
              </a:tr>
              <a:tr h="371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Mouse pointing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582864858"/>
                  </a:ext>
                </a:extLst>
              </a:tr>
              <a:tr h="371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Scrolling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758246490"/>
                  </a:ext>
                </a:extLst>
              </a:tr>
              <a:tr h="336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Movement between mouse and keyboard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7488768"/>
                  </a:ext>
                </a:extLst>
              </a:tr>
              <a:tr h="371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Mobility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Movement of distal extremities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581713668"/>
                  </a:ext>
                </a:extLst>
              </a:tr>
              <a:tr h="371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Activate two keys simultaneously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949442342"/>
                  </a:ext>
                </a:extLst>
              </a:tr>
              <a:tr h="371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Grasp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970880641"/>
                  </a:ext>
                </a:extLst>
              </a:tr>
              <a:tr h="371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Manipulation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Turn on computer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4087402405"/>
                  </a:ext>
                </a:extLst>
              </a:tr>
              <a:tr h="371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Insert any hardware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806229122"/>
                  </a:ext>
                </a:extLst>
              </a:tr>
              <a:tr h="371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Item or text selection with mouse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578192743"/>
                  </a:ext>
                </a:extLst>
              </a:tr>
              <a:tr h="371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Drag and drop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723468682"/>
                  </a:ext>
                </a:extLst>
              </a:tr>
              <a:tr h="371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Keyboard shortcuts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4067891586"/>
                  </a:ext>
                </a:extLst>
              </a:tr>
              <a:tr h="371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Hold mouse and scroll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998414180"/>
                  </a:ext>
                </a:extLst>
              </a:tr>
              <a:tr h="371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Swipe touch pad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69525167"/>
                  </a:ext>
                </a:extLst>
              </a:tr>
              <a:tr h="3807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Endurance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Persistence with the task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339030757"/>
                  </a:ext>
                </a:extLst>
              </a:tr>
              <a:tr h="371079">
                <a:tc rowSpan="9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F5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Sensory Skills</a:t>
                      </a:r>
                      <a:endParaRPr lang="en-US" sz="2800" dirty="0">
                        <a:solidFill>
                          <a:srgbClr val="FFF5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9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Visual Skills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 read text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852810898"/>
                  </a:ext>
                </a:extLst>
              </a:tr>
              <a:tr h="371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Locate, identify and relocate icons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29455419"/>
                  </a:ext>
                </a:extLst>
              </a:tr>
              <a:tr h="317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Locate, identify and relocate items in menu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517202462"/>
                  </a:ext>
                </a:extLst>
              </a:tr>
              <a:tr h="371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Scanning-Left to right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494925143"/>
                  </a:ext>
                </a:extLst>
              </a:tr>
              <a:tr h="371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Scanning-Top to bottom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630381120"/>
                  </a:ext>
                </a:extLst>
              </a:tr>
              <a:tr h="434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Locate specific items or lines within text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544825323"/>
                  </a:ext>
                </a:extLst>
              </a:tr>
              <a:tr h="371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Focus on moving targets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171264473"/>
                  </a:ext>
                </a:extLst>
              </a:tr>
              <a:tr h="371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Switch focus on moving targets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100410125"/>
                  </a:ext>
                </a:extLst>
              </a:tr>
              <a:tr h="371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Resolution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83644081"/>
                  </a:ext>
                </a:extLst>
              </a:tr>
              <a:tr h="371079">
                <a:tc rowSpan="7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F5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Computer Equipment</a:t>
                      </a:r>
                      <a:endParaRPr lang="en-US" sz="2800" dirty="0">
                        <a:solidFill>
                          <a:srgbClr val="FFF5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Monitor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Placement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546594050"/>
                  </a:ext>
                </a:extLst>
              </a:tr>
              <a:tr h="371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Size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940833722"/>
                  </a:ext>
                </a:extLst>
              </a:tr>
              <a:tr h="371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Keyboard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Letter Spacing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598446223"/>
                  </a:ext>
                </a:extLst>
              </a:tr>
              <a:tr h="371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Visibility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714843965"/>
                  </a:ext>
                </a:extLst>
              </a:tr>
              <a:tr h="371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Size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833222224"/>
                  </a:ext>
                </a:extLst>
              </a:tr>
              <a:tr h="3370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Button Location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792884693"/>
                  </a:ext>
                </a:extLst>
              </a:tr>
              <a:tr h="3807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Mouse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Cursor fluidity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624251251"/>
                  </a:ext>
                </a:extLst>
              </a:tr>
              <a:tr h="371079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F5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Computer set up</a:t>
                      </a:r>
                      <a:endParaRPr lang="en-US" sz="2800" dirty="0">
                        <a:solidFill>
                          <a:srgbClr val="FFF5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 Station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Seating equipment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73899432"/>
                  </a:ext>
                </a:extLst>
              </a:tr>
              <a:tr h="371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Lighting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904237777"/>
                  </a:ext>
                </a:extLst>
              </a:tr>
              <a:tr h="371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Noise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748008047"/>
                  </a:ext>
                </a:extLst>
              </a:tr>
              <a:tr h="371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Space and approach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6151678"/>
                  </a:ext>
                </a:extLst>
              </a:tr>
            </a:tbl>
          </a:graphicData>
        </a:graphic>
      </p:graphicFrame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clrChange>
              <a:clrFrom>
                <a:srgbClr val="B6B6B6">
                  <a:alpha val="94118"/>
                </a:srgbClr>
              </a:clrFrom>
              <a:clrTo>
                <a:srgbClr val="B6B6B6">
                  <a:alpha val="0"/>
                </a:srgbClr>
              </a:clrTo>
            </a:clrChange>
            <a:duotone>
              <a:prstClr val="black"/>
              <a:srgbClr val="FFF18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100000"/>
                    </a14:imgEffect>
                    <a14:imgEffect>
                      <a14:colorTemperature colorTemp="2091"/>
                    </a14:imgEffect>
                    <a14:imgEffect>
                      <a14:saturation sat="0"/>
                    </a14:imgEffect>
                    <a14:imgEffect>
                      <a14:brightnessContrast bright="30000" contras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9364" y="616011"/>
            <a:ext cx="4686235" cy="423365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98549" y="34322010"/>
            <a:ext cx="15544800" cy="3231654"/>
          </a:xfrm>
          <a:prstGeom prst="rect">
            <a:avLst/>
          </a:prstGeom>
          <a:solidFill>
            <a:srgbClr val="BDC6D1"/>
          </a:solidFill>
          <a:ln w="508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508000" lvl="2" indent="-639763">
              <a:spcBef>
                <a:spcPts val="0"/>
              </a:spcBef>
              <a:buClr>
                <a:srgbClr val="FFF18B"/>
              </a:buClr>
              <a:buFont typeface="Wingdings" panose="05000000000000000000" pitchFamily="2" charset="2"/>
              <a:buChar char="v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Intraclass Correlation Coefficient used to analyze inter-rater reliability</a:t>
            </a:r>
          </a:p>
          <a:p>
            <a:pPr marL="1022350" lvl="4" indent="-538163">
              <a:spcBef>
                <a:spcPts val="0"/>
              </a:spcBef>
              <a:buClr>
                <a:srgbClr val="FFF18B"/>
              </a:buClr>
              <a:buFont typeface="Wingdings" panose="05000000000000000000" pitchFamily="2" charset="2"/>
              <a:buChar char="Ø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Pilot 1:  ICC Two-way Random Model (2,6) </a:t>
            </a:r>
          </a:p>
          <a:p>
            <a:pPr marL="1022350" lvl="4" indent="-538163">
              <a:spcBef>
                <a:spcPts val="0"/>
              </a:spcBef>
              <a:buClr>
                <a:srgbClr val="FFF18B"/>
              </a:buClr>
              <a:buFont typeface="Wingdings" panose="05000000000000000000" pitchFamily="2" charset="2"/>
              <a:buChar char="Ø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Pilot 2: ICC Two-way Random Model (2,13)</a:t>
            </a:r>
          </a:p>
          <a:p>
            <a:pPr marL="615950" lvl="2" indent="-747713">
              <a:spcBef>
                <a:spcPts val="0"/>
              </a:spcBef>
              <a:buClr>
                <a:srgbClr val="FFF18B"/>
              </a:buClr>
              <a:buFont typeface="Wingdings" panose="05000000000000000000" pitchFamily="2" charset="2"/>
              <a:buChar char="v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Qualitative feedback gathered to revise USAT-CA (V1.0)</a:t>
            </a:r>
          </a:p>
          <a:p>
            <a:pPr marL="615950" lvl="2" indent="-747713">
              <a:spcBef>
                <a:spcPts val="0"/>
              </a:spcBef>
              <a:buClr>
                <a:srgbClr val="FFF18B"/>
              </a:buClr>
              <a:buFont typeface="Wingdings" panose="05000000000000000000" pitchFamily="2" charset="2"/>
              <a:buChar char="v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Descriptive analysis used for content validity</a:t>
            </a:r>
          </a:p>
          <a:p>
            <a:pPr marL="615950" lvl="2" indent="-747713">
              <a:spcBef>
                <a:spcPts val="0"/>
              </a:spcBef>
              <a:buClr>
                <a:srgbClr val="FFF18B"/>
              </a:buClr>
              <a:buFont typeface="Wingdings" panose="05000000000000000000" pitchFamily="2" charset="2"/>
              <a:buChar char="v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Evaluation findings mapped to recommendations of AT service providers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180856" y="17954196"/>
            <a:ext cx="155448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EE71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180856" y="18661941"/>
            <a:ext cx="15544800" cy="2185214"/>
          </a:xfrm>
          <a:prstGeom prst="rect">
            <a:avLst/>
          </a:prstGeom>
          <a:solidFill>
            <a:srgbClr val="BDC6D1"/>
          </a:solidFill>
          <a:ln w="508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F18B"/>
              </a:buClr>
              <a:buFont typeface="Wingdings" panose="05000000000000000000" pitchFamily="2" charset="2"/>
              <a:buChar char="v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The USAT-CA addresses a need for structured and systematic methods for computer access AT selection and training </a:t>
            </a:r>
          </a:p>
          <a:p>
            <a:pPr marL="457200" indent="-457200">
              <a:buClr>
                <a:srgbClr val="FFF18B"/>
              </a:buClr>
              <a:buFont typeface="Wingdings" panose="05000000000000000000" pitchFamily="2" charset="2"/>
              <a:buChar char="v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The tool is only meant to be a </a:t>
            </a:r>
            <a:r>
              <a:rPr lang="en-US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guide. Integration 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of the user’s needs, preferences and experience, along with knowledge base of the AT provider, is also critical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378715" y="22325194"/>
            <a:ext cx="8812377" cy="646331"/>
          </a:xfrm>
          <a:prstGeom prst="rect">
            <a:avLst/>
          </a:prstGeom>
          <a:solidFill>
            <a:srgbClr val="FFF5B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Provider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Demographics</a:t>
            </a:r>
          </a:p>
        </p:txBody>
      </p:sp>
      <p:sp>
        <p:nvSpPr>
          <p:cNvPr id="7" name="Arrow: Right 6"/>
          <p:cNvSpPr/>
          <p:nvPr/>
        </p:nvSpPr>
        <p:spPr>
          <a:xfrm>
            <a:off x="12291791" y="16349986"/>
            <a:ext cx="1731167" cy="585924"/>
          </a:xfrm>
          <a:prstGeom prst="rightArrow">
            <a:avLst/>
          </a:prstGeom>
          <a:solidFill>
            <a:srgbClr val="FFEE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298291"/>
              </p:ext>
            </p:extLst>
          </p:nvPr>
        </p:nvGraphicFramePr>
        <p:xfrm>
          <a:off x="30060722" y="2844153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66" name="Chart 65">
            <a:extLst>
              <a:ext uri="{FF2B5EF4-FFF2-40B4-BE49-F238E27FC236}">
                <a16:creationId xmlns:a16="http://schemas.microsoft.com/office/drawing/2014/main" xmlns="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121387"/>
              </p:ext>
            </p:extLst>
          </p:nvPr>
        </p:nvGraphicFramePr>
        <p:xfrm>
          <a:off x="29506049" y="33216992"/>
          <a:ext cx="8881747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485776"/>
              </p:ext>
            </p:extLst>
          </p:nvPr>
        </p:nvGraphicFramePr>
        <p:xfrm>
          <a:off x="17378715" y="22951892"/>
          <a:ext cx="8812377" cy="6341745"/>
        </p:xfrm>
        <a:graphic>
          <a:graphicData uri="http://schemas.openxmlformats.org/drawingml/2006/table">
            <a:tbl>
              <a:tblPr firstRow="1" bandRow="1"/>
              <a:tblGrid>
                <a:gridCol w="2537863">
                  <a:extLst>
                    <a:ext uri="{9D8B030D-6E8A-4147-A177-3AD203B41FA5}">
                      <a16:colId xmlns:a16="http://schemas.microsoft.com/office/drawing/2014/main" xmlns="" val="3788689689"/>
                    </a:ext>
                  </a:extLst>
                </a:gridCol>
                <a:gridCol w="2945961">
                  <a:extLst>
                    <a:ext uri="{9D8B030D-6E8A-4147-A177-3AD203B41FA5}">
                      <a16:colId xmlns:a16="http://schemas.microsoft.com/office/drawing/2014/main" xmlns="" val="1545492387"/>
                    </a:ext>
                  </a:extLst>
                </a:gridCol>
                <a:gridCol w="3328553">
                  <a:extLst>
                    <a:ext uri="{9D8B030D-6E8A-4147-A177-3AD203B41FA5}">
                      <a16:colId xmlns:a16="http://schemas.microsoft.com/office/drawing/2014/main" xmlns="" val="2082229269"/>
                    </a:ext>
                  </a:extLst>
                </a:gridCol>
              </a:tblGrid>
              <a:tr h="1353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8C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USAT Pilot (V1.0)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USAT Pilot  (V2.0)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6082533"/>
                  </a:ext>
                </a:extLst>
              </a:tr>
              <a:tr h="336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Years of Experience 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8C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Average: 17.6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Range: 8-27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Average: 13.4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Range: 2-30</a:t>
                      </a:r>
                      <a:endParaRPr lang="en-US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0449198"/>
                  </a:ext>
                </a:extLst>
              </a:tr>
              <a:tr h="6670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Time on CA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8C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Average: </a:t>
                      </a:r>
                      <a:r>
                        <a:rPr lang="en-US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51.2%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Range:</a:t>
                      </a:r>
                      <a:r>
                        <a:rPr lang="en-US" sz="3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25%-90%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Average: </a:t>
                      </a:r>
                      <a:r>
                        <a:rPr lang="en-US" sz="3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37.3%</a:t>
                      </a:r>
                      <a:endParaRPr lang="en-US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Range: 5%-90%</a:t>
                      </a:r>
                      <a:endParaRPr lang="en-US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670301"/>
                  </a:ext>
                </a:extLst>
              </a:tr>
              <a:tr h="18278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Profession: n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8C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Occupational    Therapist: 5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AT Specialist: 1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n=6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Occupational  Therapist: 3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AT Specialist: 7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Rehab Engineer: 2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SLP: 1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Total n=13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9027657"/>
                  </a:ext>
                </a:extLst>
              </a:tr>
            </a:tbl>
          </a:graphicData>
        </a:graphic>
      </p:graphicFrame>
      <p:graphicFrame>
        <p:nvGraphicFramePr>
          <p:cNvPr id="70" name="Chart 69">
            <a:extLst>
              <a:ext uri="{FF2B5EF4-FFF2-40B4-BE49-F238E27FC236}">
                <a16:creationId xmlns:a16="http://schemas.microsoft.com/office/drawing/2014/main" xmlns="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442770"/>
              </p:ext>
            </p:extLst>
          </p:nvPr>
        </p:nvGraphicFramePr>
        <p:xfrm>
          <a:off x="39287046" y="2844153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73" name="Chart 72">
            <a:extLst>
              <a:ext uri="{FF2B5EF4-FFF2-40B4-BE49-F238E27FC236}">
                <a16:creationId xmlns:a16="http://schemas.microsoft.com/office/drawing/2014/main" xmlns="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497447"/>
              </p:ext>
            </p:extLst>
          </p:nvPr>
        </p:nvGraphicFramePr>
        <p:xfrm>
          <a:off x="39075020" y="33216992"/>
          <a:ext cx="850392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134" name="Round Diagonal Corner Rectangle 66"/>
          <p:cNvSpPr>
            <a:spLocks/>
          </p:cNvSpPr>
          <p:nvPr/>
        </p:nvSpPr>
        <p:spPr bwMode="auto">
          <a:xfrm>
            <a:off x="17050268" y="5238016"/>
            <a:ext cx="15544800" cy="10215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800" b="1" dirty="0">
                <a:solidFill>
                  <a:srgbClr val="FFEE71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Usability </a:t>
            </a:r>
            <a:r>
              <a:rPr lang="en-US" sz="3800" b="1" dirty="0">
                <a:solidFill>
                  <a:srgbClr val="FFED69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Scale</a:t>
            </a:r>
            <a:r>
              <a:rPr lang="en-US" sz="3800" b="1" dirty="0">
                <a:solidFill>
                  <a:srgbClr val="FFEE71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of Assistive Technology- Computer Access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6409" y1="26895" x2="26409" y2="26895"/>
                        <a14:foregroundMark x1="39466" y1="53545" x2="39466" y2="53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08072" y="1327164"/>
            <a:ext cx="2656829" cy="32244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8272</TotalTime>
  <Words>1014</Words>
  <Application>Microsoft Office PowerPoint</Application>
  <PresentationFormat>Custom</PresentationFormat>
  <Paragraphs>149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Georgia</vt:lpstr>
      <vt:lpstr>Segoe UI</vt:lpstr>
      <vt:lpstr>Times New Roman</vt:lpstr>
      <vt:lpstr>Wingdings</vt:lpstr>
      <vt:lpstr>Metropolitan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Lauren</dc:creator>
  <cp:lastModifiedBy>Arthanat, Sajay</cp:lastModifiedBy>
  <cp:revision>276</cp:revision>
  <dcterms:created xsi:type="dcterms:W3CDTF">2012-10-20T04:59:02Z</dcterms:created>
  <dcterms:modified xsi:type="dcterms:W3CDTF">2017-03-27T15:37:20Z</dcterms:modified>
</cp:coreProperties>
</file>