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860"/>
    <a:srgbClr val="64DF5B"/>
    <a:srgbClr val="09F747"/>
    <a:srgbClr val="EDE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123" autoAdjust="0"/>
    <p:restoredTop sz="94660"/>
  </p:normalViewPr>
  <p:slideViewPr>
    <p:cSldViewPr snapToGrid="0">
      <p:cViewPr>
        <p:scale>
          <a:sx n="69" d="100"/>
          <a:sy n="69" d="100"/>
        </p:scale>
        <p:origin x="-11394" y="-11226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3"/>
            <a:ext cx="37307520" cy="11460480"/>
          </a:xfrm>
        </p:spPr>
        <p:txBody>
          <a:bodyPr anchor="b"/>
          <a:lstStyle>
            <a:lvl1pPr algn="ctr">
              <a:defRPr sz="2880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1"/>
            </a:lvl1pPr>
            <a:lvl2pPr marL="2194726" indent="0" algn="ctr">
              <a:buNone/>
              <a:defRPr sz="9601"/>
            </a:lvl2pPr>
            <a:lvl3pPr marL="4389451" indent="0" algn="ctr">
              <a:buNone/>
              <a:defRPr sz="8640"/>
            </a:lvl3pPr>
            <a:lvl4pPr marL="6584177" indent="0" algn="ctr">
              <a:buNone/>
              <a:defRPr sz="7681"/>
            </a:lvl4pPr>
            <a:lvl5pPr marL="8778902" indent="0" algn="ctr">
              <a:buNone/>
              <a:defRPr sz="7681"/>
            </a:lvl5pPr>
            <a:lvl6pPr marL="10973628" indent="0" algn="ctr">
              <a:buNone/>
              <a:defRPr sz="7681"/>
            </a:lvl6pPr>
            <a:lvl7pPr marL="13168353" indent="0" algn="ctr">
              <a:buNone/>
              <a:defRPr sz="7681"/>
            </a:lvl7pPr>
            <a:lvl8pPr marL="15363079" indent="0" algn="ctr">
              <a:buNone/>
              <a:defRPr sz="7681"/>
            </a:lvl8pPr>
            <a:lvl9pPr marL="17557804" indent="0" algn="ctr">
              <a:buNone/>
              <a:defRPr sz="7681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E813-CC8B-497E-9BAC-6E1055D7EBF7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12BA-6E7E-4E79-9D04-8E444BAE1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3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E813-CC8B-497E-9BAC-6E1055D7EBF7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12BA-6E7E-4E79-9D04-8E444BAE1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2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1"/>
            <a:ext cx="9464040" cy="27896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1"/>
            <a:ext cx="27843480" cy="278968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E813-CC8B-497E-9BAC-6E1055D7EBF7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12BA-6E7E-4E79-9D04-8E444BAE1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6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E813-CC8B-497E-9BAC-6E1055D7EBF7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12BA-6E7E-4E79-9D04-8E444BAE1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6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1">
                <a:solidFill>
                  <a:schemeClr val="tx1"/>
                </a:solidFill>
              </a:defRPr>
            </a:lvl1pPr>
            <a:lvl2pPr marL="2194726" indent="0">
              <a:buNone/>
              <a:defRPr sz="9601">
                <a:solidFill>
                  <a:schemeClr val="tx1">
                    <a:tint val="75000"/>
                  </a:schemeClr>
                </a:solidFill>
              </a:defRPr>
            </a:lvl2pPr>
            <a:lvl3pPr marL="4389451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4177" indent="0">
              <a:buNone/>
              <a:defRPr sz="7681">
                <a:solidFill>
                  <a:schemeClr val="tx1">
                    <a:tint val="75000"/>
                  </a:schemeClr>
                </a:solidFill>
              </a:defRPr>
            </a:lvl4pPr>
            <a:lvl5pPr marL="8778902" indent="0">
              <a:buNone/>
              <a:defRPr sz="7681">
                <a:solidFill>
                  <a:schemeClr val="tx1">
                    <a:tint val="75000"/>
                  </a:schemeClr>
                </a:solidFill>
              </a:defRPr>
            </a:lvl5pPr>
            <a:lvl6pPr marL="10973628" indent="0">
              <a:buNone/>
              <a:defRPr sz="7681">
                <a:solidFill>
                  <a:schemeClr val="tx1">
                    <a:tint val="75000"/>
                  </a:schemeClr>
                </a:solidFill>
              </a:defRPr>
            </a:lvl6pPr>
            <a:lvl7pPr marL="13168353" indent="0">
              <a:buNone/>
              <a:defRPr sz="7681">
                <a:solidFill>
                  <a:schemeClr val="tx1">
                    <a:tint val="75000"/>
                  </a:schemeClr>
                </a:solidFill>
              </a:defRPr>
            </a:lvl7pPr>
            <a:lvl8pPr marL="15363079" indent="0">
              <a:buNone/>
              <a:defRPr sz="7681">
                <a:solidFill>
                  <a:schemeClr val="tx1">
                    <a:tint val="75000"/>
                  </a:schemeClr>
                </a:solidFill>
              </a:defRPr>
            </a:lvl8pPr>
            <a:lvl9pPr marL="17557804" indent="0">
              <a:buNone/>
              <a:defRPr sz="76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E813-CC8B-497E-9BAC-6E1055D7EBF7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12BA-6E7E-4E79-9D04-8E444BAE1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4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E813-CC8B-497E-9BAC-6E1055D7EBF7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12BA-6E7E-4E79-9D04-8E444BAE1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7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1" b="1"/>
            </a:lvl1pPr>
            <a:lvl2pPr marL="2194726" indent="0">
              <a:buNone/>
              <a:defRPr sz="9601" b="1"/>
            </a:lvl2pPr>
            <a:lvl3pPr marL="4389451" indent="0">
              <a:buNone/>
              <a:defRPr sz="8640" b="1"/>
            </a:lvl3pPr>
            <a:lvl4pPr marL="6584177" indent="0">
              <a:buNone/>
              <a:defRPr sz="7681" b="1"/>
            </a:lvl4pPr>
            <a:lvl5pPr marL="8778902" indent="0">
              <a:buNone/>
              <a:defRPr sz="7681" b="1"/>
            </a:lvl5pPr>
            <a:lvl6pPr marL="10973628" indent="0">
              <a:buNone/>
              <a:defRPr sz="7681" b="1"/>
            </a:lvl6pPr>
            <a:lvl7pPr marL="13168353" indent="0">
              <a:buNone/>
              <a:defRPr sz="7681" b="1"/>
            </a:lvl7pPr>
            <a:lvl8pPr marL="15363079" indent="0">
              <a:buNone/>
              <a:defRPr sz="7681" b="1"/>
            </a:lvl8pPr>
            <a:lvl9pPr marL="17557804" indent="0">
              <a:buNone/>
              <a:defRPr sz="768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1"/>
            <a:ext cx="18568032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4" y="8069582"/>
            <a:ext cx="18659477" cy="3954778"/>
          </a:xfrm>
        </p:spPr>
        <p:txBody>
          <a:bodyPr anchor="b"/>
          <a:lstStyle>
            <a:lvl1pPr marL="0" indent="0">
              <a:buNone/>
              <a:defRPr sz="11521" b="1"/>
            </a:lvl1pPr>
            <a:lvl2pPr marL="2194726" indent="0">
              <a:buNone/>
              <a:defRPr sz="9601" b="1"/>
            </a:lvl2pPr>
            <a:lvl3pPr marL="4389451" indent="0">
              <a:buNone/>
              <a:defRPr sz="8640" b="1"/>
            </a:lvl3pPr>
            <a:lvl4pPr marL="6584177" indent="0">
              <a:buNone/>
              <a:defRPr sz="7681" b="1"/>
            </a:lvl4pPr>
            <a:lvl5pPr marL="8778902" indent="0">
              <a:buNone/>
              <a:defRPr sz="7681" b="1"/>
            </a:lvl5pPr>
            <a:lvl6pPr marL="10973628" indent="0">
              <a:buNone/>
              <a:defRPr sz="7681" b="1"/>
            </a:lvl6pPr>
            <a:lvl7pPr marL="13168353" indent="0">
              <a:buNone/>
              <a:defRPr sz="7681" b="1"/>
            </a:lvl7pPr>
            <a:lvl8pPr marL="15363079" indent="0">
              <a:buNone/>
              <a:defRPr sz="7681" b="1"/>
            </a:lvl8pPr>
            <a:lvl9pPr marL="17557804" indent="0">
              <a:buNone/>
              <a:defRPr sz="768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4" y="12024361"/>
            <a:ext cx="18659477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E813-CC8B-497E-9BAC-6E1055D7EBF7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12BA-6E7E-4E79-9D04-8E444BAE1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1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E813-CC8B-497E-9BAC-6E1055D7EBF7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12BA-6E7E-4E79-9D04-8E444BAE1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2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E813-CC8B-497E-9BAC-6E1055D7EBF7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12BA-6E7E-4E79-9D04-8E444BAE1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1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8"/>
            <a:ext cx="22219920" cy="23393400"/>
          </a:xfrm>
        </p:spPr>
        <p:txBody>
          <a:bodyPr/>
          <a:lstStyle>
            <a:lvl1pPr>
              <a:defRPr sz="15361"/>
            </a:lvl1pPr>
            <a:lvl2pPr>
              <a:defRPr sz="13441"/>
            </a:lvl2pPr>
            <a:lvl3pPr>
              <a:defRPr sz="11521"/>
            </a:lvl3pPr>
            <a:lvl4pPr>
              <a:defRPr sz="9601"/>
            </a:lvl4pPr>
            <a:lvl5pPr>
              <a:defRPr sz="9601"/>
            </a:lvl5pPr>
            <a:lvl6pPr>
              <a:defRPr sz="9601"/>
            </a:lvl6pPr>
            <a:lvl7pPr>
              <a:defRPr sz="9601"/>
            </a:lvl7pPr>
            <a:lvl8pPr>
              <a:defRPr sz="9601"/>
            </a:lvl8pPr>
            <a:lvl9pPr>
              <a:defRPr sz="96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1"/>
            </a:lvl1pPr>
            <a:lvl2pPr marL="2194726" indent="0">
              <a:buNone/>
              <a:defRPr sz="6721"/>
            </a:lvl2pPr>
            <a:lvl3pPr marL="4389451" indent="0">
              <a:buNone/>
              <a:defRPr sz="5760"/>
            </a:lvl3pPr>
            <a:lvl4pPr marL="6584177" indent="0">
              <a:buNone/>
              <a:defRPr sz="4800"/>
            </a:lvl4pPr>
            <a:lvl5pPr marL="8778902" indent="0">
              <a:buNone/>
              <a:defRPr sz="4800"/>
            </a:lvl5pPr>
            <a:lvl6pPr marL="10973628" indent="0">
              <a:buNone/>
              <a:defRPr sz="4800"/>
            </a:lvl6pPr>
            <a:lvl7pPr marL="13168353" indent="0">
              <a:buNone/>
              <a:defRPr sz="4800"/>
            </a:lvl7pPr>
            <a:lvl8pPr marL="15363079" indent="0">
              <a:buNone/>
              <a:defRPr sz="4800"/>
            </a:lvl8pPr>
            <a:lvl9pPr marL="17557804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E813-CC8B-497E-9BAC-6E1055D7EBF7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12BA-6E7E-4E79-9D04-8E444BAE1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21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8"/>
            <a:ext cx="22219920" cy="23393400"/>
          </a:xfrm>
        </p:spPr>
        <p:txBody>
          <a:bodyPr anchor="t"/>
          <a:lstStyle>
            <a:lvl1pPr marL="0" indent="0">
              <a:buNone/>
              <a:defRPr sz="15361"/>
            </a:lvl1pPr>
            <a:lvl2pPr marL="2194726" indent="0">
              <a:buNone/>
              <a:defRPr sz="13441"/>
            </a:lvl2pPr>
            <a:lvl3pPr marL="4389451" indent="0">
              <a:buNone/>
              <a:defRPr sz="11521"/>
            </a:lvl3pPr>
            <a:lvl4pPr marL="6584177" indent="0">
              <a:buNone/>
              <a:defRPr sz="9601"/>
            </a:lvl4pPr>
            <a:lvl5pPr marL="8778902" indent="0">
              <a:buNone/>
              <a:defRPr sz="9601"/>
            </a:lvl5pPr>
            <a:lvl6pPr marL="10973628" indent="0">
              <a:buNone/>
              <a:defRPr sz="9601"/>
            </a:lvl6pPr>
            <a:lvl7pPr marL="13168353" indent="0">
              <a:buNone/>
              <a:defRPr sz="9601"/>
            </a:lvl7pPr>
            <a:lvl8pPr marL="15363079" indent="0">
              <a:buNone/>
              <a:defRPr sz="9601"/>
            </a:lvl8pPr>
            <a:lvl9pPr marL="17557804" indent="0">
              <a:buNone/>
              <a:defRPr sz="9601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1"/>
            </a:lvl1pPr>
            <a:lvl2pPr marL="2194726" indent="0">
              <a:buNone/>
              <a:defRPr sz="6721"/>
            </a:lvl2pPr>
            <a:lvl3pPr marL="4389451" indent="0">
              <a:buNone/>
              <a:defRPr sz="5760"/>
            </a:lvl3pPr>
            <a:lvl4pPr marL="6584177" indent="0">
              <a:buNone/>
              <a:defRPr sz="4800"/>
            </a:lvl4pPr>
            <a:lvl5pPr marL="8778902" indent="0">
              <a:buNone/>
              <a:defRPr sz="4800"/>
            </a:lvl5pPr>
            <a:lvl6pPr marL="10973628" indent="0">
              <a:buNone/>
              <a:defRPr sz="4800"/>
            </a:lvl6pPr>
            <a:lvl7pPr marL="13168353" indent="0">
              <a:buNone/>
              <a:defRPr sz="4800"/>
            </a:lvl7pPr>
            <a:lvl8pPr marL="15363079" indent="0">
              <a:buNone/>
              <a:defRPr sz="4800"/>
            </a:lvl8pPr>
            <a:lvl9pPr marL="17557804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E813-CC8B-497E-9BAC-6E1055D7EBF7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12BA-6E7E-4E79-9D04-8E444BAE1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33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9E813-CC8B-497E-9BAC-6E1055D7EBF7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8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8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212BA-6E7E-4E79-9D04-8E444BAE1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8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451" rtl="0" eaLnBrk="1" latinLnBrk="0" hangingPunct="1">
        <a:lnSpc>
          <a:spcPct val="90000"/>
        </a:lnSpc>
        <a:spcBef>
          <a:spcPct val="0"/>
        </a:spcBef>
        <a:buNone/>
        <a:defRPr sz="211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363" indent="-1097363" algn="l" defTabSz="4389451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1" kern="1200">
          <a:solidFill>
            <a:schemeClr val="tx1"/>
          </a:solidFill>
          <a:latin typeface="+mn-lt"/>
          <a:ea typeface="+mn-ea"/>
          <a:cs typeface="+mn-cs"/>
        </a:defRPr>
      </a:lvl1pPr>
      <a:lvl2pPr marL="3292088" indent="-1097363" algn="l" defTabSz="4389451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1" kern="1200">
          <a:solidFill>
            <a:schemeClr val="tx1"/>
          </a:solidFill>
          <a:latin typeface="+mn-lt"/>
          <a:ea typeface="+mn-ea"/>
          <a:cs typeface="+mn-cs"/>
        </a:defRPr>
      </a:lvl2pPr>
      <a:lvl3pPr marL="5486814" indent="-1097363" algn="l" defTabSz="4389451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1" kern="1200">
          <a:solidFill>
            <a:schemeClr val="tx1"/>
          </a:solidFill>
          <a:latin typeface="+mn-lt"/>
          <a:ea typeface="+mn-ea"/>
          <a:cs typeface="+mn-cs"/>
        </a:defRPr>
      </a:lvl3pPr>
      <a:lvl4pPr marL="7681539" indent="-1097363" algn="l" defTabSz="4389451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6265" indent="-1097363" algn="l" defTabSz="4389451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990" indent="-1097363" algn="l" defTabSz="4389451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5716" indent="-1097363" algn="l" defTabSz="4389451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60442" indent="-1097363" algn="l" defTabSz="4389451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5167" indent="-1097363" algn="l" defTabSz="4389451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451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726" algn="l" defTabSz="4389451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451" algn="l" defTabSz="4389451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4177" algn="l" defTabSz="4389451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902" algn="l" defTabSz="4389451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3628" algn="l" defTabSz="4389451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8353" algn="l" defTabSz="4389451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3079" algn="l" defTabSz="4389451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7804" algn="l" defTabSz="4389451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5118458" y="30428612"/>
            <a:ext cx="137160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txBody>
          <a:bodyPr wrap="square" lIns="182880" tIns="45720" rIns="182880" rtlCol="0">
            <a:spAutoFit/>
          </a:bodyPr>
          <a:lstStyle/>
          <a:p>
            <a:pPr lvl="0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Acknowledgements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Thank you to the Hamel Center for Undergraduate Research and to my faculty advisor Dr. Lou Ann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Griswold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16157" y="416394"/>
            <a:ext cx="29458887" cy="49031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1" dirty="0">
                <a:solidFill>
                  <a:schemeClr val="accent1">
                    <a:lumMod val="50000"/>
                  </a:schemeClr>
                </a:solidFill>
              </a:rPr>
              <a:t>Social Interaction and Participation in School Activities of an Elementary School Student Using an Augmentative Alternative Communication Device</a:t>
            </a:r>
          </a:p>
          <a:p>
            <a:pPr algn="ctr"/>
            <a:r>
              <a:rPr lang="en-US" sz="7259" dirty="0">
                <a:solidFill>
                  <a:schemeClr val="accent1">
                    <a:lumMod val="50000"/>
                  </a:schemeClr>
                </a:solidFill>
              </a:rPr>
              <a:t>Samuel Lewis </a:t>
            </a:r>
            <a:r>
              <a:rPr lang="en-US" sz="7259" dirty="0" smtClean="0">
                <a:solidFill>
                  <a:schemeClr val="accent1">
                    <a:lumMod val="50000"/>
                  </a:schemeClr>
                </a:solidFill>
              </a:rPr>
              <a:t>OTS</a:t>
            </a:r>
            <a:endParaRPr lang="en-US" sz="7259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4748" y="16556176"/>
            <a:ext cx="13716000" cy="8217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txBody>
          <a:bodyPr wrap="square" lIns="182880" tIns="45720" rIns="182880" rtlCol="0">
            <a:spAutoFit/>
          </a:bodyPr>
          <a:lstStyle/>
          <a:p>
            <a:pPr indent="-457234"/>
            <a:r>
              <a:rPr lang="en-US" sz="6001" b="1" dirty="0">
                <a:solidFill>
                  <a:schemeClr val="accent1">
                    <a:lumMod val="50000"/>
                  </a:schemeClr>
                </a:solidFill>
              </a:rPr>
              <a:t>Methods</a:t>
            </a:r>
          </a:p>
          <a:p>
            <a:pPr marL="1143086" indent="-457234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Single case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design</a:t>
            </a:r>
          </a:p>
          <a:p>
            <a:pPr indent="-457234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Participant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(Heather)</a:t>
            </a:r>
            <a:endParaRPr lang="en-US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143086" indent="-457234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9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year old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female in a fully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integrated 4</a:t>
            </a:r>
            <a:r>
              <a:rPr lang="en-US" sz="3600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grade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classroom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1143086" indent="-457234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Introduced to an AAC device 4 years ago</a:t>
            </a:r>
          </a:p>
          <a:p>
            <a:pPr marL="1143086" indent="-457234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Fully non-verbal</a:t>
            </a:r>
          </a:p>
          <a:p>
            <a:pPr indent="-457234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Assessments</a:t>
            </a:r>
          </a:p>
          <a:p>
            <a:pPr marL="1143086" indent="-457234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School Function Assessment (SFA)</a:t>
            </a:r>
            <a:r>
              <a:rPr lang="en-US" sz="3600" baseline="30000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1143086" indent="-457234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Evaluation of Social Interaction (ESI)</a:t>
            </a:r>
            <a:r>
              <a:rPr lang="en-US" sz="3600" baseline="30000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pPr indent="-457234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SFA Completion</a:t>
            </a:r>
          </a:p>
          <a:p>
            <a:pPr marL="1143086" indent="-457234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Completed by teaching team</a:t>
            </a:r>
          </a:p>
          <a:p>
            <a:pPr indent="-457234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ESI Observations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1143086" indent="-457234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Observations in four typical school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settings </a:t>
            </a:r>
          </a:p>
          <a:p>
            <a:pPr marL="1828800" lvl="1" indent="-457234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Classroom, playground, hallway, cafeteria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8506" y="11072584"/>
            <a:ext cx="13716000" cy="4893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txBody>
          <a:bodyPr wrap="square" lIns="182880" tIns="45720" rIns="182880" rtlCol="0">
            <a:spAutoFit/>
          </a:bodyPr>
          <a:lstStyle/>
          <a:p>
            <a:r>
              <a:rPr lang="en-US" sz="6001" b="1" dirty="0">
                <a:solidFill>
                  <a:schemeClr val="accent1">
                    <a:lumMod val="50000"/>
                  </a:schemeClr>
                </a:solidFill>
              </a:rPr>
              <a:t>Original Research Questions</a:t>
            </a:r>
          </a:p>
          <a:p>
            <a:pPr marL="11430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To examine the level of participation in school activities for students who use AAC</a:t>
            </a:r>
          </a:p>
          <a:p>
            <a:pPr marL="11430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To evaluate the quality of social interaction of students using AAC devices</a:t>
            </a:r>
          </a:p>
          <a:p>
            <a:pPr marL="11430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To explore the relationship among students’ quality of social interaction and their participation in, and performance of, school activities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452476" y="6236198"/>
            <a:ext cx="13716000" cy="60017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txBody>
          <a:bodyPr wrap="square" lIns="182880" tIns="45720" rIns="182880" rtlCol="0">
            <a:spAutoFit/>
          </a:bodyPr>
          <a:lstStyle/>
          <a:p>
            <a:pPr marL="274341" indent="-457234"/>
            <a:r>
              <a:rPr lang="en-US" sz="6001" b="1" dirty="0">
                <a:solidFill>
                  <a:schemeClr val="accent1">
                    <a:lumMod val="50000"/>
                  </a:schemeClr>
                </a:solidFill>
              </a:rPr>
              <a:t>Discussion</a:t>
            </a:r>
          </a:p>
          <a:p>
            <a:pPr marL="1143086" indent="-457234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Very exploratory study, based on one student who did not use her AAC as intended</a:t>
            </a:r>
          </a:p>
          <a:p>
            <a:pPr marL="1143086" indent="-457234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AAC use was not supported or deliberately encouraged</a:t>
            </a:r>
          </a:p>
          <a:p>
            <a:pPr marL="1143086" indent="-457234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Student did not interact with peers, resulting in decreased participation</a:t>
            </a:r>
          </a:p>
          <a:p>
            <a:pPr marL="1143086" indent="-457234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Constant supervision or modification was required for participation in activities</a:t>
            </a:r>
          </a:p>
          <a:p>
            <a:pPr marL="1143086" indent="-457234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SFA indicates computer and equipment use may influence overall very low participation in all areas of school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452720" y="21652372"/>
            <a:ext cx="13716000" cy="48632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txBody>
          <a:bodyPr wrap="square" lIns="182880" tIns="45720" rIns="182880" rtlCol="0">
            <a:spAutoFit/>
          </a:bodyPr>
          <a:lstStyle/>
          <a:p>
            <a:pPr indent="-457234"/>
            <a:r>
              <a:rPr lang="en-US" sz="6001" b="1" dirty="0">
                <a:solidFill>
                  <a:schemeClr val="accent1">
                    <a:lumMod val="50000"/>
                  </a:schemeClr>
                </a:solidFill>
              </a:rPr>
              <a:t>Implications for Occupational Therapy</a:t>
            </a:r>
          </a:p>
          <a:p>
            <a:pPr marL="1143086" indent="-457234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Work with team members to program the AAC to fit students’ individual needs, within specific school environments</a:t>
            </a:r>
          </a:p>
          <a:p>
            <a:pPr marL="1143086" indent="-457234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Provide strategies for paraprofessionals on how to support students’ use of their AAC device</a:t>
            </a:r>
          </a:p>
          <a:p>
            <a:pPr marL="1143086" indent="-457234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Provide strategies to school staff on how to promote opportunities for social interaction with peers, using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AAC</a:t>
            </a:r>
          </a:p>
          <a:p>
            <a:pPr marL="1143086" indent="-457234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470647" y="27047124"/>
            <a:ext cx="13716000" cy="43397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txBody>
          <a:bodyPr wrap="square" lIns="182880" tIns="45720" rIns="182880" rtlCol="0">
            <a:spAutoFit/>
          </a:bodyPr>
          <a:lstStyle/>
          <a:p>
            <a:r>
              <a:rPr lang="en-US" sz="6001" b="1" dirty="0">
                <a:solidFill>
                  <a:schemeClr val="accent1">
                    <a:lumMod val="50000"/>
                  </a:schemeClr>
                </a:solidFill>
              </a:rPr>
              <a:t>Future Research Questions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1143086" indent="-457234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What environment supports AAC use and participation?</a:t>
            </a:r>
          </a:p>
          <a:p>
            <a:pPr marL="1143086" indent="-457234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How can AAC devices allow for effective social participation in multiple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school-based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locations?</a:t>
            </a:r>
          </a:p>
          <a:p>
            <a:pPr marL="1143086" indent="-457234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Does the quality of social interaction have an impact on the ability to fully participate in different school activities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marL="685852"/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 descr="Image result for university of new hampshire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68" y="1868335"/>
            <a:ext cx="6644640" cy="1999254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106506" y="6233083"/>
            <a:ext cx="13716000" cy="104337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txBody>
          <a:bodyPr wrap="square" lIns="182880" tIns="45720" rIns="182880" rtlCol="0">
            <a:spAutoFit/>
          </a:bodyPr>
          <a:lstStyle/>
          <a:p>
            <a:pPr indent="-457234"/>
            <a:r>
              <a:rPr lang="en-US" sz="6001" b="1" dirty="0">
                <a:solidFill>
                  <a:schemeClr val="accent1">
                    <a:lumMod val="50000"/>
                  </a:schemeClr>
                </a:solidFill>
              </a:rPr>
              <a:t>Results</a:t>
            </a:r>
          </a:p>
          <a:p>
            <a:pPr marL="1143086" indent="-457234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Device used in 7 of 56 interactions</a:t>
            </a:r>
          </a:p>
          <a:p>
            <a:pPr marL="1143086" indent="-457234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All 7 interactions using the device were with an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adult, not peers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685851"/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685851"/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685851"/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685851"/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685851"/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685851"/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685851"/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685851"/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1143086" indent="-457234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This student’s ESI measure indicates markedly inappropriate social interaction</a:t>
            </a:r>
          </a:p>
          <a:p>
            <a:pPr marL="1143086" indent="-457234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This student’s SFA score indicates that she:</a:t>
            </a:r>
          </a:p>
          <a:p>
            <a:pPr marL="1828800" lvl="1" indent="-457234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Participates in few activities in the classroom</a:t>
            </a:r>
          </a:p>
          <a:p>
            <a:pPr marL="1828800" lvl="1" indent="-457234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Participates with full supervision in at recess and during transitions</a:t>
            </a:r>
          </a:p>
          <a:p>
            <a:pPr marL="1828800" lvl="1" indent="-457234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Has modified full participation at lunch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544159"/>
              </p:ext>
            </p:extLst>
          </p:nvPr>
        </p:nvGraphicFramePr>
        <p:xfrm>
          <a:off x="15883979" y="8466982"/>
          <a:ext cx="12161055" cy="3958690"/>
        </p:xfrm>
        <a:graphic>
          <a:graphicData uri="http://schemas.openxmlformats.org/drawingml/2006/table">
            <a:tbl>
              <a:tblPr/>
              <a:tblGrid>
                <a:gridCol w="3585333"/>
                <a:gridCol w="2882620"/>
                <a:gridCol w="5693102"/>
              </a:tblGrid>
              <a:tr h="1482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4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9525" marR="9525" marT="9525" marB="0" anchor="b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ESI </a:t>
                      </a:r>
                      <a:r>
                        <a:rPr lang="en-US" sz="4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Measure</a:t>
                      </a:r>
                      <a:endParaRPr lang="en-US" sz="4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SFA</a:t>
                      </a:r>
                    </a:p>
                    <a:p>
                      <a:pPr algn="ctr" fontAlgn="b"/>
                      <a:r>
                        <a:rPr lang="en-US" sz="4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Participation</a:t>
                      </a:r>
                      <a:r>
                        <a:rPr lang="en-US" sz="48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4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Score</a:t>
                      </a:r>
                      <a:endParaRPr lang="en-US" sz="4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Recess</a:t>
                      </a:r>
                    </a:p>
                  </a:txBody>
                  <a:tcPr marL="9525" marR="9525" marT="9525" marB="0" anchor="b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Classroom</a:t>
                      </a:r>
                    </a:p>
                  </a:txBody>
                  <a:tcPr marL="9525" marR="9525" marT="9525" marB="0" anchor="b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Transitions</a:t>
                      </a:r>
                    </a:p>
                  </a:txBody>
                  <a:tcPr marL="9525" marR="9525" marT="9525" marB="0" anchor="b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Lunch</a:t>
                      </a:r>
                    </a:p>
                  </a:txBody>
                  <a:tcPr marL="9525" marR="9525" marT="9525" marB="0" anchor="b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89172" y="6248295"/>
            <a:ext cx="13716000" cy="43397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txBody>
          <a:bodyPr wrap="square" lIns="182880" tIns="45720" rIns="182880" rtlCol="0">
            <a:spAutoFit/>
          </a:bodyPr>
          <a:lstStyle/>
          <a:p>
            <a:r>
              <a:rPr lang="en-US" sz="6001" b="1" dirty="0">
                <a:solidFill>
                  <a:schemeClr val="accent1">
                    <a:lumMod val="50000"/>
                  </a:schemeClr>
                </a:solidFill>
              </a:rPr>
              <a:t>Background</a:t>
            </a:r>
            <a:endParaRPr lang="en-US" sz="4401" b="1" dirty="0">
              <a:solidFill>
                <a:schemeClr val="accent1">
                  <a:lumMod val="50000"/>
                </a:schemeClr>
              </a:solidFill>
            </a:endParaRPr>
          </a:p>
          <a:p>
            <a:pPr marL="1143086" indent="-457234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Over 2 million AAC users in the United States today</a:t>
            </a:r>
            <a:r>
              <a:rPr lang="en-US" sz="3600" baseline="30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1143086" indent="-457234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Children who use AAC devices show that they have fewer over all communication events than their peers with the recorded events seldom self-initiated by the children</a:t>
            </a:r>
            <a:r>
              <a:rPr lang="en-US" sz="3600" baseline="30000" dirty="0">
                <a:solidFill>
                  <a:schemeClr val="accent1">
                    <a:lumMod val="50000"/>
                  </a:schemeClr>
                </a:solidFill>
              </a:rPr>
              <a:t>2,3</a:t>
            </a:r>
          </a:p>
          <a:p>
            <a:pPr marL="1143086" indent="-457234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Children were, overall, less engaged in the school day due to their lack of peer-to-peer communication</a:t>
            </a:r>
            <a:r>
              <a:rPr lang="en-US" sz="3600" baseline="30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116680" y="25890140"/>
            <a:ext cx="13716000" cy="42242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txBody>
          <a:bodyPr wrap="square" lIns="182880" tIns="45720" rIns="182880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References</a:t>
            </a:r>
          </a:p>
          <a:p>
            <a:pPr marL="457234" indent="-457234"/>
            <a:r>
              <a:rPr lang="en-US" sz="2150" baseline="30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2150" dirty="0">
                <a:solidFill>
                  <a:schemeClr val="accent1">
                    <a:lumMod val="50000"/>
                  </a:schemeClr>
                </a:solidFill>
              </a:rPr>
              <a:t>American Speech Language Hearing Association (2016). Information on AAC users. Retrieved from http://www.asha.org/public/speech/disorders/InfoAACUsers/</a:t>
            </a:r>
          </a:p>
          <a:p>
            <a:pPr marL="457234" indent="-457234"/>
            <a:r>
              <a:rPr lang="en-US" sz="215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150" dirty="0">
                <a:solidFill>
                  <a:schemeClr val="accent1">
                    <a:lumMod val="50000"/>
                  </a:schemeClr>
                </a:solidFill>
              </a:rPr>
              <a:t>Chung, Y., Carter, E. W., &amp; </a:t>
            </a:r>
            <a:r>
              <a:rPr lang="en-US" sz="2150" dirty="0" err="1">
                <a:solidFill>
                  <a:schemeClr val="accent1">
                    <a:lumMod val="50000"/>
                  </a:schemeClr>
                </a:solidFill>
              </a:rPr>
              <a:t>Sisco</a:t>
            </a:r>
            <a:r>
              <a:rPr lang="en-US" sz="2150" dirty="0">
                <a:solidFill>
                  <a:schemeClr val="accent1">
                    <a:lumMod val="50000"/>
                  </a:schemeClr>
                </a:solidFill>
              </a:rPr>
              <a:t>, L. G. (2012). Social interactions of students with disabilities who use augmentative and alternative communication in inclusive classrooms. </a:t>
            </a:r>
            <a:r>
              <a:rPr lang="en-US" sz="2150" i="1" dirty="0">
                <a:solidFill>
                  <a:schemeClr val="accent1">
                    <a:lumMod val="50000"/>
                  </a:schemeClr>
                </a:solidFill>
              </a:rPr>
              <a:t>American Journal On Intellectual And Developmental Disabilities, 117(5), 349-367</a:t>
            </a:r>
            <a:r>
              <a:rPr lang="en-US" sz="2150" dirty="0">
                <a:solidFill>
                  <a:schemeClr val="accent1">
                    <a:lumMod val="50000"/>
                  </a:schemeClr>
                </a:solidFill>
              </a:rPr>
              <a:t>. doi:10.1352/1944-7558-117.5.349</a:t>
            </a:r>
          </a:p>
          <a:p>
            <a:pPr marL="457234" indent="-457234"/>
            <a:r>
              <a:rPr lang="en-US" sz="2150" baseline="30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2150" dirty="0">
                <a:solidFill>
                  <a:schemeClr val="accent1">
                    <a:lumMod val="50000"/>
                  </a:schemeClr>
                </a:solidFill>
              </a:rPr>
              <a:t>Raghavendra, P., Olsson, O., Sampson, J.,  </a:t>
            </a:r>
            <a:r>
              <a:rPr lang="en-US" sz="2150" dirty="0" err="1">
                <a:solidFill>
                  <a:schemeClr val="accent1">
                    <a:lumMod val="50000"/>
                  </a:schemeClr>
                </a:solidFill>
              </a:rPr>
              <a:t>Mcinerney</a:t>
            </a:r>
            <a:r>
              <a:rPr lang="en-US" sz="2150" dirty="0">
                <a:solidFill>
                  <a:schemeClr val="accent1">
                    <a:lumMod val="50000"/>
                  </a:schemeClr>
                </a:solidFill>
              </a:rPr>
              <a:t>, R., &amp; Connell, T. (2012). School Participation and Social Networks of Children with Complex Communication Needs, Physical Disabilities, and Typically Developing Peers. </a:t>
            </a:r>
            <a:r>
              <a:rPr lang="en-US" sz="2150" i="1" dirty="0">
                <a:solidFill>
                  <a:schemeClr val="accent1">
                    <a:lumMod val="50000"/>
                  </a:schemeClr>
                </a:solidFill>
              </a:rPr>
              <a:t>Augmentative and Alternative Communication</a:t>
            </a:r>
            <a:r>
              <a:rPr lang="en-US" sz="215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2150" i="1" dirty="0">
                <a:solidFill>
                  <a:schemeClr val="accent1">
                    <a:lumMod val="50000"/>
                  </a:schemeClr>
                </a:solidFill>
              </a:rPr>
              <a:t>28 (01)</a:t>
            </a:r>
            <a:r>
              <a:rPr lang="en-US" sz="2150" dirty="0">
                <a:solidFill>
                  <a:schemeClr val="accent1">
                    <a:lumMod val="50000"/>
                  </a:schemeClr>
                </a:solidFill>
              </a:rPr>
              <a:t>. http://dx.doi.org.libproxy.unh.edu/10.3109/07434618.2011.653604.  </a:t>
            </a:r>
          </a:p>
          <a:p>
            <a:pPr marL="457234" indent="-457234"/>
            <a:r>
              <a:rPr lang="en-US" sz="2150" baseline="30000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sz="2150" dirty="0">
                <a:solidFill>
                  <a:schemeClr val="accent1">
                    <a:lumMod val="50000"/>
                  </a:schemeClr>
                </a:solidFill>
              </a:rPr>
              <a:t>Coster, W. J., Mancini, M. C., &amp; Ludlow, L. H. (1999). Factor structure of the School Function Assessment. Educational And Psychological Measurement, 59(4), 665-677. </a:t>
            </a:r>
            <a:r>
              <a:rPr lang="en-US" sz="2150" dirty="0" smtClean="0">
                <a:solidFill>
                  <a:schemeClr val="accent1">
                    <a:lumMod val="50000"/>
                  </a:schemeClr>
                </a:solidFill>
              </a:rPr>
              <a:t>doi:10.1177/00131649921970099</a:t>
            </a:r>
          </a:p>
          <a:p>
            <a:pPr marL="457234" indent="-457234"/>
            <a:r>
              <a:rPr lang="en-US" sz="2150" baseline="30000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en-US" sz="2150" dirty="0">
                <a:solidFill>
                  <a:schemeClr val="accent1">
                    <a:lumMod val="50000"/>
                  </a:schemeClr>
                </a:solidFill>
              </a:rPr>
              <a:t>Fisher, A. G., &amp; Griswold, L. A. (2015). Evaluation of Social Interaction (3rded. Revised). Fort Collins, CO: Three Star </a:t>
            </a:r>
            <a:r>
              <a:rPr lang="en-US" sz="2150" dirty="0" smtClean="0">
                <a:solidFill>
                  <a:schemeClr val="accent1">
                    <a:lumMod val="50000"/>
                  </a:schemeClr>
                </a:solidFill>
              </a:rPr>
              <a:t>Press</a:t>
            </a:r>
            <a:endParaRPr lang="en-US" sz="2150" baseline="30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2" r="13410" b="3765"/>
          <a:stretch/>
        </p:blipFill>
        <p:spPr>
          <a:xfrm>
            <a:off x="7837628" y="25363754"/>
            <a:ext cx="6665940" cy="6042717"/>
          </a:xfrm>
          <a:prstGeom prst="rect">
            <a:avLst/>
          </a:prstGeom>
          <a:ln w="2857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r="20464" b="4053"/>
          <a:stretch/>
        </p:blipFill>
        <p:spPr>
          <a:xfrm>
            <a:off x="797668" y="25378999"/>
            <a:ext cx="6648161" cy="6024610"/>
          </a:xfrm>
          <a:prstGeom prst="rect">
            <a:avLst/>
          </a:prstGeom>
          <a:ln w="2857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" b="17664"/>
          <a:stretch/>
        </p:blipFill>
        <p:spPr>
          <a:xfrm>
            <a:off x="15106506" y="16968075"/>
            <a:ext cx="13716000" cy="8589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17"/>
          <a:stretch/>
        </p:blipFill>
        <p:spPr>
          <a:xfrm>
            <a:off x="29456497" y="12894564"/>
            <a:ext cx="13716000" cy="825864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560229" y="20297342"/>
            <a:ext cx="4918460" cy="465410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60807" y="17332090"/>
            <a:ext cx="242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Heather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749372" y="16380081"/>
            <a:ext cx="242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Heather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02352" y="25869272"/>
            <a:ext cx="242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Heather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9172" y="26723958"/>
            <a:ext cx="242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Heather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0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9077</TotalTime>
  <Words>662</Words>
  <Application>Microsoft Office PowerPoint</Application>
  <PresentationFormat>Custom</PresentationFormat>
  <Paragraphs>82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Alexandria Trombley</dc:creator>
  <cp:lastModifiedBy>Alexandria Trombley</cp:lastModifiedBy>
  <cp:revision>69</cp:revision>
  <dcterms:created xsi:type="dcterms:W3CDTF">2017-03-02T04:43:13Z</dcterms:created>
  <dcterms:modified xsi:type="dcterms:W3CDTF">2017-03-27T23:56:38Z</dcterms:modified>
</cp:coreProperties>
</file>