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Lst>
  <p:sldSz cx="43891200" cy="32918400"/>
  <p:notesSz cx="9144000" cy="6858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umphreys, Elizabeth" initials="HE [7]" lastIdx="1" clrIdx="6">
    <p:extLst/>
  </p:cmAuthor>
  <p:cmAuthor id="1" name="Humphreys, Elizabeth" initials="HE" lastIdx="1" clrIdx="0">
    <p:extLst/>
  </p:cmAuthor>
  <p:cmAuthor id="8" name="Humphreys, Elizabeth" initials="HE [8]" lastIdx="1" clrIdx="7">
    <p:extLst/>
  </p:cmAuthor>
  <p:cmAuthor id="2" name="Humphreys, Elizabeth" initials="HE [2]" lastIdx="1" clrIdx="1">
    <p:extLst/>
  </p:cmAuthor>
  <p:cmAuthor id="9" name="Humphreys, Elizabeth" initials="HE [9]" lastIdx="1" clrIdx="8">
    <p:extLst/>
  </p:cmAuthor>
  <p:cmAuthor id="3" name="Humphreys, Elizabeth" initials="HE [3]" lastIdx="1" clrIdx="2">
    <p:extLst/>
  </p:cmAuthor>
  <p:cmAuthor id="10" name="Humphreys, Elizabeth" initials="HE [10]" lastIdx="1" clrIdx="9">
    <p:extLst/>
  </p:cmAuthor>
  <p:cmAuthor id="4" name="Humphreys, Elizabeth" initials="HE [4]" lastIdx="1" clrIdx="3">
    <p:extLst/>
  </p:cmAuthor>
  <p:cmAuthor id="11" name="Humphreys, Elizabeth" initials="HE [11]" lastIdx="1" clrIdx="10">
    <p:extLst/>
  </p:cmAuthor>
  <p:cmAuthor id="5" name="Humphreys, Elizabeth" initials="HE [5]" lastIdx="1" clrIdx="4">
    <p:extLst/>
  </p:cmAuthor>
  <p:cmAuthor id="12" name="Humphreys, Elizabeth" initials="HE [12]" lastIdx="1" clrIdx="11">
    <p:extLst/>
  </p:cmAuthor>
  <p:cmAuthor id="6" name="Humphreys, Elizabeth" initials="HE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9B"/>
    <a:srgbClr val="F5D23B"/>
    <a:srgbClr val="F58B3B"/>
    <a:srgbClr val="E54BA3"/>
    <a:srgbClr val="FF3631"/>
    <a:srgbClr val="F937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94" autoAdjust="0"/>
    <p:restoredTop sz="94660"/>
  </p:normalViewPr>
  <p:slideViewPr>
    <p:cSldViewPr snapToGrid="0">
      <p:cViewPr>
        <p:scale>
          <a:sx n="10" d="100"/>
          <a:sy n="10" d="100"/>
        </p:scale>
        <p:origin x="1908" y="912"/>
      </p:cViewPr>
      <p:guideLst>
        <p:guide orient="horz" pos="10368"/>
        <p:guide pos="13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58621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68987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572833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975"/>
            <a:ext cx="32918400" cy="114601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5486400" y="17289463"/>
            <a:ext cx="32918400" cy="7948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AEEAC0-AE7D-41F2-BB8B-88041E3E93C6}"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707707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EEAC0-AE7D-41F2-BB8B-88041E3E93C6}"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57180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025" y="8207375"/>
            <a:ext cx="37857113" cy="1369218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994025" y="22029738"/>
            <a:ext cx="37857113" cy="72009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EEAC0-AE7D-41F2-BB8B-88041E3E93C6}"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2259548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838" y="8763000"/>
            <a:ext cx="18851562" cy="2088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8763000"/>
            <a:ext cx="18851563" cy="2088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AEEAC0-AE7D-41F2-BB8B-88041E3E93C6}"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96718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2600" y="1752600"/>
            <a:ext cx="37857113" cy="6362700"/>
          </a:xfrm>
        </p:spPr>
        <p:txBody>
          <a:bodyPr/>
          <a:lstStyle/>
          <a:p>
            <a:r>
              <a:rPr lang="en-US"/>
              <a:t>Click to edit Master title style</a:t>
            </a:r>
          </a:p>
        </p:txBody>
      </p:sp>
      <p:sp>
        <p:nvSpPr>
          <p:cNvPr id="3" name="Text Placeholder 2"/>
          <p:cNvSpPr>
            <a:spLocks noGrp="1"/>
          </p:cNvSpPr>
          <p:nvPr>
            <p:ph type="body" idx="1"/>
          </p:nvPr>
        </p:nvSpPr>
        <p:spPr>
          <a:xfrm>
            <a:off x="3022600" y="8069263"/>
            <a:ext cx="18568988"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22600" y="12023725"/>
            <a:ext cx="18568988"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20238" y="8069263"/>
            <a:ext cx="18659475"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20238" y="12023725"/>
            <a:ext cx="18659475"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AEEAC0-AE7D-41F2-BB8B-88041E3E93C6}"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149013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AEEAC0-AE7D-41F2-BB8B-88041E3E93C6}"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220496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EEAC0-AE7D-41F2-BB8B-88041E3E93C6}"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2969515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8659475" y="4740275"/>
            <a:ext cx="22220238" cy="2339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AEEAC0-AE7D-41F2-BB8B-88041E3E93C6}"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59411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372323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8659475" y="4740275"/>
            <a:ext cx="22220238" cy="2339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AEEAC0-AE7D-41F2-BB8B-88041E3E93C6}"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2119575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EEAC0-AE7D-41F2-BB8B-88041E3E93C6}"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986903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10275" y="1752600"/>
            <a:ext cx="9463088" cy="27897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838" y="1752600"/>
            <a:ext cx="28240037" cy="27897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EEAC0-AE7D-41F2-BB8B-88041E3E93C6}"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61877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F2A90-EBCC-4A33-A5B5-1BD96337D96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192732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9F2A90-EBCC-4A33-A5B5-1BD96337D968}"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111299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9F2A90-EBCC-4A33-A5B5-1BD96337D968}"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67878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9F2A90-EBCC-4A33-A5B5-1BD96337D968}"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405319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F2A90-EBCC-4A33-A5B5-1BD96337D968}"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29461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D9F2A90-EBCC-4A33-A5B5-1BD96337D968}"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75387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D9F2A90-EBCC-4A33-A5B5-1BD96337D968}"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44548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7837" y="0"/>
            <a:ext cx="43891200" cy="32975249"/>
          </a:xfrm>
          <a:prstGeom prst="rect">
            <a:avLst/>
          </a:prstGeom>
        </p:spPr>
      </p:pic>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6D9F2A90-EBCC-4A33-A5B5-1BD96337D968}" type="datetimeFigureOut">
              <a:rPr lang="en-US" smtClean="0"/>
              <a:t>4/3/2017</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D8A0F4E-6A04-4FB6-BF85-C12A642EB0E1}" type="slidenum">
              <a:rPr lang="en-US" smtClean="0"/>
              <a:t>‹#›</a:t>
            </a:fld>
            <a:endParaRPr lang="en-US"/>
          </a:p>
        </p:txBody>
      </p:sp>
    </p:spTree>
    <p:extLst>
      <p:ext uri="{BB962C8B-B14F-4D97-AF65-F5344CB8AC3E}">
        <p14:creationId xmlns:p14="http://schemas.microsoft.com/office/powerpoint/2010/main" val="215048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838" y="1752600"/>
            <a:ext cx="37855525" cy="63627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838" y="8763000"/>
            <a:ext cx="37855525" cy="208867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838" y="30510163"/>
            <a:ext cx="9875837"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24AEEAC0-AE7D-41F2-BB8B-88041E3E93C6}" type="datetimeFigureOut">
              <a:rPr lang="en-US" smtClean="0"/>
              <a:t>4/3/2017</a:t>
            </a:fld>
            <a:endParaRPr lang="en-US"/>
          </a:p>
        </p:txBody>
      </p:sp>
      <p:sp>
        <p:nvSpPr>
          <p:cNvPr id="5" name="Footer Placeholder 4"/>
          <p:cNvSpPr>
            <a:spLocks noGrp="1"/>
          </p:cNvSpPr>
          <p:nvPr>
            <p:ph type="ftr" sz="quarter" idx="3"/>
          </p:nvPr>
        </p:nvSpPr>
        <p:spPr>
          <a:xfrm>
            <a:off x="14538325" y="30510163"/>
            <a:ext cx="14814550"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7525" y="30510163"/>
            <a:ext cx="9875838"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E38260B6-AD4F-41D9-A024-2F7061D6CFD4}" type="slidenum">
              <a:rPr lang="en-US" smtClean="0"/>
              <a:t>‹#›</a:t>
            </a:fld>
            <a:endParaRPr lang="en-US"/>
          </a:p>
        </p:txBody>
      </p:sp>
    </p:spTree>
    <p:extLst>
      <p:ext uri="{BB962C8B-B14F-4D97-AF65-F5344CB8AC3E}">
        <p14:creationId xmlns:p14="http://schemas.microsoft.com/office/powerpoint/2010/main" val="859019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p:cNvSpPr/>
          <p:nvPr/>
        </p:nvSpPr>
        <p:spPr>
          <a:xfrm>
            <a:off x="15445407" y="12633213"/>
            <a:ext cx="13228985" cy="150167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33" name="Rectangle 32"/>
          <p:cNvSpPr/>
          <p:nvPr/>
        </p:nvSpPr>
        <p:spPr>
          <a:xfrm>
            <a:off x="29220956" y="5605052"/>
            <a:ext cx="13539496" cy="802631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30" name="Rectangle 29"/>
          <p:cNvSpPr/>
          <p:nvPr/>
        </p:nvSpPr>
        <p:spPr>
          <a:xfrm>
            <a:off x="29220956" y="20001598"/>
            <a:ext cx="13576398" cy="76538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29" name="Rectangle 28"/>
          <p:cNvSpPr/>
          <p:nvPr/>
        </p:nvSpPr>
        <p:spPr>
          <a:xfrm>
            <a:off x="29220956" y="14029494"/>
            <a:ext cx="13539496" cy="557397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26" name="Rectangle 25"/>
          <p:cNvSpPr/>
          <p:nvPr/>
        </p:nvSpPr>
        <p:spPr>
          <a:xfrm>
            <a:off x="30495845" y="6347013"/>
            <a:ext cx="10117420" cy="59934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25" name="Rectangle 24"/>
          <p:cNvSpPr/>
          <p:nvPr/>
        </p:nvSpPr>
        <p:spPr>
          <a:xfrm>
            <a:off x="15232597" y="5605052"/>
            <a:ext cx="13628594" cy="67354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24" name="Rectangle 23"/>
          <p:cNvSpPr/>
          <p:nvPr/>
        </p:nvSpPr>
        <p:spPr>
          <a:xfrm>
            <a:off x="1043465" y="19863354"/>
            <a:ext cx="13762364" cy="77920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22" name="Rectangle 21"/>
          <p:cNvSpPr/>
          <p:nvPr/>
        </p:nvSpPr>
        <p:spPr>
          <a:xfrm>
            <a:off x="1043465" y="5605052"/>
            <a:ext cx="13762364" cy="134162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2" name="TextBox 1"/>
          <p:cNvSpPr txBox="1"/>
          <p:nvPr/>
        </p:nvSpPr>
        <p:spPr>
          <a:xfrm>
            <a:off x="15632206" y="5969504"/>
            <a:ext cx="12855388" cy="6370975"/>
          </a:xfrm>
          <a:prstGeom prst="rect">
            <a:avLst/>
          </a:prstGeom>
          <a:noFill/>
        </p:spPr>
        <p:txBody>
          <a:bodyPr wrap="square" rtlCol="0">
            <a:spAutoFit/>
          </a:bodyPr>
          <a:lstStyle/>
          <a:p>
            <a:pPr algn="ctr"/>
            <a:r>
              <a:rPr lang="en-US" sz="3600" dirty="0"/>
              <a:t>        The NH Council on Developmental Disabilities Mission statement: </a:t>
            </a:r>
          </a:p>
          <a:p>
            <a:r>
              <a:rPr lang="en-US" sz="2400" dirty="0"/>
              <a:t>The New Hampshire Council on Developmental Disabilities is a federally funded agency that supports public policies and initiatives that remove barriers and promote opportunities in all areas of life. The Council is independent of the agencies that provide services to people with disabilities. The Council develops a State Plan every five years to establish specific goals, objectives and strategies to address the most important issues affecting people with developmental disabilities in New Hampshire. The Council carries out its mission through education, advocacy and the funding of innovative projects that make a difference in people's lives.</a:t>
            </a:r>
          </a:p>
          <a:p>
            <a:endParaRPr lang="en-US" sz="2400" dirty="0"/>
          </a:p>
          <a:p>
            <a:r>
              <a:rPr lang="en-US" sz="2400" dirty="0"/>
              <a:t>The Council has teamed with the NH-ME Leadership Education in Neurodevelopmental Disabilities program previously, mentoring trainees through the legislative process. Together, The NH Council and LEND have worked on many bills that enhance the dignity, full rights of citizenship, equal opportunities, and full participation of all NH citizens with developmental disabilities. </a:t>
            </a:r>
          </a:p>
          <a:p>
            <a:endParaRPr lang="en-US" sz="2400" dirty="0"/>
          </a:p>
          <a:p>
            <a:endParaRPr lang="en-US" sz="2400" dirty="0"/>
          </a:p>
        </p:txBody>
      </p:sp>
      <p:pic>
        <p:nvPicPr>
          <p:cNvPr id="3" name="Picture 2"/>
          <p:cNvPicPr>
            <a:picLocks noChangeAspect="1"/>
          </p:cNvPicPr>
          <p:nvPr/>
        </p:nvPicPr>
        <p:blipFill>
          <a:blip r:embed="rId2"/>
          <a:stretch>
            <a:fillRect/>
          </a:stretch>
        </p:blipFill>
        <p:spPr>
          <a:xfrm>
            <a:off x="16016337" y="5856537"/>
            <a:ext cx="1123810" cy="980952"/>
          </a:xfrm>
          <a:prstGeom prst="rect">
            <a:avLst/>
          </a:prstGeom>
        </p:spPr>
      </p:pic>
      <p:sp>
        <p:nvSpPr>
          <p:cNvPr id="4" name="TextBox 3"/>
          <p:cNvSpPr txBox="1"/>
          <p:nvPr/>
        </p:nvSpPr>
        <p:spPr>
          <a:xfrm>
            <a:off x="1366650" y="11104992"/>
            <a:ext cx="13115995" cy="7294305"/>
          </a:xfrm>
          <a:prstGeom prst="rect">
            <a:avLst/>
          </a:prstGeom>
          <a:noFill/>
        </p:spPr>
        <p:txBody>
          <a:bodyPr wrap="square" rtlCol="0">
            <a:spAutoFit/>
          </a:bodyPr>
          <a:lstStyle/>
          <a:p>
            <a:pPr algn="ctr"/>
            <a:r>
              <a:rPr lang="en-US" sz="3600" dirty="0"/>
              <a:t>Leadership Project: HB 648</a:t>
            </a:r>
          </a:p>
          <a:p>
            <a:r>
              <a:rPr lang="en-US" sz="2400" dirty="0"/>
              <a:t>Representative O’Brien’s House Bill 648 supported those with mobility disabilities who are further prohibited from opportunities due to the size of the equipment needed to allow for full inclusion.  “This bill establishes requirements for van-only parking spaces for persons with disabilities.” This bill adds one parking spot to solely accommodate a vehicle with a ramp or lift that enables wheel chair users to exit their vehicle. This bill would add one space to a lot of 150 spots or more with additional spots as the lots become larger. </a:t>
            </a:r>
          </a:p>
          <a:p>
            <a:r>
              <a:rPr lang="en-US" sz="2400" dirty="0"/>
              <a:t>This years’ leadership activities followed this bill in specific steps: </a:t>
            </a:r>
          </a:p>
          <a:p>
            <a:r>
              <a:rPr lang="en-US" sz="2400" dirty="0"/>
              <a:t>1. Legislative research: what other states have a similar bill</a:t>
            </a:r>
          </a:p>
          <a:p>
            <a:r>
              <a:rPr lang="en-US" sz="2400" dirty="0"/>
              <a:t>2. Office of Legislative Services shores up the legalese in the bill’s wording</a:t>
            </a:r>
          </a:p>
          <a:p>
            <a:r>
              <a:rPr lang="en-US" sz="2400" dirty="0"/>
              <a:t>3. Creation of a fact sheet</a:t>
            </a:r>
          </a:p>
          <a:p>
            <a:r>
              <a:rPr lang="en-US" sz="2400" dirty="0"/>
              <a:t>4. Create a stakeholder list</a:t>
            </a:r>
          </a:p>
          <a:p>
            <a:r>
              <a:rPr lang="en-US" sz="2400" dirty="0"/>
              <a:t>5. Connect with stakeholders who will support the bill, testify, offer written testimony, and advocate.</a:t>
            </a:r>
          </a:p>
          <a:p>
            <a:r>
              <a:rPr lang="en-US" sz="2400" dirty="0"/>
              <a:t>6. Submitted to the committee </a:t>
            </a:r>
          </a:p>
          <a:p>
            <a:r>
              <a:rPr lang="en-US" sz="2400" dirty="0"/>
              <a:t>7. Gather Legislative sponsors </a:t>
            </a:r>
          </a:p>
          <a:p>
            <a:r>
              <a:rPr lang="en-US" sz="2400" dirty="0"/>
              <a:t>8. Hearing on the bill: testimony from stakeholders, supporters and opposition</a:t>
            </a:r>
          </a:p>
          <a:p>
            <a:r>
              <a:rPr lang="en-US" sz="2400" dirty="0"/>
              <a:t>9. Committee vote: The van-only bill was voted out of committee</a:t>
            </a:r>
          </a:p>
          <a:p>
            <a:r>
              <a:rPr lang="en-US" sz="2400" dirty="0"/>
              <a:t>10. House floor vote: if it passes, the bill goes to the Senate and the process occurs again.</a:t>
            </a:r>
          </a:p>
          <a:p>
            <a:r>
              <a:rPr lang="en-US" sz="2400" dirty="0"/>
              <a:t>11. If the Senate passes, the governor signs the bill into Law. </a:t>
            </a:r>
          </a:p>
        </p:txBody>
      </p:sp>
      <p:pic>
        <p:nvPicPr>
          <p:cNvPr id="5" name="Picture 4"/>
          <p:cNvPicPr>
            <a:picLocks noChangeAspect="1"/>
          </p:cNvPicPr>
          <p:nvPr/>
        </p:nvPicPr>
        <p:blipFill>
          <a:blip r:embed="rId3"/>
          <a:stretch>
            <a:fillRect/>
          </a:stretch>
        </p:blipFill>
        <p:spPr>
          <a:xfrm>
            <a:off x="30810046" y="6240178"/>
            <a:ext cx="9803218" cy="6730567"/>
          </a:xfrm>
          <a:prstGeom prst="rect">
            <a:avLst/>
          </a:prstGeom>
        </p:spPr>
      </p:pic>
      <p:sp>
        <p:nvSpPr>
          <p:cNvPr id="6" name="TextBox 5"/>
          <p:cNvSpPr txBox="1"/>
          <p:nvPr/>
        </p:nvSpPr>
        <p:spPr>
          <a:xfrm>
            <a:off x="29220956" y="14289375"/>
            <a:ext cx="13539496" cy="4339650"/>
          </a:xfrm>
          <a:prstGeom prst="rect">
            <a:avLst/>
          </a:prstGeom>
          <a:noFill/>
        </p:spPr>
        <p:txBody>
          <a:bodyPr wrap="square" rtlCol="0">
            <a:spAutoFit/>
          </a:bodyPr>
          <a:lstStyle/>
          <a:p>
            <a:pPr algn="ctr"/>
            <a:r>
              <a:rPr lang="en-US" sz="3600" dirty="0"/>
              <a:t>Bill Outcome</a:t>
            </a:r>
          </a:p>
          <a:p>
            <a:r>
              <a:rPr lang="en-US" sz="2400" dirty="0"/>
              <a:t>HB 648 was voted out of committee and onto the House Floor, where it was motioned and voted to be tabled. The Van-only parking bill had been shopped around a previous cycle and the concerns had been researched and fixed prior to unveiling to the transportation committee in the 2017 cycle. Despite being involved since Sept. 2016, another governor appointed group in the days leading up to the vote expressed concern that one spot was not enough and presented their own idea to make all accessible-spots van-accessible. With the advocacy groups appearing to be unaligned, the bill lost traction on the house floor by causing concerns to house members on what this divide meant. Because this was the second time this bill has been presented and voted out, it cannot be brought in front of committee for two years. It is the hope that parking for those with modified vehicles be improved and that this improvement occurs sooner rather than later. </a:t>
            </a:r>
          </a:p>
        </p:txBody>
      </p:sp>
      <p:sp>
        <p:nvSpPr>
          <p:cNvPr id="8" name="TextBox 7"/>
          <p:cNvSpPr txBox="1"/>
          <p:nvPr/>
        </p:nvSpPr>
        <p:spPr>
          <a:xfrm>
            <a:off x="29220956" y="20577921"/>
            <a:ext cx="13540216" cy="5816977"/>
          </a:xfrm>
          <a:prstGeom prst="rect">
            <a:avLst/>
          </a:prstGeom>
          <a:noFill/>
        </p:spPr>
        <p:txBody>
          <a:bodyPr wrap="square" rtlCol="0">
            <a:spAutoFit/>
          </a:bodyPr>
          <a:lstStyle/>
          <a:p>
            <a:pPr algn="ctr"/>
            <a:r>
              <a:rPr lang="en-US" sz="3600" dirty="0"/>
              <a:t>Summary </a:t>
            </a:r>
          </a:p>
          <a:p>
            <a:r>
              <a:rPr lang="en-US" sz="2400" dirty="0"/>
              <a:t>The Kingdon Theoretical framework shows that policy becomes a bill when there is a “window.” Kingdon states when Problem Stream, Policy Stream, and Politics Stream meet, a window of opportunity allows for policy to become to law (Kingdon, 1995). Without these three, it is not likely for the policy to move forward. In this case the problem stream was the population who use modified vehicles noted difficulty in their accessibility due to the space needed for their vans. The Policy Stream being worked on and created by the New Hampshire Council presented many alternatives and proposed this current solution. However, the Political Stream, which is the larger political environment and in this case ideological differences, was not in line to create the window needed to pass this policy.  </a:t>
            </a:r>
          </a:p>
          <a:p>
            <a:r>
              <a:rPr lang="en-US" sz="2400" dirty="0"/>
              <a:t>A problem and a solution are often co-occurring but the advocate must have the pulse of the political stream to know when to coordinate to catch the window. Creating policy shifts through law is an art in patience. In this case, the breakdown was in the solution with two groups proposing differing ideas, both good, but forcing lawmakers to choose one, when they were clear, that they would not. Even though the one solution in HB 648 had been vetted the addition of another idea, making all accessible spots van accessible, took the solution stream away from the window of opportunity. </a:t>
            </a:r>
          </a:p>
        </p:txBody>
      </p:sp>
      <p:pic>
        <p:nvPicPr>
          <p:cNvPr id="9" name="Picture 8"/>
          <p:cNvPicPr>
            <a:picLocks noChangeAspect="1"/>
          </p:cNvPicPr>
          <p:nvPr/>
        </p:nvPicPr>
        <p:blipFill>
          <a:blip r:embed="rId4"/>
          <a:stretch>
            <a:fillRect/>
          </a:stretch>
        </p:blipFill>
        <p:spPr>
          <a:xfrm>
            <a:off x="15919656" y="21238851"/>
            <a:ext cx="5925826" cy="4450466"/>
          </a:xfrm>
          <a:prstGeom prst="rect">
            <a:avLst/>
          </a:prstGeom>
        </p:spPr>
      </p:pic>
      <p:sp>
        <p:nvSpPr>
          <p:cNvPr id="10" name="Rectangle 9"/>
          <p:cNvSpPr/>
          <p:nvPr/>
        </p:nvSpPr>
        <p:spPr>
          <a:xfrm>
            <a:off x="-7112000" y="5432613"/>
            <a:ext cx="914400" cy="914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890" y="6065659"/>
            <a:ext cx="5925826" cy="444436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22448272" y="21238851"/>
            <a:ext cx="5933955" cy="4450466"/>
          </a:xfrm>
          <a:prstGeom prst="rect">
            <a:avLst/>
          </a:prstGeom>
        </p:spPr>
      </p:pic>
      <p:sp>
        <p:nvSpPr>
          <p:cNvPr id="18" name="TextBox 17"/>
          <p:cNvSpPr txBox="1"/>
          <p:nvPr/>
        </p:nvSpPr>
        <p:spPr>
          <a:xfrm>
            <a:off x="1290067" y="20001598"/>
            <a:ext cx="13115995" cy="6924973"/>
          </a:xfrm>
          <a:prstGeom prst="rect">
            <a:avLst/>
          </a:prstGeom>
          <a:noFill/>
        </p:spPr>
        <p:txBody>
          <a:bodyPr wrap="square" rtlCol="0">
            <a:spAutoFit/>
          </a:bodyPr>
          <a:lstStyle/>
          <a:p>
            <a:pPr algn="ctr"/>
            <a:r>
              <a:rPr lang="en-US" sz="3600" dirty="0"/>
              <a:t>Testimony Excerpt </a:t>
            </a:r>
          </a:p>
          <a:p>
            <a:endParaRPr lang="en-US" sz="2400" dirty="0"/>
          </a:p>
          <a:p>
            <a:r>
              <a:rPr lang="en-US" sz="2400" dirty="0"/>
              <a:t>“Dear Chairman Smith and the Members of the Transportation Committee, </a:t>
            </a:r>
          </a:p>
          <a:p>
            <a:r>
              <a:rPr lang="en-US" sz="2400" dirty="0"/>
              <a:t>The intent of Representative O’Brien’s bill is to provide accessible parking that is specifically reserved for people with mobility disabilities who require extra room for the operation of a wheelchair ramp or lift. This bill adds one additional “van-only” parking space in addition to the minimum requirements for accessible parking spots under the American with Disabilities Act. This bill was carefully drafted with accessibility experts including Granite State Independent Living, the Disability Rights Center, and the Institute for Human Centered Design in Boston. HB 648 will have minimal fiscal impact of business and state and local governments because the bill provisions only apply to parking lost with 150+ spaces. It will be necessary to add a van only parking space for these lots only when the lot is constructed, reconstructed or restriped; and the New Hampshire Department of Administration Services estimates that based on the cost of $50 to install a new sign per parking lot for the 75 lots the Department administers, the Department is making the following cost assumptions: $1,250 in FY 18, $1,000 in FY 19, $750 in FY 20 and $750 in FY 21</a:t>
            </a:r>
          </a:p>
          <a:p>
            <a:r>
              <a:rPr lang="en-US" sz="2400" dirty="0"/>
              <a:t> HB 648 is supporting community inclusion for persons with disabilities by adding new accessible parking spaces to the spaces the accessible spaces already required under the Americans with Disabilities Act. I am requesting that this bill ought to pass. “</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39971" y="13259354"/>
            <a:ext cx="5816600" cy="6604000"/>
          </a:xfrm>
          <a:prstGeom prst="rect">
            <a:avLst/>
          </a:prstGeom>
        </p:spPr>
      </p:pic>
      <p:sp>
        <p:nvSpPr>
          <p:cNvPr id="34" name="TextBox 33"/>
          <p:cNvSpPr txBox="1"/>
          <p:nvPr/>
        </p:nvSpPr>
        <p:spPr>
          <a:xfrm>
            <a:off x="11529772" y="567900"/>
            <a:ext cx="21060255" cy="4256230"/>
          </a:xfrm>
          <a:prstGeom prst="rect">
            <a:avLst/>
          </a:prstGeom>
          <a:noFill/>
        </p:spPr>
        <p:txBody>
          <a:bodyPr wrap="square" rtlCol="0">
            <a:spAutoFit/>
          </a:bodyPr>
          <a:lstStyle/>
          <a:p>
            <a:pPr algn="ctr"/>
            <a:r>
              <a:rPr lang="en-US" sz="6600" u="sng" dirty="0"/>
              <a:t>House Bill 648 Van-Only Parking</a:t>
            </a:r>
          </a:p>
          <a:p>
            <a:pPr algn="ctr"/>
            <a:r>
              <a:rPr lang="en-US" sz="6600" dirty="0"/>
              <a:t>Jennifer Bishop-Saucier, MSW</a:t>
            </a:r>
          </a:p>
          <a:p>
            <a:pPr algn="ctr"/>
            <a:r>
              <a:rPr lang="en-US" sz="6600" dirty="0"/>
              <a:t>University of New Hampshire, Durham</a:t>
            </a:r>
          </a:p>
          <a:p>
            <a:endParaRPr lang="en-US" dirty="0"/>
          </a:p>
        </p:txBody>
      </p:sp>
      <p:sp>
        <p:nvSpPr>
          <p:cNvPr id="7" name="TextBox 6"/>
          <p:cNvSpPr txBox="1"/>
          <p:nvPr/>
        </p:nvSpPr>
        <p:spPr>
          <a:xfrm>
            <a:off x="22625538" y="25689317"/>
            <a:ext cx="5756689" cy="400110"/>
          </a:xfrm>
          <a:prstGeom prst="rect">
            <a:avLst/>
          </a:prstGeom>
          <a:noFill/>
        </p:spPr>
        <p:txBody>
          <a:bodyPr wrap="square" rtlCol="0">
            <a:spAutoFit/>
          </a:bodyPr>
          <a:lstStyle/>
          <a:p>
            <a:r>
              <a:rPr lang="en-US" sz="2000" dirty="0"/>
              <a:t>Representative Tamara  Le; North Hampton</a:t>
            </a:r>
          </a:p>
        </p:txBody>
      </p:sp>
      <p:sp>
        <p:nvSpPr>
          <p:cNvPr id="11" name="TextBox 10"/>
          <p:cNvSpPr txBox="1"/>
          <p:nvPr/>
        </p:nvSpPr>
        <p:spPr>
          <a:xfrm>
            <a:off x="4668889" y="10452622"/>
            <a:ext cx="5925827" cy="707886"/>
          </a:xfrm>
          <a:prstGeom prst="rect">
            <a:avLst/>
          </a:prstGeom>
          <a:noFill/>
        </p:spPr>
        <p:txBody>
          <a:bodyPr wrap="square" rtlCol="0">
            <a:spAutoFit/>
          </a:bodyPr>
          <a:lstStyle/>
          <a:p>
            <a:r>
              <a:rPr lang="en-US" sz="2000" dirty="0"/>
              <a:t>Representative O’Brien, Nashua and NH Council Director Chris </a:t>
            </a:r>
            <a:r>
              <a:rPr lang="en-US" sz="2000" dirty="0" err="1"/>
              <a:t>Rueggeberg</a:t>
            </a:r>
            <a:r>
              <a:rPr lang="en-US" sz="2000" dirty="0"/>
              <a:t> </a:t>
            </a:r>
          </a:p>
        </p:txBody>
      </p:sp>
      <p:sp>
        <p:nvSpPr>
          <p:cNvPr id="12" name="TextBox 11"/>
          <p:cNvSpPr txBox="1"/>
          <p:nvPr/>
        </p:nvSpPr>
        <p:spPr>
          <a:xfrm>
            <a:off x="16016337" y="25689317"/>
            <a:ext cx="5765199" cy="1209242"/>
          </a:xfrm>
          <a:prstGeom prst="rect">
            <a:avLst/>
          </a:prstGeom>
          <a:noFill/>
        </p:spPr>
        <p:txBody>
          <a:bodyPr wrap="square" rtlCol="0">
            <a:spAutoFit/>
          </a:bodyPr>
          <a:lstStyle/>
          <a:p>
            <a:endParaRPr lang="en-US" dirty="0"/>
          </a:p>
        </p:txBody>
      </p:sp>
      <p:sp>
        <p:nvSpPr>
          <p:cNvPr id="13" name="TextBox 12"/>
          <p:cNvSpPr txBox="1"/>
          <p:nvPr/>
        </p:nvSpPr>
        <p:spPr>
          <a:xfrm>
            <a:off x="15952391" y="25653524"/>
            <a:ext cx="5786384" cy="400110"/>
          </a:xfrm>
          <a:prstGeom prst="rect">
            <a:avLst/>
          </a:prstGeom>
          <a:noFill/>
        </p:spPr>
        <p:txBody>
          <a:bodyPr wrap="square" rtlCol="0">
            <a:spAutoFit/>
          </a:bodyPr>
          <a:lstStyle/>
          <a:p>
            <a:r>
              <a:rPr lang="en-US" sz="2000" dirty="0"/>
              <a:t>HB 648 Testimony</a:t>
            </a:r>
          </a:p>
        </p:txBody>
      </p:sp>
      <p:sp>
        <p:nvSpPr>
          <p:cNvPr id="14" name="TextBox 13"/>
          <p:cNvSpPr txBox="1"/>
          <p:nvPr/>
        </p:nvSpPr>
        <p:spPr>
          <a:xfrm>
            <a:off x="19539971" y="19863354"/>
            <a:ext cx="5663179" cy="400110"/>
          </a:xfrm>
          <a:prstGeom prst="rect">
            <a:avLst/>
          </a:prstGeom>
          <a:noFill/>
        </p:spPr>
        <p:txBody>
          <a:bodyPr wrap="square" rtlCol="0">
            <a:spAutoFit/>
          </a:bodyPr>
          <a:lstStyle/>
          <a:p>
            <a:r>
              <a:rPr lang="en-US" sz="2000" dirty="0"/>
              <a:t>Challenges experienced </a:t>
            </a:r>
          </a:p>
        </p:txBody>
      </p:sp>
    </p:spTree>
    <p:extLst>
      <p:ext uri="{BB962C8B-B14F-4D97-AF65-F5344CB8AC3E}">
        <p14:creationId xmlns:p14="http://schemas.microsoft.com/office/powerpoint/2010/main" val="561661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75000"/>
          </a:schemeClr>
        </a:solidFill>
      </a:spPr>
      <a:bodyPr rtlCol="0" anchor="ctr"/>
      <a:lstStyle>
        <a:defPPr algn="ctr">
          <a:defRPr sz="60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3883</TotalTime>
  <Words>1145</Words>
  <Application>Microsoft Office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Calibri Light</vt:lpstr>
      <vt:lpstr>Office Theme</vt:lpstr>
      <vt:lpstr>Custom Design</vt:lpstr>
      <vt:lpstr>PowerPoint Presentation</vt:lpstr>
    </vt:vector>
  </TitlesOfParts>
  <Company>UNH Institute on Disability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Brennan-Curry, Anna</dc:creator>
  <cp:lastModifiedBy>Jennifer Saucier</cp:lastModifiedBy>
  <cp:revision>44</cp:revision>
  <dcterms:created xsi:type="dcterms:W3CDTF">2016-11-23T16:20:03Z</dcterms:created>
  <dcterms:modified xsi:type="dcterms:W3CDTF">2017-04-03T17:29:46Z</dcterms:modified>
</cp:coreProperties>
</file>