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918400" cy="21945600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1pPr>
    <a:lvl2pPr marL="457159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2pPr>
    <a:lvl3pPr marL="914318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3pPr>
    <a:lvl4pPr marL="1371477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4pPr>
    <a:lvl5pPr marL="1828635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Arial" charset="0"/>
        <a:ea typeface="+mn-ea"/>
        <a:cs typeface="+mn-cs"/>
      </a:defRPr>
    </a:lvl5pPr>
    <a:lvl6pPr marL="2285794" algn="l" defTabSz="914318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6pPr>
    <a:lvl7pPr marL="2742953" algn="l" defTabSz="914318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7pPr>
    <a:lvl8pPr marL="3200112" algn="l" defTabSz="914318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8pPr>
    <a:lvl9pPr marL="3657271" algn="l" defTabSz="914318" rtl="0" eaLnBrk="1" latinLnBrk="0" hangingPunct="1">
      <a:defRPr sz="6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ndy Hartman" initials="CH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3A04"/>
    <a:srgbClr val="E74806"/>
    <a:srgbClr val="F77A3B"/>
    <a:srgbClr val="E64902"/>
    <a:srgbClr val="E34803"/>
    <a:srgbClr val="FCD3BF"/>
    <a:srgbClr val="023399"/>
    <a:srgbClr val="B33A00"/>
    <a:srgbClr val="F1F1F1"/>
    <a:srgbClr val="D2D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49" autoAdjust="0"/>
    <p:restoredTop sz="99430" autoAdjust="0"/>
  </p:normalViewPr>
  <p:slideViewPr>
    <p:cSldViewPr snapToGrid="0">
      <p:cViewPr>
        <p:scale>
          <a:sx n="33" d="100"/>
          <a:sy n="33" d="100"/>
        </p:scale>
        <p:origin x="-496" y="-200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224FA-A463-D842-B617-AADB996D9F79}" type="doc">
      <dgm:prSet loTypeId="urn:microsoft.com/office/officeart/2005/8/layout/hierarchy3" loCatId="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452AE9A-334F-AA4D-89D3-300797C3D968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en-US" sz="3200" dirty="0" smtClean="0">
              <a:latin typeface="Calibri"/>
              <a:cs typeface="Calibri"/>
            </a:rPr>
            <a:t>Explore how high school students with I/DD are…</a:t>
          </a:r>
          <a:endParaRPr lang="en-US" sz="3200" dirty="0">
            <a:latin typeface="Calibri"/>
            <a:cs typeface="Calibri"/>
          </a:endParaRPr>
        </a:p>
      </dgm:t>
    </dgm:pt>
    <dgm:pt modelId="{35F2E956-8154-9548-8835-2651D1D3BE4F}" type="parTrans" cxnId="{EDA0048C-CB40-0A41-A9E8-0FD17C557A05}">
      <dgm:prSet/>
      <dgm:spPr/>
      <dgm:t>
        <a:bodyPr/>
        <a:lstStyle/>
        <a:p>
          <a:endParaRPr lang="en-US"/>
        </a:p>
      </dgm:t>
    </dgm:pt>
    <dgm:pt modelId="{FFCDDFA2-5F46-FF48-AA51-81AE43612E64}" type="sibTrans" cxnId="{EDA0048C-CB40-0A41-A9E8-0FD17C557A05}">
      <dgm:prSet/>
      <dgm:spPr/>
      <dgm:t>
        <a:bodyPr/>
        <a:lstStyle/>
        <a:p>
          <a:endParaRPr lang="en-US"/>
        </a:p>
      </dgm:t>
    </dgm:pt>
    <dgm:pt modelId="{5C1D1459-AC95-074E-8188-24411DED8F92}">
      <dgm:prSet custT="1"/>
      <dgm:spPr>
        <a:solidFill>
          <a:srgbClr val="E64902"/>
        </a:solidFill>
      </dgm:spPr>
      <dgm:t>
        <a:bodyPr/>
        <a:lstStyle/>
        <a:p>
          <a:pPr marL="457200" algn="l" rtl="0"/>
          <a:r>
            <a:rPr lang="en-US" sz="3200" dirty="0" smtClean="0">
              <a:solidFill>
                <a:schemeClr val="bg1"/>
              </a:solidFill>
              <a:latin typeface="Calibri"/>
              <a:cs typeface="Calibri"/>
            </a:rPr>
            <a:t>… thinking about and preparing for their future after high school  </a:t>
          </a:r>
          <a:endParaRPr lang="en-US" sz="3200" dirty="0">
            <a:solidFill>
              <a:schemeClr val="bg1"/>
            </a:solidFill>
            <a:latin typeface="Calibri"/>
            <a:cs typeface="Calibri"/>
          </a:endParaRPr>
        </a:p>
      </dgm:t>
    </dgm:pt>
    <dgm:pt modelId="{C580F024-6D74-614B-BFB3-BC2C6586D820}" type="parTrans" cxnId="{D34D55FA-7EBC-FA43-8E60-F6135261741D}">
      <dgm:prSet/>
      <dgm:spPr/>
      <dgm:t>
        <a:bodyPr/>
        <a:lstStyle/>
        <a:p>
          <a:endParaRPr lang="en-US"/>
        </a:p>
      </dgm:t>
    </dgm:pt>
    <dgm:pt modelId="{92BD3CA8-2F42-2E48-81C6-CAC6370F2250}" type="sibTrans" cxnId="{D34D55FA-7EBC-FA43-8E60-F6135261741D}">
      <dgm:prSet/>
      <dgm:spPr/>
      <dgm:t>
        <a:bodyPr/>
        <a:lstStyle/>
        <a:p>
          <a:endParaRPr lang="en-US"/>
        </a:p>
      </dgm:t>
    </dgm:pt>
    <dgm:pt modelId="{E222A464-D45D-9640-959C-97015BB1A4CC}">
      <dgm:prSet custT="1"/>
      <dgm:spPr>
        <a:solidFill>
          <a:srgbClr val="E64902"/>
        </a:solidFill>
      </dgm:spPr>
      <dgm:t>
        <a:bodyPr/>
        <a:lstStyle/>
        <a:p>
          <a:pPr marL="457200" algn="l" rtl="0"/>
          <a:r>
            <a:rPr lang="en-US" sz="3200" dirty="0" smtClean="0">
              <a:solidFill>
                <a:schemeClr val="bg1"/>
              </a:solidFill>
              <a:latin typeface="Calibri"/>
              <a:cs typeface="Calibri"/>
            </a:rPr>
            <a:t>… developing their career identity </a:t>
          </a:r>
          <a:endParaRPr lang="en-US" sz="3200" dirty="0">
            <a:solidFill>
              <a:schemeClr val="bg1"/>
            </a:solidFill>
            <a:latin typeface="Calibri"/>
            <a:cs typeface="Calibri"/>
          </a:endParaRPr>
        </a:p>
      </dgm:t>
    </dgm:pt>
    <dgm:pt modelId="{7FFDADD1-39F5-6542-B72D-78429FFD9C17}" type="parTrans" cxnId="{CD31E1DE-A585-1C4D-87DC-8DBFCE252FED}">
      <dgm:prSet/>
      <dgm:spPr/>
      <dgm:t>
        <a:bodyPr/>
        <a:lstStyle/>
        <a:p>
          <a:endParaRPr lang="en-US"/>
        </a:p>
      </dgm:t>
    </dgm:pt>
    <dgm:pt modelId="{C56C95AD-33BE-3349-BC55-ABF5F3A05001}" type="sibTrans" cxnId="{CD31E1DE-A585-1C4D-87DC-8DBFCE252FED}">
      <dgm:prSet/>
      <dgm:spPr/>
      <dgm:t>
        <a:bodyPr/>
        <a:lstStyle/>
        <a:p>
          <a:endParaRPr lang="en-US"/>
        </a:p>
      </dgm:t>
    </dgm:pt>
    <dgm:pt modelId="{CF396200-4902-9347-9A43-B37EFA0D3489}">
      <dgm:prSet custT="1"/>
      <dgm:spPr>
        <a:solidFill>
          <a:srgbClr val="E64902"/>
        </a:solidFill>
      </dgm:spPr>
      <dgm:t>
        <a:bodyPr/>
        <a:lstStyle/>
        <a:p>
          <a:pPr marL="457200" algn="l" rtl="0"/>
          <a:r>
            <a:rPr lang="en-US" sz="3200" dirty="0" smtClean="0">
              <a:solidFill>
                <a:schemeClr val="bg1"/>
              </a:solidFill>
              <a:latin typeface="Calibri"/>
              <a:cs typeface="Calibri"/>
            </a:rPr>
            <a:t>… supported in the process of career identity development </a:t>
          </a:r>
          <a:endParaRPr lang="en-US" sz="3200" dirty="0">
            <a:solidFill>
              <a:schemeClr val="bg1"/>
            </a:solidFill>
            <a:latin typeface="Calibri"/>
            <a:cs typeface="Calibri"/>
          </a:endParaRPr>
        </a:p>
      </dgm:t>
    </dgm:pt>
    <dgm:pt modelId="{8BD49211-5154-7743-8BD1-2D9A28565B78}" type="parTrans" cxnId="{F2B8B06E-E91D-124D-B820-FA14BE0BCA43}">
      <dgm:prSet/>
      <dgm:spPr/>
      <dgm:t>
        <a:bodyPr/>
        <a:lstStyle/>
        <a:p>
          <a:endParaRPr lang="en-US"/>
        </a:p>
      </dgm:t>
    </dgm:pt>
    <dgm:pt modelId="{A82473F7-455A-0B4E-BA6B-9391643AA0A0}" type="sibTrans" cxnId="{F2B8B06E-E91D-124D-B820-FA14BE0BCA43}">
      <dgm:prSet/>
      <dgm:spPr/>
      <dgm:t>
        <a:bodyPr/>
        <a:lstStyle/>
        <a:p>
          <a:endParaRPr lang="en-US"/>
        </a:p>
      </dgm:t>
    </dgm:pt>
    <dgm:pt modelId="{F5386E36-0116-7644-B8AF-5BFDC884D8ED}" type="pres">
      <dgm:prSet presAssocID="{72A224FA-A463-D842-B617-AADB996D9F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00E4655-E7E6-B043-8B1E-A366B5727D9C}" type="pres">
      <dgm:prSet presAssocID="{1452AE9A-334F-AA4D-89D3-300797C3D968}" presName="root" presStyleCnt="0"/>
      <dgm:spPr/>
      <dgm:t>
        <a:bodyPr/>
        <a:lstStyle/>
        <a:p>
          <a:endParaRPr lang="en-US"/>
        </a:p>
      </dgm:t>
    </dgm:pt>
    <dgm:pt modelId="{51B7B8DE-1E4A-DA47-8971-18949B56C0C2}" type="pres">
      <dgm:prSet presAssocID="{1452AE9A-334F-AA4D-89D3-300797C3D968}" presName="rootComposite" presStyleCnt="0"/>
      <dgm:spPr/>
      <dgm:t>
        <a:bodyPr/>
        <a:lstStyle/>
        <a:p>
          <a:endParaRPr lang="en-US"/>
        </a:p>
      </dgm:t>
    </dgm:pt>
    <dgm:pt modelId="{B755062E-EAEE-9E4C-8D91-531A32B61476}" type="pres">
      <dgm:prSet presAssocID="{1452AE9A-334F-AA4D-89D3-300797C3D968}" presName="rootText" presStyleLbl="node1" presStyleIdx="0" presStyleCnt="1" custScaleX="524492" custScaleY="184888" custLinFactNeighborX="12259" custLinFactNeighborY="-17196"/>
      <dgm:spPr/>
      <dgm:t>
        <a:bodyPr/>
        <a:lstStyle/>
        <a:p>
          <a:endParaRPr lang="en-US"/>
        </a:p>
      </dgm:t>
    </dgm:pt>
    <dgm:pt modelId="{92AFB427-CBB2-344D-9890-582489267959}" type="pres">
      <dgm:prSet presAssocID="{1452AE9A-334F-AA4D-89D3-300797C3D968}" presName="rootConnector" presStyleLbl="node1" presStyleIdx="0" presStyleCnt="1"/>
      <dgm:spPr/>
      <dgm:t>
        <a:bodyPr/>
        <a:lstStyle/>
        <a:p>
          <a:endParaRPr lang="en-US"/>
        </a:p>
      </dgm:t>
    </dgm:pt>
    <dgm:pt modelId="{195CEB88-ED7F-C641-8582-052521C08DB2}" type="pres">
      <dgm:prSet presAssocID="{1452AE9A-334F-AA4D-89D3-300797C3D968}" presName="childShape" presStyleCnt="0"/>
      <dgm:spPr/>
      <dgm:t>
        <a:bodyPr/>
        <a:lstStyle/>
        <a:p>
          <a:endParaRPr lang="en-US"/>
        </a:p>
      </dgm:t>
    </dgm:pt>
    <dgm:pt modelId="{8254E200-6710-8A4B-B316-C5CC6B9992E7}" type="pres">
      <dgm:prSet presAssocID="{C580F024-6D74-614B-BFB3-BC2C6586D820}" presName="Name13" presStyleLbl="parChTrans1D2" presStyleIdx="0" presStyleCnt="3"/>
      <dgm:spPr/>
      <dgm:t>
        <a:bodyPr/>
        <a:lstStyle/>
        <a:p>
          <a:endParaRPr lang="en-US"/>
        </a:p>
      </dgm:t>
    </dgm:pt>
    <dgm:pt modelId="{94C85FD7-BB1C-924F-A85D-556A258F36D8}" type="pres">
      <dgm:prSet presAssocID="{5C1D1459-AC95-074E-8188-24411DED8F92}" presName="childText" presStyleLbl="bgAcc1" presStyleIdx="0" presStyleCnt="3" custScaleX="663129" custScaleY="153609" custLinFactNeighborX="-24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547230-8F30-6F44-A924-6D9794FB46A5}" type="pres">
      <dgm:prSet presAssocID="{7FFDADD1-39F5-6542-B72D-78429FFD9C17}" presName="Name13" presStyleLbl="parChTrans1D2" presStyleIdx="1" presStyleCnt="3"/>
      <dgm:spPr/>
      <dgm:t>
        <a:bodyPr/>
        <a:lstStyle/>
        <a:p>
          <a:endParaRPr lang="en-US"/>
        </a:p>
      </dgm:t>
    </dgm:pt>
    <dgm:pt modelId="{7A6CBA56-6B1C-EA40-8660-49CE7D77C4B2}" type="pres">
      <dgm:prSet presAssocID="{E222A464-D45D-9640-959C-97015BB1A4CC}" presName="childText" presStyleLbl="bgAcc1" presStyleIdx="1" presStyleCnt="3" custScaleX="663129" custScaleY="99140" custLinFactNeighborX="-24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62066-74CE-1A49-A229-DB33F90F3AFF}" type="pres">
      <dgm:prSet presAssocID="{8BD49211-5154-7743-8BD1-2D9A28565B78}" presName="Name13" presStyleLbl="parChTrans1D2" presStyleIdx="2" presStyleCnt="3"/>
      <dgm:spPr/>
      <dgm:t>
        <a:bodyPr/>
        <a:lstStyle/>
        <a:p>
          <a:endParaRPr lang="en-US"/>
        </a:p>
      </dgm:t>
    </dgm:pt>
    <dgm:pt modelId="{5EF8B53E-25F8-B94B-9519-463BC6A0AB1B}" type="pres">
      <dgm:prSet presAssocID="{CF396200-4902-9347-9A43-B37EFA0D3489}" presName="childText" presStyleLbl="bgAcc1" presStyleIdx="2" presStyleCnt="3" custScaleX="663129" custScaleY="146722" custLinFactNeighborX="-24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2C507-D758-5243-B333-17E4A1662FFF}" type="presOf" srcId="{CF396200-4902-9347-9A43-B37EFA0D3489}" destId="{5EF8B53E-25F8-B94B-9519-463BC6A0AB1B}" srcOrd="0" destOrd="0" presId="urn:microsoft.com/office/officeart/2005/8/layout/hierarchy3"/>
    <dgm:cxn modelId="{99F36995-FBB7-604F-8687-04D79A54D14F}" type="presOf" srcId="{7FFDADD1-39F5-6542-B72D-78429FFD9C17}" destId="{EA547230-8F30-6F44-A924-6D9794FB46A5}" srcOrd="0" destOrd="0" presId="urn:microsoft.com/office/officeart/2005/8/layout/hierarchy3"/>
    <dgm:cxn modelId="{CF1210A3-741D-414E-96AA-E1A940FA9594}" type="presOf" srcId="{8BD49211-5154-7743-8BD1-2D9A28565B78}" destId="{9F562066-74CE-1A49-A229-DB33F90F3AFF}" srcOrd="0" destOrd="0" presId="urn:microsoft.com/office/officeart/2005/8/layout/hierarchy3"/>
    <dgm:cxn modelId="{A390095B-A8A1-E145-A3C5-4488CF0DA4A9}" type="presOf" srcId="{5C1D1459-AC95-074E-8188-24411DED8F92}" destId="{94C85FD7-BB1C-924F-A85D-556A258F36D8}" srcOrd="0" destOrd="0" presId="urn:microsoft.com/office/officeart/2005/8/layout/hierarchy3"/>
    <dgm:cxn modelId="{11509D4D-9B48-704B-823C-1D50F70AD79E}" type="presOf" srcId="{E222A464-D45D-9640-959C-97015BB1A4CC}" destId="{7A6CBA56-6B1C-EA40-8660-49CE7D77C4B2}" srcOrd="0" destOrd="0" presId="urn:microsoft.com/office/officeart/2005/8/layout/hierarchy3"/>
    <dgm:cxn modelId="{CD31E1DE-A585-1C4D-87DC-8DBFCE252FED}" srcId="{1452AE9A-334F-AA4D-89D3-300797C3D968}" destId="{E222A464-D45D-9640-959C-97015BB1A4CC}" srcOrd="1" destOrd="0" parTransId="{7FFDADD1-39F5-6542-B72D-78429FFD9C17}" sibTransId="{C56C95AD-33BE-3349-BC55-ABF5F3A05001}"/>
    <dgm:cxn modelId="{EDA0048C-CB40-0A41-A9E8-0FD17C557A05}" srcId="{72A224FA-A463-D842-B617-AADB996D9F79}" destId="{1452AE9A-334F-AA4D-89D3-300797C3D968}" srcOrd="0" destOrd="0" parTransId="{35F2E956-8154-9548-8835-2651D1D3BE4F}" sibTransId="{FFCDDFA2-5F46-FF48-AA51-81AE43612E64}"/>
    <dgm:cxn modelId="{93B631C7-2D07-A540-A7C8-0E7A097CB090}" type="presOf" srcId="{C580F024-6D74-614B-BFB3-BC2C6586D820}" destId="{8254E200-6710-8A4B-B316-C5CC6B9992E7}" srcOrd="0" destOrd="0" presId="urn:microsoft.com/office/officeart/2005/8/layout/hierarchy3"/>
    <dgm:cxn modelId="{592237F8-77AE-264F-97B0-AC005B8E762E}" type="presOf" srcId="{72A224FA-A463-D842-B617-AADB996D9F79}" destId="{F5386E36-0116-7644-B8AF-5BFDC884D8ED}" srcOrd="0" destOrd="0" presId="urn:microsoft.com/office/officeart/2005/8/layout/hierarchy3"/>
    <dgm:cxn modelId="{D34D55FA-7EBC-FA43-8E60-F6135261741D}" srcId="{1452AE9A-334F-AA4D-89D3-300797C3D968}" destId="{5C1D1459-AC95-074E-8188-24411DED8F92}" srcOrd="0" destOrd="0" parTransId="{C580F024-6D74-614B-BFB3-BC2C6586D820}" sibTransId="{92BD3CA8-2F42-2E48-81C6-CAC6370F2250}"/>
    <dgm:cxn modelId="{24845B01-887D-2D41-8340-6216B3AEFFBB}" type="presOf" srcId="{1452AE9A-334F-AA4D-89D3-300797C3D968}" destId="{92AFB427-CBB2-344D-9890-582489267959}" srcOrd="1" destOrd="0" presId="urn:microsoft.com/office/officeart/2005/8/layout/hierarchy3"/>
    <dgm:cxn modelId="{F2B8B06E-E91D-124D-B820-FA14BE0BCA43}" srcId="{1452AE9A-334F-AA4D-89D3-300797C3D968}" destId="{CF396200-4902-9347-9A43-B37EFA0D3489}" srcOrd="2" destOrd="0" parTransId="{8BD49211-5154-7743-8BD1-2D9A28565B78}" sibTransId="{A82473F7-455A-0B4E-BA6B-9391643AA0A0}"/>
    <dgm:cxn modelId="{9DE266D8-AB97-4A44-88CF-757E6894B554}" type="presOf" srcId="{1452AE9A-334F-AA4D-89D3-300797C3D968}" destId="{B755062E-EAEE-9E4C-8D91-531A32B61476}" srcOrd="0" destOrd="0" presId="urn:microsoft.com/office/officeart/2005/8/layout/hierarchy3"/>
    <dgm:cxn modelId="{110E1CAD-2042-7C43-BA29-3E6296F7191C}" type="presParOf" srcId="{F5386E36-0116-7644-B8AF-5BFDC884D8ED}" destId="{F00E4655-E7E6-B043-8B1E-A366B5727D9C}" srcOrd="0" destOrd="0" presId="urn:microsoft.com/office/officeart/2005/8/layout/hierarchy3"/>
    <dgm:cxn modelId="{DA09E2D7-125D-D340-9D46-47FA5ABE98A6}" type="presParOf" srcId="{F00E4655-E7E6-B043-8B1E-A366B5727D9C}" destId="{51B7B8DE-1E4A-DA47-8971-18949B56C0C2}" srcOrd="0" destOrd="0" presId="urn:microsoft.com/office/officeart/2005/8/layout/hierarchy3"/>
    <dgm:cxn modelId="{9BFF02C5-2846-EE4C-A8CC-9A7B6B032157}" type="presParOf" srcId="{51B7B8DE-1E4A-DA47-8971-18949B56C0C2}" destId="{B755062E-EAEE-9E4C-8D91-531A32B61476}" srcOrd="0" destOrd="0" presId="urn:microsoft.com/office/officeart/2005/8/layout/hierarchy3"/>
    <dgm:cxn modelId="{3BC6F853-6CD5-2E4C-B3A9-2D404329A546}" type="presParOf" srcId="{51B7B8DE-1E4A-DA47-8971-18949B56C0C2}" destId="{92AFB427-CBB2-344D-9890-582489267959}" srcOrd="1" destOrd="0" presId="urn:microsoft.com/office/officeart/2005/8/layout/hierarchy3"/>
    <dgm:cxn modelId="{7357AAB2-70FF-404C-933E-C73930D4BD28}" type="presParOf" srcId="{F00E4655-E7E6-B043-8B1E-A366B5727D9C}" destId="{195CEB88-ED7F-C641-8582-052521C08DB2}" srcOrd="1" destOrd="0" presId="urn:microsoft.com/office/officeart/2005/8/layout/hierarchy3"/>
    <dgm:cxn modelId="{224A8159-5967-5C46-BF68-AF23BD601FB8}" type="presParOf" srcId="{195CEB88-ED7F-C641-8582-052521C08DB2}" destId="{8254E200-6710-8A4B-B316-C5CC6B9992E7}" srcOrd="0" destOrd="0" presId="urn:microsoft.com/office/officeart/2005/8/layout/hierarchy3"/>
    <dgm:cxn modelId="{5F4537A1-B1DA-E748-A2FC-95694E014548}" type="presParOf" srcId="{195CEB88-ED7F-C641-8582-052521C08DB2}" destId="{94C85FD7-BB1C-924F-A85D-556A258F36D8}" srcOrd="1" destOrd="0" presId="urn:microsoft.com/office/officeart/2005/8/layout/hierarchy3"/>
    <dgm:cxn modelId="{035A7EB8-7B0D-DF4D-9E71-E0499ED527B7}" type="presParOf" srcId="{195CEB88-ED7F-C641-8582-052521C08DB2}" destId="{EA547230-8F30-6F44-A924-6D9794FB46A5}" srcOrd="2" destOrd="0" presId="urn:microsoft.com/office/officeart/2005/8/layout/hierarchy3"/>
    <dgm:cxn modelId="{F5A2D654-A511-7543-AA5B-0DE7442F51A4}" type="presParOf" srcId="{195CEB88-ED7F-C641-8582-052521C08DB2}" destId="{7A6CBA56-6B1C-EA40-8660-49CE7D77C4B2}" srcOrd="3" destOrd="0" presId="urn:microsoft.com/office/officeart/2005/8/layout/hierarchy3"/>
    <dgm:cxn modelId="{20FEB966-6FE2-CC46-836C-60188BE0D6BE}" type="presParOf" srcId="{195CEB88-ED7F-C641-8582-052521C08DB2}" destId="{9F562066-74CE-1A49-A229-DB33F90F3AFF}" srcOrd="4" destOrd="0" presId="urn:microsoft.com/office/officeart/2005/8/layout/hierarchy3"/>
    <dgm:cxn modelId="{BAE7F476-6884-AA42-AF94-985DFEFB5A4C}" type="presParOf" srcId="{195CEB88-ED7F-C641-8582-052521C08DB2}" destId="{5EF8B53E-25F8-B94B-9519-463BC6A0AB1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5062E-EAEE-9E4C-8D91-531A32B61476}">
      <dsp:nvSpPr>
        <dsp:cNvPr id="0" name=""/>
        <dsp:cNvSpPr/>
      </dsp:nvSpPr>
      <dsp:spPr>
        <a:xfrm>
          <a:off x="1276287" y="0"/>
          <a:ext cx="6795757" cy="119778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/>
              <a:cs typeface="Calibri"/>
            </a:rPr>
            <a:t>Explore how high school students with I/DD are…</a:t>
          </a:r>
          <a:endParaRPr lang="en-US" sz="3200" kern="1200" dirty="0">
            <a:latin typeface="Calibri"/>
            <a:cs typeface="Calibri"/>
          </a:endParaRPr>
        </a:p>
      </dsp:txBody>
      <dsp:txXfrm>
        <a:off x="1311369" y="35082"/>
        <a:ext cx="6725593" cy="1127617"/>
      </dsp:txXfrm>
    </dsp:sp>
    <dsp:sp modelId="{8254E200-6710-8A4B-B316-C5CC6B9992E7}">
      <dsp:nvSpPr>
        <dsp:cNvPr id="0" name=""/>
        <dsp:cNvSpPr/>
      </dsp:nvSpPr>
      <dsp:spPr>
        <a:xfrm>
          <a:off x="1955862" y="1197781"/>
          <a:ext cx="262689" cy="659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889"/>
              </a:lnTo>
              <a:lnTo>
                <a:pt x="262689" y="65988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85FD7-BB1C-924F-A85D-556A258F36D8}">
      <dsp:nvSpPr>
        <dsp:cNvPr id="0" name=""/>
        <dsp:cNvSpPr/>
      </dsp:nvSpPr>
      <dsp:spPr>
        <a:xfrm>
          <a:off x="2218552" y="1360099"/>
          <a:ext cx="6873644" cy="995143"/>
        </a:xfrm>
        <a:prstGeom prst="roundRect">
          <a:avLst>
            <a:gd name="adj" fmla="val 10000"/>
          </a:avLst>
        </a:prstGeom>
        <a:solidFill>
          <a:srgbClr val="E64902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457200"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  <a:latin typeface="Calibri"/>
              <a:cs typeface="Calibri"/>
            </a:rPr>
            <a:t>… thinking about and preparing for their future after high school  </a:t>
          </a:r>
          <a:endParaRPr lang="en-US" sz="3200" kern="1200" dirty="0">
            <a:solidFill>
              <a:schemeClr val="bg1"/>
            </a:solidFill>
            <a:latin typeface="Calibri"/>
            <a:cs typeface="Calibri"/>
          </a:endParaRPr>
        </a:p>
      </dsp:txBody>
      <dsp:txXfrm>
        <a:off x="2247699" y="1389246"/>
        <a:ext cx="6815350" cy="936849"/>
      </dsp:txXfrm>
    </dsp:sp>
    <dsp:sp modelId="{EA547230-8F30-6F44-A924-6D9794FB46A5}">
      <dsp:nvSpPr>
        <dsp:cNvPr id="0" name=""/>
        <dsp:cNvSpPr/>
      </dsp:nvSpPr>
      <dsp:spPr>
        <a:xfrm>
          <a:off x="1955862" y="1197781"/>
          <a:ext cx="262689" cy="1640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557"/>
              </a:lnTo>
              <a:lnTo>
                <a:pt x="262689" y="164055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CBA56-6B1C-EA40-8660-49CE7D77C4B2}">
      <dsp:nvSpPr>
        <dsp:cNvPr id="0" name=""/>
        <dsp:cNvSpPr/>
      </dsp:nvSpPr>
      <dsp:spPr>
        <a:xfrm>
          <a:off x="2218552" y="2517203"/>
          <a:ext cx="6873644" cy="642270"/>
        </a:xfrm>
        <a:prstGeom prst="roundRect">
          <a:avLst>
            <a:gd name="adj" fmla="val 10000"/>
          </a:avLst>
        </a:prstGeom>
        <a:solidFill>
          <a:srgbClr val="E64902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457200"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  <a:latin typeface="Calibri"/>
              <a:cs typeface="Calibri"/>
            </a:rPr>
            <a:t>… developing their career identity </a:t>
          </a:r>
          <a:endParaRPr lang="en-US" sz="3200" kern="1200" dirty="0">
            <a:solidFill>
              <a:schemeClr val="bg1"/>
            </a:solidFill>
            <a:latin typeface="Calibri"/>
            <a:cs typeface="Calibri"/>
          </a:endParaRPr>
        </a:p>
      </dsp:txBody>
      <dsp:txXfrm>
        <a:off x="2237363" y="2536014"/>
        <a:ext cx="6836022" cy="604648"/>
      </dsp:txXfrm>
    </dsp:sp>
    <dsp:sp modelId="{9F562066-74CE-1A49-A229-DB33F90F3AFF}">
      <dsp:nvSpPr>
        <dsp:cNvPr id="0" name=""/>
        <dsp:cNvSpPr/>
      </dsp:nvSpPr>
      <dsp:spPr>
        <a:xfrm>
          <a:off x="1955862" y="1197781"/>
          <a:ext cx="262689" cy="2598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8916"/>
              </a:lnTo>
              <a:lnTo>
                <a:pt x="262689" y="259891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8B53E-25F8-B94B-9519-463BC6A0AB1B}">
      <dsp:nvSpPr>
        <dsp:cNvPr id="0" name=""/>
        <dsp:cNvSpPr/>
      </dsp:nvSpPr>
      <dsp:spPr>
        <a:xfrm>
          <a:off x="2218552" y="3321434"/>
          <a:ext cx="6873644" cy="950526"/>
        </a:xfrm>
        <a:prstGeom prst="roundRect">
          <a:avLst>
            <a:gd name="adj" fmla="val 10000"/>
          </a:avLst>
        </a:prstGeom>
        <a:solidFill>
          <a:srgbClr val="E64902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457200"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  <a:latin typeface="Calibri"/>
              <a:cs typeface="Calibri"/>
            </a:rPr>
            <a:t>… supported in the process of career identity development </a:t>
          </a:r>
          <a:endParaRPr lang="en-US" sz="3200" kern="1200" dirty="0">
            <a:solidFill>
              <a:schemeClr val="bg1"/>
            </a:solidFill>
            <a:latin typeface="Calibri"/>
            <a:cs typeface="Calibri"/>
          </a:endParaRPr>
        </a:p>
      </dsp:txBody>
      <dsp:txXfrm>
        <a:off x="2246392" y="3349274"/>
        <a:ext cx="6817964" cy="894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4049" cy="351155"/>
          </a:xfrm>
          <a:prstGeom prst="rect">
            <a:avLst/>
          </a:prstGeom>
        </p:spPr>
        <p:txBody>
          <a:bodyPr vert="horz" lIns="92346" tIns="46173" rIns="92346" bIns="4617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465" y="0"/>
            <a:ext cx="4034049" cy="351155"/>
          </a:xfrm>
          <a:prstGeom prst="rect">
            <a:avLst/>
          </a:prstGeom>
        </p:spPr>
        <p:txBody>
          <a:bodyPr vert="horz" lIns="92346" tIns="46173" rIns="92346" bIns="4617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90311B-760B-406D-8918-78794D1B9EC4}" type="datetimeFigureOut">
              <a:rPr lang="en-US"/>
              <a:pPr>
                <a:defRPr/>
              </a:pPr>
              <a:t>4/5/17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79700" y="527050"/>
            <a:ext cx="3949700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3" rIns="92346" bIns="4617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546" y="3335973"/>
            <a:ext cx="7446010" cy="3160395"/>
          </a:xfrm>
          <a:prstGeom prst="rect">
            <a:avLst/>
          </a:prstGeom>
        </p:spPr>
        <p:txBody>
          <a:bodyPr vert="horz" lIns="92346" tIns="46173" rIns="92346" bIns="461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320"/>
            <a:ext cx="4034049" cy="351155"/>
          </a:xfrm>
          <a:prstGeom prst="rect">
            <a:avLst/>
          </a:prstGeom>
        </p:spPr>
        <p:txBody>
          <a:bodyPr vert="horz" lIns="92346" tIns="46173" rIns="92346" bIns="4617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465" y="6670320"/>
            <a:ext cx="4034049" cy="351155"/>
          </a:xfrm>
          <a:prstGeom prst="rect">
            <a:avLst/>
          </a:prstGeom>
        </p:spPr>
        <p:txBody>
          <a:bodyPr vert="horz" lIns="92346" tIns="46173" rIns="92346" bIns="4617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F2E398-EA32-4618-9B34-76E2D7278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0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2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79700" y="527050"/>
            <a:ext cx="3949700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Conclusion/discussion: future research q, conclusions of my study, </a:t>
            </a:r>
          </a:p>
          <a:p>
            <a:endParaRPr lang="en-US" dirty="0" smtClean="0"/>
          </a:p>
          <a:p>
            <a:r>
              <a:rPr lang="en-US" dirty="0" smtClean="0"/>
              <a:t>Implications for future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EFAA0-E65C-4DA0-B607-AD72983CA4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8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6816726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6" y="12436476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35378" indent="0" algn="ctr">
              <a:buNone/>
              <a:defRPr/>
            </a:lvl2pPr>
            <a:lvl3pPr marL="870758" indent="0" algn="ctr">
              <a:buNone/>
              <a:defRPr/>
            </a:lvl3pPr>
            <a:lvl4pPr marL="1306135" indent="0" algn="ctr">
              <a:buNone/>
              <a:defRPr/>
            </a:lvl4pPr>
            <a:lvl5pPr marL="1741514" indent="0" algn="ctr">
              <a:buNone/>
              <a:defRPr/>
            </a:lvl5pPr>
            <a:lvl6pPr marL="2176893" indent="0" algn="ctr">
              <a:buNone/>
              <a:defRPr/>
            </a:lvl6pPr>
            <a:lvl7pPr marL="2612271" indent="0" algn="ctr">
              <a:buNone/>
              <a:defRPr/>
            </a:lvl7pPr>
            <a:lvl8pPr marL="3047649" indent="0" algn="ctr">
              <a:buNone/>
              <a:defRPr/>
            </a:lvl8pPr>
            <a:lvl9pPr marL="348302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91D80-5002-4DAA-B800-D4927D570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5D17-CFFD-4200-AA09-963D62C8B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6" y="879476"/>
            <a:ext cx="7405689" cy="187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40" y="879476"/>
            <a:ext cx="22067837" cy="187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A00E-D849-47AD-9D1A-961C67047D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C90AD-883B-4176-96E9-BEEC0CCB8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1765"/>
            <a:ext cx="27981275" cy="43592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163"/>
            <a:ext cx="27981275" cy="48006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5378" indent="0">
              <a:buNone/>
              <a:defRPr sz="1700"/>
            </a:lvl2pPr>
            <a:lvl3pPr marL="870758" indent="0">
              <a:buNone/>
              <a:defRPr sz="1500"/>
            </a:lvl3pPr>
            <a:lvl4pPr marL="1306135" indent="0">
              <a:buNone/>
              <a:defRPr sz="1300"/>
            </a:lvl4pPr>
            <a:lvl5pPr marL="1741514" indent="0">
              <a:buNone/>
              <a:defRPr sz="1300"/>
            </a:lvl5pPr>
            <a:lvl6pPr marL="2176893" indent="0">
              <a:buNone/>
              <a:defRPr sz="1300"/>
            </a:lvl6pPr>
            <a:lvl7pPr marL="2612271" indent="0">
              <a:buNone/>
              <a:defRPr sz="1300"/>
            </a:lvl7pPr>
            <a:lvl8pPr marL="3047649" indent="0">
              <a:buNone/>
              <a:defRPr sz="1300"/>
            </a:lvl8pPr>
            <a:lvl9pPr marL="3483028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BF081-0546-43B7-83FF-E20A298B7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7"/>
            <a:ext cx="14736762" cy="1448276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2" y="5121277"/>
            <a:ext cx="14736763" cy="1448276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86E6-5B88-4997-84F1-00A2A9E6E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9" y="4911726"/>
            <a:ext cx="14544675" cy="20478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5378" indent="0">
              <a:buNone/>
              <a:defRPr sz="1900" b="1"/>
            </a:lvl2pPr>
            <a:lvl3pPr marL="870758" indent="0">
              <a:buNone/>
              <a:defRPr sz="1700" b="1"/>
            </a:lvl3pPr>
            <a:lvl4pPr marL="1306135" indent="0">
              <a:buNone/>
              <a:defRPr sz="1500" b="1"/>
            </a:lvl4pPr>
            <a:lvl5pPr marL="1741514" indent="0">
              <a:buNone/>
              <a:defRPr sz="1500" b="1"/>
            </a:lvl5pPr>
            <a:lvl6pPr marL="2176893" indent="0">
              <a:buNone/>
              <a:defRPr sz="1500" b="1"/>
            </a:lvl6pPr>
            <a:lvl7pPr marL="2612271" indent="0">
              <a:buNone/>
              <a:defRPr sz="1500" b="1"/>
            </a:lvl7pPr>
            <a:lvl8pPr marL="3047649" indent="0">
              <a:buNone/>
              <a:defRPr sz="1500" b="1"/>
            </a:lvl8pPr>
            <a:lvl9pPr marL="348302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9" y="6959601"/>
            <a:ext cx="14544675" cy="1264443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6" y="4911726"/>
            <a:ext cx="14549439" cy="204787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35378" indent="0">
              <a:buNone/>
              <a:defRPr sz="1900" b="1"/>
            </a:lvl2pPr>
            <a:lvl3pPr marL="870758" indent="0">
              <a:buNone/>
              <a:defRPr sz="1700" b="1"/>
            </a:lvl3pPr>
            <a:lvl4pPr marL="1306135" indent="0">
              <a:buNone/>
              <a:defRPr sz="1500" b="1"/>
            </a:lvl4pPr>
            <a:lvl5pPr marL="1741514" indent="0">
              <a:buNone/>
              <a:defRPr sz="1500" b="1"/>
            </a:lvl5pPr>
            <a:lvl6pPr marL="2176893" indent="0">
              <a:buNone/>
              <a:defRPr sz="1500" b="1"/>
            </a:lvl6pPr>
            <a:lvl7pPr marL="2612271" indent="0">
              <a:buNone/>
              <a:defRPr sz="1500" b="1"/>
            </a:lvl7pPr>
            <a:lvl8pPr marL="3047649" indent="0">
              <a:buNone/>
              <a:defRPr sz="1500" b="1"/>
            </a:lvl8pPr>
            <a:lvl9pPr marL="348302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6" y="6959601"/>
            <a:ext cx="14549439" cy="1264443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2DD11-47F8-4059-82D6-0B5E5A043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97F02-BA67-4A89-9126-43BB02C685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A89B1-C210-496E-B701-59191EBC7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873126"/>
            <a:ext cx="10829925" cy="371951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6"/>
            <a:ext cx="18402300" cy="187309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9" y="4592638"/>
            <a:ext cx="10829925" cy="15011400"/>
          </a:xfrm>
        </p:spPr>
        <p:txBody>
          <a:bodyPr/>
          <a:lstStyle>
            <a:lvl1pPr marL="0" indent="0">
              <a:buNone/>
              <a:defRPr sz="1300"/>
            </a:lvl1pPr>
            <a:lvl2pPr marL="435378" indent="0">
              <a:buNone/>
              <a:defRPr sz="1200"/>
            </a:lvl2pPr>
            <a:lvl3pPr marL="870758" indent="0">
              <a:buNone/>
              <a:defRPr sz="900"/>
            </a:lvl3pPr>
            <a:lvl4pPr marL="1306135" indent="0">
              <a:buNone/>
              <a:defRPr sz="800"/>
            </a:lvl4pPr>
            <a:lvl5pPr marL="1741514" indent="0">
              <a:buNone/>
              <a:defRPr sz="800"/>
            </a:lvl5pPr>
            <a:lvl6pPr marL="2176893" indent="0">
              <a:buNone/>
              <a:defRPr sz="800"/>
            </a:lvl6pPr>
            <a:lvl7pPr marL="2612271" indent="0">
              <a:buNone/>
              <a:defRPr sz="800"/>
            </a:lvl7pPr>
            <a:lvl8pPr marL="3047649" indent="0">
              <a:buNone/>
              <a:defRPr sz="800"/>
            </a:lvl8pPr>
            <a:lvl9pPr marL="348302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4BF3C-6490-4B1B-8149-7062CA412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15362239"/>
            <a:ext cx="19751675" cy="181292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1960564"/>
            <a:ext cx="19751675" cy="13168312"/>
          </a:xfrm>
        </p:spPr>
        <p:txBody>
          <a:bodyPr/>
          <a:lstStyle>
            <a:lvl1pPr marL="0" indent="0">
              <a:buNone/>
              <a:defRPr sz="3100"/>
            </a:lvl1pPr>
            <a:lvl2pPr marL="435378" indent="0">
              <a:buNone/>
              <a:defRPr sz="2700"/>
            </a:lvl2pPr>
            <a:lvl3pPr marL="870758" indent="0">
              <a:buNone/>
              <a:defRPr sz="2200"/>
            </a:lvl3pPr>
            <a:lvl4pPr marL="1306135" indent="0">
              <a:buNone/>
              <a:defRPr sz="1900"/>
            </a:lvl4pPr>
            <a:lvl5pPr marL="1741514" indent="0">
              <a:buNone/>
              <a:defRPr sz="1900"/>
            </a:lvl5pPr>
            <a:lvl6pPr marL="2176893" indent="0">
              <a:buNone/>
              <a:defRPr sz="1900"/>
            </a:lvl6pPr>
            <a:lvl7pPr marL="2612271" indent="0">
              <a:buNone/>
              <a:defRPr sz="1900"/>
            </a:lvl7pPr>
            <a:lvl8pPr marL="3047649" indent="0">
              <a:buNone/>
              <a:defRPr sz="1900"/>
            </a:lvl8pPr>
            <a:lvl9pPr marL="3483028" indent="0">
              <a:buNone/>
              <a:defRPr sz="19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17175164"/>
            <a:ext cx="19751675" cy="2576512"/>
          </a:xfrm>
        </p:spPr>
        <p:txBody>
          <a:bodyPr/>
          <a:lstStyle>
            <a:lvl1pPr marL="0" indent="0">
              <a:buNone/>
              <a:defRPr sz="1300"/>
            </a:lvl1pPr>
            <a:lvl2pPr marL="435378" indent="0">
              <a:buNone/>
              <a:defRPr sz="1200"/>
            </a:lvl2pPr>
            <a:lvl3pPr marL="870758" indent="0">
              <a:buNone/>
              <a:defRPr sz="900"/>
            </a:lvl3pPr>
            <a:lvl4pPr marL="1306135" indent="0">
              <a:buNone/>
              <a:defRPr sz="800"/>
            </a:lvl4pPr>
            <a:lvl5pPr marL="1741514" indent="0">
              <a:buNone/>
              <a:defRPr sz="800"/>
            </a:lvl5pPr>
            <a:lvl6pPr marL="2176893" indent="0">
              <a:buNone/>
              <a:defRPr sz="800"/>
            </a:lvl6pPr>
            <a:lvl7pPr marL="2612271" indent="0">
              <a:buNone/>
              <a:defRPr sz="800"/>
            </a:lvl7pPr>
            <a:lvl8pPr marL="3047649" indent="0">
              <a:buNone/>
              <a:defRPr sz="800"/>
            </a:lvl8pPr>
            <a:lvl9pPr marL="348302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43B8-6239-437E-A530-6936E4B1A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9" y="879476"/>
            <a:ext cx="296259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23910" tIns="111955" rIns="223910" bIns="1119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9" y="5121277"/>
            <a:ext cx="29625925" cy="144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23910" tIns="111955" rIns="223910" bIns="1119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9" y="19985038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910" tIns="111955" rIns="223910" bIns="111955" numCol="1" anchor="t" anchorCtr="0" compatLnSpc="1">
            <a:prstTxWarp prst="textNoShape">
              <a:avLst/>
            </a:prstTxWarp>
          </a:bodyPr>
          <a:lstStyle>
            <a:lvl1pPr>
              <a:defRPr sz="46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9" y="19985038"/>
            <a:ext cx="10423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910" tIns="111955" rIns="223910" bIns="111955" numCol="1" anchor="t" anchorCtr="0" compatLnSpc="1">
            <a:prstTxWarp prst="textNoShape">
              <a:avLst/>
            </a:prstTxWarp>
          </a:bodyPr>
          <a:lstStyle>
            <a:lvl1pPr algn="ctr">
              <a:defRPr sz="46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9" y="19985038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3910" tIns="111955" rIns="223910" bIns="111955" numCol="1" anchor="t" anchorCtr="0" compatLnSpc="1">
            <a:prstTxWarp prst="textNoShape">
              <a:avLst/>
            </a:prstTxWarp>
          </a:bodyPr>
          <a:lstStyle>
            <a:lvl1pPr algn="r">
              <a:defRPr sz="4600">
                <a:latin typeface="Arial" pitchFamily="34" charset="0"/>
              </a:defRPr>
            </a:lvl1pPr>
          </a:lstStyle>
          <a:p>
            <a:pPr>
              <a:defRPr/>
            </a:pPr>
            <a:fld id="{2EA18A81-CDB1-456A-9B41-7AA0491BE8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5669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85669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2pPr>
      <a:lvl3pPr algn="ctr" defTabSz="2985669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3pPr>
      <a:lvl4pPr algn="ctr" defTabSz="2985669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4pPr>
      <a:lvl5pPr algn="ctr" defTabSz="2985669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5pPr>
      <a:lvl6pPr marL="435378" algn="ctr" defTabSz="2985669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6pPr>
      <a:lvl7pPr marL="870758" algn="ctr" defTabSz="2985669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7pPr>
      <a:lvl8pPr marL="1306135" algn="ctr" defTabSz="2985669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8pPr>
      <a:lvl9pPr marL="1741514" algn="ctr" defTabSz="2985669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Arial" charset="0"/>
        </a:defRPr>
      </a:lvl9pPr>
    </p:titleStyle>
    <p:bodyStyle>
      <a:lvl1pPr marL="1120193" indent="-1120193" algn="l" defTabSz="2985669" rtl="0" eaLnBrk="0" fontAlgn="base" hangingPunct="0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+mn-ea"/>
          <a:cs typeface="+mn-cs"/>
        </a:defRPr>
      </a:lvl1pPr>
      <a:lvl2pPr marL="2426329" indent="-934249" algn="l" defTabSz="2985669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2pPr>
      <a:lvl3pPr marL="3732464" indent="-746795" algn="l" defTabSz="2985669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224542" indent="-746795" algn="l" defTabSz="2985669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716621" indent="-745284" algn="l" defTabSz="2985669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7151999" indent="-745284" algn="l" defTabSz="2985669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7587378" indent="-745284" algn="l" defTabSz="2985669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8022757" indent="-745284" algn="l" defTabSz="2985669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8458135" indent="-745284" algn="l" defTabSz="2985669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378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758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135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514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6893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2271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7649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3028" algn="l" defTabSz="87075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-121594" y="-81065"/>
            <a:ext cx="33134230" cy="2999732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t" anchorCtr="0" compatLnSpc="1">
            <a:prstTxWarp prst="textNoShape">
              <a:avLst/>
            </a:prstTxWarp>
          </a:bodyPr>
          <a:lstStyle/>
          <a:p>
            <a:pPr defTabSz="864774" eaLnBrk="0" hangingPunct="0"/>
            <a:endParaRPr lang="en-US" sz="3800" b="1" dirty="0">
              <a:solidFill>
                <a:srgbClr val="003399"/>
              </a:solidFill>
              <a:latin typeface="Calibri"/>
              <a:cs typeface="Calibri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111651" y="-540906"/>
            <a:ext cx="29806749" cy="396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98850" tIns="544236" rIns="498850" bIns="544236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5200" b="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Exploring the Career Identity Development of </a:t>
            </a:r>
          </a:p>
          <a:p>
            <a:pPr algn="ctr"/>
            <a:r>
              <a:rPr lang="en-US" altLang="en-US" sz="5200" b="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Students with </a:t>
            </a:r>
            <a:r>
              <a:rPr lang="en-US" altLang="en-US" sz="5200" b="0" dirty="0" smtClean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Intellectual </a:t>
            </a:r>
            <a:r>
              <a:rPr lang="en-US" altLang="en-US" sz="5200" b="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and </a:t>
            </a:r>
            <a:r>
              <a:rPr lang="en-US" altLang="en-US" sz="5200" b="0" dirty="0" smtClean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Developmental</a:t>
            </a:r>
            <a:r>
              <a:rPr lang="en-US" altLang="en-US" sz="5200" b="0" dirty="0" smtClean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 </a:t>
            </a:r>
            <a:r>
              <a:rPr lang="en-US" altLang="en-US" sz="5200" b="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Disabilities</a:t>
            </a:r>
            <a:endParaRPr lang="en-US" altLang="en-US" sz="5200" dirty="0">
              <a:solidFill>
                <a:schemeClr val="bg1"/>
              </a:solidFill>
              <a:latin typeface="Calibri"/>
              <a:ea typeface="Verdana" panose="020B0604030504040204" pitchFamily="34" charset="0"/>
              <a:cs typeface="Calibri"/>
            </a:endParaRPr>
          </a:p>
          <a:p>
            <a:pPr algn="ctr"/>
            <a:endParaRPr lang="en-US" altLang="en-US" sz="1000" b="0" dirty="0">
              <a:solidFill>
                <a:srgbClr val="F77A05"/>
              </a:solidFill>
              <a:latin typeface="Calibri"/>
              <a:ea typeface="Verdana" panose="020B0604030504040204" pitchFamily="34" charset="0"/>
              <a:cs typeface="Calibri"/>
            </a:endParaRPr>
          </a:p>
          <a:p>
            <a:pPr algn="ctr"/>
            <a:r>
              <a:rPr lang="en-US" altLang="en-US" sz="3600" b="0" dirty="0" smtClean="0">
                <a:solidFill>
                  <a:srgbClr val="F77A05"/>
                </a:solidFill>
                <a:latin typeface="Calibri"/>
                <a:ea typeface="Verdana" panose="020B0604030504040204" pitchFamily="34" charset="0"/>
                <a:cs typeface="Calibri"/>
              </a:rPr>
              <a:t>Author: Laura Hapke, </a:t>
            </a:r>
            <a:r>
              <a:rPr lang="en-US" altLang="en-US" sz="3600" b="0" dirty="0">
                <a:solidFill>
                  <a:srgbClr val="F77A05"/>
                </a:solidFill>
                <a:latin typeface="Calibri"/>
                <a:ea typeface="Verdana" panose="020B0604030504040204" pitchFamily="34" charset="0"/>
                <a:cs typeface="Calibri"/>
              </a:rPr>
              <a:t>Department of Recreation Management and Policy, Therapeutic Recreation Administration </a:t>
            </a:r>
            <a:r>
              <a:rPr lang="en-US" altLang="en-US" sz="3600" b="0" dirty="0" smtClean="0">
                <a:solidFill>
                  <a:srgbClr val="F77A05"/>
                </a:solidFill>
                <a:latin typeface="Calibri"/>
                <a:ea typeface="Verdana" panose="020B0604030504040204" pitchFamily="34" charset="0"/>
                <a:cs typeface="Calibri"/>
              </a:rPr>
              <a:t>Option</a:t>
            </a:r>
          </a:p>
          <a:p>
            <a:pPr algn="ctr"/>
            <a:r>
              <a:rPr lang="en-US" altLang="en-US" sz="3600" b="0" dirty="0" smtClean="0">
                <a:solidFill>
                  <a:srgbClr val="F77A05"/>
                </a:solidFill>
                <a:latin typeface="Calibri"/>
                <a:ea typeface="Verdana" panose="020B0604030504040204" pitchFamily="34" charset="0"/>
                <a:cs typeface="Calibri"/>
              </a:rPr>
              <a:t>Advisor: Cindy Hartman, Department of Recreation Management and Policy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3004086"/>
            <a:ext cx="10895990" cy="644652"/>
          </a:xfrm>
          <a:prstGeom prst="rect">
            <a:avLst/>
          </a:prstGeom>
          <a:solidFill>
            <a:srgbClr val="C5D4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ctr" anchorCtr="0" compatLnSpc="1">
            <a:prstTxWarp prst="textNoShape">
              <a:avLst/>
            </a:prstTxWarp>
          </a:bodyPr>
          <a:lstStyle/>
          <a:p>
            <a:pPr algn="ctr" defTabSz="864774" eaLnBrk="0" hangingPunct="0"/>
            <a:r>
              <a:rPr lang="en-US" sz="3400" b="1" dirty="0">
                <a:solidFill>
                  <a:srgbClr val="003399"/>
                </a:solidFill>
                <a:latin typeface="Calibri"/>
                <a:ea typeface="Verdana" panose="020B0604030504040204" pitchFamily="34" charset="0"/>
                <a:cs typeface="Calibri"/>
              </a:rPr>
              <a:t>Background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015462" y="3002779"/>
            <a:ext cx="10895990" cy="644652"/>
          </a:xfrm>
          <a:prstGeom prst="rect">
            <a:avLst/>
          </a:prstGeom>
          <a:solidFill>
            <a:srgbClr val="C5D4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ctr" anchorCtr="0" compatLnSpc="1">
            <a:prstTxWarp prst="textNoShape">
              <a:avLst/>
            </a:prstTxWarp>
          </a:bodyPr>
          <a:lstStyle/>
          <a:p>
            <a:pPr algn="ctr" defTabSz="864774" eaLnBrk="0" hangingPunct="0"/>
            <a:r>
              <a:rPr lang="en-US" sz="3400" b="1" dirty="0">
                <a:solidFill>
                  <a:srgbClr val="003399"/>
                </a:solidFill>
                <a:latin typeface="Calibri"/>
                <a:ea typeface="Verdana" panose="020B0604030504040204" pitchFamily="34" charset="0"/>
                <a:cs typeface="Calibri"/>
              </a:rPr>
              <a:t>Themes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-85115" y="20783550"/>
            <a:ext cx="33097751" cy="1255780"/>
          </a:xfrm>
          <a:prstGeom prst="rect">
            <a:avLst/>
          </a:prstGeom>
          <a:solidFill>
            <a:srgbClr val="023399">
              <a:alpha val="6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t" anchorCtr="0" compatLnSpc="1">
            <a:prstTxWarp prst="textNoShape">
              <a:avLst/>
            </a:prstTxWarp>
          </a:bodyPr>
          <a:lstStyle/>
          <a:p>
            <a:pPr defTabSz="864774" eaLnBrk="0" hangingPunct="0"/>
            <a:endParaRPr lang="en-US" sz="17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22410" y="3001342"/>
            <a:ext cx="10895990" cy="644652"/>
          </a:xfrm>
          <a:prstGeom prst="rect">
            <a:avLst/>
          </a:prstGeom>
          <a:solidFill>
            <a:srgbClr val="C5D4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ctr" anchorCtr="0" compatLnSpc="1">
            <a:prstTxWarp prst="textNoShape">
              <a:avLst/>
            </a:prstTxWarp>
          </a:bodyPr>
          <a:lstStyle/>
          <a:p>
            <a:pPr algn="ctr" defTabSz="864774" eaLnBrk="0" hangingPunct="0"/>
            <a:r>
              <a:rPr lang="en-US" sz="3400" b="1" dirty="0">
                <a:solidFill>
                  <a:srgbClr val="003399"/>
                </a:solidFill>
                <a:latin typeface="Calibri"/>
                <a:ea typeface="Verdana" panose="020B0604030504040204" pitchFamily="34" charset="0"/>
                <a:cs typeface="Calibri"/>
              </a:rPr>
              <a:t>Conclusions and Implications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0" y="15651892"/>
            <a:ext cx="10881360" cy="650240"/>
          </a:xfrm>
          <a:prstGeom prst="rect">
            <a:avLst/>
          </a:prstGeom>
          <a:solidFill>
            <a:srgbClr val="C5D4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ctr" anchorCtr="0" compatLnSpc="1">
            <a:prstTxWarp prst="textNoShape">
              <a:avLst/>
            </a:prstTxWarp>
          </a:bodyPr>
          <a:lstStyle/>
          <a:p>
            <a:pPr algn="ctr" defTabSz="864774" eaLnBrk="0" hangingPunct="0"/>
            <a:r>
              <a:rPr lang="en-US" sz="3400" b="1" dirty="0">
                <a:solidFill>
                  <a:srgbClr val="003399"/>
                </a:solidFill>
                <a:latin typeface="Calibri"/>
                <a:ea typeface="Verdana" panose="020B0604030504040204" pitchFamily="34" charset="0"/>
                <a:cs typeface="Calibri"/>
              </a:rPr>
              <a:t>Procedure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7" y="295002"/>
            <a:ext cx="2177096" cy="2556401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8" t="4488" r="11749" b="1794"/>
          <a:stretch/>
        </p:blipFill>
        <p:spPr>
          <a:xfrm>
            <a:off x="30822323" y="20227787"/>
            <a:ext cx="2026803" cy="1688952"/>
          </a:xfrm>
          <a:prstGeom prst="ellipse">
            <a:avLst/>
          </a:prstGeom>
        </p:spPr>
      </p:pic>
      <p:sp>
        <p:nvSpPr>
          <p:cNvPr id="123" name="Rectangle 122"/>
          <p:cNvSpPr/>
          <p:nvPr/>
        </p:nvSpPr>
        <p:spPr bwMode="auto">
          <a:xfrm>
            <a:off x="0" y="10261778"/>
            <a:ext cx="10895990" cy="644652"/>
          </a:xfrm>
          <a:prstGeom prst="rect">
            <a:avLst/>
          </a:prstGeom>
          <a:solidFill>
            <a:srgbClr val="C5D4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ctr" anchorCtr="0" compatLnSpc="1">
            <a:prstTxWarp prst="textNoShape">
              <a:avLst/>
            </a:prstTxWarp>
          </a:bodyPr>
          <a:lstStyle/>
          <a:p>
            <a:pPr algn="ctr" defTabSz="864774" eaLnBrk="0" hangingPunct="0"/>
            <a:r>
              <a:rPr lang="en-US" sz="3400" b="1" dirty="0">
                <a:solidFill>
                  <a:srgbClr val="003399"/>
                </a:solidFill>
                <a:latin typeface="Calibri"/>
                <a:ea typeface="Verdana" panose="020B0604030504040204" pitchFamily="34" charset="0"/>
                <a:cs typeface="Calibri"/>
              </a:rPr>
              <a:t>Research Purpose</a:t>
            </a:r>
          </a:p>
        </p:txBody>
      </p:sp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498102008"/>
              </p:ext>
            </p:extLst>
          </p:nvPr>
        </p:nvGraphicFramePr>
        <p:xfrm>
          <a:off x="0" y="11044381"/>
          <a:ext cx="10467694" cy="4272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6391535"/>
            <a:ext cx="10929641" cy="4231923"/>
          </a:xfrm>
          <a:prstGeom prst="rect">
            <a:avLst/>
          </a:prstGeom>
          <a:noFill/>
        </p:spPr>
        <p:txBody>
          <a:bodyPr wrap="square" lIns="76197" tIns="38098" rIns="76197" bIns="38098" numCol="1" rtlCol="0">
            <a:spAutoFit/>
          </a:bodyPr>
          <a:lstStyle/>
          <a:p>
            <a:pPr marL="380985" indent="-380985"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Participants:</a:t>
            </a:r>
          </a:p>
          <a:p>
            <a:pPr marL="838144" lvl="1" indent="-380985"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Ten adolescents, ages 14-20, diagnosed with I/DD	                  </a:t>
            </a:r>
          </a:p>
          <a:p>
            <a:pPr marL="838144" lvl="1" indent="-380985"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Receiving RT services through NH public high school</a:t>
            </a:r>
          </a:p>
          <a:p>
            <a:pPr marL="380985" indent="-380985"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Focus Group Discussion</a:t>
            </a:r>
          </a:p>
          <a:p>
            <a:pPr marL="838144" lvl="1" indent="-380985"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3 semi-structured group discussions; </a:t>
            </a:r>
            <a:r>
              <a:rPr lang="en-US" sz="2700" i="1" dirty="0">
                <a:latin typeface="Calibri"/>
                <a:cs typeface="Calibri"/>
              </a:rPr>
              <a:t>n</a:t>
            </a:r>
            <a:r>
              <a:rPr lang="en-US" sz="2700" dirty="0">
                <a:latin typeface="Calibri"/>
                <a:cs typeface="Calibri"/>
              </a:rPr>
              <a:t> = 3-4</a:t>
            </a:r>
            <a:endParaRPr lang="en-US" sz="2700" i="1" dirty="0">
              <a:latin typeface="Calibri"/>
              <a:cs typeface="Calibri"/>
            </a:endParaRPr>
          </a:p>
          <a:p>
            <a:pPr marL="838144" lvl="1" indent="-380985"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Explored perceptions of </a:t>
            </a:r>
            <a:r>
              <a:rPr lang="en-US" sz="2700" dirty="0" smtClean="0">
                <a:latin typeface="Calibri"/>
                <a:cs typeface="Calibri"/>
              </a:rPr>
              <a:t>future, </a:t>
            </a:r>
            <a:r>
              <a:rPr lang="en-US" sz="2700" dirty="0">
                <a:latin typeface="Calibri"/>
                <a:cs typeface="Calibri"/>
              </a:rPr>
              <a:t>possible careers, sources of </a:t>
            </a:r>
            <a:r>
              <a:rPr lang="en-US" sz="2700" dirty="0" smtClean="0">
                <a:latin typeface="Calibri"/>
                <a:cs typeface="Calibri"/>
              </a:rPr>
              <a:t>support in career development, </a:t>
            </a:r>
            <a:r>
              <a:rPr lang="en-US" sz="2700" dirty="0">
                <a:latin typeface="Calibri"/>
                <a:cs typeface="Calibri"/>
              </a:rPr>
              <a:t>and need for </a:t>
            </a:r>
            <a:r>
              <a:rPr lang="en-US" sz="2700" dirty="0" smtClean="0">
                <a:latin typeface="Calibri"/>
                <a:cs typeface="Calibri"/>
              </a:rPr>
              <a:t>further </a:t>
            </a:r>
            <a:r>
              <a:rPr lang="en-US" sz="2700" dirty="0">
                <a:latin typeface="Calibri"/>
                <a:cs typeface="Calibri"/>
              </a:rPr>
              <a:t>transition </a:t>
            </a:r>
            <a:r>
              <a:rPr lang="en-US" sz="2700" dirty="0" smtClean="0">
                <a:latin typeface="Calibri"/>
                <a:cs typeface="Calibri"/>
              </a:rPr>
              <a:t>programming</a:t>
            </a:r>
          </a:p>
          <a:p>
            <a:pPr marL="838144" lvl="1" indent="-380985">
              <a:buFont typeface="Arial"/>
              <a:buChar char="•"/>
            </a:pPr>
            <a:r>
              <a:rPr lang="en-US" sz="2700" dirty="0" smtClean="0">
                <a:latin typeface="Calibri"/>
                <a:cs typeface="Calibri"/>
              </a:rPr>
              <a:t>Open </a:t>
            </a:r>
            <a:r>
              <a:rPr lang="en-US" sz="2700" dirty="0">
                <a:latin typeface="Calibri"/>
                <a:cs typeface="Calibri"/>
              </a:rPr>
              <a:t>and axial coding for emergent themes</a:t>
            </a:r>
          </a:p>
          <a:p>
            <a:pPr marL="838144" lvl="1" indent="-380985"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Performed by 3 researchers with differing backgrounds and specializations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913" y="3740022"/>
            <a:ext cx="10594107" cy="6406878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marL="380985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Traditionally, gaining employment or enrolling postsecondary education program characterizes a successful transition from adolescence into adulthood </a:t>
            </a: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Young adults with disabilities were significantly less likely to enroll in a postsecondary education program compared to their same aged peers in the general population</a:t>
            </a:r>
            <a:r>
              <a:rPr lang="en-US" sz="2700" baseline="30000" dirty="0">
                <a:latin typeface="Calibri"/>
                <a:cs typeface="Calibri"/>
              </a:rPr>
              <a:t>1</a:t>
            </a:r>
            <a:r>
              <a:rPr lang="en-US" sz="2700" dirty="0">
                <a:latin typeface="Calibri"/>
                <a:cs typeface="Calibri"/>
              </a:rPr>
              <a:t> </a:t>
            </a:r>
          </a:p>
          <a:p>
            <a:pPr marL="838144" lvl="1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Of individuals </a:t>
            </a:r>
            <a:r>
              <a:rPr lang="en-US" sz="2700" i="1" dirty="0">
                <a:latin typeface="Calibri"/>
                <a:cs typeface="Calibri"/>
              </a:rPr>
              <a:t>not </a:t>
            </a:r>
            <a:r>
              <a:rPr lang="en-US" sz="2700" dirty="0">
                <a:latin typeface="Calibri"/>
                <a:cs typeface="Calibri"/>
              </a:rPr>
              <a:t>enrolled in a postsecondary education program, only 38.8% were competitively employed</a:t>
            </a:r>
            <a:r>
              <a:rPr lang="en-US" sz="2700" baseline="30000" dirty="0">
                <a:latin typeface="Calibri"/>
                <a:cs typeface="Calibri"/>
              </a:rPr>
              <a:t>1</a:t>
            </a:r>
            <a:endParaRPr lang="en-US" sz="2700" dirty="0">
              <a:latin typeface="Calibri"/>
              <a:cs typeface="Calibri"/>
            </a:endParaRPr>
          </a:p>
          <a:p>
            <a:pPr marL="380985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Intellectual and developmental disabilities (I/DD) is a umbrella term that refers to  a disability “characterized by significant limitations in both intellectual functioning and in adaptive behavior, encompassing many everyday social and practical skills”</a:t>
            </a:r>
            <a:r>
              <a:rPr lang="en-US" sz="2700" baseline="30000" dirty="0">
                <a:latin typeface="Calibri"/>
                <a:cs typeface="Calibri"/>
              </a:rPr>
              <a:t>2</a:t>
            </a:r>
            <a:endParaRPr lang="en-US" sz="2700" dirty="0">
              <a:latin typeface="Calibri"/>
              <a:cs typeface="Calibri"/>
            </a:endParaRPr>
          </a:p>
          <a:p>
            <a:pPr marL="838144" lvl="1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Examples of I/DD: autism spectrum disorder, down syndrome, cerebral palsy, anxiety disorder, depression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93693" y="13869549"/>
            <a:ext cx="8921354" cy="492438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sz="2700" dirty="0">
                <a:latin typeface="Calibri"/>
                <a:cs typeface="Calibri"/>
              </a:rPr>
              <a:t> </a:t>
            </a:r>
          </a:p>
        </p:txBody>
      </p:sp>
      <p:sp>
        <p:nvSpPr>
          <p:cNvPr id="51" name="Rounded Rectangle 13"/>
          <p:cNvSpPr/>
          <p:nvPr/>
        </p:nvSpPr>
        <p:spPr>
          <a:xfrm>
            <a:off x="13747506" y="19566923"/>
            <a:ext cx="8172600" cy="1182906"/>
          </a:xfrm>
          <a:prstGeom prst="rect">
            <a:avLst/>
          </a:prstGeom>
          <a:noFill/>
          <a:ln>
            <a:noFill/>
          </a:ln>
          <a:effectLst/>
        </p:spPr>
        <p:txBody>
          <a:bodyPr spcFirstLastPara="0" vert="horz" wrap="square" lIns="171866" tIns="171866" rIns="171866" bIns="171866" numCol="1" spcCol="1058" anchor="ctr" anchorCtr="0">
            <a:noAutofit/>
          </a:bodyPr>
          <a:lstStyle/>
          <a:p>
            <a:pPr algn="ctr" defTabSz="1074165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1023689" y="3830769"/>
            <a:ext cx="10870277" cy="4192742"/>
            <a:chOff x="12248543" y="4953764"/>
            <a:chExt cx="12078086" cy="5590322"/>
          </a:xfrm>
        </p:grpSpPr>
        <p:grpSp>
          <p:nvGrpSpPr>
            <p:cNvPr id="35" name="Group 34"/>
            <p:cNvGrpSpPr/>
            <p:nvPr/>
          </p:nvGrpSpPr>
          <p:grpSpPr>
            <a:xfrm>
              <a:off x="12248543" y="4953764"/>
              <a:ext cx="12042648" cy="1253917"/>
              <a:chOff x="291703" y="-26710"/>
              <a:chExt cx="5512593" cy="920092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291703" y="-26710"/>
                <a:ext cx="5512593" cy="662838"/>
              </a:xfrm>
              <a:prstGeom prst="roundRect">
                <a:avLst>
                  <a:gd name="adj" fmla="val 10000"/>
                </a:avLst>
              </a:prstGeom>
              <a:solidFill>
                <a:schemeClr val="accent6"/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kern="0" dirty="0">
                    <a:solidFill>
                      <a:srgbClr val="FFFFFF"/>
                    </a:solidFill>
                    <a:latin typeface="Calibri"/>
                    <a:cs typeface="Calibri"/>
                  </a:rPr>
                  <a:t>Planning for the Future</a:t>
                </a:r>
              </a:p>
            </p:txBody>
          </p:sp>
          <p:sp>
            <p:nvSpPr>
              <p:cNvPr id="74" name="Rounded Rectangle 4"/>
              <p:cNvSpPr/>
              <p:nvPr/>
            </p:nvSpPr>
            <p:spPr>
              <a:xfrm>
                <a:off x="318613" y="28437"/>
                <a:ext cx="5458773" cy="8649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99060" tIns="66040" rIns="99060" bIns="66040" numCol="1" spcCol="1270" anchor="ctr" anchorCtr="0">
                <a:noAutofit/>
              </a:bodyPr>
              <a:lstStyle/>
              <a:p>
                <a:pPr algn="ctr" defTabSz="192609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  <p:sp>
          <p:nvSpPr>
            <p:cNvPr id="36" name="Rounded Rectangle 35"/>
            <p:cNvSpPr/>
            <p:nvPr/>
          </p:nvSpPr>
          <p:spPr>
            <a:xfrm>
              <a:off x="12248543" y="5941491"/>
              <a:ext cx="2606040" cy="1963868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srgbClr val="FFFFFF"/>
                  </a:solidFill>
                  <a:latin typeface="Calibri"/>
                  <a:cs typeface="Calibri"/>
                </a:rPr>
                <a:t>College    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4915334" y="5979673"/>
              <a:ext cx="9411295" cy="2875243"/>
              <a:chOff x="1258679" y="670008"/>
              <a:chExt cx="4556726" cy="1289570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1258679" y="670008"/>
                <a:ext cx="4556726" cy="856269"/>
              </a:xfrm>
              <a:prstGeom prst="roundRect">
                <a:avLst>
                  <a:gd name="adj" fmla="val 16670"/>
                </a:avLst>
              </a:prstGeom>
              <a:solidFill>
                <a:schemeClr val="bg1"/>
              </a:solidFill>
              <a:ln w="63500" cap="flat" cmpd="sng" algn="ctr">
                <a:solidFill>
                  <a:srgbClr val="B33A04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kern="0" dirty="0">
                  <a:solidFill>
                    <a:srgbClr val="B33A04"/>
                  </a:solidFill>
                  <a:latin typeface="Calibri"/>
                  <a:cs typeface="Calibri"/>
                </a:endParaRPr>
              </a:p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700" kern="0" dirty="0">
                    <a:latin typeface="Calibri"/>
                    <a:cs typeface="Calibri"/>
                  </a:rPr>
                  <a:t>“After I graduate I’ll probably wait a year and then go to a university...For the first 2 year I might go to UNH. And then the other 6 I will probably go to MIT.”</a:t>
                </a:r>
              </a:p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700" kern="0" dirty="0">
                    <a:solidFill>
                      <a:srgbClr val="B33A04"/>
                    </a:solidFill>
                    <a:latin typeface="Calibri"/>
                    <a:cs typeface="Calibri"/>
                  </a:rPr>
                  <a:t>     </a:t>
                </a:r>
              </a:p>
            </p:txBody>
          </p:sp>
          <p:sp>
            <p:nvSpPr>
              <p:cNvPr id="72" name="Rounded Rectangle 7"/>
              <p:cNvSpPr/>
              <p:nvPr/>
            </p:nvSpPr>
            <p:spPr>
              <a:xfrm>
                <a:off x="1310452" y="1130529"/>
                <a:ext cx="4448986" cy="8290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algn="ctr" defTabSz="1074165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  <p:sp>
          <p:nvSpPr>
            <p:cNvPr id="41" name="Rounded Rectangle 40"/>
            <p:cNvSpPr/>
            <p:nvPr/>
          </p:nvSpPr>
          <p:spPr>
            <a:xfrm>
              <a:off x="12248543" y="7988322"/>
              <a:ext cx="2606040" cy="942304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srgbClr val="FFFFFF"/>
                  </a:solidFill>
                  <a:latin typeface="Calibri"/>
                  <a:cs typeface="Calibri"/>
                </a:rPr>
                <a:t>Career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248543" y="9022961"/>
              <a:ext cx="2606040" cy="1521125"/>
            </a:xfrm>
            <a:prstGeom prst="roundRect">
              <a:avLst>
                <a:gd name="adj" fmla="val 16670"/>
              </a:avLst>
            </a:prstGeom>
            <a:solidFill>
              <a:schemeClr val="accent6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srgbClr val="FFFFFF"/>
                  </a:solidFill>
                  <a:latin typeface="Calibri"/>
                  <a:cs typeface="Calibri"/>
                </a:rPr>
                <a:t>No Plans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4917452" y="9055180"/>
              <a:ext cx="9409176" cy="1488906"/>
              <a:chOff x="1270330" y="2567755"/>
              <a:chExt cx="4538702" cy="1586643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1270330" y="2567755"/>
                <a:ext cx="4538702" cy="1586643"/>
              </a:xfrm>
              <a:prstGeom prst="roundRect">
                <a:avLst>
                  <a:gd name="adj" fmla="val 16670"/>
                </a:avLst>
              </a:prstGeom>
              <a:solidFill>
                <a:schemeClr val="bg1"/>
              </a:solidFill>
              <a:ln w="63500" cap="flat" cmpd="sng" algn="ctr">
                <a:solidFill>
                  <a:srgbClr val="B33A04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kern="0" dirty="0">
                  <a:solidFill>
                    <a:srgbClr val="B33A04"/>
                  </a:solidFill>
                  <a:latin typeface="Calibri"/>
                  <a:cs typeface="Calibri"/>
                </a:endParaRPr>
              </a:p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700" kern="0" dirty="0">
                    <a:solidFill>
                      <a:srgbClr val="002183"/>
                    </a:solidFill>
                    <a:latin typeface="Calibri"/>
                    <a:cs typeface="Calibri"/>
                  </a:rPr>
                  <a:t>“College? No. I'm thinking about just staying at home basically”</a:t>
                </a:r>
              </a:p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kern="0" dirty="0">
                  <a:solidFill>
                    <a:srgbClr val="B33A04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0" name="Rounded Rectangle 13"/>
              <p:cNvSpPr/>
              <p:nvPr/>
            </p:nvSpPr>
            <p:spPr>
              <a:xfrm>
                <a:off x="1310452" y="3188564"/>
                <a:ext cx="4448986" cy="8290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algn="ctr" defTabSz="1074165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4917452" y="7998045"/>
              <a:ext cx="9409176" cy="1805866"/>
              <a:chOff x="1284158" y="2055042"/>
              <a:chExt cx="4538702" cy="1962571"/>
            </a:xfrm>
          </p:grpSpPr>
          <p:sp>
            <p:nvSpPr>
              <p:cNvPr id="67" name="Rounded Rectangle 66"/>
              <p:cNvSpPr/>
              <p:nvPr/>
            </p:nvSpPr>
            <p:spPr>
              <a:xfrm>
                <a:off x="1284158" y="2055042"/>
                <a:ext cx="4538702" cy="1024076"/>
              </a:xfrm>
              <a:prstGeom prst="roundRect">
                <a:avLst>
                  <a:gd name="adj" fmla="val 16670"/>
                </a:avLst>
              </a:prstGeom>
              <a:solidFill>
                <a:schemeClr val="bg1"/>
              </a:solidFill>
              <a:ln w="63500" cap="flat" cmpd="sng" algn="ctr">
                <a:solidFill>
                  <a:srgbClr val="B33A04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lvl="0" algn="ctr"/>
                <a:endParaRPr lang="en-US" sz="2700" dirty="0">
                  <a:solidFill>
                    <a:srgbClr val="B33A04"/>
                  </a:solidFill>
                  <a:latin typeface="Calibri"/>
                  <a:cs typeface="Calibri"/>
                </a:endParaRPr>
              </a:p>
              <a:p>
                <a:pPr lvl="0" algn="ctr"/>
                <a:r>
                  <a:rPr lang="en-US" sz="2700" dirty="0">
                    <a:solidFill>
                      <a:srgbClr val="002183"/>
                    </a:solidFill>
                    <a:latin typeface="Calibri"/>
                    <a:cs typeface="Calibri"/>
                  </a:rPr>
                  <a:t>“I would join the US military, the US Army branch.</a:t>
                </a:r>
                <a:r>
                  <a:rPr lang="en-US" sz="2700" dirty="0">
                    <a:solidFill>
                      <a:srgbClr val="B33A04"/>
                    </a:solidFill>
                    <a:latin typeface="Calibri"/>
                    <a:cs typeface="Calibri"/>
                  </a:rPr>
                  <a:t>”</a:t>
                </a:r>
              </a:p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kern="0" dirty="0">
                  <a:solidFill>
                    <a:srgbClr val="B33A04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8" name="Rounded Rectangle 13"/>
              <p:cNvSpPr/>
              <p:nvPr/>
            </p:nvSpPr>
            <p:spPr>
              <a:xfrm>
                <a:off x="1329016" y="3188564"/>
                <a:ext cx="4448986" cy="8290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algn="ctr" defTabSz="1074165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10930931" y="14835134"/>
            <a:ext cx="10889652" cy="5711968"/>
            <a:chOff x="12183965" y="18258944"/>
            <a:chExt cx="12099613" cy="6584997"/>
          </a:xfrm>
        </p:grpSpPr>
        <p:grpSp>
          <p:nvGrpSpPr>
            <p:cNvPr id="46" name="Group 45"/>
            <p:cNvGrpSpPr/>
            <p:nvPr/>
          </p:nvGrpSpPr>
          <p:grpSpPr>
            <a:xfrm>
              <a:off x="12183965" y="23571135"/>
              <a:ext cx="12042650" cy="1272806"/>
              <a:chOff x="12265964" y="17316536"/>
              <a:chExt cx="11977611" cy="852225"/>
            </a:xfrm>
          </p:grpSpPr>
          <p:sp>
            <p:nvSpPr>
              <p:cNvPr id="64" name="Rounded Rectangle 63"/>
              <p:cNvSpPr/>
              <p:nvPr/>
            </p:nvSpPr>
            <p:spPr>
              <a:xfrm>
                <a:off x="12265964" y="17316536"/>
                <a:ext cx="3965081" cy="846582"/>
              </a:xfrm>
              <a:prstGeom prst="roundRect">
                <a:avLst>
                  <a:gd name="adj" fmla="val 16670"/>
                </a:avLst>
              </a:prstGeom>
              <a:solidFill>
                <a:srgbClr val="F77A3B"/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rgbClr val="FFFFFF"/>
                    </a:solidFill>
                    <a:latin typeface="Calibri"/>
                    <a:cs typeface="Calibri"/>
                  </a:rPr>
                  <a:t>Lack of Programming</a:t>
                </a:r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16267076" y="17322178"/>
                <a:ext cx="3965081" cy="846583"/>
              </a:xfrm>
              <a:prstGeom prst="roundRect">
                <a:avLst>
                  <a:gd name="adj" fmla="val 16670"/>
                </a:avLst>
              </a:prstGeom>
              <a:solidFill>
                <a:srgbClr val="F77A3B"/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rgbClr val="FFFFFF"/>
                    </a:solidFill>
                    <a:latin typeface="Calibri"/>
                    <a:cs typeface="Calibri"/>
                  </a:rPr>
                  <a:t>Others’ Expectations</a:t>
                </a: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20278494" y="17316539"/>
                <a:ext cx="3965081" cy="846582"/>
              </a:xfrm>
              <a:prstGeom prst="roundRect">
                <a:avLst>
                  <a:gd name="adj" fmla="val 16670"/>
                </a:avLst>
              </a:prstGeom>
              <a:solidFill>
                <a:srgbClr val="F77A3B"/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rgbClr val="FFFFFF"/>
                    </a:solidFill>
                    <a:latin typeface="Calibri"/>
                    <a:cs typeface="Calibri"/>
                  </a:rPr>
                  <a:t>Personal Challenges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2227018" y="18258944"/>
              <a:ext cx="12042648" cy="4039549"/>
              <a:chOff x="281843" y="-2070777"/>
              <a:chExt cx="5516460" cy="2964159"/>
            </a:xfrm>
          </p:grpSpPr>
          <p:sp>
            <p:nvSpPr>
              <p:cNvPr id="62" name="Rounded Rectangle 61"/>
              <p:cNvSpPr/>
              <p:nvPr/>
            </p:nvSpPr>
            <p:spPr>
              <a:xfrm>
                <a:off x="281843" y="-2070777"/>
                <a:ext cx="5516460" cy="629612"/>
              </a:xfrm>
              <a:prstGeom prst="roundRect">
                <a:avLst>
                  <a:gd name="adj" fmla="val 10000"/>
                </a:avLst>
              </a:prstGeom>
              <a:solidFill>
                <a:srgbClr val="F77A3B"/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kern="0" dirty="0">
                    <a:solidFill>
                      <a:srgbClr val="FFFFFF"/>
                    </a:solidFill>
                    <a:latin typeface="Calibri"/>
                    <a:cs typeface="Calibri"/>
                  </a:rPr>
                  <a:t>Barriers to Career Identity Development</a:t>
                </a:r>
              </a:p>
            </p:txBody>
          </p:sp>
          <p:sp>
            <p:nvSpPr>
              <p:cNvPr id="63" name="Rounded Rectangle 4"/>
              <p:cNvSpPr/>
              <p:nvPr/>
            </p:nvSpPr>
            <p:spPr>
              <a:xfrm>
                <a:off x="318613" y="28437"/>
                <a:ext cx="5458773" cy="8649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99060" tIns="66040" rIns="99060" bIns="66040" numCol="1" spcCol="1270" anchor="ctr" anchorCtr="0">
                <a:noAutofit/>
              </a:bodyPr>
              <a:lstStyle/>
              <a:p>
                <a:pPr algn="ctr" defTabSz="192609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  <p:sp>
          <p:nvSpPr>
            <p:cNvPr id="48" name="Rounded Rectangle 47"/>
            <p:cNvSpPr/>
            <p:nvPr/>
          </p:nvSpPr>
          <p:spPr>
            <a:xfrm>
              <a:off x="12205493" y="19196023"/>
              <a:ext cx="2606040" cy="1963868"/>
            </a:xfrm>
            <a:prstGeom prst="roundRect">
              <a:avLst>
                <a:gd name="adj" fmla="val 16670"/>
              </a:avLst>
            </a:prstGeom>
            <a:solidFill>
              <a:srgbClr val="F77A3B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900" kern="0" dirty="0">
                  <a:solidFill>
                    <a:srgbClr val="FFFFFF"/>
                  </a:solidFill>
                  <a:latin typeface="Calibri"/>
                  <a:cs typeface="Calibri"/>
                </a:rPr>
                <a:t>Fragmented Support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4874402" y="19214307"/>
              <a:ext cx="9409176" cy="1967441"/>
              <a:chOff x="1263392" y="-158432"/>
              <a:chExt cx="4538702" cy="276963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1263392" y="-158432"/>
                <a:ext cx="4538702" cy="2769630"/>
              </a:xfrm>
              <a:prstGeom prst="roundRect">
                <a:avLst>
                  <a:gd name="adj" fmla="val 16670"/>
                </a:avLst>
              </a:prstGeom>
              <a:noFill/>
              <a:ln w="63500" cap="flat" cmpd="sng" algn="ctr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/>
                <a:endParaRPr lang="en-US" sz="2700" kern="0" dirty="0">
                  <a:solidFill>
                    <a:srgbClr val="002183"/>
                  </a:solidFill>
                  <a:latin typeface="Calibri"/>
                  <a:cs typeface="Calibri"/>
                </a:endParaRPr>
              </a:p>
              <a:p>
                <a:pPr algn="ctr" defTabSz="761970"/>
                <a:r>
                  <a:rPr lang="en-US" sz="2700" kern="0" dirty="0">
                    <a:solidFill>
                      <a:srgbClr val="002183"/>
                    </a:solidFill>
                    <a:latin typeface="Calibri"/>
                    <a:cs typeface="Calibri"/>
                  </a:rPr>
                  <a:t>“[In special education classroom] some of us don’t feel like we’re being helped the way we want to be helped. Or we’re being neglected the things we need.”</a:t>
                </a:r>
              </a:p>
              <a:p>
                <a:pPr algn="ctr" defTabSz="761970"/>
                <a:endParaRPr lang="en-US" sz="2700" kern="0" dirty="0">
                  <a:solidFill>
                    <a:srgbClr val="F77A3B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61" name="Rounded Rectangle 7"/>
              <p:cNvSpPr/>
              <p:nvPr/>
            </p:nvSpPr>
            <p:spPr>
              <a:xfrm>
                <a:off x="1310452" y="1130529"/>
                <a:ext cx="4448986" cy="8290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algn="ctr" defTabSz="1074165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  <p:sp>
          <p:nvSpPr>
            <p:cNvPr id="50" name="Rounded Rectangle 49"/>
            <p:cNvSpPr/>
            <p:nvPr/>
          </p:nvSpPr>
          <p:spPr>
            <a:xfrm>
              <a:off x="12183968" y="21211864"/>
              <a:ext cx="2606040" cy="2259465"/>
            </a:xfrm>
            <a:prstGeom prst="roundRect">
              <a:avLst>
                <a:gd name="adj" fmla="val 16670"/>
              </a:avLst>
            </a:prstGeom>
            <a:solidFill>
              <a:srgbClr val="F77A3B"/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srgbClr val="FFFFFF"/>
                  </a:solidFill>
                  <a:latin typeface="Calibri"/>
                  <a:cs typeface="Calibri"/>
                </a:rPr>
                <a:t>Finances </a:t>
              </a: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4852877" y="21308599"/>
              <a:ext cx="9409176" cy="2088488"/>
              <a:chOff x="1253009" y="432326"/>
              <a:chExt cx="4538702" cy="5239250"/>
            </a:xfrm>
          </p:grpSpPr>
          <p:sp>
            <p:nvSpPr>
              <p:cNvPr id="58" name="Rounded Rectangle 57"/>
              <p:cNvSpPr/>
              <p:nvPr/>
            </p:nvSpPr>
            <p:spPr>
              <a:xfrm>
                <a:off x="1253009" y="432326"/>
                <a:ext cx="4538702" cy="5239250"/>
              </a:xfrm>
              <a:prstGeom prst="roundRect">
                <a:avLst>
                  <a:gd name="adj" fmla="val 16670"/>
                </a:avLst>
              </a:prstGeom>
              <a:noFill/>
              <a:ln w="6350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en-US" sz="2700" kern="0" dirty="0">
                  <a:solidFill>
                    <a:srgbClr val="FFFFFF"/>
                  </a:solidFill>
                  <a:latin typeface="Calibri"/>
                  <a:cs typeface="Calibri"/>
                </a:endParaRPr>
              </a:p>
              <a:p>
                <a:pPr algn="ctr"/>
                <a:r>
                  <a:rPr lang="en-US" sz="2700" kern="0" dirty="0">
                    <a:solidFill>
                      <a:srgbClr val="002183"/>
                    </a:solidFill>
                    <a:latin typeface="Calibri"/>
                    <a:cs typeface="Calibri"/>
                  </a:rPr>
                  <a:t>“But still, 4 years [of college], that’s a lot of money…You’re still in debt even with a scholarship…Everything to me is money, everything to me is budgeting money.”</a:t>
                </a:r>
              </a:p>
              <a:p>
                <a:pPr algn="ctr" defTabSz="761970"/>
                <a:endParaRPr lang="en-US" sz="2700" kern="0" dirty="0">
                  <a:solidFill>
                    <a:srgbClr val="FFFFFF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59" name="Rounded Rectangle 13"/>
              <p:cNvSpPr/>
              <p:nvPr/>
            </p:nvSpPr>
            <p:spPr>
              <a:xfrm>
                <a:off x="1310452" y="3188564"/>
                <a:ext cx="4448986" cy="8290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algn="ctr" defTabSz="1074165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0951672" y="8267492"/>
            <a:ext cx="10939086" cy="6422955"/>
            <a:chOff x="12207010" y="10401663"/>
            <a:chExt cx="12154540" cy="8563940"/>
          </a:xfrm>
        </p:grpSpPr>
        <p:grpSp>
          <p:nvGrpSpPr>
            <p:cNvPr id="28" name="Group 27"/>
            <p:cNvGrpSpPr/>
            <p:nvPr/>
          </p:nvGrpSpPr>
          <p:grpSpPr>
            <a:xfrm>
              <a:off x="12248543" y="10401663"/>
              <a:ext cx="12113007" cy="1181438"/>
              <a:chOff x="291703" y="-1227998"/>
              <a:chExt cx="5548690" cy="2121380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291703" y="-1227998"/>
                <a:ext cx="5548690" cy="1706792"/>
              </a:xfrm>
              <a:prstGeom prst="roundRect">
                <a:avLst>
                  <a:gd name="adj" fmla="val 10000"/>
                </a:avLst>
              </a:prstGeom>
              <a:solidFill>
                <a:srgbClr val="E74806"/>
              </a:solidFill>
              <a:ln w="25400" cap="flat" cmpd="sng" algn="ctr">
                <a:solidFill>
                  <a:srgbClr val="FFFFFF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rgbClr val="FFFFFF"/>
                    </a:solidFill>
                    <a:latin typeface="Calibri"/>
                    <a:cs typeface="Calibri"/>
                  </a:rPr>
                  <a:t>Sources of Influence</a:t>
                </a:r>
              </a:p>
            </p:txBody>
          </p:sp>
          <p:sp>
            <p:nvSpPr>
              <p:cNvPr id="82" name="Rounded Rectangle 4"/>
              <p:cNvSpPr/>
              <p:nvPr/>
            </p:nvSpPr>
            <p:spPr>
              <a:xfrm>
                <a:off x="318613" y="28437"/>
                <a:ext cx="5458773" cy="8649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99060" tIns="66040" rIns="99060" bIns="66040" numCol="1" spcCol="1270" anchor="ctr" anchorCtr="0">
                <a:noAutofit/>
              </a:bodyPr>
              <a:lstStyle/>
              <a:p>
                <a:pPr algn="ctr" defTabSz="192609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latin typeface="Calibri"/>
                    <a:cs typeface="Calibri"/>
                  </a:rPr>
                  <a:t> </a:t>
                </a:r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12248543" y="11494730"/>
              <a:ext cx="2606040" cy="1781582"/>
            </a:xfrm>
            <a:prstGeom prst="roundRect">
              <a:avLst>
                <a:gd name="adj" fmla="val 16670"/>
              </a:avLst>
            </a:prstGeom>
            <a:solidFill>
              <a:srgbClr val="E7480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schemeClr val="bg1"/>
                  </a:solidFill>
                  <a:latin typeface="Calibri"/>
                  <a:cs typeface="Calibri"/>
                </a:rPr>
                <a:t>Pop Culture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4917452" y="11514742"/>
              <a:ext cx="9409176" cy="1800053"/>
              <a:chOff x="1284158" y="197907"/>
              <a:chExt cx="4538702" cy="1761671"/>
            </a:xfrm>
          </p:grpSpPr>
          <p:sp>
            <p:nvSpPr>
              <p:cNvPr id="79" name="Rounded Rectangle 78"/>
              <p:cNvSpPr/>
              <p:nvPr/>
            </p:nvSpPr>
            <p:spPr>
              <a:xfrm>
                <a:off x="1284158" y="197907"/>
                <a:ext cx="4538702" cy="1697831"/>
              </a:xfrm>
              <a:prstGeom prst="roundRect">
                <a:avLst>
                  <a:gd name="adj" fmla="val 16670"/>
                </a:avLst>
              </a:prstGeom>
              <a:noFill/>
              <a:ln w="63500" cap="flat" cmpd="sng" algn="ctr">
                <a:solidFill>
                  <a:srgbClr val="E34803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/>
                <a:endParaRPr lang="en-US" sz="2700" kern="0" dirty="0">
                  <a:solidFill>
                    <a:srgbClr val="E74806"/>
                  </a:solidFill>
                  <a:latin typeface="Calibri"/>
                  <a:cs typeface="Calibri"/>
                </a:endParaRPr>
              </a:p>
              <a:p>
                <a:pPr algn="ctr" defTabSz="761970"/>
                <a:r>
                  <a:rPr lang="en-US" sz="2700" kern="0" dirty="0">
                    <a:solidFill>
                      <a:srgbClr val="002183"/>
                    </a:solidFill>
                    <a:latin typeface="Calibri"/>
                    <a:cs typeface="Calibri"/>
                  </a:rPr>
                  <a:t>“I quite enjoy the science fiction…I want to find out how I could make those scientific technologies a reality”</a:t>
                </a:r>
              </a:p>
              <a:p>
                <a:pPr algn="ctr" defTabSz="761970"/>
                <a:endParaRPr lang="en-US" sz="2700" kern="0" dirty="0">
                  <a:solidFill>
                    <a:srgbClr val="E74806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80" name="Rounded Rectangle 7"/>
              <p:cNvSpPr/>
              <p:nvPr/>
            </p:nvSpPr>
            <p:spPr>
              <a:xfrm>
                <a:off x="1310452" y="1130529"/>
                <a:ext cx="4448986" cy="8290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algn="ctr" defTabSz="1074165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  <p:sp>
          <p:nvSpPr>
            <p:cNvPr id="31" name="Rounded Rectangle 30"/>
            <p:cNvSpPr/>
            <p:nvPr/>
          </p:nvSpPr>
          <p:spPr>
            <a:xfrm>
              <a:off x="12211778" y="13399323"/>
              <a:ext cx="2606040" cy="1963868"/>
            </a:xfrm>
            <a:prstGeom prst="roundRect">
              <a:avLst>
                <a:gd name="adj" fmla="val 16670"/>
              </a:avLst>
            </a:prstGeom>
            <a:solidFill>
              <a:srgbClr val="E7480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schemeClr val="bg1"/>
                  </a:solidFill>
                  <a:latin typeface="Calibri"/>
                  <a:cs typeface="Calibri"/>
                </a:rPr>
                <a:t>Peers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2233303" y="15418984"/>
              <a:ext cx="2606040" cy="1909942"/>
            </a:xfrm>
            <a:prstGeom prst="roundRect">
              <a:avLst>
                <a:gd name="adj" fmla="val 16670"/>
              </a:avLst>
            </a:prstGeom>
            <a:solidFill>
              <a:srgbClr val="E74806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76197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000" kern="0" dirty="0">
                  <a:solidFill>
                    <a:schemeClr val="bg1"/>
                  </a:solidFill>
                  <a:latin typeface="Calibri"/>
                  <a:cs typeface="Calibri"/>
                </a:rPr>
                <a:t>Recreation Therapy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4917451" y="15508272"/>
              <a:ext cx="9423601" cy="3457331"/>
              <a:chOff x="1213778" y="2273552"/>
              <a:chExt cx="4545660" cy="1744061"/>
            </a:xfrm>
          </p:grpSpPr>
          <p:sp>
            <p:nvSpPr>
              <p:cNvPr id="77" name="Rounded Rectangle 76"/>
              <p:cNvSpPr/>
              <p:nvPr/>
            </p:nvSpPr>
            <p:spPr>
              <a:xfrm>
                <a:off x="1213778" y="2273552"/>
                <a:ext cx="4538702" cy="873559"/>
              </a:xfrm>
              <a:prstGeom prst="roundRect">
                <a:avLst>
                  <a:gd name="adj" fmla="val 16670"/>
                </a:avLst>
              </a:prstGeom>
              <a:noFill/>
              <a:ln w="63500" cap="flat" cmpd="sng" algn="ctr">
                <a:solidFill>
                  <a:srgbClr val="E34803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/>
                <a:endParaRPr lang="en-US" sz="2700" kern="0" dirty="0">
                  <a:solidFill>
                    <a:srgbClr val="E74806"/>
                  </a:solidFill>
                  <a:latin typeface="Calibri"/>
                  <a:cs typeface="Calibri"/>
                </a:endParaRPr>
              </a:p>
              <a:p>
                <a:pPr algn="ctr" defTabSz="761970"/>
                <a:r>
                  <a:rPr lang="en-US" sz="2700" kern="0" dirty="0">
                    <a:solidFill>
                      <a:srgbClr val="002183"/>
                    </a:solidFill>
                    <a:latin typeface="Calibri"/>
                    <a:cs typeface="Calibri"/>
                  </a:rPr>
                  <a:t>“[Recreation therapist] knows me and my passions and my wants … he helps me a lot by saying ‘Oh we could do this. You could do that.’ ”</a:t>
                </a:r>
              </a:p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kern="0" dirty="0">
                  <a:solidFill>
                    <a:srgbClr val="E74806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78" name="Rounded Rectangle 13"/>
              <p:cNvSpPr/>
              <p:nvPr/>
            </p:nvSpPr>
            <p:spPr>
              <a:xfrm>
                <a:off x="1310452" y="3188564"/>
                <a:ext cx="4448986" cy="82904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206248" tIns="206248" rIns="206248" bIns="206248" numCol="1" spcCol="1270" anchor="ctr" anchorCtr="0">
                <a:noAutofit/>
              </a:bodyPr>
              <a:lstStyle/>
              <a:p>
                <a:pPr algn="ctr" defTabSz="1074165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700" dirty="0">
                    <a:solidFill>
                      <a:srgbClr val="FFFFFF"/>
                    </a:solidFill>
                    <a:latin typeface="Calibri"/>
                    <a:cs typeface="Calibri"/>
                  </a:rPr>
                  <a:t> </a:t>
                </a:r>
              </a:p>
            </p:txBody>
          </p:sp>
        </p:grpSp>
        <p:sp>
          <p:nvSpPr>
            <p:cNvPr id="75" name="Rounded Rectangle 74"/>
            <p:cNvSpPr/>
            <p:nvPr/>
          </p:nvSpPr>
          <p:spPr>
            <a:xfrm>
              <a:off x="14895928" y="13392933"/>
              <a:ext cx="9409176" cy="1884447"/>
            </a:xfrm>
            <a:prstGeom prst="roundRect">
              <a:avLst>
                <a:gd name="adj" fmla="val 16670"/>
              </a:avLst>
            </a:prstGeom>
            <a:noFill/>
            <a:ln w="63500" cap="flat" cmpd="sng" algn="ctr">
              <a:solidFill>
                <a:srgbClr val="E34803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761970"/>
              <a:r>
                <a:rPr lang="en-US" sz="2700" kern="0" dirty="0">
                  <a:solidFill>
                    <a:srgbClr val="002183"/>
                  </a:solidFill>
                  <a:latin typeface="Calibri"/>
                  <a:cs typeface="Calibri"/>
                </a:rPr>
                <a:t>“I really want to join the army because my friend wants to go. And we're best buds. We protect each other and we protect our ‘six’ from stuff. 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12207010" y="17417521"/>
              <a:ext cx="12119621" cy="1422597"/>
              <a:chOff x="12306045" y="13196389"/>
              <a:chExt cx="12078492" cy="952528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12306045" y="13196389"/>
                <a:ext cx="2980944" cy="942872"/>
              </a:xfrm>
              <a:prstGeom prst="roundRect">
                <a:avLst>
                  <a:gd name="adj" fmla="val 16670"/>
                </a:avLst>
              </a:prstGeom>
              <a:solidFill>
                <a:srgbClr val="E74806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chemeClr val="bg1"/>
                    </a:solidFill>
                    <a:latin typeface="Calibri"/>
                    <a:cs typeface="Calibri"/>
                  </a:rPr>
                  <a:t>Family            </a:t>
                </a:r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15352432" y="13206045"/>
                <a:ext cx="2980944" cy="942872"/>
              </a:xfrm>
              <a:prstGeom prst="roundRect">
                <a:avLst>
                  <a:gd name="adj" fmla="val 16670"/>
                </a:avLst>
              </a:prstGeom>
              <a:solidFill>
                <a:srgbClr val="E74806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chemeClr val="bg1"/>
                    </a:solidFill>
                    <a:latin typeface="Calibri"/>
                    <a:cs typeface="Calibri"/>
                  </a:rPr>
                  <a:t>School/Teachers </a:t>
                </a: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18368210" y="13196396"/>
                <a:ext cx="2980944" cy="942872"/>
              </a:xfrm>
              <a:prstGeom prst="roundRect">
                <a:avLst>
                  <a:gd name="adj" fmla="val 16670"/>
                </a:avLst>
              </a:prstGeom>
              <a:solidFill>
                <a:srgbClr val="E74806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chemeClr val="bg1"/>
                    </a:solidFill>
                    <a:latin typeface="Calibri"/>
                    <a:cs typeface="Calibri"/>
                  </a:rPr>
                  <a:t>Finances</a:t>
                </a:r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21403593" y="13196396"/>
                <a:ext cx="2980944" cy="942872"/>
              </a:xfrm>
              <a:prstGeom prst="roundRect">
                <a:avLst>
                  <a:gd name="adj" fmla="val 16670"/>
                </a:avLst>
              </a:prstGeom>
              <a:solidFill>
                <a:srgbClr val="E74806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76197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000" kern="0" dirty="0">
                    <a:solidFill>
                      <a:schemeClr val="bg1"/>
                    </a:solidFill>
                    <a:latin typeface="Calibri"/>
                    <a:cs typeface="Calibri"/>
                  </a:rPr>
                  <a:t>Internet</a:t>
                </a:r>
              </a:p>
            </p:txBody>
          </p:sp>
        </p:grpSp>
      </p:grpSp>
      <p:sp>
        <p:nvSpPr>
          <p:cNvPr id="85" name="TextBox 84"/>
          <p:cNvSpPr txBox="1"/>
          <p:nvPr/>
        </p:nvSpPr>
        <p:spPr>
          <a:xfrm>
            <a:off x="22037736" y="13204858"/>
            <a:ext cx="10949939" cy="3913888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marL="380985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Recreation therapy (RT) is an accepted service under the Individuals with Disabilities Education Act for. Recreation therapy…</a:t>
            </a:r>
          </a:p>
          <a:p>
            <a:pPr marL="838144" lvl="1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Aims to promote health and well being across cognitive, social, emotional, physical, and spiritual domains to individuals with disability</a:t>
            </a:r>
          </a:p>
          <a:p>
            <a:pPr marL="838144" lvl="1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Capitalizes on the inherently motivational qualities of leisure and recreation based interventions in order to reach therapeutic goals </a:t>
            </a:r>
          </a:p>
          <a:p>
            <a:pPr marL="838144" lvl="1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Utilizes an individualized, person-centered, strengths based approach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700" dirty="0">
              <a:latin typeface="Calibri"/>
              <a:cs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20783550"/>
            <a:ext cx="19613880" cy="1384990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defTabSz="864774" eaLnBrk="0" hangingPunct="0"/>
            <a:r>
              <a:rPr lang="en-US" sz="170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References:</a:t>
            </a:r>
          </a:p>
          <a:p>
            <a:pPr defTabSz="864774" eaLnBrk="0" hangingPunct="0"/>
            <a:r>
              <a:rPr lang="en-US" sz="1700" baseline="3000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1</a:t>
            </a:r>
            <a:r>
              <a:rPr lang="en-US" sz="1700" dirty="0">
                <a:solidFill>
                  <a:schemeClr val="bg1"/>
                </a:solidFill>
                <a:latin typeface="Calibri"/>
                <a:ea typeface="Verdana" panose="020B0604030504040204" pitchFamily="34" charset="0"/>
                <a:cs typeface="Calibri"/>
              </a:rPr>
              <a:t> Sanford, C., Newman, L., Wagner, M., Cameto, R., Knokey, A.M., and Shaver, D. (2011). The post high school outcomes of young adults with disabilities up to 6 years after high school: Key findings from the National Longitudinal Transition Study-2 (NLTS2) (NCSER 2011-3004). Menlo Park, CA: SRI International. </a:t>
            </a:r>
          </a:p>
          <a:p>
            <a:pPr defTabSz="864774" eaLnBrk="0" hangingPunct="0"/>
            <a:r>
              <a:rPr lang="en-US" sz="1700" baseline="30000" dirty="0">
                <a:solidFill>
                  <a:srgbClr val="FFFFFF"/>
                </a:solidFill>
                <a:latin typeface="Calibri"/>
                <a:ea typeface="Verdana" panose="020B0604030504040204" pitchFamily="34" charset="0"/>
                <a:cs typeface="Calibri"/>
              </a:rPr>
              <a:t>2 </a:t>
            </a:r>
            <a:r>
              <a:rPr lang="en-US" sz="1700" dirty="0">
                <a:solidFill>
                  <a:srgbClr val="FFFFFF"/>
                </a:solidFill>
                <a:latin typeface="Calibri"/>
                <a:cs typeface="Calibri"/>
              </a:rPr>
              <a:t>American Association on Developmental and Intellectual disabilities (n.d). Definition of Intellectual Disability. Retrieved March 29, 2017, from http://aaidd.org/intellectual-disability/definition#.WNwMbxIrLR0</a:t>
            </a:r>
          </a:p>
          <a:p>
            <a:endParaRPr lang="en-US" sz="1700" dirty="0">
              <a:latin typeface="Calibri"/>
              <a:cs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1144805" y="20999187"/>
            <a:ext cx="9646920" cy="1046436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defTabSz="864774" eaLnBrk="0" hangingPunct="0"/>
            <a:r>
              <a:rPr lang="en-US" sz="2300" dirty="0">
                <a:solidFill>
                  <a:srgbClr val="FFFFFF"/>
                </a:solidFill>
                <a:latin typeface="Calibri"/>
                <a:ea typeface="Verdana" panose="020B0604030504040204" pitchFamily="34" charset="0"/>
                <a:cs typeface="Calibri"/>
              </a:rPr>
              <a:t>Special thanks to Jessica Amato and Kyle McIntosh of Northeast Passage, </a:t>
            </a:r>
          </a:p>
          <a:p>
            <a:pPr defTabSz="864774" eaLnBrk="0" hangingPunct="0"/>
            <a:r>
              <a:rPr lang="en-US" sz="2300" dirty="0">
                <a:solidFill>
                  <a:srgbClr val="FFFFFF"/>
                </a:solidFill>
                <a:latin typeface="Calibri"/>
                <a:ea typeface="Verdana" panose="020B0604030504040204" pitchFamily="34" charset="0"/>
                <a:cs typeface="Calibri"/>
              </a:rPr>
              <a:t>and to Matt Frye, Department of Recreation Management and Policy</a:t>
            </a:r>
          </a:p>
          <a:p>
            <a:endParaRPr lang="en-US" sz="1700" dirty="0">
              <a:latin typeface="Calibri"/>
              <a:cs typeface="Calibri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059900" y="3773047"/>
            <a:ext cx="10698480" cy="1738934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pPr marL="380985" lvl="1" indent="-380985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en-US" sz="2700" dirty="0">
                <a:latin typeface="Calibri"/>
                <a:cs typeface="Calibri"/>
              </a:rPr>
              <a:t>The U.S. Department of Education mandates that all public schools provide transition services to students with disabilities. This study found that students with I/DD do not perceive current transition services to adequately meet their needs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7293243" y="7538172"/>
            <a:ext cx="2300431" cy="102109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6" name="Rectangle 95"/>
          <p:cNvSpPr/>
          <p:nvPr/>
        </p:nvSpPr>
        <p:spPr>
          <a:xfrm>
            <a:off x="27893175" y="9595418"/>
            <a:ext cx="2300431" cy="149118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7" name="Group 86"/>
          <p:cNvGrpSpPr/>
          <p:nvPr/>
        </p:nvGrpSpPr>
        <p:grpSpPr>
          <a:xfrm>
            <a:off x="22059900" y="5768723"/>
            <a:ext cx="10858500" cy="7192323"/>
            <a:chOff x="24688800" y="7315200"/>
            <a:chExt cx="12065000" cy="9589764"/>
          </a:xfrm>
        </p:grpSpPr>
        <p:sp>
          <p:nvSpPr>
            <p:cNvPr id="13" name="TextBox 12"/>
            <p:cNvSpPr txBox="1"/>
            <p:nvPr/>
          </p:nvSpPr>
          <p:spPr>
            <a:xfrm>
              <a:off x="28312906" y="7702013"/>
              <a:ext cx="8263094" cy="2339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>
                  <a:latin typeface="Calibri"/>
                  <a:cs typeface="Calibri"/>
                </a:rPr>
                <a:t>Because students feel unsupported in the classroom they turn to their families, peers, pop-culture, and doing their own research to learn about career possibilities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022700" y="10341387"/>
              <a:ext cx="5731100" cy="3447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>
                  <a:latin typeface="Calibri"/>
                  <a:cs typeface="Calibri"/>
                </a:rPr>
                <a:t>Students expressed interest in a program that would help them to explore career possibilities, learn more about their chosen career paths, and further develop their career identities</a:t>
              </a:r>
            </a:p>
          </p:txBody>
        </p:sp>
        <p:sp>
          <p:nvSpPr>
            <p:cNvPr id="91" name="Bent-Up Arrow 90"/>
            <p:cNvSpPr/>
            <p:nvPr/>
          </p:nvSpPr>
          <p:spPr>
            <a:xfrm rot="5400000">
              <a:off x="25054273" y="9860880"/>
              <a:ext cx="2087661" cy="2376728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92" name="Group 91"/>
            <p:cNvGrpSpPr/>
            <p:nvPr/>
          </p:nvGrpSpPr>
          <p:grpSpPr>
            <a:xfrm>
              <a:off x="24688800" y="7315200"/>
              <a:ext cx="3514392" cy="2922901"/>
              <a:chOff x="307409" y="1757057"/>
              <a:chExt cx="3514392" cy="2922901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307409" y="1757057"/>
                <a:ext cx="3514392" cy="2922901"/>
              </a:xfrm>
              <a:prstGeom prst="roundRect">
                <a:avLst>
                  <a:gd name="adj" fmla="val 16670"/>
                </a:avLst>
              </a:prstGeom>
              <a:solidFill>
                <a:srgbClr val="B33A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3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3" name="Rounded Rectangle 5"/>
              <p:cNvSpPr/>
              <p:nvPr/>
            </p:nvSpPr>
            <p:spPr>
              <a:xfrm>
                <a:off x="450119" y="1899767"/>
                <a:ext cx="3228972" cy="263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48590" tIns="148590" rIns="148590" bIns="148590" numCol="1" spcCol="1270" anchor="ctr" anchorCtr="0">
                <a:noAutofit/>
              </a:bodyPr>
              <a:lstStyle/>
              <a:p>
                <a:pPr algn="ctr" defTabSz="1444567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3200" dirty="0">
                    <a:latin typeface="Calibri"/>
                    <a:cs typeface="Calibri"/>
                  </a:rPr>
                  <a:t>Students feel they are inadequately supported</a:t>
                </a:r>
              </a:p>
            </p:txBody>
          </p:sp>
        </p:grpSp>
        <p:sp>
          <p:nvSpPr>
            <p:cNvPr id="94" name="Bent-Up Arrow 93"/>
            <p:cNvSpPr/>
            <p:nvPr/>
          </p:nvSpPr>
          <p:spPr>
            <a:xfrm rot="5400000">
              <a:off x="27968079" y="12855698"/>
              <a:ext cx="2087661" cy="2376728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3">
                <a:tint val="50000"/>
                <a:hueOff val="-67997"/>
                <a:satOff val="-2377"/>
                <a:lumOff val="9648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95" name="Group 94"/>
            <p:cNvGrpSpPr/>
            <p:nvPr/>
          </p:nvGrpSpPr>
          <p:grpSpPr>
            <a:xfrm>
              <a:off x="27414972" y="10310018"/>
              <a:ext cx="3514392" cy="2922901"/>
              <a:chOff x="3033581" y="4751875"/>
              <a:chExt cx="3514392" cy="2922901"/>
            </a:xfrm>
          </p:grpSpPr>
          <p:sp>
            <p:nvSpPr>
              <p:cNvPr id="100" name="Rounded Rectangle 99"/>
              <p:cNvSpPr/>
              <p:nvPr/>
            </p:nvSpPr>
            <p:spPr>
              <a:xfrm>
                <a:off x="3033581" y="4751875"/>
                <a:ext cx="3514392" cy="2922901"/>
              </a:xfrm>
              <a:prstGeom prst="roundRect">
                <a:avLst>
                  <a:gd name="adj" fmla="val 16670"/>
                </a:avLst>
              </a:prstGeom>
              <a:solidFill>
                <a:srgbClr val="E64902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3">
                  <a:alpha val="90000"/>
                  <a:hueOff val="0"/>
                  <a:satOff val="0"/>
                  <a:lumOff val="0"/>
                  <a:alphaOff val="-2000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1" name="Rounded Rectangle 9"/>
              <p:cNvSpPr/>
              <p:nvPr/>
            </p:nvSpPr>
            <p:spPr>
              <a:xfrm>
                <a:off x="3176291" y="4894585"/>
                <a:ext cx="3228972" cy="263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48590" tIns="148590" rIns="148590" bIns="148590" numCol="1" spcCol="1270" anchor="ctr" anchorCtr="0">
                <a:noAutofit/>
              </a:bodyPr>
              <a:lstStyle/>
              <a:p>
                <a:pPr algn="ctr" defTabSz="1444567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3200" dirty="0">
                    <a:latin typeface="Calibri"/>
                    <a:cs typeface="Calibri"/>
                  </a:rPr>
                  <a:t>There is a need for more transition programming</a:t>
                </a: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30219063" y="13982063"/>
              <a:ext cx="3514392" cy="2922901"/>
              <a:chOff x="5837672" y="8423920"/>
              <a:chExt cx="3514392" cy="2922901"/>
            </a:xfrm>
          </p:grpSpPr>
          <p:sp>
            <p:nvSpPr>
              <p:cNvPr id="98" name="Rounded Rectangle 97"/>
              <p:cNvSpPr/>
              <p:nvPr/>
            </p:nvSpPr>
            <p:spPr>
              <a:xfrm>
                <a:off x="5837672" y="8423920"/>
                <a:ext cx="3514392" cy="2922901"/>
              </a:xfrm>
              <a:prstGeom prst="roundRect">
                <a:avLst>
                  <a:gd name="adj" fmla="val 16670"/>
                </a:avLst>
              </a:prstGeom>
              <a:solidFill>
                <a:srgbClr val="F77A3B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3">
                  <a:alpha val="90000"/>
                  <a:hueOff val="0"/>
                  <a:satOff val="0"/>
                  <a:lumOff val="0"/>
                  <a:alphaOff val="-4000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9" name="Rounded Rectangle 12"/>
              <p:cNvSpPr/>
              <p:nvPr/>
            </p:nvSpPr>
            <p:spPr>
              <a:xfrm>
                <a:off x="5980382" y="8566630"/>
                <a:ext cx="3228972" cy="263748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48590" tIns="148590" rIns="148590" bIns="148590" numCol="1" spcCol="1270" anchor="ctr" anchorCtr="0">
                <a:noAutofit/>
              </a:bodyPr>
              <a:lstStyle/>
              <a:p>
                <a:pPr algn="ctr" defTabSz="1444567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US" sz="3200" dirty="0">
                    <a:latin typeface="Calibri"/>
                    <a:cs typeface="Calibri"/>
                  </a:rPr>
                  <a:t>Recreation therapy services can fill the void</a:t>
                </a:r>
              </a:p>
            </p:txBody>
          </p:sp>
        </p:grpSp>
      </p:grpSp>
      <p:sp>
        <p:nvSpPr>
          <p:cNvPr id="88" name="Rectangle 87"/>
          <p:cNvSpPr/>
          <p:nvPr/>
        </p:nvSpPr>
        <p:spPr bwMode="auto">
          <a:xfrm>
            <a:off x="22022410" y="17016608"/>
            <a:ext cx="10895990" cy="644652"/>
          </a:xfrm>
          <a:prstGeom prst="rect">
            <a:avLst/>
          </a:prstGeom>
          <a:solidFill>
            <a:srgbClr val="C5D4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078" tIns="43540" rIns="87078" bIns="43540" numCol="1" rtlCol="0" anchor="ctr" anchorCtr="0" compatLnSpc="1">
            <a:prstTxWarp prst="textNoShape">
              <a:avLst/>
            </a:prstTxWarp>
          </a:bodyPr>
          <a:lstStyle/>
          <a:p>
            <a:pPr algn="ctr" defTabSz="864774" eaLnBrk="0" hangingPunct="0"/>
            <a:r>
              <a:rPr lang="en-US" sz="3400" b="1" dirty="0">
                <a:solidFill>
                  <a:srgbClr val="003399"/>
                </a:solidFill>
                <a:latin typeface="Calibri"/>
                <a:ea typeface="Verdana" panose="020B0604030504040204" pitchFamily="34" charset="0"/>
                <a:cs typeface="Calibri"/>
              </a:rPr>
              <a:t>Final Thoughts</a:t>
            </a:r>
          </a:p>
        </p:txBody>
      </p:sp>
      <p:sp>
        <p:nvSpPr>
          <p:cNvPr id="8" name="Curved Down Arrow 7"/>
          <p:cNvSpPr/>
          <p:nvPr/>
        </p:nvSpPr>
        <p:spPr bwMode="auto">
          <a:xfrm rot="3490922">
            <a:off x="30578715" y="11520260"/>
            <a:ext cx="1708668" cy="1414227"/>
          </a:xfrm>
          <a:prstGeom prst="curvedDownArrow">
            <a:avLst>
              <a:gd name="adj1" fmla="val 34289"/>
              <a:gd name="adj2" fmla="val 68748"/>
              <a:gd name="adj3" fmla="val 40731"/>
            </a:avLst>
          </a:prstGeom>
          <a:solidFill>
            <a:srgbClr val="FCD3BF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76197" tIns="38098" rIns="76197" bIns="38098" numCol="1" rtlCol="0" anchor="t" anchorCtr="0" compatLnSpc="1">
            <a:prstTxWarp prst="textNoShape">
              <a:avLst/>
            </a:prstTxWarp>
          </a:bodyPr>
          <a:lstStyle/>
          <a:p>
            <a:pPr defTabSz="2612656"/>
            <a:endParaRPr lang="en-US" sz="5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67857" y="17769103"/>
            <a:ext cx="10819818" cy="3023905"/>
          </a:xfrm>
          <a:prstGeom prst="rect">
            <a:avLst/>
          </a:prstGeom>
          <a:noFill/>
        </p:spPr>
        <p:txBody>
          <a:bodyPr wrap="square" lIns="76197" tIns="38098" rIns="76197" bIns="38098" rtlCol="0">
            <a:spAutoFit/>
          </a:bodyPr>
          <a:lstStyle/>
          <a:p>
            <a:r>
              <a:rPr lang="en-US" sz="2700" dirty="0">
                <a:latin typeface="Calibri"/>
                <a:cs typeface="Calibri"/>
              </a:rPr>
              <a:t>Recreation therapy’s foundational goals, values, and processes align with many of the characteristics of successful transition programs. RT-based transition programs could provide students with I/DD the extra support they need to help them overcome the barriers to career identity formation and transition smoothly out of the public school system and into a post-secondary education program, or into employment.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63066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UNH Brand">
      <a:dk1>
        <a:srgbClr val="002183"/>
      </a:dk1>
      <a:lt1>
        <a:srgbClr val="FFFFFF"/>
      </a:lt1>
      <a:dk2>
        <a:srgbClr val="4A5562"/>
      </a:dk2>
      <a:lt2>
        <a:srgbClr val="F0F0F0"/>
      </a:lt2>
      <a:accent1>
        <a:srgbClr val="4264B1"/>
      </a:accent1>
      <a:accent2>
        <a:srgbClr val="001244"/>
      </a:accent2>
      <a:accent3>
        <a:srgbClr val="EC6700"/>
      </a:accent3>
      <a:accent4>
        <a:srgbClr val="919A9C"/>
      </a:accent4>
      <a:accent5>
        <a:srgbClr val="666666"/>
      </a:accent5>
      <a:accent6>
        <a:srgbClr val="B73B00"/>
      </a:accent6>
      <a:hlink>
        <a:srgbClr val="0000FF"/>
      </a:hlink>
      <a:folHlink>
        <a:srgbClr val="FF8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41526</TotalTime>
  <Words>928</Words>
  <Application>Microsoft Macintosh PowerPoint</Application>
  <PresentationFormat>Custom</PresentationFormat>
  <Paragraphs>94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Dartmouth Medical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 Gray</dc:creator>
  <cp:lastModifiedBy>Laura Hapke</cp:lastModifiedBy>
  <cp:revision>559</cp:revision>
  <cp:lastPrinted>2016-02-19T17:08:59Z</cp:lastPrinted>
  <dcterms:created xsi:type="dcterms:W3CDTF">2007-01-23T16:08:40Z</dcterms:created>
  <dcterms:modified xsi:type="dcterms:W3CDTF">2017-04-05T18:49:51Z</dcterms:modified>
</cp:coreProperties>
</file>