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48" userDrawn="1">
          <p15:clr>
            <a:srgbClr val="A4A3A4"/>
          </p15:clr>
        </p15:guide>
        <p15:guide id="2" pos="13632" userDrawn="1">
          <p15:clr>
            <a:srgbClr val="A4A3A4"/>
          </p15:clr>
        </p15:guide>
        <p15:guide id="3" pos="192" userDrawn="1">
          <p15:clr>
            <a:srgbClr val="A4A3A4"/>
          </p15:clr>
        </p15:guide>
        <p15:guide id="4" orient="horz" pos="288" userDrawn="1">
          <p15:clr>
            <a:srgbClr val="A4A3A4"/>
          </p15:clr>
        </p15:guide>
        <p15:guide id="5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5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2586" y="24"/>
      </p:cViewPr>
      <p:guideLst>
        <p:guide orient="horz" pos="20448"/>
        <p:guide pos="13632"/>
        <p:guide pos="192"/>
        <p:guide orient="horz" pos="288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te\AppData\Roaming\Microsoft\Excel\Working%20Data%20Tables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tx1"/>
                </a:solidFill>
                <a:latin typeface="Britannic Bold" panose="020B0903060703020204" pitchFamily="34" charset="0"/>
              </a:rPr>
              <a:t>Average Monthly Rec</a:t>
            </a:r>
            <a:r>
              <a:rPr lang="en-US" sz="3600" baseline="0" dirty="0">
                <a:solidFill>
                  <a:schemeClr val="tx1"/>
                </a:solidFill>
                <a:latin typeface="Britannic Bold" panose="020B0903060703020204" pitchFamily="34" charset="0"/>
              </a:rPr>
              <a:t> Center</a:t>
            </a:r>
            <a:r>
              <a:rPr lang="en-US" sz="3600" dirty="0">
                <a:solidFill>
                  <a:schemeClr val="tx1"/>
                </a:solidFill>
                <a:latin typeface="Britannic Bold" panose="020B0903060703020204" pitchFamily="34" charset="0"/>
              </a:rPr>
              <a:t> Visits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'VIZ info'!$B$12</c:f>
              <c:strCache>
                <c:ptCount val="1"/>
                <c:pt idx="0">
                  <c:v>Average visits</c:v>
                </c:pt>
              </c:strCache>
            </c:strRef>
          </c:tx>
          <c:spPr>
            <a:solidFill>
              <a:srgbClr val="5B9BD5">
                <a:lumMod val="100000"/>
              </a:srgbClr>
            </a:solidFill>
            <a:ln>
              <a:noFill/>
            </a:ln>
            <a:effectLst/>
          </c:spPr>
          <c:invertIfNegative val="0"/>
          <c:cat>
            <c:strRef>
              <c:f>'VIZ info'!$A$13:$A$19</c:f>
              <c:strCache>
                <c:ptCount val="7"/>
                <c:pt idx="0">
                  <c:v>Freshman</c:v>
                </c:pt>
                <c:pt idx="1">
                  <c:v>Sophomore</c:v>
                </c:pt>
                <c:pt idx="2">
                  <c:v>Junior</c:v>
                </c:pt>
                <c:pt idx="3">
                  <c:v>Senior</c:v>
                </c:pt>
                <c:pt idx="4">
                  <c:v>5th year +</c:v>
                </c:pt>
                <c:pt idx="5">
                  <c:v>Masters </c:v>
                </c:pt>
                <c:pt idx="6">
                  <c:v>Ph.D.</c:v>
                </c:pt>
              </c:strCache>
            </c:strRef>
          </c:cat>
          <c:val>
            <c:numRef>
              <c:f>'VIZ info'!$B$13:$B$19</c:f>
              <c:numCache>
                <c:formatCode>General</c:formatCode>
                <c:ptCount val="7"/>
                <c:pt idx="0">
                  <c:v>12.3</c:v>
                </c:pt>
                <c:pt idx="1">
                  <c:v>10.7</c:v>
                </c:pt>
                <c:pt idx="2">
                  <c:v>9.0299999999999994</c:v>
                </c:pt>
                <c:pt idx="3">
                  <c:v>7.76</c:v>
                </c:pt>
                <c:pt idx="4">
                  <c:v>0.06</c:v>
                </c:pt>
                <c:pt idx="5">
                  <c:v>1.61</c:v>
                </c:pt>
                <c:pt idx="6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B-48E0-8583-13E58F6B6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7483384"/>
        <c:axId val="547484040"/>
      </c:barChart>
      <c:catAx>
        <c:axId val="547483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defRPr>
            </a:pPr>
            <a:endParaRPr lang="en-US"/>
          </a:p>
        </c:txPr>
        <c:crossAx val="547484040"/>
        <c:crosses val="autoZero"/>
        <c:auto val="1"/>
        <c:lblAlgn val="ctr"/>
        <c:lblOffset val="100"/>
        <c:noMultiLvlLbl val="0"/>
      </c:catAx>
      <c:valAx>
        <c:axId val="5474840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8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 cap="flat" cmpd="sng" algn="ctr">
      <a:solidFill>
        <a:schemeClr val="accent4">
          <a:lumMod val="75000"/>
        </a:schemeClr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4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 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701" y="19438998"/>
            <a:ext cx="4676981" cy="65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7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0A6D-96D9-4F02-BED0-2BA6426D1C5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004C-D8E5-4D56-8BEE-4478F5354A0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Harvey 4" hidden="1"/>
          <p:cNvGrpSpPr>
            <a:grpSpLocks noChangeAspect="1"/>
          </p:cNvGrpSpPr>
          <p:nvPr userDrawn="1">
            <p:custDataLst>
              <p:tags r:id="rId14"/>
            </p:custDataLst>
          </p:nvPr>
        </p:nvGrpSpPr>
        <p:grpSpPr>
          <a:xfrm>
            <a:off x="22009100" y="0"/>
            <a:ext cx="146304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8" name="Harvey 0/4 [0]" hidden="1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9" name="Harvey 1/4 [1]" hidden="1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0" name="Harvey 2/4 [2]" hidden="1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1" name="Harvey 3/4 [3]" hidden="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2" name="Harvey 4/4 [4]" hidden="1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Harvey 8" hidden="1"/>
          <p:cNvGrpSpPr>
            <a:grpSpLocks noChangeAspect="1"/>
          </p:cNvGrpSpPr>
          <p:nvPr userDrawn="1">
            <p:custDataLst>
              <p:tags r:id="rId15"/>
            </p:custDataLst>
          </p:nvPr>
        </p:nvGrpSpPr>
        <p:grpSpPr>
          <a:xfrm>
            <a:off x="22009100" y="0"/>
            <a:ext cx="146304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14" name="Harvey 0/8 [0]" hidden="1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5" name="Harvey 1/8 [1]" hidden="1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6" name="Harvey 2/8 [2]" hidden="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7" name="Harvey 3/8 [3]" hidden="1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8" name="Harvey 4/8 [4]" hidden="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9" name="Harvey 5/8 [5]" hidden="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0" name="Harvey 6/8 [6]" hidden="1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1" name="Harvey 7/8 [7]" hidden="1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2" name="Harvey 8/8 [8]" hidden="1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1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6" r:id="rId12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reeform: Shape 312"/>
          <p:cNvSpPr/>
          <p:nvPr/>
        </p:nvSpPr>
        <p:spPr>
          <a:xfrm>
            <a:off x="9007313" y="24509305"/>
            <a:ext cx="1752600" cy="1080361"/>
          </a:xfrm>
          <a:custGeom>
            <a:avLst/>
            <a:gdLst>
              <a:gd name="connsiteX0" fmla="*/ 0 w 1551879"/>
              <a:gd name="connsiteY0" fmla="*/ 0 h 803494"/>
              <a:gd name="connsiteX1" fmla="*/ 1551879 w 1551879"/>
              <a:gd name="connsiteY1" fmla="*/ 0 h 803494"/>
              <a:gd name="connsiteX2" fmla="*/ 1551879 w 1551879"/>
              <a:gd name="connsiteY2" fmla="*/ 803494 h 803494"/>
              <a:gd name="connsiteX3" fmla="*/ 0 w 1551879"/>
              <a:gd name="connsiteY3" fmla="*/ 803494 h 803494"/>
              <a:gd name="connsiteX4" fmla="*/ 0 w 1551879"/>
              <a:gd name="connsiteY4" fmla="*/ 0 h 803494"/>
              <a:gd name="connsiteX0" fmla="*/ 2673 w 1554552"/>
              <a:gd name="connsiteY0" fmla="*/ 0 h 803494"/>
              <a:gd name="connsiteX1" fmla="*/ 1554552 w 1554552"/>
              <a:gd name="connsiteY1" fmla="*/ 0 h 803494"/>
              <a:gd name="connsiteX2" fmla="*/ 1554552 w 1554552"/>
              <a:gd name="connsiteY2" fmla="*/ 803494 h 803494"/>
              <a:gd name="connsiteX3" fmla="*/ 2673 w 1554552"/>
              <a:gd name="connsiteY3" fmla="*/ 803494 h 803494"/>
              <a:gd name="connsiteX4" fmla="*/ 0 w 1554552"/>
              <a:gd name="connsiteY4" fmla="*/ 337018 h 803494"/>
              <a:gd name="connsiteX5" fmla="*/ 2673 w 1554552"/>
              <a:gd name="connsiteY5" fmla="*/ 0 h 8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552" h="803494">
                <a:moveTo>
                  <a:pt x="2673" y="0"/>
                </a:moveTo>
                <a:lnTo>
                  <a:pt x="1554552" y="0"/>
                </a:lnTo>
                <a:lnTo>
                  <a:pt x="1554552" y="803494"/>
                </a:lnTo>
                <a:lnTo>
                  <a:pt x="2673" y="803494"/>
                </a:lnTo>
                <a:lnTo>
                  <a:pt x="0" y="337018"/>
                </a:lnTo>
                <a:lnTo>
                  <a:pt x="2673" y="0"/>
                </a:lnTo>
                <a:close/>
              </a:path>
            </a:pathLst>
          </a:cu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3" tIns="6773" rIns="6773" bIns="75588" numCol="1" spcCol="1270" anchor="ctr" anchorCtr="0">
            <a:spAutoFit/>
          </a:bodyPr>
          <a:lstStyle/>
          <a:p>
            <a:pPr algn="ctr"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Britannic Bold" panose="020B0903060703020204" pitchFamily="34" charset="0"/>
              </a:rPr>
              <a:t>Usage Frequency of HRC</a:t>
            </a:r>
          </a:p>
        </p:txBody>
      </p:sp>
      <p:sp>
        <p:nvSpPr>
          <p:cNvPr id="315" name="Freeform: Shape 314"/>
          <p:cNvSpPr>
            <a:spLocks/>
          </p:cNvSpPr>
          <p:nvPr/>
        </p:nvSpPr>
        <p:spPr>
          <a:xfrm>
            <a:off x="9007314" y="25902422"/>
            <a:ext cx="1752600" cy="974351"/>
          </a:xfrm>
          <a:custGeom>
            <a:avLst/>
            <a:gdLst>
              <a:gd name="connsiteX0" fmla="*/ 0 w 1551879"/>
              <a:gd name="connsiteY0" fmla="*/ 0 h 803494"/>
              <a:gd name="connsiteX1" fmla="*/ 1551879 w 1551879"/>
              <a:gd name="connsiteY1" fmla="*/ 0 h 803494"/>
              <a:gd name="connsiteX2" fmla="*/ 1551879 w 1551879"/>
              <a:gd name="connsiteY2" fmla="*/ 803494 h 803494"/>
              <a:gd name="connsiteX3" fmla="*/ 0 w 1551879"/>
              <a:gd name="connsiteY3" fmla="*/ 803494 h 803494"/>
              <a:gd name="connsiteX4" fmla="*/ 0 w 1551879"/>
              <a:gd name="connsiteY4" fmla="*/ 0 h 803494"/>
              <a:gd name="connsiteX0" fmla="*/ 2673 w 1554552"/>
              <a:gd name="connsiteY0" fmla="*/ 0 h 803494"/>
              <a:gd name="connsiteX1" fmla="*/ 1554552 w 1554552"/>
              <a:gd name="connsiteY1" fmla="*/ 0 h 803494"/>
              <a:gd name="connsiteX2" fmla="*/ 1554552 w 1554552"/>
              <a:gd name="connsiteY2" fmla="*/ 803494 h 803494"/>
              <a:gd name="connsiteX3" fmla="*/ 2673 w 1554552"/>
              <a:gd name="connsiteY3" fmla="*/ 803494 h 803494"/>
              <a:gd name="connsiteX4" fmla="*/ 0 w 1554552"/>
              <a:gd name="connsiteY4" fmla="*/ 362985 h 803494"/>
              <a:gd name="connsiteX5" fmla="*/ 2673 w 1554552"/>
              <a:gd name="connsiteY5" fmla="*/ 0 h 8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552" h="803494">
                <a:moveTo>
                  <a:pt x="2673" y="0"/>
                </a:moveTo>
                <a:lnTo>
                  <a:pt x="1554552" y="0"/>
                </a:lnTo>
                <a:lnTo>
                  <a:pt x="1554552" y="803494"/>
                </a:lnTo>
                <a:lnTo>
                  <a:pt x="2673" y="803494"/>
                </a:lnTo>
                <a:lnTo>
                  <a:pt x="0" y="362985"/>
                </a:lnTo>
                <a:lnTo>
                  <a:pt x="2673" y="0"/>
                </a:lnTo>
                <a:close/>
              </a:path>
            </a:pathLst>
          </a:cu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3" tIns="6773" rIns="6773" bIns="75588" numCol="1" spcCol="1270" anchor="ctr" anchorCtr="0">
            <a:noAutofit/>
          </a:bodyPr>
          <a:lstStyle/>
          <a:p>
            <a:pPr algn="ctr"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Britannic Bold" panose="020B0903060703020204" pitchFamily="34" charset="0"/>
              </a:rPr>
              <a:t>Usage frequency of other centers</a:t>
            </a:r>
          </a:p>
        </p:txBody>
      </p:sp>
      <p:sp>
        <p:nvSpPr>
          <p:cNvPr id="317" name="Freeform: Shape 316"/>
          <p:cNvSpPr>
            <a:spLocks/>
          </p:cNvSpPr>
          <p:nvPr/>
        </p:nvSpPr>
        <p:spPr>
          <a:xfrm>
            <a:off x="9007314" y="27242532"/>
            <a:ext cx="1752600" cy="974351"/>
          </a:xfrm>
          <a:custGeom>
            <a:avLst/>
            <a:gdLst>
              <a:gd name="connsiteX0" fmla="*/ 0 w 1551879"/>
              <a:gd name="connsiteY0" fmla="*/ 0 h 803494"/>
              <a:gd name="connsiteX1" fmla="*/ 1551879 w 1551879"/>
              <a:gd name="connsiteY1" fmla="*/ 0 h 803494"/>
              <a:gd name="connsiteX2" fmla="*/ 1551879 w 1551879"/>
              <a:gd name="connsiteY2" fmla="*/ 803494 h 803494"/>
              <a:gd name="connsiteX3" fmla="*/ 0 w 1551879"/>
              <a:gd name="connsiteY3" fmla="*/ 803494 h 803494"/>
              <a:gd name="connsiteX4" fmla="*/ 0 w 1551879"/>
              <a:gd name="connsiteY4" fmla="*/ 0 h 803494"/>
              <a:gd name="connsiteX0" fmla="*/ 2673 w 1554552"/>
              <a:gd name="connsiteY0" fmla="*/ 0 h 803494"/>
              <a:gd name="connsiteX1" fmla="*/ 1554552 w 1554552"/>
              <a:gd name="connsiteY1" fmla="*/ 0 h 803494"/>
              <a:gd name="connsiteX2" fmla="*/ 1554552 w 1554552"/>
              <a:gd name="connsiteY2" fmla="*/ 803494 h 803494"/>
              <a:gd name="connsiteX3" fmla="*/ 2673 w 1554552"/>
              <a:gd name="connsiteY3" fmla="*/ 803494 h 803494"/>
              <a:gd name="connsiteX4" fmla="*/ 0 w 1554552"/>
              <a:gd name="connsiteY4" fmla="*/ 409899 h 803494"/>
              <a:gd name="connsiteX5" fmla="*/ 2673 w 1554552"/>
              <a:gd name="connsiteY5" fmla="*/ 0 h 8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552" h="803494">
                <a:moveTo>
                  <a:pt x="2673" y="0"/>
                </a:moveTo>
                <a:lnTo>
                  <a:pt x="1554552" y="0"/>
                </a:lnTo>
                <a:lnTo>
                  <a:pt x="1554552" y="803494"/>
                </a:lnTo>
                <a:lnTo>
                  <a:pt x="2673" y="803494"/>
                </a:lnTo>
                <a:lnTo>
                  <a:pt x="0" y="409899"/>
                </a:lnTo>
                <a:lnTo>
                  <a:pt x="2673" y="0"/>
                </a:lnTo>
                <a:close/>
              </a:path>
            </a:pathLst>
          </a:cu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3" tIns="6773" rIns="6773" bIns="75588" numCol="1" spcCol="1270" anchor="ctr" anchorCtr="0">
            <a:noAutofit/>
          </a:bodyPr>
          <a:lstStyle/>
          <a:p>
            <a:pPr algn="ctr"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Britannic Bold" panose="020B0903060703020204" pitchFamily="34" charset="0"/>
              </a:rPr>
              <a:t>Skill Confidence</a:t>
            </a:r>
          </a:p>
        </p:txBody>
      </p:sp>
      <p:sp>
        <p:nvSpPr>
          <p:cNvPr id="1065" name="Freeform: Shape 1064"/>
          <p:cNvSpPr>
            <a:spLocks/>
          </p:cNvSpPr>
          <p:nvPr/>
        </p:nvSpPr>
        <p:spPr>
          <a:xfrm>
            <a:off x="9008251" y="28582644"/>
            <a:ext cx="1753738" cy="974351"/>
          </a:xfrm>
          <a:custGeom>
            <a:avLst/>
            <a:gdLst>
              <a:gd name="connsiteX0" fmla="*/ 0 w 1551879"/>
              <a:gd name="connsiteY0" fmla="*/ 0 h 803494"/>
              <a:gd name="connsiteX1" fmla="*/ 1551879 w 1551879"/>
              <a:gd name="connsiteY1" fmla="*/ 0 h 803494"/>
              <a:gd name="connsiteX2" fmla="*/ 1551879 w 1551879"/>
              <a:gd name="connsiteY2" fmla="*/ 803494 h 803494"/>
              <a:gd name="connsiteX3" fmla="*/ 0 w 1551879"/>
              <a:gd name="connsiteY3" fmla="*/ 803494 h 803494"/>
              <a:gd name="connsiteX4" fmla="*/ 0 w 1551879"/>
              <a:gd name="connsiteY4" fmla="*/ 0 h 803494"/>
              <a:gd name="connsiteX0" fmla="*/ 3682 w 1555561"/>
              <a:gd name="connsiteY0" fmla="*/ 0 h 803494"/>
              <a:gd name="connsiteX1" fmla="*/ 1555561 w 1555561"/>
              <a:gd name="connsiteY1" fmla="*/ 0 h 803494"/>
              <a:gd name="connsiteX2" fmla="*/ 1555561 w 1555561"/>
              <a:gd name="connsiteY2" fmla="*/ 803494 h 803494"/>
              <a:gd name="connsiteX3" fmla="*/ 3682 w 1555561"/>
              <a:gd name="connsiteY3" fmla="*/ 803494 h 803494"/>
              <a:gd name="connsiteX4" fmla="*/ 0 w 1555561"/>
              <a:gd name="connsiteY4" fmla="*/ 369039 h 803494"/>
              <a:gd name="connsiteX5" fmla="*/ 3682 w 1555561"/>
              <a:gd name="connsiteY5" fmla="*/ 0 h 8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5561" h="803494">
                <a:moveTo>
                  <a:pt x="3682" y="0"/>
                </a:moveTo>
                <a:lnTo>
                  <a:pt x="1555561" y="0"/>
                </a:lnTo>
                <a:lnTo>
                  <a:pt x="1555561" y="803494"/>
                </a:lnTo>
                <a:lnTo>
                  <a:pt x="3682" y="803494"/>
                </a:lnTo>
                <a:cubicBezTo>
                  <a:pt x="2455" y="658676"/>
                  <a:pt x="1227" y="513857"/>
                  <a:pt x="0" y="369039"/>
                </a:cubicBezTo>
                <a:cubicBezTo>
                  <a:pt x="1227" y="246026"/>
                  <a:pt x="2455" y="123013"/>
                  <a:pt x="3682" y="0"/>
                </a:cubicBezTo>
                <a:close/>
              </a:path>
            </a:pathLst>
          </a:cu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3" tIns="6773" rIns="6773" bIns="75588" numCol="1" spcCol="1270" anchor="ctr" anchorCtr="0">
            <a:noAutofit/>
          </a:bodyPr>
          <a:lstStyle/>
          <a:p>
            <a:pPr algn="ctr"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Britannic Bold" panose="020B0903060703020204" pitchFamily="34" charset="0"/>
              </a:rPr>
              <a:t>Active Negotiation</a:t>
            </a:r>
          </a:p>
        </p:txBody>
      </p:sp>
      <p:sp>
        <p:nvSpPr>
          <p:cNvPr id="1081" name="Freeform: Shape 1080"/>
          <p:cNvSpPr>
            <a:spLocks/>
          </p:cNvSpPr>
          <p:nvPr/>
        </p:nvSpPr>
        <p:spPr>
          <a:xfrm>
            <a:off x="9007314" y="29922753"/>
            <a:ext cx="1752600" cy="974351"/>
          </a:xfrm>
          <a:custGeom>
            <a:avLst/>
            <a:gdLst>
              <a:gd name="connsiteX0" fmla="*/ 0 w 1551879"/>
              <a:gd name="connsiteY0" fmla="*/ 0 h 803494"/>
              <a:gd name="connsiteX1" fmla="*/ 1551879 w 1551879"/>
              <a:gd name="connsiteY1" fmla="*/ 0 h 803494"/>
              <a:gd name="connsiteX2" fmla="*/ 1551879 w 1551879"/>
              <a:gd name="connsiteY2" fmla="*/ 803494 h 803494"/>
              <a:gd name="connsiteX3" fmla="*/ 0 w 1551879"/>
              <a:gd name="connsiteY3" fmla="*/ 803494 h 803494"/>
              <a:gd name="connsiteX4" fmla="*/ 0 w 1551879"/>
              <a:gd name="connsiteY4" fmla="*/ 0 h 803494"/>
              <a:gd name="connsiteX0" fmla="*/ 2673 w 1554552"/>
              <a:gd name="connsiteY0" fmla="*/ 0 h 803494"/>
              <a:gd name="connsiteX1" fmla="*/ 1554552 w 1554552"/>
              <a:gd name="connsiteY1" fmla="*/ 0 h 803494"/>
              <a:gd name="connsiteX2" fmla="*/ 1554552 w 1554552"/>
              <a:gd name="connsiteY2" fmla="*/ 803494 h 803494"/>
              <a:gd name="connsiteX3" fmla="*/ 2673 w 1554552"/>
              <a:gd name="connsiteY3" fmla="*/ 803494 h 803494"/>
              <a:gd name="connsiteX4" fmla="*/ 0 w 1554552"/>
              <a:gd name="connsiteY4" fmla="*/ 367578 h 803494"/>
              <a:gd name="connsiteX5" fmla="*/ 2673 w 1554552"/>
              <a:gd name="connsiteY5" fmla="*/ 0 h 80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552" h="803494">
                <a:moveTo>
                  <a:pt x="2673" y="0"/>
                </a:moveTo>
                <a:lnTo>
                  <a:pt x="1554552" y="0"/>
                </a:lnTo>
                <a:lnTo>
                  <a:pt x="1554552" y="803494"/>
                </a:lnTo>
                <a:lnTo>
                  <a:pt x="2673" y="803494"/>
                </a:lnTo>
                <a:lnTo>
                  <a:pt x="0" y="367578"/>
                </a:lnTo>
                <a:lnTo>
                  <a:pt x="2673" y="0"/>
                </a:lnTo>
                <a:close/>
              </a:path>
            </a:pathLst>
          </a:cu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73" tIns="6773" rIns="6773" bIns="75588" numCol="1" spcCol="1270" anchor="ctr" anchorCtr="0">
            <a:noAutofit/>
          </a:bodyPr>
          <a:lstStyle/>
          <a:p>
            <a:pPr algn="ctr"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Britannic Bold" panose="020B0903060703020204" pitchFamily="34" charset="0"/>
              </a:rPr>
              <a:t>Self Acceptance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80" y="22198"/>
            <a:ext cx="21937420" cy="2068747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5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724" y="485355"/>
            <a:ext cx="19268649" cy="1081390"/>
          </a:xfrm>
        </p:spPr>
        <p:txBody>
          <a:bodyPr>
            <a:normAutofit/>
          </a:bodyPr>
          <a:lstStyle/>
          <a:p>
            <a:r>
              <a:rPr lang="en-US" sz="6250" dirty="0">
                <a:latin typeface="Britannic Bold" panose="020B0903060703020204" pitchFamily="34" charset="0"/>
              </a:rPr>
              <a:t>WHO WORKS OUT AND WHY DON’T THEY JUST STOP?</a:t>
            </a:r>
            <a:endParaRPr lang="en-US" sz="7500" dirty="0">
              <a:latin typeface="Britannic Bold" panose="020B0903060703020204" pitchFamily="34" charset="0"/>
            </a:endParaRPr>
          </a:p>
        </p:txBody>
      </p:sp>
      <p:sp>
        <p:nvSpPr>
          <p:cNvPr id="175" name="TextBox 174"/>
          <p:cNvSpPr txBox="1">
            <a:spLocks/>
          </p:cNvSpPr>
          <p:nvPr/>
        </p:nvSpPr>
        <p:spPr>
          <a:xfrm>
            <a:off x="8587195" y="8021160"/>
            <a:ext cx="4692733" cy="560153"/>
          </a:xfrm>
          <a:prstGeom prst="rect">
            <a:avLst/>
          </a:prstGeom>
          <a:solidFill>
            <a:schemeClr val="bg1">
              <a:lumMod val="100000"/>
            </a:schemeClr>
          </a:solidFill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000" tIns="24000" rIns="24000" bIns="2400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100000"/>
                  </a:schemeClr>
                </a:solidFill>
                <a:latin typeface="Britannic Bold" panose="020B0903060703020204" pitchFamily="34" charset="0"/>
              </a:rPr>
              <a:t>TO ACCRUE BENEFITS</a:t>
            </a:r>
          </a:p>
        </p:txBody>
      </p:sp>
      <p:sp>
        <p:nvSpPr>
          <p:cNvPr id="176" name="TextBox 175"/>
          <p:cNvSpPr txBox="1">
            <a:spLocks/>
          </p:cNvSpPr>
          <p:nvPr/>
        </p:nvSpPr>
        <p:spPr>
          <a:xfrm>
            <a:off x="9766022" y="9525727"/>
            <a:ext cx="2335079" cy="560153"/>
          </a:xfrm>
          <a:prstGeom prst="rect">
            <a:avLst/>
          </a:prstGeom>
          <a:solidFill>
            <a:schemeClr val="bg1">
              <a:lumMod val="100000"/>
            </a:schemeClr>
          </a:solidFill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000" tIns="24000" rIns="24000" bIns="2400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i="1" dirty="0">
                <a:solidFill>
                  <a:schemeClr val="tx1">
                    <a:lumMod val="100000"/>
                  </a:schemeClr>
                </a:solidFill>
                <a:latin typeface="Britannic Bold" panose="020B0903060703020204" pitchFamily="34" charset="0"/>
              </a:rPr>
              <a:t>HOWEVER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04800" y="11773698"/>
            <a:ext cx="21262821" cy="31868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" name="Chart 196">
            <a:extLst>
              <a:ext uri="{FF2B5EF4-FFF2-40B4-BE49-F238E27FC236}">
                <a16:creationId xmlns:a16="http://schemas.microsoft.com/office/drawing/2014/main" id="{6914A709-BDFC-410C-BCB0-35BBE39B9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916601"/>
              </p:ext>
            </p:extLst>
          </p:nvPr>
        </p:nvGraphicFramePr>
        <p:xfrm>
          <a:off x="7790697" y="18139559"/>
          <a:ext cx="6364205" cy="335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>
          <a:xfrm>
            <a:off x="13830919" y="3474589"/>
            <a:ext cx="7809882" cy="3354869"/>
            <a:chOff x="18465738" y="5208425"/>
            <a:chExt cx="11925153" cy="5032304"/>
          </a:xfrm>
        </p:grpSpPr>
        <p:sp>
          <p:nvSpPr>
            <p:cNvPr id="23" name="TextBox 22"/>
            <p:cNvSpPr txBox="1">
              <a:spLocks/>
            </p:cNvSpPr>
            <p:nvPr/>
          </p:nvSpPr>
          <p:spPr>
            <a:xfrm>
              <a:off x="18465738" y="5208425"/>
              <a:ext cx="11822278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latin typeface="Britannic Bold" panose="020B0903060703020204" pitchFamily="34" charset="0"/>
                </a:rPr>
                <a:t>MUSCLE STRENGTHENING ACTIVITIES</a:t>
              </a:r>
            </a:p>
          </p:txBody>
        </p:sp>
        <p:sp>
          <p:nvSpPr>
            <p:cNvPr id="172" name="TextBox 171"/>
            <p:cNvSpPr txBox="1">
              <a:spLocks/>
            </p:cNvSpPr>
            <p:nvPr/>
          </p:nvSpPr>
          <p:spPr>
            <a:xfrm>
              <a:off x="22250100" y="5970790"/>
              <a:ext cx="8088065" cy="754149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r"/>
              <a:r>
                <a:rPr lang="en-US" sz="2667" dirty="0">
                  <a:solidFill>
                    <a:schemeClr val="accent1">
                      <a:lumMod val="100000"/>
                    </a:schemeClr>
                  </a:solidFill>
                  <a:latin typeface="Britannic Bold" panose="020B0903060703020204" pitchFamily="34" charset="0"/>
                </a:rPr>
                <a:t>For All Major Muscle Groups</a:t>
              </a:r>
              <a:endParaRPr lang="en-US" sz="3600" dirty="0">
                <a:solidFill>
                  <a:schemeClr val="accent1">
                    <a:lumMod val="100000"/>
                  </a:schemeClr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6825273" y="6566212"/>
              <a:ext cx="346274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Britannic Bold" panose="020B0903060703020204" pitchFamily="34" charset="0"/>
                </a:rPr>
                <a:t>ON 2 DAYS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718102" y="7530589"/>
              <a:ext cx="8176438" cy="2072258"/>
              <a:chOff x="22924735" y="8028855"/>
              <a:chExt cx="8176438" cy="207225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2924735" y="8028855"/>
                <a:ext cx="8176438" cy="2072258"/>
              </a:xfrm>
              <a:prstGeom prst="rect">
                <a:avLst/>
              </a:prstGeom>
              <a:noFill/>
              <a:ln w="152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039339" y="8133580"/>
                <a:ext cx="1008561" cy="18454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56" name="Rectangle 155"/>
              <p:cNvSpPr>
                <a:spLocks/>
              </p:cNvSpPr>
              <p:nvPr/>
            </p:nvSpPr>
            <p:spPr>
              <a:xfrm>
                <a:off x="29873789" y="8133581"/>
                <a:ext cx="1133924" cy="18454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7" name="Rectangle 156"/>
              <p:cNvSpPr>
                <a:spLocks/>
              </p:cNvSpPr>
              <p:nvPr/>
            </p:nvSpPr>
            <p:spPr>
              <a:xfrm>
                <a:off x="27603316" y="8133580"/>
                <a:ext cx="1103697" cy="18454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8" name="Rectangle 157"/>
              <p:cNvSpPr>
                <a:spLocks/>
              </p:cNvSpPr>
              <p:nvPr/>
            </p:nvSpPr>
            <p:spPr>
              <a:xfrm>
                <a:off x="25332842" y="8133580"/>
                <a:ext cx="1103698" cy="184546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9" name="TextBox 175"/>
              <p:cNvSpPr txBox="1">
                <a:spLocks/>
              </p:cNvSpPr>
              <p:nvPr/>
            </p:nvSpPr>
            <p:spPr>
              <a:xfrm>
                <a:off x="23338562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S</a:t>
                </a:r>
              </a:p>
            </p:txBody>
          </p:sp>
          <p:sp>
            <p:nvSpPr>
              <p:cNvPr id="160" name="TextBox 175"/>
              <p:cNvSpPr txBox="1">
                <a:spLocks/>
              </p:cNvSpPr>
              <p:nvPr/>
            </p:nvSpPr>
            <p:spPr>
              <a:xfrm>
                <a:off x="24434923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M</a:t>
                </a:r>
              </a:p>
            </p:txBody>
          </p:sp>
          <p:sp>
            <p:nvSpPr>
              <p:cNvPr id="161" name="TextBox 175"/>
              <p:cNvSpPr txBox="1">
                <a:spLocks/>
              </p:cNvSpPr>
              <p:nvPr/>
            </p:nvSpPr>
            <p:spPr>
              <a:xfrm>
                <a:off x="25533191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T</a:t>
                </a:r>
              </a:p>
            </p:txBody>
          </p:sp>
          <p:sp>
            <p:nvSpPr>
              <p:cNvPr id="162" name="TextBox 175"/>
              <p:cNvSpPr txBox="1">
                <a:spLocks/>
              </p:cNvSpPr>
              <p:nvPr/>
            </p:nvSpPr>
            <p:spPr>
              <a:xfrm>
                <a:off x="26631459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W</a:t>
                </a:r>
              </a:p>
            </p:txBody>
          </p:sp>
          <p:sp>
            <p:nvSpPr>
              <p:cNvPr id="163" name="TextBox 175"/>
              <p:cNvSpPr txBox="1">
                <a:spLocks/>
              </p:cNvSpPr>
              <p:nvPr/>
            </p:nvSpPr>
            <p:spPr>
              <a:xfrm>
                <a:off x="27891465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T</a:t>
                </a:r>
              </a:p>
            </p:txBody>
          </p:sp>
          <p:sp>
            <p:nvSpPr>
              <p:cNvPr id="164" name="TextBox 175"/>
              <p:cNvSpPr txBox="1">
                <a:spLocks/>
              </p:cNvSpPr>
              <p:nvPr/>
            </p:nvSpPr>
            <p:spPr>
              <a:xfrm>
                <a:off x="29061352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F</a:t>
                </a:r>
              </a:p>
            </p:txBody>
          </p:sp>
          <p:sp>
            <p:nvSpPr>
              <p:cNvPr id="165" name="TextBox 175"/>
              <p:cNvSpPr txBox="1">
                <a:spLocks/>
              </p:cNvSpPr>
              <p:nvPr/>
            </p:nvSpPr>
            <p:spPr>
              <a:xfrm>
                <a:off x="30268148" y="8255676"/>
                <a:ext cx="510896" cy="498187"/>
              </a:xfrm>
              <a:prstGeom prst="rect">
                <a:avLst/>
              </a:prstGeom>
            </p:spPr>
            <p:txBody>
              <a:bodyPr vert="horz" lIns="45720" tIns="22860" rIns="45720" bIns="22860" rtlCol="0">
                <a:normAutofit fontScale="32500" lnSpcReduction="20000"/>
              </a:bodyPr>
              <a:lstStyle>
                <a:lvl1pPr marL="1097280" indent="-1097280" algn="l" defTabSz="4389120" rtl="0" eaLnBrk="1" latinLnBrk="0" hangingPunct="1">
                  <a:lnSpc>
                    <a:spcPct val="90000"/>
                  </a:lnSpc>
                  <a:spcBef>
                    <a:spcPts val="4800"/>
                  </a:spcBef>
                  <a:buFont typeface="Arial" panose="020B0604020202020204" pitchFamily="34" charset="0"/>
                  <a:buChar char="•"/>
                  <a:defRPr sz="134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2918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11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9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6809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87552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07008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26464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45920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653760" indent="-1097280" algn="l" defTabSz="438912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  <a:defRPr sz="8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6720" dirty="0"/>
                  <a:t>S</a:t>
                </a:r>
              </a:p>
            </p:txBody>
          </p:sp>
          <p:pic>
            <p:nvPicPr>
              <p:cNvPr id="18" name="Picture 17" descr="Kostenlose Vektorgrafik: Hanteln, Gewichte, Workout, Symbol ...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77921" y="8805763"/>
                <a:ext cx="1036131" cy="912819"/>
              </a:xfrm>
              <a:prstGeom prst="rect">
                <a:avLst/>
              </a:prstGeom>
            </p:spPr>
          </p:pic>
          <p:pic>
            <p:nvPicPr>
              <p:cNvPr id="174" name="Picture 173" descr="Kostenlose Vektorgrafik: Hanteln, Gewichte, Workout, Symbol ...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44226" y="8762546"/>
                <a:ext cx="1036131" cy="912819"/>
              </a:xfrm>
              <a:prstGeom prst="rect">
                <a:avLst/>
              </a:prstGeom>
            </p:spPr>
          </p:pic>
        </p:grpSp>
        <p:sp>
          <p:nvSpPr>
            <p:cNvPr id="140" name="Rectangle 139"/>
            <p:cNvSpPr>
              <a:spLocks/>
            </p:cNvSpPr>
            <p:nvPr/>
          </p:nvSpPr>
          <p:spPr>
            <a:xfrm>
              <a:off x="18466578" y="5257801"/>
              <a:ext cx="11924313" cy="4982928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8821830" y="4835505"/>
            <a:ext cx="5009089" cy="0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175" idx="0"/>
          </p:cNvCxnSpPr>
          <p:nvPr/>
        </p:nvCxnSpPr>
        <p:spPr>
          <a:xfrm flipH="1">
            <a:off x="10933561" y="5362472"/>
            <a:ext cx="1285" cy="2658688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>
            <a:grpSpLocks/>
          </p:cNvGrpSpPr>
          <p:nvPr/>
        </p:nvGrpSpPr>
        <p:grpSpPr>
          <a:xfrm>
            <a:off x="329347" y="7436621"/>
            <a:ext cx="5743045" cy="3696996"/>
            <a:chOff x="23553135" y="10676330"/>
            <a:chExt cx="8614568" cy="5300352"/>
          </a:xfrm>
        </p:grpSpPr>
        <p:grpSp>
          <p:nvGrpSpPr>
            <p:cNvPr id="26" name="Group 25"/>
            <p:cNvGrpSpPr/>
            <p:nvPr/>
          </p:nvGrpSpPr>
          <p:grpSpPr>
            <a:xfrm>
              <a:off x="24045211" y="10833182"/>
              <a:ext cx="8122492" cy="5143500"/>
              <a:chOff x="11714767" y="9003753"/>
              <a:chExt cx="10829988" cy="6858000"/>
            </a:xfrm>
          </p:grpSpPr>
          <p:pic>
            <p:nvPicPr>
              <p:cNvPr id="24" name="Picture 23" descr="Image vectorielle gratuite: Strong, Le Bras, Muscle, Muscles - Image ...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3842848" y="9003753"/>
                <a:ext cx="4991100" cy="6858000"/>
              </a:xfrm>
              <a:prstGeom prst="rect">
                <a:avLst/>
              </a:prstGeom>
              <a:noFill/>
            </p:spPr>
          </p:pic>
          <p:sp>
            <p:nvSpPr>
              <p:cNvPr id="181" name="TextBox 180"/>
              <p:cNvSpPr txBox="1"/>
              <p:nvPr/>
            </p:nvSpPr>
            <p:spPr>
              <a:xfrm>
                <a:off x="12396407" y="9272478"/>
                <a:ext cx="8360636" cy="123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ritannic Bold" panose="020B0903060703020204" pitchFamily="34" charset="0"/>
                  </a:rPr>
                  <a:t>EXERCISE BENEFITS</a:t>
                </a:r>
              </a:p>
            </p:txBody>
          </p:sp>
          <p:sp>
            <p:nvSpPr>
              <p:cNvPr id="182" name="TextBox 181"/>
              <p:cNvSpPr txBox="1">
                <a:spLocks/>
              </p:cNvSpPr>
              <p:nvPr/>
            </p:nvSpPr>
            <p:spPr>
              <a:xfrm>
                <a:off x="11714767" y="10524141"/>
                <a:ext cx="8360636" cy="88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ritannic Bold" panose="020B0903060703020204" pitchFamily="34" charset="0"/>
                  </a:rPr>
                  <a:t>POSITIVE MOOD</a:t>
                </a:r>
              </a:p>
            </p:txBody>
          </p:sp>
          <p:sp>
            <p:nvSpPr>
              <p:cNvPr id="183" name="TextBox 182"/>
              <p:cNvSpPr txBox="1">
                <a:spLocks/>
              </p:cNvSpPr>
              <p:nvPr/>
            </p:nvSpPr>
            <p:spPr>
              <a:xfrm>
                <a:off x="14582127" y="11246224"/>
                <a:ext cx="7933038" cy="970764"/>
              </a:xfrm>
              <a:prstGeom prst="rect">
                <a:avLst/>
              </a:prstGeom>
              <a:noFill/>
              <a:effectLst/>
            </p:spPr>
            <p:txBody>
              <a:bodyPr vert="horz" wrap="square" rtlCol="0" anchor="t">
                <a:spAutoFit/>
              </a:bodyPr>
              <a:lstStyle/>
              <a:p>
                <a:r>
                  <a:rPr lang="en-US" sz="2700" dirty="0">
                    <a:solidFill>
                      <a:schemeClr val="accent1">
                        <a:lumMod val="100000"/>
                      </a:schemeClr>
                    </a:solidFill>
                    <a:latin typeface="Britannic Bold" panose="020B0903060703020204" pitchFamily="34" charset="0"/>
                  </a:rPr>
                  <a:t>REDUCED DEPRESSION</a:t>
                </a:r>
              </a:p>
            </p:txBody>
          </p:sp>
          <p:sp>
            <p:nvSpPr>
              <p:cNvPr id="184" name="TextBox 183"/>
              <p:cNvSpPr txBox="1">
                <a:spLocks/>
              </p:cNvSpPr>
              <p:nvPr/>
            </p:nvSpPr>
            <p:spPr>
              <a:xfrm>
                <a:off x="14582127" y="12612484"/>
                <a:ext cx="7962628" cy="970764"/>
              </a:xfrm>
              <a:prstGeom prst="rect">
                <a:avLst/>
              </a:prstGeom>
              <a:noFill/>
              <a:effectLst/>
            </p:spPr>
            <p:txBody>
              <a:bodyPr vert="horz" wrap="square" rtlCol="0" anchor="t">
                <a:spAutoFit/>
              </a:bodyPr>
              <a:lstStyle/>
              <a:p>
                <a:r>
                  <a:rPr lang="en-US" sz="2700" dirty="0">
                    <a:solidFill>
                      <a:schemeClr val="accent1">
                        <a:lumMod val="100000"/>
                      </a:schemeClr>
                    </a:solidFill>
                    <a:latin typeface="Britannic Bold" panose="020B0903060703020204" pitchFamily="34" charset="0"/>
                  </a:rPr>
                  <a:t>LESS STRESS</a:t>
                </a:r>
              </a:p>
            </p:txBody>
          </p:sp>
          <p:sp>
            <p:nvSpPr>
              <p:cNvPr id="185" name="TextBox 184"/>
              <p:cNvSpPr txBox="1">
                <a:spLocks/>
              </p:cNvSpPr>
              <p:nvPr/>
            </p:nvSpPr>
            <p:spPr>
              <a:xfrm>
                <a:off x="14582127" y="14134572"/>
                <a:ext cx="6117108" cy="970764"/>
              </a:xfrm>
              <a:prstGeom prst="rect">
                <a:avLst/>
              </a:prstGeom>
              <a:noFill/>
              <a:effectLst/>
            </p:spPr>
            <p:txBody>
              <a:bodyPr vert="horz" wrap="square" rtlCol="0" anchor="t">
                <a:spAutoFit/>
              </a:bodyPr>
              <a:lstStyle/>
              <a:p>
                <a:r>
                  <a:rPr lang="en-US" sz="2700" dirty="0">
                    <a:solidFill>
                      <a:schemeClr val="accent1"/>
                    </a:solidFill>
                    <a:latin typeface="Britannic Bold" panose="020B0903060703020204" pitchFamily="34" charset="0"/>
                  </a:rPr>
                  <a:t>REDUCED ANXIETY</a:t>
                </a:r>
              </a:p>
            </p:txBody>
          </p:sp>
          <p:sp>
            <p:nvSpPr>
              <p:cNvPr id="186" name="TextBox 185"/>
              <p:cNvSpPr txBox="1">
                <a:spLocks/>
              </p:cNvSpPr>
              <p:nvPr/>
            </p:nvSpPr>
            <p:spPr>
              <a:xfrm>
                <a:off x="11714767" y="13412484"/>
                <a:ext cx="8360636" cy="88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ritannic Bold" panose="020B0903060703020204" pitchFamily="34" charset="0"/>
                  </a:rPr>
                  <a:t>HEALTHIER HEART</a:t>
                </a:r>
              </a:p>
            </p:txBody>
          </p:sp>
          <p:sp>
            <p:nvSpPr>
              <p:cNvPr id="187" name="TextBox 186"/>
              <p:cNvSpPr txBox="1">
                <a:spLocks/>
              </p:cNvSpPr>
              <p:nvPr/>
            </p:nvSpPr>
            <p:spPr>
              <a:xfrm>
                <a:off x="11714767" y="11968312"/>
                <a:ext cx="8360636" cy="88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ritannic Bold" panose="020B0903060703020204" pitchFamily="34" charset="0"/>
                  </a:rPr>
                  <a:t>LONGER LIFE</a:t>
                </a:r>
              </a:p>
            </p:txBody>
          </p:sp>
          <p:sp>
            <p:nvSpPr>
              <p:cNvPr id="188" name="TextBox 187"/>
              <p:cNvSpPr txBox="1">
                <a:spLocks/>
              </p:cNvSpPr>
              <p:nvPr/>
            </p:nvSpPr>
            <p:spPr>
              <a:xfrm>
                <a:off x="11714767" y="14856659"/>
                <a:ext cx="5383462" cy="88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ritannic Bold" panose="020B0903060703020204" pitchFamily="34" charset="0"/>
                  </a:rPr>
                  <a:t>MORE ATTRACTIVE</a:t>
                </a:r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23553135" y="10676330"/>
              <a:ext cx="8478071" cy="5300352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</p:grpSp>
      <p:cxnSp>
        <p:nvCxnSpPr>
          <p:cNvPr id="154" name="Straight Connector 153"/>
          <p:cNvCxnSpPr>
            <a:stCxn id="176" idx="0"/>
            <a:endCxn id="175" idx="2"/>
          </p:cNvCxnSpPr>
          <p:nvPr/>
        </p:nvCxnSpPr>
        <p:spPr>
          <a:xfrm flipV="1">
            <a:off x="10933561" y="8581314"/>
            <a:ext cx="0" cy="944413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329347" y="3475329"/>
            <a:ext cx="8492483" cy="3321952"/>
            <a:chOff x="329347" y="3475329"/>
            <a:chExt cx="8492483" cy="3321952"/>
          </a:xfrm>
        </p:grpSpPr>
        <p:sp>
          <p:nvSpPr>
            <p:cNvPr id="151" name="TextBox 28"/>
            <p:cNvSpPr txBox="1">
              <a:spLocks noChangeArrowheads="1"/>
            </p:cNvSpPr>
            <p:nvPr/>
          </p:nvSpPr>
          <p:spPr bwMode="auto">
            <a:xfrm>
              <a:off x="3397327" y="4657784"/>
              <a:ext cx="5373314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accent2">
                      <a:lumMod val="75000"/>
                    </a:schemeClr>
                  </a:solidFill>
                  <a:latin typeface="Britannic Bold" panose="020B0903060703020204" pitchFamily="34" charset="0"/>
                </a:rPr>
                <a:t>150 MINUTES OF MODERATE</a:t>
              </a:r>
            </a:p>
          </p:txBody>
        </p:sp>
        <p:sp>
          <p:nvSpPr>
            <p:cNvPr id="150" name="TextBox 28"/>
            <p:cNvSpPr txBox="1">
              <a:spLocks noChangeArrowheads="1"/>
            </p:cNvSpPr>
            <p:nvPr/>
          </p:nvSpPr>
          <p:spPr bwMode="auto">
            <a:xfrm>
              <a:off x="3397327" y="3669910"/>
              <a:ext cx="52961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75 MINUTES OF VIGOROUS</a:t>
              </a: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07786" y="3601631"/>
              <a:ext cx="3054570" cy="3054570"/>
              <a:chOff x="270801" y="4166677"/>
              <a:chExt cx="6400800" cy="6400800"/>
            </a:xfrm>
          </p:grpSpPr>
          <p:pic>
            <p:nvPicPr>
              <p:cNvPr id="1026" name="Picture 2" descr="Image result for analog clock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801" y="4166677"/>
                <a:ext cx="6400800" cy="640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Arrow: Right 2"/>
              <p:cNvSpPr/>
              <p:nvPr/>
            </p:nvSpPr>
            <p:spPr>
              <a:xfrm rot="20846768">
                <a:off x="3262195" y="6926877"/>
                <a:ext cx="1369128" cy="485914"/>
              </a:xfrm>
              <a:prstGeom prst="rightArrow">
                <a:avLst>
                  <a:gd name="adj1" fmla="val 45005"/>
                  <a:gd name="adj2" fmla="val 4500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7" name="Arrow: Right 146"/>
              <p:cNvSpPr/>
              <p:nvPr/>
            </p:nvSpPr>
            <p:spPr>
              <a:xfrm rot="16200000">
                <a:off x="2510983" y="6354372"/>
                <a:ext cx="1626545" cy="36815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Arrow: Right 147"/>
              <p:cNvSpPr/>
              <p:nvPr/>
            </p:nvSpPr>
            <p:spPr>
              <a:xfrm rot="18238237">
                <a:off x="2958500" y="6508456"/>
                <a:ext cx="1626545" cy="409013"/>
              </a:xfrm>
              <a:prstGeom prst="rightArrow">
                <a:avLst>
                  <a:gd name="adj1" fmla="val 45005"/>
                  <a:gd name="adj2" fmla="val 4500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2127922">
                <a:off x="2798916" y="4487114"/>
                <a:ext cx="1727647" cy="2847000"/>
              </a:xfrm>
              <a:custGeom>
                <a:avLst/>
                <a:gdLst>
                  <a:gd name="connsiteX0" fmla="*/ 0 w 1054689"/>
                  <a:gd name="connsiteY0" fmla="*/ 2681375 h 2681375"/>
                  <a:gd name="connsiteX1" fmla="*/ 527345 w 1054689"/>
                  <a:gd name="connsiteY1" fmla="*/ 0 h 2681375"/>
                  <a:gd name="connsiteX2" fmla="*/ 1054689 w 1054689"/>
                  <a:gd name="connsiteY2" fmla="*/ 2681375 h 2681375"/>
                  <a:gd name="connsiteX3" fmla="*/ 0 w 1054689"/>
                  <a:gd name="connsiteY3" fmla="*/ 2681375 h 2681375"/>
                  <a:gd name="connsiteX0" fmla="*/ 0 w 1503694"/>
                  <a:gd name="connsiteY0" fmla="*/ 2681375 h 2681375"/>
                  <a:gd name="connsiteX1" fmla="*/ 527345 w 1503694"/>
                  <a:gd name="connsiteY1" fmla="*/ 0 h 2681375"/>
                  <a:gd name="connsiteX2" fmla="*/ 1503694 w 1503694"/>
                  <a:gd name="connsiteY2" fmla="*/ 2667613 h 2681375"/>
                  <a:gd name="connsiteX3" fmla="*/ 0 w 1503694"/>
                  <a:gd name="connsiteY3" fmla="*/ 2681375 h 2681375"/>
                  <a:gd name="connsiteX0" fmla="*/ 0 w 1688628"/>
                  <a:gd name="connsiteY0" fmla="*/ 2769578 h 2769578"/>
                  <a:gd name="connsiteX1" fmla="*/ 712279 w 1688628"/>
                  <a:gd name="connsiteY1" fmla="*/ 0 h 2769578"/>
                  <a:gd name="connsiteX2" fmla="*/ 1688628 w 1688628"/>
                  <a:gd name="connsiteY2" fmla="*/ 2667613 h 2769578"/>
                  <a:gd name="connsiteX3" fmla="*/ 0 w 1688628"/>
                  <a:gd name="connsiteY3" fmla="*/ 2769578 h 2769578"/>
                  <a:gd name="connsiteX0" fmla="*/ 0 w 1688628"/>
                  <a:gd name="connsiteY0" fmla="*/ 2769578 h 2852503"/>
                  <a:gd name="connsiteX1" fmla="*/ 712279 w 1688628"/>
                  <a:gd name="connsiteY1" fmla="*/ 0 h 2852503"/>
                  <a:gd name="connsiteX2" fmla="*/ 1688628 w 1688628"/>
                  <a:gd name="connsiteY2" fmla="*/ 2667613 h 2852503"/>
                  <a:gd name="connsiteX3" fmla="*/ 825940 w 1688628"/>
                  <a:gd name="connsiteY3" fmla="*/ 2852503 h 2852503"/>
                  <a:gd name="connsiteX4" fmla="*/ 0 w 1688628"/>
                  <a:gd name="connsiteY4" fmla="*/ 2769578 h 2852503"/>
                  <a:gd name="connsiteX0" fmla="*/ 0 w 1780242"/>
                  <a:gd name="connsiteY0" fmla="*/ 2767872 h 2852503"/>
                  <a:gd name="connsiteX1" fmla="*/ 803893 w 1780242"/>
                  <a:gd name="connsiteY1" fmla="*/ 0 h 2852503"/>
                  <a:gd name="connsiteX2" fmla="*/ 1780242 w 1780242"/>
                  <a:gd name="connsiteY2" fmla="*/ 2667613 h 2852503"/>
                  <a:gd name="connsiteX3" fmla="*/ 917554 w 1780242"/>
                  <a:gd name="connsiteY3" fmla="*/ 2852503 h 2852503"/>
                  <a:gd name="connsiteX4" fmla="*/ 0 w 1780242"/>
                  <a:gd name="connsiteY4" fmla="*/ 2767872 h 2852503"/>
                  <a:gd name="connsiteX0" fmla="*/ 0 w 1780242"/>
                  <a:gd name="connsiteY0" fmla="*/ 2766380 h 2851011"/>
                  <a:gd name="connsiteX1" fmla="*/ 749659 w 1780242"/>
                  <a:gd name="connsiteY1" fmla="*/ 0 h 2851011"/>
                  <a:gd name="connsiteX2" fmla="*/ 1780242 w 1780242"/>
                  <a:gd name="connsiteY2" fmla="*/ 2666121 h 2851011"/>
                  <a:gd name="connsiteX3" fmla="*/ 917554 w 1780242"/>
                  <a:gd name="connsiteY3" fmla="*/ 2851011 h 2851011"/>
                  <a:gd name="connsiteX4" fmla="*/ 0 w 1780242"/>
                  <a:gd name="connsiteY4" fmla="*/ 2766380 h 2851011"/>
                  <a:gd name="connsiteX0" fmla="*/ 0 w 1776357"/>
                  <a:gd name="connsiteY0" fmla="*/ 2766380 h 2851011"/>
                  <a:gd name="connsiteX1" fmla="*/ 749659 w 1776357"/>
                  <a:gd name="connsiteY1" fmla="*/ 0 h 2851011"/>
                  <a:gd name="connsiteX2" fmla="*/ 1776357 w 1776357"/>
                  <a:gd name="connsiteY2" fmla="*/ 2606005 h 2851011"/>
                  <a:gd name="connsiteX3" fmla="*/ 917554 w 1776357"/>
                  <a:gd name="connsiteY3" fmla="*/ 2851011 h 2851011"/>
                  <a:gd name="connsiteX4" fmla="*/ 0 w 1776357"/>
                  <a:gd name="connsiteY4" fmla="*/ 2766380 h 2851011"/>
                  <a:gd name="connsiteX0" fmla="*/ 0 w 1776357"/>
                  <a:gd name="connsiteY0" fmla="*/ 2766380 h 2851011"/>
                  <a:gd name="connsiteX1" fmla="*/ 749659 w 1776357"/>
                  <a:gd name="connsiteY1" fmla="*/ 0 h 2851011"/>
                  <a:gd name="connsiteX2" fmla="*/ 1776357 w 1776357"/>
                  <a:gd name="connsiteY2" fmla="*/ 2606005 h 2851011"/>
                  <a:gd name="connsiteX3" fmla="*/ 917554 w 1776357"/>
                  <a:gd name="connsiteY3" fmla="*/ 2851011 h 2851011"/>
                  <a:gd name="connsiteX4" fmla="*/ 0 w 1776357"/>
                  <a:gd name="connsiteY4" fmla="*/ 2766380 h 2851011"/>
                  <a:gd name="connsiteX0" fmla="*/ 0 w 1776357"/>
                  <a:gd name="connsiteY0" fmla="*/ 2766380 h 2851011"/>
                  <a:gd name="connsiteX1" fmla="*/ 749659 w 1776357"/>
                  <a:gd name="connsiteY1" fmla="*/ 0 h 2851011"/>
                  <a:gd name="connsiteX2" fmla="*/ 1776357 w 1776357"/>
                  <a:gd name="connsiteY2" fmla="*/ 2606005 h 2851011"/>
                  <a:gd name="connsiteX3" fmla="*/ 917554 w 1776357"/>
                  <a:gd name="connsiteY3" fmla="*/ 2851011 h 2851011"/>
                  <a:gd name="connsiteX4" fmla="*/ 0 w 1776357"/>
                  <a:gd name="connsiteY4" fmla="*/ 2766380 h 2851011"/>
                  <a:gd name="connsiteX0" fmla="*/ 0 w 1776357"/>
                  <a:gd name="connsiteY0" fmla="*/ 2766380 h 2851011"/>
                  <a:gd name="connsiteX1" fmla="*/ 749659 w 1776357"/>
                  <a:gd name="connsiteY1" fmla="*/ 0 h 2851011"/>
                  <a:gd name="connsiteX2" fmla="*/ 1776357 w 1776357"/>
                  <a:gd name="connsiteY2" fmla="*/ 2606005 h 2851011"/>
                  <a:gd name="connsiteX3" fmla="*/ 917554 w 1776357"/>
                  <a:gd name="connsiteY3" fmla="*/ 2851011 h 2851011"/>
                  <a:gd name="connsiteX4" fmla="*/ 0 w 1776357"/>
                  <a:gd name="connsiteY4" fmla="*/ 2766380 h 2851011"/>
                  <a:gd name="connsiteX0" fmla="*/ 0 w 1783535"/>
                  <a:gd name="connsiteY0" fmla="*/ 2766380 h 2851011"/>
                  <a:gd name="connsiteX1" fmla="*/ 749659 w 1783535"/>
                  <a:gd name="connsiteY1" fmla="*/ 0 h 2851011"/>
                  <a:gd name="connsiteX2" fmla="*/ 1783535 w 1783535"/>
                  <a:gd name="connsiteY2" fmla="*/ 2623651 h 2851011"/>
                  <a:gd name="connsiteX3" fmla="*/ 917554 w 1783535"/>
                  <a:gd name="connsiteY3" fmla="*/ 2851011 h 2851011"/>
                  <a:gd name="connsiteX4" fmla="*/ 0 w 1783535"/>
                  <a:gd name="connsiteY4" fmla="*/ 2766380 h 2851011"/>
                  <a:gd name="connsiteX0" fmla="*/ 0 w 1784499"/>
                  <a:gd name="connsiteY0" fmla="*/ 2766380 h 2926109"/>
                  <a:gd name="connsiteX1" fmla="*/ 749659 w 1784499"/>
                  <a:gd name="connsiteY1" fmla="*/ 0 h 2926109"/>
                  <a:gd name="connsiteX2" fmla="*/ 1783535 w 1784499"/>
                  <a:gd name="connsiteY2" fmla="*/ 2623651 h 2926109"/>
                  <a:gd name="connsiteX3" fmla="*/ 917554 w 1784499"/>
                  <a:gd name="connsiteY3" fmla="*/ 2851011 h 2926109"/>
                  <a:gd name="connsiteX4" fmla="*/ 0 w 1784499"/>
                  <a:gd name="connsiteY4" fmla="*/ 2766380 h 2926109"/>
                  <a:gd name="connsiteX0" fmla="*/ 0 w 1784496"/>
                  <a:gd name="connsiteY0" fmla="*/ 2766380 h 2900760"/>
                  <a:gd name="connsiteX1" fmla="*/ 749659 w 1784496"/>
                  <a:gd name="connsiteY1" fmla="*/ 0 h 2900760"/>
                  <a:gd name="connsiteX2" fmla="*/ 1783535 w 1784496"/>
                  <a:gd name="connsiteY2" fmla="*/ 2623651 h 2900760"/>
                  <a:gd name="connsiteX3" fmla="*/ 916062 w 1784496"/>
                  <a:gd name="connsiteY3" fmla="*/ 2796777 h 2900760"/>
                  <a:gd name="connsiteX4" fmla="*/ 0 w 1784496"/>
                  <a:gd name="connsiteY4" fmla="*/ 2766380 h 2900760"/>
                  <a:gd name="connsiteX0" fmla="*/ 0 w 1784468"/>
                  <a:gd name="connsiteY0" fmla="*/ 2766380 h 2890935"/>
                  <a:gd name="connsiteX1" fmla="*/ 749659 w 1784468"/>
                  <a:gd name="connsiteY1" fmla="*/ 0 h 2890935"/>
                  <a:gd name="connsiteX2" fmla="*/ 1783535 w 1784468"/>
                  <a:gd name="connsiteY2" fmla="*/ 2623651 h 2890935"/>
                  <a:gd name="connsiteX3" fmla="*/ 916062 w 1784468"/>
                  <a:gd name="connsiteY3" fmla="*/ 2796777 h 2890935"/>
                  <a:gd name="connsiteX4" fmla="*/ 0 w 1784468"/>
                  <a:gd name="connsiteY4" fmla="*/ 2766380 h 2890935"/>
                  <a:gd name="connsiteX0" fmla="*/ 0 w 1784445"/>
                  <a:gd name="connsiteY0" fmla="*/ 2766380 h 2873243"/>
                  <a:gd name="connsiteX1" fmla="*/ 749659 w 1784445"/>
                  <a:gd name="connsiteY1" fmla="*/ 0 h 2873243"/>
                  <a:gd name="connsiteX2" fmla="*/ 1783535 w 1784445"/>
                  <a:gd name="connsiteY2" fmla="*/ 2623651 h 2873243"/>
                  <a:gd name="connsiteX3" fmla="*/ 916062 w 1784445"/>
                  <a:gd name="connsiteY3" fmla="*/ 2796777 h 2873243"/>
                  <a:gd name="connsiteX4" fmla="*/ 0 w 1784445"/>
                  <a:gd name="connsiteY4" fmla="*/ 2766380 h 2873243"/>
                  <a:gd name="connsiteX0" fmla="*/ 0 w 1783535"/>
                  <a:gd name="connsiteY0" fmla="*/ 2766380 h 2813937"/>
                  <a:gd name="connsiteX1" fmla="*/ 749659 w 1783535"/>
                  <a:gd name="connsiteY1" fmla="*/ 0 h 2813937"/>
                  <a:gd name="connsiteX2" fmla="*/ 1783535 w 1783535"/>
                  <a:gd name="connsiteY2" fmla="*/ 2623651 h 2813937"/>
                  <a:gd name="connsiteX3" fmla="*/ 916062 w 1783535"/>
                  <a:gd name="connsiteY3" fmla="*/ 2796777 h 2813937"/>
                  <a:gd name="connsiteX4" fmla="*/ 0 w 1783535"/>
                  <a:gd name="connsiteY4" fmla="*/ 2766380 h 2813937"/>
                  <a:gd name="connsiteX0" fmla="*/ 0 w 1783535"/>
                  <a:gd name="connsiteY0" fmla="*/ 2766380 h 2813937"/>
                  <a:gd name="connsiteX1" fmla="*/ 749659 w 1783535"/>
                  <a:gd name="connsiteY1" fmla="*/ 0 h 2813937"/>
                  <a:gd name="connsiteX2" fmla="*/ 1783535 w 1783535"/>
                  <a:gd name="connsiteY2" fmla="*/ 2623651 h 2813937"/>
                  <a:gd name="connsiteX3" fmla="*/ 916062 w 1783535"/>
                  <a:gd name="connsiteY3" fmla="*/ 2796777 h 2813937"/>
                  <a:gd name="connsiteX4" fmla="*/ 0 w 1783535"/>
                  <a:gd name="connsiteY4" fmla="*/ 2766380 h 2813937"/>
                  <a:gd name="connsiteX0" fmla="*/ 0 w 1783535"/>
                  <a:gd name="connsiteY0" fmla="*/ 2766380 h 2823972"/>
                  <a:gd name="connsiteX1" fmla="*/ 749659 w 1783535"/>
                  <a:gd name="connsiteY1" fmla="*/ 0 h 2823972"/>
                  <a:gd name="connsiteX2" fmla="*/ 1783535 w 1783535"/>
                  <a:gd name="connsiteY2" fmla="*/ 2623651 h 2823972"/>
                  <a:gd name="connsiteX3" fmla="*/ 920846 w 1783535"/>
                  <a:gd name="connsiteY3" fmla="*/ 2808541 h 2823972"/>
                  <a:gd name="connsiteX4" fmla="*/ 0 w 1783535"/>
                  <a:gd name="connsiteY4" fmla="*/ 2766380 h 2823972"/>
                  <a:gd name="connsiteX0" fmla="*/ 0 w 1746047"/>
                  <a:gd name="connsiteY0" fmla="*/ 2723713 h 2810568"/>
                  <a:gd name="connsiteX1" fmla="*/ 712171 w 1746047"/>
                  <a:gd name="connsiteY1" fmla="*/ 0 h 2810568"/>
                  <a:gd name="connsiteX2" fmla="*/ 1746047 w 1746047"/>
                  <a:gd name="connsiteY2" fmla="*/ 2623651 h 2810568"/>
                  <a:gd name="connsiteX3" fmla="*/ 883358 w 1746047"/>
                  <a:gd name="connsiteY3" fmla="*/ 2808541 h 2810568"/>
                  <a:gd name="connsiteX4" fmla="*/ 0 w 1746047"/>
                  <a:gd name="connsiteY4" fmla="*/ 2723713 h 2810568"/>
                  <a:gd name="connsiteX0" fmla="*/ 0 w 1746047"/>
                  <a:gd name="connsiteY0" fmla="*/ 2723713 h 2812956"/>
                  <a:gd name="connsiteX1" fmla="*/ 712171 w 1746047"/>
                  <a:gd name="connsiteY1" fmla="*/ 0 h 2812956"/>
                  <a:gd name="connsiteX2" fmla="*/ 1746047 w 1746047"/>
                  <a:gd name="connsiteY2" fmla="*/ 2623651 h 2812956"/>
                  <a:gd name="connsiteX3" fmla="*/ 883358 w 1746047"/>
                  <a:gd name="connsiteY3" fmla="*/ 2808541 h 2812956"/>
                  <a:gd name="connsiteX4" fmla="*/ 0 w 1746047"/>
                  <a:gd name="connsiteY4" fmla="*/ 2723713 h 2812956"/>
                  <a:gd name="connsiteX0" fmla="*/ 0 w 1763694"/>
                  <a:gd name="connsiteY0" fmla="*/ 2730890 h 2814097"/>
                  <a:gd name="connsiteX1" fmla="*/ 729818 w 1763694"/>
                  <a:gd name="connsiteY1" fmla="*/ 0 h 2814097"/>
                  <a:gd name="connsiteX2" fmla="*/ 1763694 w 1763694"/>
                  <a:gd name="connsiteY2" fmla="*/ 2623651 h 2814097"/>
                  <a:gd name="connsiteX3" fmla="*/ 901005 w 1763694"/>
                  <a:gd name="connsiteY3" fmla="*/ 2808541 h 2814097"/>
                  <a:gd name="connsiteX4" fmla="*/ 0 w 1763694"/>
                  <a:gd name="connsiteY4" fmla="*/ 2730890 h 2814097"/>
                  <a:gd name="connsiteX0" fmla="*/ 0 w 1795497"/>
                  <a:gd name="connsiteY0" fmla="*/ 2730890 h 2814494"/>
                  <a:gd name="connsiteX1" fmla="*/ 729818 w 1795497"/>
                  <a:gd name="connsiteY1" fmla="*/ 0 h 2814494"/>
                  <a:gd name="connsiteX2" fmla="*/ 1795497 w 1795497"/>
                  <a:gd name="connsiteY2" fmla="*/ 2617572 h 2814494"/>
                  <a:gd name="connsiteX3" fmla="*/ 901005 w 1795497"/>
                  <a:gd name="connsiteY3" fmla="*/ 2808541 h 2814494"/>
                  <a:gd name="connsiteX4" fmla="*/ 0 w 1795497"/>
                  <a:gd name="connsiteY4" fmla="*/ 2730890 h 2814494"/>
                  <a:gd name="connsiteX0" fmla="*/ 0 w 1795497"/>
                  <a:gd name="connsiteY0" fmla="*/ 2730890 h 2814494"/>
                  <a:gd name="connsiteX1" fmla="*/ 729818 w 1795497"/>
                  <a:gd name="connsiteY1" fmla="*/ 0 h 2814494"/>
                  <a:gd name="connsiteX2" fmla="*/ 1795497 w 1795497"/>
                  <a:gd name="connsiteY2" fmla="*/ 2617572 h 2814494"/>
                  <a:gd name="connsiteX3" fmla="*/ 901005 w 1795497"/>
                  <a:gd name="connsiteY3" fmla="*/ 2808541 h 2814494"/>
                  <a:gd name="connsiteX4" fmla="*/ 0 w 1795497"/>
                  <a:gd name="connsiteY4" fmla="*/ 2730890 h 2814494"/>
                  <a:gd name="connsiteX0" fmla="*/ 0 w 1823387"/>
                  <a:gd name="connsiteY0" fmla="*/ 2730890 h 2817679"/>
                  <a:gd name="connsiteX1" fmla="*/ 729818 w 1823387"/>
                  <a:gd name="connsiteY1" fmla="*/ 0 h 2817679"/>
                  <a:gd name="connsiteX2" fmla="*/ 1823387 w 1823387"/>
                  <a:gd name="connsiteY2" fmla="*/ 2570089 h 2817679"/>
                  <a:gd name="connsiteX3" fmla="*/ 901005 w 1823387"/>
                  <a:gd name="connsiteY3" fmla="*/ 2808541 h 2817679"/>
                  <a:gd name="connsiteX4" fmla="*/ 0 w 1823387"/>
                  <a:gd name="connsiteY4" fmla="*/ 2730890 h 2817679"/>
                  <a:gd name="connsiteX0" fmla="*/ 0 w 1835016"/>
                  <a:gd name="connsiteY0" fmla="*/ 2730890 h 2817361"/>
                  <a:gd name="connsiteX1" fmla="*/ 729818 w 1835016"/>
                  <a:gd name="connsiteY1" fmla="*/ 0 h 2817361"/>
                  <a:gd name="connsiteX2" fmla="*/ 1835016 w 1835016"/>
                  <a:gd name="connsiteY2" fmla="*/ 2574758 h 2817361"/>
                  <a:gd name="connsiteX3" fmla="*/ 901005 w 1835016"/>
                  <a:gd name="connsiteY3" fmla="*/ 2808541 h 2817361"/>
                  <a:gd name="connsiteX4" fmla="*/ 0 w 1835016"/>
                  <a:gd name="connsiteY4" fmla="*/ 2730890 h 2817361"/>
                  <a:gd name="connsiteX0" fmla="*/ 0 w 1835016"/>
                  <a:gd name="connsiteY0" fmla="*/ 2730890 h 2817361"/>
                  <a:gd name="connsiteX1" fmla="*/ 729818 w 1835016"/>
                  <a:gd name="connsiteY1" fmla="*/ 0 h 2817361"/>
                  <a:gd name="connsiteX2" fmla="*/ 1835016 w 1835016"/>
                  <a:gd name="connsiteY2" fmla="*/ 2574758 h 2817361"/>
                  <a:gd name="connsiteX3" fmla="*/ 901005 w 1835016"/>
                  <a:gd name="connsiteY3" fmla="*/ 2808541 h 2817361"/>
                  <a:gd name="connsiteX4" fmla="*/ 0 w 1835016"/>
                  <a:gd name="connsiteY4" fmla="*/ 2730890 h 2817361"/>
                  <a:gd name="connsiteX0" fmla="*/ 0 w 1835016"/>
                  <a:gd name="connsiteY0" fmla="*/ 2730890 h 2790113"/>
                  <a:gd name="connsiteX1" fmla="*/ 729818 w 1835016"/>
                  <a:gd name="connsiteY1" fmla="*/ 0 h 2790113"/>
                  <a:gd name="connsiteX2" fmla="*/ 1835016 w 1835016"/>
                  <a:gd name="connsiteY2" fmla="*/ 2574758 h 2790113"/>
                  <a:gd name="connsiteX3" fmla="*/ 943886 w 1835016"/>
                  <a:gd name="connsiteY3" fmla="*/ 2773596 h 2790113"/>
                  <a:gd name="connsiteX4" fmla="*/ 0 w 1835016"/>
                  <a:gd name="connsiteY4" fmla="*/ 2730890 h 2790113"/>
                  <a:gd name="connsiteX0" fmla="*/ 0 w 1770693"/>
                  <a:gd name="connsiteY0" fmla="*/ 2678474 h 2777479"/>
                  <a:gd name="connsiteX1" fmla="*/ 665495 w 1770693"/>
                  <a:gd name="connsiteY1" fmla="*/ 0 h 2777479"/>
                  <a:gd name="connsiteX2" fmla="*/ 1770693 w 1770693"/>
                  <a:gd name="connsiteY2" fmla="*/ 2574758 h 2777479"/>
                  <a:gd name="connsiteX3" fmla="*/ 879563 w 1770693"/>
                  <a:gd name="connsiteY3" fmla="*/ 2773596 h 2777479"/>
                  <a:gd name="connsiteX4" fmla="*/ 0 w 1770693"/>
                  <a:gd name="connsiteY4" fmla="*/ 2678474 h 277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0693" h="2777479">
                    <a:moveTo>
                      <a:pt x="0" y="2678474"/>
                    </a:moveTo>
                    <a:lnTo>
                      <a:pt x="665495" y="0"/>
                    </a:lnTo>
                    <a:cubicBezTo>
                      <a:pt x="1020721" y="872524"/>
                      <a:pt x="1415467" y="1702234"/>
                      <a:pt x="1770693" y="2574758"/>
                    </a:cubicBezTo>
                    <a:cubicBezTo>
                      <a:pt x="1249150" y="2733442"/>
                      <a:pt x="1174679" y="2756310"/>
                      <a:pt x="879563" y="2773596"/>
                    </a:cubicBezTo>
                    <a:cubicBezTo>
                      <a:pt x="584448" y="2790882"/>
                      <a:pt x="275043" y="2748921"/>
                      <a:pt x="0" y="267847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9" name="Isosceles Triangle 11"/>
              <p:cNvSpPr/>
              <p:nvPr/>
            </p:nvSpPr>
            <p:spPr>
              <a:xfrm rot="14414486">
                <a:off x="3425093" y="5018862"/>
                <a:ext cx="2114036" cy="2841898"/>
              </a:xfrm>
              <a:custGeom>
                <a:avLst/>
                <a:gdLst>
                  <a:gd name="connsiteX0" fmla="*/ 0 w 1054689"/>
                  <a:gd name="connsiteY0" fmla="*/ 2681375 h 2681375"/>
                  <a:gd name="connsiteX1" fmla="*/ 527345 w 1054689"/>
                  <a:gd name="connsiteY1" fmla="*/ 0 h 2681375"/>
                  <a:gd name="connsiteX2" fmla="*/ 1054689 w 1054689"/>
                  <a:gd name="connsiteY2" fmla="*/ 2681375 h 2681375"/>
                  <a:gd name="connsiteX3" fmla="*/ 0 w 1054689"/>
                  <a:gd name="connsiteY3" fmla="*/ 2681375 h 2681375"/>
                  <a:gd name="connsiteX0" fmla="*/ 0 w 1503694"/>
                  <a:gd name="connsiteY0" fmla="*/ 2681375 h 2681375"/>
                  <a:gd name="connsiteX1" fmla="*/ 527345 w 1503694"/>
                  <a:gd name="connsiteY1" fmla="*/ 0 h 2681375"/>
                  <a:gd name="connsiteX2" fmla="*/ 1503694 w 1503694"/>
                  <a:gd name="connsiteY2" fmla="*/ 2667613 h 2681375"/>
                  <a:gd name="connsiteX3" fmla="*/ 0 w 1503694"/>
                  <a:gd name="connsiteY3" fmla="*/ 2681375 h 2681375"/>
                  <a:gd name="connsiteX0" fmla="*/ 0 w 1688628"/>
                  <a:gd name="connsiteY0" fmla="*/ 2769578 h 2769578"/>
                  <a:gd name="connsiteX1" fmla="*/ 712279 w 1688628"/>
                  <a:gd name="connsiteY1" fmla="*/ 0 h 2769578"/>
                  <a:gd name="connsiteX2" fmla="*/ 1688628 w 1688628"/>
                  <a:gd name="connsiteY2" fmla="*/ 2667613 h 2769578"/>
                  <a:gd name="connsiteX3" fmla="*/ 0 w 1688628"/>
                  <a:gd name="connsiteY3" fmla="*/ 2769578 h 2769578"/>
                  <a:gd name="connsiteX0" fmla="*/ 0 w 1688628"/>
                  <a:gd name="connsiteY0" fmla="*/ 2769578 h 2852503"/>
                  <a:gd name="connsiteX1" fmla="*/ 712279 w 1688628"/>
                  <a:gd name="connsiteY1" fmla="*/ 0 h 2852503"/>
                  <a:gd name="connsiteX2" fmla="*/ 1688628 w 1688628"/>
                  <a:gd name="connsiteY2" fmla="*/ 2667613 h 2852503"/>
                  <a:gd name="connsiteX3" fmla="*/ 825940 w 1688628"/>
                  <a:gd name="connsiteY3" fmla="*/ 2852503 h 2852503"/>
                  <a:gd name="connsiteX4" fmla="*/ 0 w 1688628"/>
                  <a:gd name="connsiteY4" fmla="*/ 2769578 h 2852503"/>
                  <a:gd name="connsiteX0" fmla="*/ 0 w 1780242"/>
                  <a:gd name="connsiteY0" fmla="*/ 2767872 h 2852503"/>
                  <a:gd name="connsiteX1" fmla="*/ 803893 w 1780242"/>
                  <a:gd name="connsiteY1" fmla="*/ 0 h 2852503"/>
                  <a:gd name="connsiteX2" fmla="*/ 1780242 w 1780242"/>
                  <a:gd name="connsiteY2" fmla="*/ 2667613 h 2852503"/>
                  <a:gd name="connsiteX3" fmla="*/ 917554 w 1780242"/>
                  <a:gd name="connsiteY3" fmla="*/ 2852503 h 2852503"/>
                  <a:gd name="connsiteX4" fmla="*/ 0 w 1780242"/>
                  <a:gd name="connsiteY4" fmla="*/ 2767872 h 2852503"/>
                  <a:gd name="connsiteX0" fmla="*/ 0 w 1868298"/>
                  <a:gd name="connsiteY0" fmla="*/ 2767872 h 2852503"/>
                  <a:gd name="connsiteX1" fmla="*/ 803893 w 1868298"/>
                  <a:gd name="connsiteY1" fmla="*/ 0 h 2852503"/>
                  <a:gd name="connsiteX2" fmla="*/ 1868298 w 1868298"/>
                  <a:gd name="connsiteY2" fmla="*/ 2634802 h 2852503"/>
                  <a:gd name="connsiteX3" fmla="*/ 917554 w 1868298"/>
                  <a:gd name="connsiteY3" fmla="*/ 2852503 h 2852503"/>
                  <a:gd name="connsiteX4" fmla="*/ 0 w 1868298"/>
                  <a:gd name="connsiteY4" fmla="*/ 2767872 h 2852503"/>
                  <a:gd name="connsiteX0" fmla="*/ 0 w 1820523"/>
                  <a:gd name="connsiteY0" fmla="*/ 2684312 h 2852503"/>
                  <a:gd name="connsiteX1" fmla="*/ 756118 w 1820523"/>
                  <a:gd name="connsiteY1" fmla="*/ 0 h 2852503"/>
                  <a:gd name="connsiteX2" fmla="*/ 1820523 w 1820523"/>
                  <a:gd name="connsiteY2" fmla="*/ 2634802 h 2852503"/>
                  <a:gd name="connsiteX3" fmla="*/ 869779 w 1820523"/>
                  <a:gd name="connsiteY3" fmla="*/ 2852503 h 2852503"/>
                  <a:gd name="connsiteX4" fmla="*/ 0 w 1820523"/>
                  <a:gd name="connsiteY4" fmla="*/ 2684312 h 2852503"/>
                  <a:gd name="connsiteX0" fmla="*/ 0 w 1820523"/>
                  <a:gd name="connsiteY0" fmla="*/ 2684312 h 2852503"/>
                  <a:gd name="connsiteX1" fmla="*/ 756118 w 1820523"/>
                  <a:gd name="connsiteY1" fmla="*/ 0 h 2852503"/>
                  <a:gd name="connsiteX2" fmla="*/ 1820523 w 1820523"/>
                  <a:gd name="connsiteY2" fmla="*/ 2634802 h 2852503"/>
                  <a:gd name="connsiteX3" fmla="*/ 869779 w 1820523"/>
                  <a:gd name="connsiteY3" fmla="*/ 2852503 h 2852503"/>
                  <a:gd name="connsiteX4" fmla="*/ 0 w 1820523"/>
                  <a:gd name="connsiteY4" fmla="*/ 2684312 h 2852503"/>
                  <a:gd name="connsiteX0" fmla="*/ 0 w 1817548"/>
                  <a:gd name="connsiteY0" fmla="*/ 2727590 h 2852503"/>
                  <a:gd name="connsiteX1" fmla="*/ 753143 w 1817548"/>
                  <a:gd name="connsiteY1" fmla="*/ 0 h 2852503"/>
                  <a:gd name="connsiteX2" fmla="*/ 1817548 w 1817548"/>
                  <a:gd name="connsiteY2" fmla="*/ 2634802 h 2852503"/>
                  <a:gd name="connsiteX3" fmla="*/ 866804 w 1817548"/>
                  <a:gd name="connsiteY3" fmla="*/ 2852503 h 2852503"/>
                  <a:gd name="connsiteX4" fmla="*/ 0 w 1817548"/>
                  <a:gd name="connsiteY4" fmla="*/ 2727590 h 2852503"/>
                  <a:gd name="connsiteX0" fmla="*/ 0 w 1838438"/>
                  <a:gd name="connsiteY0" fmla="*/ 2727590 h 2852503"/>
                  <a:gd name="connsiteX1" fmla="*/ 753143 w 1838438"/>
                  <a:gd name="connsiteY1" fmla="*/ 0 h 2852503"/>
                  <a:gd name="connsiteX2" fmla="*/ 1838438 w 1838438"/>
                  <a:gd name="connsiteY2" fmla="*/ 2646745 h 2852503"/>
                  <a:gd name="connsiteX3" fmla="*/ 866804 w 1838438"/>
                  <a:gd name="connsiteY3" fmla="*/ 2852503 h 2852503"/>
                  <a:gd name="connsiteX4" fmla="*/ 0 w 1838438"/>
                  <a:gd name="connsiteY4" fmla="*/ 2727590 h 2852503"/>
                  <a:gd name="connsiteX0" fmla="*/ 0 w 1799071"/>
                  <a:gd name="connsiteY0" fmla="*/ 2727590 h 2852503"/>
                  <a:gd name="connsiteX1" fmla="*/ 753143 w 1799071"/>
                  <a:gd name="connsiteY1" fmla="*/ 0 h 2852503"/>
                  <a:gd name="connsiteX2" fmla="*/ 1799071 w 1799071"/>
                  <a:gd name="connsiteY2" fmla="*/ 2587663 h 2852503"/>
                  <a:gd name="connsiteX3" fmla="*/ 866804 w 1799071"/>
                  <a:gd name="connsiteY3" fmla="*/ 2852503 h 2852503"/>
                  <a:gd name="connsiteX4" fmla="*/ 0 w 1799071"/>
                  <a:gd name="connsiteY4" fmla="*/ 2727590 h 2852503"/>
                  <a:gd name="connsiteX0" fmla="*/ 0 w 1821122"/>
                  <a:gd name="connsiteY0" fmla="*/ 2727590 h 2852503"/>
                  <a:gd name="connsiteX1" fmla="*/ 753143 w 1821122"/>
                  <a:gd name="connsiteY1" fmla="*/ 0 h 2852503"/>
                  <a:gd name="connsiteX2" fmla="*/ 1821122 w 1821122"/>
                  <a:gd name="connsiteY2" fmla="*/ 2600270 h 2852503"/>
                  <a:gd name="connsiteX3" fmla="*/ 866804 w 1821122"/>
                  <a:gd name="connsiteY3" fmla="*/ 2852503 h 2852503"/>
                  <a:gd name="connsiteX4" fmla="*/ 0 w 1821122"/>
                  <a:gd name="connsiteY4" fmla="*/ 2727590 h 2852503"/>
                  <a:gd name="connsiteX0" fmla="*/ 0 w 1821122"/>
                  <a:gd name="connsiteY0" fmla="*/ 2727590 h 2852503"/>
                  <a:gd name="connsiteX1" fmla="*/ 753143 w 1821122"/>
                  <a:gd name="connsiteY1" fmla="*/ 0 h 2852503"/>
                  <a:gd name="connsiteX2" fmla="*/ 1821122 w 1821122"/>
                  <a:gd name="connsiteY2" fmla="*/ 2600270 h 2852503"/>
                  <a:gd name="connsiteX3" fmla="*/ 866804 w 1821122"/>
                  <a:gd name="connsiteY3" fmla="*/ 2852503 h 2852503"/>
                  <a:gd name="connsiteX4" fmla="*/ 0 w 1821122"/>
                  <a:gd name="connsiteY4" fmla="*/ 2727590 h 2852503"/>
                  <a:gd name="connsiteX0" fmla="*/ 0 w 1821122"/>
                  <a:gd name="connsiteY0" fmla="*/ 2727590 h 2813915"/>
                  <a:gd name="connsiteX1" fmla="*/ 753143 w 1821122"/>
                  <a:gd name="connsiteY1" fmla="*/ 0 h 2813915"/>
                  <a:gd name="connsiteX2" fmla="*/ 1821122 w 1821122"/>
                  <a:gd name="connsiteY2" fmla="*/ 2600270 h 2813915"/>
                  <a:gd name="connsiteX3" fmla="*/ 888867 w 1821122"/>
                  <a:gd name="connsiteY3" fmla="*/ 2813915 h 2813915"/>
                  <a:gd name="connsiteX4" fmla="*/ 0 w 1821122"/>
                  <a:gd name="connsiteY4" fmla="*/ 2727590 h 2813915"/>
                  <a:gd name="connsiteX0" fmla="*/ 0 w 1806154"/>
                  <a:gd name="connsiteY0" fmla="*/ 2714204 h 2813915"/>
                  <a:gd name="connsiteX1" fmla="*/ 738175 w 1806154"/>
                  <a:gd name="connsiteY1" fmla="*/ 0 h 2813915"/>
                  <a:gd name="connsiteX2" fmla="*/ 1806154 w 1806154"/>
                  <a:gd name="connsiteY2" fmla="*/ 2600270 h 2813915"/>
                  <a:gd name="connsiteX3" fmla="*/ 873899 w 1806154"/>
                  <a:gd name="connsiteY3" fmla="*/ 2813915 h 2813915"/>
                  <a:gd name="connsiteX4" fmla="*/ 0 w 1806154"/>
                  <a:gd name="connsiteY4" fmla="*/ 2714204 h 2813915"/>
                  <a:gd name="connsiteX0" fmla="*/ 0 w 1806154"/>
                  <a:gd name="connsiteY0" fmla="*/ 2714204 h 2813915"/>
                  <a:gd name="connsiteX1" fmla="*/ 738175 w 1806154"/>
                  <a:gd name="connsiteY1" fmla="*/ 0 h 2813915"/>
                  <a:gd name="connsiteX2" fmla="*/ 1806154 w 1806154"/>
                  <a:gd name="connsiteY2" fmla="*/ 2600270 h 2813915"/>
                  <a:gd name="connsiteX3" fmla="*/ 873899 w 1806154"/>
                  <a:gd name="connsiteY3" fmla="*/ 2813915 h 2813915"/>
                  <a:gd name="connsiteX4" fmla="*/ 0 w 1806154"/>
                  <a:gd name="connsiteY4" fmla="*/ 2714204 h 2813915"/>
                  <a:gd name="connsiteX0" fmla="*/ 0 w 1806154"/>
                  <a:gd name="connsiteY0" fmla="*/ 2714204 h 2813915"/>
                  <a:gd name="connsiteX1" fmla="*/ 738175 w 1806154"/>
                  <a:gd name="connsiteY1" fmla="*/ 0 h 2813915"/>
                  <a:gd name="connsiteX2" fmla="*/ 1806154 w 1806154"/>
                  <a:gd name="connsiteY2" fmla="*/ 2600270 h 2813915"/>
                  <a:gd name="connsiteX3" fmla="*/ 873899 w 1806154"/>
                  <a:gd name="connsiteY3" fmla="*/ 2813915 h 2813915"/>
                  <a:gd name="connsiteX4" fmla="*/ 0 w 1806154"/>
                  <a:gd name="connsiteY4" fmla="*/ 2714204 h 2813915"/>
                  <a:gd name="connsiteX0" fmla="*/ 0 w 1806154"/>
                  <a:gd name="connsiteY0" fmla="*/ 2717522 h 2817233"/>
                  <a:gd name="connsiteX1" fmla="*/ 748427 w 1806154"/>
                  <a:gd name="connsiteY1" fmla="*/ 0 h 2817233"/>
                  <a:gd name="connsiteX2" fmla="*/ 1806154 w 1806154"/>
                  <a:gd name="connsiteY2" fmla="*/ 2603588 h 2817233"/>
                  <a:gd name="connsiteX3" fmla="*/ 873899 w 1806154"/>
                  <a:gd name="connsiteY3" fmla="*/ 2817233 h 2817233"/>
                  <a:gd name="connsiteX4" fmla="*/ 0 w 1806154"/>
                  <a:gd name="connsiteY4" fmla="*/ 2717522 h 2817233"/>
                  <a:gd name="connsiteX0" fmla="*/ 0 w 1806154"/>
                  <a:gd name="connsiteY0" fmla="*/ 2717522 h 2844908"/>
                  <a:gd name="connsiteX1" fmla="*/ 748427 w 1806154"/>
                  <a:gd name="connsiteY1" fmla="*/ 0 h 2844908"/>
                  <a:gd name="connsiteX2" fmla="*/ 1806154 w 1806154"/>
                  <a:gd name="connsiteY2" fmla="*/ 2603588 h 2844908"/>
                  <a:gd name="connsiteX3" fmla="*/ 869235 w 1806154"/>
                  <a:gd name="connsiteY3" fmla="*/ 2844908 h 2844908"/>
                  <a:gd name="connsiteX4" fmla="*/ 0 w 1806154"/>
                  <a:gd name="connsiteY4" fmla="*/ 2717522 h 2844908"/>
                  <a:gd name="connsiteX0" fmla="*/ 0 w 1806154"/>
                  <a:gd name="connsiteY0" fmla="*/ 2717522 h 2844908"/>
                  <a:gd name="connsiteX1" fmla="*/ 748427 w 1806154"/>
                  <a:gd name="connsiteY1" fmla="*/ 0 h 2844908"/>
                  <a:gd name="connsiteX2" fmla="*/ 1806154 w 1806154"/>
                  <a:gd name="connsiteY2" fmla="*/ 2603588 h 2844908"/>
                  <a:gd name="connsiteX3" fmla="*/ 869235 w 1806154"/>
                  <a:gd name="connsiteY3" fmla="*/ 2844908 h 2844908"/>
                  <a:gd name="connsiteX4" fmla="*/ 0 w 1806154"/>
                  <a:gd name="connsiteY4" fmla="*/ 2717522 h 2844908"/>
                  <a:gd name="connsiteX0" fmla="*/ 0 w 1780987"/>
                  <a:gd name="connsiteY0" fmla="*/ 2683210 h 2844908"/>
                  <a:gd name="connsiteX1" fmla="*/ 723260 w 1780987"/>
                  <a:gd name="connsiteY1" fmla="*/ 0 h 2844908"/>
                  <a:gd name="connsiteX2" fmla="*/ 1780987 w 1780987"/>
                  <a:gd name="connsiteY2" fmla="*/ 2603588 h 2844908"/>
                  <a:gd name="connsiteX3" fmla="*/ 844068 w 1780987"/>
                  <a:gd name="connsiteY3" fmla="*/ 2844908 h 2844908"/>
                  <a:gd name="connsiteX4" fmla="*/ 0 w 1780987"/>
                  <a:gd name="connsiteY4" fmla="*/ 2683210 h 2844908"/>
                  <a:gd name="connsiteX0" fmla="*/ 0 w 1780987"/>
                  <a:gd name="connsiteY0" fmla="*/ 2683210 h 2844908"/>
                  <a:gd name="connsiteX1" fmla="*/ 723260 w 1780987"/>
                  <a:gd name="connsiteY1" fmla="*/ 0 h 2844908"/>
                  <a:gd name="connsiteX2" fmla="*/ 1780987 w 1780987"/>
                  <a:gd name="connsiteY2" fmla="*/ 2603588 h 2844908"/>
                  <a:gd name="connsiteX3" fmla="*/ 844068 w 1780987"/>
                  <a:gd name="connsiteY3" fmla="*/ 2844908 h 2844908"/>
                  <a:gd name="connsiteX4" fmla="*/ 0 w 1780987"/>
                  <a:gd name="connsiteY4" fmla="*/ 2683210 h 2844908"/>
                  <a:gd name="connsiteX0" fmla="*/ 0 w 1780987"/>
                  <a:gd name="connsiteY0" fmla="*/ 2683210 h 2912707"/>
                  <a:gd name="connsiteX1" fmla="*/ 723260 w 1780987"/>
                  <a:gd name="connsiteY1" fmla="*/ 0 h 2912707"/>
                  <a:gd name="connsiteX2" fmla="*/ 1780987 w 1780987"/>
                  <a:gd name="connsiteY2" fmla="*/ 2603588 h 2912707"/>
                  <a:gd name="connsiteX3" fmla="*/ 811439 w 1780987"/>
                  <a:gd name="connsiteY3" fmla="*/ 2912707 h 2912707"/>
                  <a:gd name="connsiteX4" fmla="*/ 0 w 1780987"/>
                  <a:gd name="connsiteY4" fmla="*/ 2683210 h 2912707"/>
                  <a:gd name="connsiteX0" fmla="*/ 0 w 1806482"/>
                  <a:gd name="connsiteY0" fmla="*/ 2755855 h 2912707"/>
                  <a:gd name="connsiteX1" fmla="*/ 748755 w 1806482"/>
                  <a:gd name="connsiteY1" fmla="*/ 0 h 2912707"/>
                  <a:gd name="connsiteX2" fmla="*/ 1806482 w 1806482"/>
                  <a:gd name="connsiteY2" fmla="*/ 2603588 h 2912707"/>
                  <a:gd name="connsiteX3" fmla="*/ 836934 w 1806482"/>
                  <a:gd name="connsiteY3" fmla="*/ 2912707 h 2912707"/>
                  <a:gd name="connsiteX4" fmla="*/ 0 w 1806482"/>
                  <a:gd name="connsiteY4" fmla="*/ 2755855 h 2912707"/>
                  <a:gd name="connsiteX0" fmla="*/ 0 w 1815648"/>
                  <a:gd name="connsiteY0" fmla="*/ 2755855 h 2912707"/>
                  <a:gd name="connsiteX1" fmla="*/ 748755 w 1815648"/>
                  <a:gd name="connsiteY1" fmla="*/ 0 h 2912707"/>
                  <a:gd name="connsiteX2" fmla="*/ 1815648 w 1815648"/>
                  <a:gd name="connsiteY2" fmla="*/ 2643550 h 2912707"/>
                  <a:gd name="connsiteX3" fmla="*/ 836934 w 1815648"/>
                  <a:gd name="connsiteY3" fmla="*/ 2912707 h 2912707"/>
                  <a:gd name="connsiteX4" fmla="*/ 0 w 1815648"/>
                  <a:gd name="connsiteY4" fmla="*/ 2755855 h 2912707"/>
                  <a:gd name="connsiteX0" fmla="*/ 0 w 1823805"/>
                  <a:gd name="connsiteY0" fmla="*/ 2772805 h 2912707"/>
                  <a:gd name="connsiteX1" fmla="*/ 756912 w 1823805"/>
                  <a:gd name="connsiteY1" fmla="*/ 0 h 2912707"/>
                  <a:gd name="connsiteX2" fmla="*/ 1823805 w 1823805"/>
                  <a:gd name="connsiteY2" fmla="*/ 2643550 h 2912707"/>
                  <a:gd name="connsiteX3" fmla="*/ 845091 w 1823805"/>
                  <a:gd name="connsiteY3" fmla="*/ 2912707 h 2912707"/>
                  <a:gd name="connsiteX4" fmla="*/ 0 w 1823805"/>
                  <a:gd name="connsiteY4" fmla="*/ 2772805 h 2912707"/>
                  <a:gd name="connsiteX0" fmla="*/ 0 w 1823805"/>
                  <a:gd name="connsiteY0" fmla="*/ 2772805 h 2912707"/>
                  <a:gd name="connsiteX1" fmla="*/ 756912 w 1823805"/>
                  <a:gd name="connsiteY1" fmla="*/ 0 h 2912707"/>
                  <a:gd name="connsiteX2" fmla="*/ 1823805 w 1823805"/>
                  <a:gd name="connsiteY2" fmla="*/ 2643550 h 2912707"/>
                  <a:gd name="connsiteX3" fmla="*/ 845091 w 1823805"/>
                  <a:gd name="connsiteY3" fmla="*/ 2912707 h 2912707"/>
                  <a:gd name="connsiteX4" fmla="*/ 0 w 1823805"/>
                  <a:gd name="connsiteY4" fmla="*/ 2772805 h 29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3805" h="2912707">
                    <a:moveTo>
                      <a:pt x="0" y="2772805"/>
                    </a:moveTo>
                    <a:lnTo>
                      <a:pt x="756912" y="0"/>
                    </a:lnTo>
                    <a:cubicBezTo>
                      <a:pt x="1112905" y="866757"/>
                      <a:pt x="1467812" y="1776793"/>
                      <a:pt x="1823805" y="2643550"/>
                    </a:cubicBezTo>
                    <a:cubicBezTo>
                      <a:pt x="1575627" y="2752641"/>
                      <a:pt x="1121758" y="2898804"/>
                      <a:pt x="845091" y="2912707"/>
                    </a:cubicBezTo>
                    <a:cubicBezTo>
                      <a:pt x="553791" y="2879470"/>
                      <a:pt x="266237" y="2920453"/>
                      <a:pt x="0" y="277280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8" name="TextBox 29"/>
            <p:cNvSpPr txBox="1">
              <a:spLocks/>
            </p:cNvSpPr>
            <p:nvPr/>
          </p:nvSpPr>
          <p:spPr>
            <a:xfrm>
              <a:off x="3397327" y="4254685"/>
              <a:ext cx="1627171" cy="415563"/>
            </a:xfrm>
            <a:prstGeom prst="rect">
              <a:avLst/>
            </a:prstGeom>
            <a:noFill/>
          </p:spPr>
          <p:txBody>
            <a:bodyPr vert="horz" lIns="45720" tIns="22860" rIns="45720" bIns="22860" rtlCol="0">
              <a:spAutoFit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667" dirty="0">
                  <a:latin typeface="Britannic Bold" panose="020B0903060703020204" pitchFamily="34" charset="0"/>
                </a:rPr>
                <a:t>Or</a:t>
              </a:r>
              <a:endParaRPr lang="en-US" sz="2200" dirty="0">
                <a:latin typeface="Britannic Bold" panose="020B0903060703020204" pitchFamily="34" charset="0"/>
              </a:endParaRPr>
            </a:p>
          </p:txBody>
        </p:sp>
        <p:sp>
          <p:nvSpPr>
            <p:cNvPr id="169" name="TextBox 29"/>
            <p:cNvSpPr txBox="1">
              <a:spLocks/>
            </p:cNvSpPr>
            <p:nvPr/>
          </p:nvSpPr>
          <p:spPr>
            <a:xfrm>
              <a:off x="3397327" y="5255023"/>
              <a:ext cx="5207959" cy="489365"/>
            </a:xfrm>
            <a:prstGeom prst="rect">
              <a:avLst/>
            </a:prstGeom>
            <a:noFill/>
          </p:spPr>
          <p:txBody>
            <a:bodyPr vert="horz" wrap="square" lIns="45720" tIns="22860" rIns="45720" bIns="22860" rtlCol="0">
              <a:spAutoFit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>
                  <a:latin typeface="Britannic Bold" panose="020B0903060703020204" pitchFamily="34" charset="0"/>
                </a:rPr>
                <a:t>AEROBIC EXERCISE WEEKLY</a:t>
              </a:r>
            </a:p>
          </p:txBody>
        </p:sp>
        <p:sp>
          <p:nvSpPr>
            <p:cNvPr id="166" name="Rectangle 165"/>
            <p:cNvSpPr>
              <a:spLocks/>
            </p:cNvSpPr>
            <p:nvPr/>
          </p:nvSpPr>
          <p:spPr>
            <a:xfrm>
              <a:off x="329347" y="3475329"/>
              <a:ext cx="8492483" cy="3321952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</p:grpSp>
      <p:cxnSp>
        <p:nvCxnSpPr>
          <p:cNvPr id="171" name="Straight Connector 170"/>
          <p:cNvCxnSpPr>
            <a:stCxn id="176" idx="3"/>
          </p:cNvCxnSpPr>
          <p:nvPr/>
        </p:nvCxnSpPr>
        <p:spPr>
          <a:xfrm>
            <a:off x="12101101" y="9805804"/>
            <a:ext cx="1729818" cy="0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Rectangle 1040"/>
          <p:cNvSpPr>
            <a:spLocks/>
          </p:cNvSpPr>
          <p:nvPr/>
        </p:nvSpPr>
        <p:spPr>
          <a:xfrm>
            <a:off x="2493412" y="12445646"/>
            <a:ext cx="16989905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4" u="sng" dirty="0">
                <a:latin typeface="Britannic Bold" panose="020B0903060703020204" pitchFamily="34" charset="0"/>
              </a:rPr>
              <a:t>What Is UNH Student Physical Activity Like?</a:t>
            </a:r>
            <a:endParaRPr lang="en-US" sz="5334" u="sng" dirty="0"/>
          </a:p>
        </p:txBody>
      </p:sp>
      <p:grpSp>
        <p:nvGrpSpPr>
          <p:cNvPr id="1048" name="Group 1047"/>
          <p:cNvGrpSpPr>
            <a:grpSpLocks/>
          </p:cNvGrpSpPr>
          <p:nvPr/>
        </p:nvGrpSpPr>
        <p:grpSpPr>
          <a:xfrm>
            <a:off x="6734161" y="13998925"/>
            <a:ext cx="8477279" cy="2157614"/>
            <a:chOff x="1225017" y="19200707"/>
            <a:chExt cx="12715919" cy="3236421"/>
          </a:xfrm>
        </p:grpSpPr>
        <p:sp>
          <p:nvSpPr>
            <p:cNvPr id="1047" name="Rectangle 1046"/>
            <p:cNvSpPr/>
            <p:nvPr/>
          </p:nvSpPr>
          <p:spPr>
            <a:xfrm>
              <a:off x="1226150" y="19236156"/>
              <a:ext cx="4958570" cy="3200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267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568</a:t>
              </a:r>
              <a:endParaRPr lang="en-US" sz="13267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1" name="TextBox 190"/>
            <p:cNvSpPr txBox="1">
              <a:spLocks/>
            </p:cNvSpPr>
            <p:nvPr/>
          </p:nvSpPr>
          <p:spPr>
            <a:xfrm>
              <a:off x="6444938" y="19274507"/>
              <a:ext cx="7495998" cy="707984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r>
                <a:rPr lang="en-US" sz="2667" dirty="0" err="1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Qualtrics</a:t>
              </a:r>
              <a:r>
                <a:rPr lang="en-US" sz="2667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 Survey Responses</a:t>
              </a:r>
              <a:endParaRPr lang="en-US" sz="2667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2" name="TextBox 191"/>
            <p:cNvSpPr txBox="1">
              <a:spLocks/>
            </p:cNvSpPr>
            <p:nvPr/>
          </p:nvSpPr>
          <p:spPr>
            <a:xfrm>
              <a:off x="6444938" y="19982492"/>
              <a:ext cx="5920401" cy="646331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r>
                <a:rPr lang="en-US" sz="2400">
                  <a:latin typeface="Britannic Bold" panose="020B0903060703020204" pitchFamily="34" charset="0"/>
                </a:rPr>
                <a:t>WERE COLLECTED FROM A</a:t>
              </a:r>
              <a:endParaRPr lang="en-US" sz="2400" dirty="0"/>
            </a:p>
          </p:txBody>
        </p:sp>
        <p:sp>
          <p:nvSpPr>
            <p:cNvPr id="194" name="TextBox 193"/>
            <p:cNvSpPr txBox="1">
              <a:spLocks/>
            </p:cNvSpPr>
            <p:nvPr/>
          </p:nvSpPr>
          <p:spPr>
            <a:xfrm>
              <a:off x="6444938" y="20503961"/>
              <a:ext cx="4149890" cy="707984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r>
                <a:rPr lang="en-US" sz="2667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Random List Of</a:t>
              </a:r>
            </a:p>
          </p:txBody>
        </p:sp>
        <p:sp>
          <p:nvSpPr>
            <p:cNvPr id="196" name="TextBox 195"/>
            <p:cNvSpPr txBox="1">
              <a:spLocks/>
            </p:cNvSpPr>
            <p:nvPr/>
          </p:nvSpPr>
          <p:spPr>
            <a:xfrm>
              <a:off x="6444938" y="21214651"/>
              <a:ext cx="6570791" cy="830997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r>
                <a:rPr lang="en-US" sz="3200" dirty="0">
                  <a:latin typeface="Britannic Bold" panose="020B0903060703020204" pitchFamily="34" charset="0"/>
                </a:rPr>
                <a:t>2750 STUDENT EMAILS</a:t>
              </a: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225017" y="19200707"/>
              <a:ext cx="12715919" cy="3178531"/>
            </a:xfrm>
            <a:prstGeom prst="rect">
              <a:avLst/>
            </a:prstGeom>
            <a:noFill/>
            <a:ln w="381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</p:grpSp>
      <p:sp>
        <p:nvSpPr>
          <p:cNvPr id="253" name="Rectangle 252"/>
          <p:cNvSpPr>
            <a:spLocks/>
          </p:cNvSpPr>
          <p:nvPr/>
        </p:nvSpPr>
        <p:spPr>
          <a:xfrm>
            <a:off x="1788508" y="22810693"/>
            <a:ext cx="1843842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4" u="sng" dirty="0">
                <a:latin typeface="Britannic Bold" panose="020B0903060703020204" pitchFamily="34" charset="0"/>
              </a:rPr>
              <a:t>So What Makes For Healthy, Active Students?</a:t>
            </a:r>
            <a:endParaRPr lang="en-US" sz="5334" u="sng" dirty="0"/>
          </a:p>
        </p:txBody>
      </p:sp>
      <p:sp>
        <p:nvSpPr>
          <p:cNvPr id="259" name="TextBox 258"/>
          <p:cNvSpPr txBox="1">
            <a:spLocks/>
          </p:cNvSpPr>
          <p:nvPr/>
        </p:nvSpPr>
        <p:spPr>
          <a:xfrm>
            <a:off x="9676045" y="16811575"/>
            <a:ext cx="2609868" cy="1053935"/>
          </a:xfrm>
          <a:prstGeom prst="rect">
            <a:avLst/>
          </a:prstGeom>
          <a:solidFill>
            <a:schemeClr val="bg1">
              <a:lumMod val="100000"/>
            </a:schemeClr>
          </a:solidFill>
          <a:ln w="381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000" tIns="24000" rIns="24000" bIns="2400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1">
                    <a:lumMod val="100000"/>
                  </a:schemeClr>
                </a:solidFill>
                <a:latin typeface="Britannic Bold" panose="020B0903060703020204" pitchFamily="34" charset="0"/>
              </a:rPr>
              <a:t>THE RUNDOWN</a:t>
            </a:r>
          </a:p>
        </p:txBody>
      </p:sp>
      <p:cxnSp>
        <p:nvCxnSpPr>
          <p:cNvPr id="261" name="Straight Connector 260"/>
          <p:cNvCxnSpPr>
            <a:stCxn id="252" idx="2"/>
            <a:endCxn id="259" idx="0"/>
          </p:cNvCxnSpPr>
          <p:nvPr/>
        </p:nvCxnSpPr>
        <p:spPr>
          <a:xfrm>
            <a:off x="10972801" y="16117946"/>
            <a:ext cx="8178" cy="693629"/>
          </a:xfrm>
          <a:prstGeom prst="line">
            <a:avLst/>
          </a:prstGeom>
          <a:ln w="381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197" idx="0"/>
            <a:endCxn id="259" idx="2"/>
          </p:cNvCxnSpPr>
          <p:nvPr/>
        </p:nvCxnSpPr>
        <p:spPr>
          <a:xfrm flipV="1">
            <a:off x="10972799" y="17865510"/>
            <a:ext cx="8181" cy="274049"/>
          </a:xfrm>
          <a:prstGeom prst="line">
            <a:avLst/>
          </a:prstGeom>
          <a:ln w="381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endCxn id="259" idx="3"/>
          </p:cNvCxnSpPr>
          <p:nvPr/>
        </p:nvCxnSpPr>
        <p:spPr>
          <a:xfrm flipH="1">
            <a:off x="12285913" y="17334993"/>
            <a:ext cx="3331698" cy="3550"/>
          </a:xfrm>
          <a:prstGeom prst="line">
            <a:avLst/>
          </a:prstGeom>
          <a:ln w="381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endCxn id="259" idx="1"/>
          </p:cNvCxnSpPr>
          <p:nvPr/>
        </p:nvCxnSpPr>
        <p:spPr>
          <a:xfrm>
            <a:off x="6367541" y="17334993"/>
            <a:ext cx="3308504" cy="3550"/>
          </a:xfrm>
          <a:prstGeom prst="line">
            <a:avLst/>
          </a:prstGeom>
          <a:ln w="381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cxnSpLocks/>
          </p:cNvCxnSpPr>
          <p:nvPr/>
        </p:nvCxnSpPr>
        <p:spPr>
          <a:xfrm flipV="1">
            <a:off x="295420" y="22131525"/>
            <a:ext cx="21363781" cy="39090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74068" y="24274715"/>
            <a:ext cx="21058718" cy="8047513"/>
          </a:xfrm>
          <a:prstGeom prst="rect">
            <a:avLst/>
          </a:prstGeom>
          <a:noFill/>
        </p:spPr>
        <p:txBody>
          <a:bodyPr/>
          <a:lstStyle/>
          <a:p>
            <a:endParaRPr lang="en-US" sz="857"/>
          </a:p>
        </p:txBody>
      </p:sp>
      <p:grpSp>
        <p:nvGrpSpPr>
          <p:cNvPr id="1117" name="Group 1116"/>
          <p:cNvGrpSpPr>
            <a:grpSpLocks/>
          </p:cNvGrpSpPr>
          <p:nvPr/>
        </p:nvGrpSpPr>
        <p:grpSpPr>
          <a:xfrm>
            <a:off x="329347" y="24363970"/>
            <a:ext cx="7201806" cy="2133982"/>
            <a:chOff x="1461548" y="31076110"/>
            <a:chExt cx="9889539" cy="3200973"/>
          </a:xfrm>
        </p:grpSpPr>
        <p:sp>
          <p:nvSpPr>
            <p:cNvPr id="290" name="Rectangle 289"/>
            <p:cNvSpPr/>
            <p:nvPr/>
          </p:nvSpPr>
          <p:spPr>
            <a:xfrm>
              <a:off x="1463869" y="31076110"/>
              <a:ext cx="4900419" cy="3200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267" dirty="0">
                  <a:solidFill>
                    <a:schemeClr val="accent2"/>
                  </a:solidFill>
                  <a:latin typeface="Britannic Bold" panose="020B0903060703020204" pitchFamily="34" charset="0"/>
                </a:rPr>
                <a:t>36%</a:t>
              </a:r>
              <a:endParaRPr lang="en-US" sz="13267" dirty="0">
                <a:solidFill>
                  <a:schemeClr val="accent2"/>
                </a:solidFill>
              </a:endParaRPr>
            </a:p>
          </p:txBody>
        </p:sp>
        <p:sp>
          <p:nvSpPr>
            <p:cNvPr id="291" name="TextBox 290"/>
            <p:cNvSpPr txBox="1">
              <a:spLocks/>
            </p:cNvSpPr>
            <p:nvPr/>
          </p:nvSpPr>
          <p:spPr>
            <a:xfrm>
              <a:off x="5292316" y="31453320"/>
              <a:ext cx="6046180" cy="707984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pPr algn="r"/>
              <a:r>
                <a:rPr lang="en-US" sz="2667" dirty="0">
                  <a:latin typeface="Britannic Bold" panose="020B0903060703020204" pitchFamily="34" charset="0"/>
                </a:rPr>
                <a:t>OF VARIATION IN HEALTH</a:t>
              </a:r>
              <a:endParaRPr lang="en-US" sz="2667" dirty="0"/>
            </a:p>
          </p:txBody>
        </p:sp>
        <p:sp>
          <p:nvSpPr>
            <p:cNvPr id="292" name="TextBox 291"/>
            <p:cNvSpPr txBox="1">
              <a:spLocks/>
            </p:cNvSpPr>
            <p:nvPr/>
          </p:nvSpPr>
          <p:spPr>
            <a:xfrm>
              <a:off x="7223858" y="32161207"/>
              <a:ext cx="4114640" cy="646331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2"/>
                  </a:solidFill>
                  <a:latin typeface="Britannic Bold" panose="020B0903060703020204" pitchFamily="34" charset="0"/>
                </a:rPr>
                <a:t>Can Be Predicted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293" name="TextBox 292"/>
            <p:cNvSpPr txBox="1">
              <a:spLocks/>
            </p:cNvSpPr>
            <p:nvPr/>
          </p:nvSpPr>
          <p:spPr>
            <a:xfrm>
              <a:off x="6660703" y="32807538"/>
              <a:ext cx="4677793" cy="707984"/>
            </a:xfrm>
            <a:prstGeom prst="rect">
              <a:avLst/>
            </a:prstGeom>
            <a:noFill/>
          </p:spPr>
          <p:txBody>
            <a:bodyPr wrap="square" lIns="60960" tIns="30480" rIns="60960" bIns="30480" rtlCol="0">
              <a:spAutoFit/>
            </a:bodyPr>
            <a:lstStyle/>
            <a:p>
              <a:pPr algn="r"/>
              <a:r>
                <a:rPr lang="en-US" sz="2667" dirty="0">
                  <a:latin typeface="Britannic Bold" panose="020B0903060703020204" pitchFamily="34" charset="0"/>
                </a:rPr>
                <a:t>WITH THIS MODEL</a:t>
              </a: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461548" y="31345755"/>
              <a:ext cx="9889539" cy="2589538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11" name="Freeform: Shape 310"/>
          <p:cNvSpPr/>
          <p:nvPr/>
        </p:nvSpPr>
        <p:spPr>
          <a:xfrm>
            <a:off x="914339" y="27832413"/>
            <a:ext cx="4883873" cy="2982221"/>
          </a:xfrm>
          <a:custGeom>
            <a:avLst/>
            <a:gdLst>
              <a:gd name="connsiteX0" fmla="*/ 0 w 2768025"/>
              <a:gd name="connsiteY0" fmla="*/ 0 h 1811880"/>
              <a:gd name="connsiteX1" fmla="*/ 2768025 w 2768025"/>
              <a:gd name="connsiteY1" fmla="*/ 0 h 1811880"/>
              <a:gd name="connsiteX2" fmla="*/ 2768025 w 2768025"/>
              <a:gd name="connsiteY2" fmla="*/ 1811880 h 1811880"/>
              <a:gd name="connsiteX3" fmla="*/ 0 w 2768025"/>
              <a:gd name="connsiteY3" fmla="*/ 1811880 h 1811880"/>
              <a:gd name="connsiteX4" fmla="*/ 0 w 2768025"/>
              <a:gd name="connsiteY4" fmla="*/ 0 h 1811880"/>
              <a:gd name="connsiteX0" fmla="*/ 0 w 2768025"/>
              <a:gd name="connsiteY0" fmla="*/ 0 h 1811880"/>
              <a:gd name="connsiteX1" fmla="*/ 2768025 w 2768025"/>
              <a:gd name="connsiteY1" fmla="*/ 0 h 1811880"/>
              <a:gd name="connsiteX2" fmla="*/ 2761430 w 2768025"/>
              <a:gd name="connsiteY2" fmla="*/ 880391 h 1811880"/>
              <a:gd name="connsiteX3" fmla="*/ 2768025 w 2768025"/>
              <a:gd name="connsiteY3" fmla="*/ 1811880 h 1811880"/>
              <a:gd name="connsiteX4" fmla="*/ 0 w 2768025"/>
              <a:gd name="connsiteY4" fmla="*/ 1811880 h 1811880"/>
              <a:gd name="connsiteX5" fmla="*/ 0 w 2768025"/>
              <a:gd name="connsiteY5" fmla="*/ 0 h 181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025" h="1811880">
                <a:moveTo>
                  <a:pt x="0" y="0"/>
                </a:moveTo>
                <a:lnTo>
                  <a:pt x="2768025" y="0"/>
                </a:lnTo>
                <a:cubicBezTo>
                  <a:pt x="2765827" y="293464"/>
                  <a:pt x="2763628" y="586927"/>
                  <a:pt x="2761430" y="880391"/>
                </a:cubicBezTo>
                <a:cubicBezTo>
                  <a:pt x="2763628" y="1190887"/>
                  <a:pt x="2765827" y="1501384"/>
                  <a:pt x="2768025" y="1811880"/>
                </a:cubicBezTo>
                <a:lnTo>
                  <a:pt x="0" y="1811880"/>
                </a:lnTo>
                <a:lnTo>
                  <a:pt x="0" y="0"/>
                </a:lnTo>
                <a:close/>
              </a:path>
            </a:pathLst>
          </a:cu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75588" numCol="1" spcCol="1270" anchor="ctr" anchorCtr="0">
            <a:noAutofit/>
          </a:bodyPr>
          <a:lstStyle/>
          <a:p>
            <a:pPr algn="ctr" defTabSz="711236">
              <a:lnSpc>
                <a:spcPct val="90000"/>
              </a:lnSpc>
              <a:spcBef>
                <a:spcPct val="0"/>
              </a:spcBef>
            </a:pPr>
            <a:r>
              <a:rPr lang="en-US" sz="5334" dirty="0">
                <a:latin typeface="Britannic Bold" panose="020B0903060703020204" pitchFamily="34" charset="0"/>
              </a:rPr>
              <a:t>Students’ </a:t>
            </a:r>
          </a:p>
          <a:p>
            <a:pPr algn="ctr" defTabSz="711236">
              <a:lnSpc>
                <a:spcPct val="90000"/>
              </a:lnSpc>
              <a:spcBef>
                <a:spcPct val="0"/>
              </a:spcBef>
            </a:pPr>
            <a:r>
              <a:rPr lang="en-US" sz="5334" dirty="0">
                <a:latin typeface="Britannic Bold" panose="020B0903060703020204" pitchFamily="34" charset="0"/>
              </a:rPr>
              <a:t>Self-Perception of Health</a:t>
            </a:r>
          </a:p>
        </p:txBody>
      </p:sp>
      <p:sp>
        <p:nvSpPr>
          <p:cNvPr id="396" name="Freeform: Shape 395"/>
          <p:cNvSpPr>
            <a:spLocks/>
          </p:cNvSpPr>
          <p:nvPr/>
        </p:nvSpPr>
        <p:spPr>
          <a:xfrm>
            <a:off x="9099444" y="25435937"/>
            <a:ext cx="706607" cy="235277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ritannic Bold" panose="020B0903060703020204" pitchFamily="34" charset="0"/>
              </a:rPr>
              <a:t>.175**</a:t>
            </a:r>
          </a:p>
        </p:txBody>
      </p:sp>
      <p:sp>
        <p:nvSpPr>
          <p:cNvPr id="397" name="Freeform: Shape 396"/>
          <p:cNvSpPr>
            <a:spLocks/>
          </p:cNvSpPr>
          <p:nvPr/>
        </p:nvSpPr>
        <p:spPr>
          <a:xfrm>
            <a:off x="9099444" y="26797096"/>
            <a:ext cx="706607" cy="235277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ritannic Bold" panose="020B0903060703020204" pitchFamily="34" charset="0"/>
              </a:rPr>
              <a:t>.141**</a:t>
            </a:r>
          </a:p>
        </p:txBody>
      </p:sp>
      <p:sp>
        <p:nvSpPr>
          <p:cNvPr id="398" name="Freeform: Shape 397"/>
          <p:cNvSpPr>
            <a:spLocks/>
          </p:cNvSpPr>
          <p:nvPr/>
        </p:nvSpPr>
        <p:spPr>
          <a:xfrm>
            <a:off x="9099444" y="28099245"/>
            <a:ext cx="666578" cy="235277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ritannic Bold" panose="020B0903060703020204" pitchFamily="34" charset="0"/>
              </a:rPr>
              <a:t>.303**</a:t>
            </a:r>
          </a:p>
        </p:txBody>
      </p:sp>
      <p:sp>
        <p:nvSpPr>
          <p:cNvPr id="399" name="Freeform: Shape 398"/>
          <p:cNvSpPr>
            <a:spLocks/>
          </p:cNvSpPr>
          <p:nvPr/>
        </p:nvSpPr>
        <p:spPr>
          <a:xfrm>
            <a:off x="9106146" y="29447440"/>
            <a:ext cx="659876" cy="235277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ritannic Bold" panose="020B0903060703020204" pitchFamily="34" charset="0"/>
              </a:rPr>
              <a:t>.179**</a:t>
            </a:r>
          </a:p>
        </p:txBody>
      </p:sp>
      <p:sp>
        <p:nvSpPr>
          <p:cNvPr id="400" name="Freeform: Shape 399"/>
          <p:cNvSpPr>
            <a:spLocks/>
          </p:cNvSpPr>
          <p:nvPr/>
        </p:nvSpPr>
        <p:spPr>
          <a:xfrm>
            <a:off x="9096915" y="30759587"/>
            <a:ext cx="673721" cy="235277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defTabSz="47415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latin typeface="Britannic Bold" panose="020B0903060703020204" pitchFamily="34" charset="0"/>
              </a:rPr>
              <a:t>.137**</a:t>
            </a:r>
          </a:p>
        </p:txBody>
      </p:sp>
      <p:grpSp>
        <p:nvGrpSpPr>
          <p:cNvPr id="1119" name="Group 1118"/>
          <p:cNvGrpSpPr>
            <a:grpSpLocks/>
          </p:cNvGrpSpPr>
          <p:nvPr/>
        </p:nvGrpSpPr>
        <p:grpSpPr>
          <a:xfrm>
            <a:off x="13358786" y="24363970"/>
            <a:ext cx="8282013" cy="2104306"/>
            <a:chOff x="20216058" y="31243113"/>
            <a:chExt cx="10610856" cy="3156459"/>
          </a:xfrm>
        </p:grpSpPr>
        <p:grpSp>
          <p:nvGrpSpPr>
            <p:cNvPr id="386" name="Group 385"/>
            <p:cNvGrpSpPr/>
            <p:nvPr/>
          </p:nvGrpSpPr>
          <p:grpSpPr>
            <a:xfrm>
              <a:off x="20696500" y="31243113"/>
              <a:ext cx="10130414" cy="3156459"/>
              <a:chOff x="1461548" y="31345752"/>
              <a:chExt cx="10130414" cy="3196699"/>
            </a:xfrm>
          </p:grpSpPr>
          <p:sp>
            <p:nvSpPr>
              <p:cNvPr id="388" name="TextBox 387"/>
              <p:cNvSpPr txBox="1">
                <a:spLocks/>
              </p:cNvSpPr>
              <p:nvPr/>
            </p:nvSpPr>
            <p:spPr>
              <a:xfrm>
                <a:off x="8200159" y="31347545"/>
                <a:ext cx="3347266" cy="654570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accent2"/>
                    </a:solidFill>
                    <a:latin typeface="Britannic Bold" panose="020B0903060703020204" pitchFamily="34" charset="0"/>
                  </a:rPr>
                  <a:t>Regular Users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9" name="TextBox 388"/>
              <p:cNvSpPr txBox="1">
                <a:spLocks/>
              </p:cNvSpPr>
              <p:nvPr/>
            </p:nvSpPr>
            <p:spPr>
              <a:xfrm>
                <a:off x="2936930" y="33373591"/>
                <a:ext cx="8610494" cy="717009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 rtlCol="0">
                <a:spAutoFit/>
              </a:bodyPr>
              <a:lstStyle/>
              <a:p>
                <a:pPr algn="r"/>
                <a:r>
                  <a:rPr lang="en-US" sz="2667" dirty="0">
                    <a:latin typeface="Britannic Bold" panose="020B0903060703020204" pitchFamily="34" charset="0"/>
                  </a:rPr>
                  <a:t>MORE STRATEGIES TO GET ACTIVE</a:t>
                </a:r>
                <a:endParaRPr lang="en-US" sz="2667" dirty="0"/>
              </a:p>
            </p:txBody>
          </p:sp>
          <p:sp>
            <p:nvSpPr>
              <p:cNvPr id="390" name="TextBox 389"/>
              <p:cNvSpPr txBox="1">
                <a:spLocks/>
              </p:cNvSpPr>
              <p:nvPr/>
            </p:nvSpPr>
            <p:spPr>
              <a:xfrm>
                <a:off x="5260056" y="32712975"/>
                <a:ext cx="6091032" cy="717009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 rtlCol="0">
                <a:spAutoFit/>
              </a:bodyPr>
              <a:lstStyle/>
              <a:p>
                <a:endParaRPr lang="en-US" sz="2667" dirty="0">
                  <a:latin typeface="Britannic Bold" panose="020B0903060703020204" pitchFamily="34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1461548" y="31345752"/>
                <a:ext cx="10130414" cy="319669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 dirty="0"/>
              </a:p>
            </p:txBody>
          </p:sp>
          <p:sp>
            <p:nvSpPr>
              <p:cNvPr id="393" name="TextBox 392"/>
              <p:cNvSpPr txBox="1">
                <a:spLocks/>
              </p:cNvSpPr>
              <p:nvPr/>
            </p:nvSpPr>
            <p:spPr>
              <a:xfrm>
                <a:off x="1461549" y="32002113"/>
                <a:ext cx="10085880" cy="717009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 rtlCol="0">
                <a:spAutoFit/>
              </a:bodyPr>
              <a:lstStyle/>
              <a:p>
                <a:pPr algn="r"/>
                <a:r>
                  <a:rPr lang="en-US" sz="2667" dirty="0">
                    <a:latin typeface="Britannic Bold" panose="020B0903060703020204" pitchFamily="34" charset="0"/>
                  </a:rPr>
                  <a:t>HAVE IDENTICAL ACTIVITY CONSTRAINTS</a:t>
                </a:r>
                <a:endParaRPr lang="en-US" sz="2667" dirty="0"/>
              </a:p>
            </p:txBody>
          </p:sp>
          <p:sp>
            <p:nvSpPr>
              <p:cNvPr id="394" name="TextBox 393"/>
              <p:cNvSpPr txBox="1">
                <a:spLocks/>
              </p:cNvSpPr>
              <p:nvPr/>
            </p:nvSpPr>
            <p:spPr>
              <a:xfrm>
                <a:off x="7282175" y="32719024"/>
                <a:ext cx="4265249" cy="654570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 rtlCol="0">
                <a:spAutoFit/>
              </a:bodyPr>
              <a:lstStyle/>
              <a:p>
                <a:pPr algn="r"/>
                <a:r>
                  <a:rPr lang="en-US" sz="2400" dirty="0">
                    <a:solidFill>
                      <a:schemeClr val="accent2"/>
                    </a:solidFill>
                    <a:latin typeface="Britannic Bold" panose="020B0903060703020204" pitchFamily="34" charset="0"/>
                  </a:rPr>
                  <a:t>However, They Use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118" name="Picture 1117" descr="Immagine vettoriale gratis: Yoga, Meditazione, Spirituale - Immagine ...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89" t="34000" r="1234" b="34510"/>
            <a:stretch/>
          </p:blipFill>
          <p:spPr>
            <a:xfrm>
              <a:off x="20216058" y="31396595"/>
              <a:ext cx="2866953" cy="2952764"/>
            </a:xfrm>
            <a:prstGeom prst="rect">
              <a:avLst/>
            </a:prstGeom>
          </p:spPr>
        </p:pic>
      </p:grpSp>
      <p:cxnSp>
        <p:nvCxnSpPr>
          <p:cNvPr id="421" name="Straight Connector 420"/>
          <p:cNvCxnSpPr>
            <a:endCxn id="175" idx="1"/>
          </p:cNvCxnSpPr>
          <p:nvPr/>
        </p:nvCxnSpPr>
        <p:spPr>
          <a:xfrm>
            <a:off x="5981394" y="8283907"/>
            <a:ext cx="2605801" cy="0"/>
          </a:xfrm>
          <a:prstGeom prst="line">
            <a:avLst/>
          </a:prstGeom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1119"/>
          <p:cNvSpPr txBox="1">
            <a:spLocks/>
          </p:cNvSpPr>
          <p:nvPr/>
        </p:nvSpPr>
        <p:spPr>
          <a:xfrm>
            <a:off x="439390" y="1713392"/>
            <a:ext cx="4198633" cy="504754"/>
          </a:xfrm>
          <a:prstGeom prst="rect">
            <a:avLst/>
          </a:prstGeom>
        </p:spPr>
        <p:txBody>
          <a:bodyPr vert="horz" wrap="square" lIns="60960" tIns="30480" rIns="60960" bIns="30480" rtlCol="0">
            <a:spAutoFit/>
          </a:bodyPr>
          <a:lstStyle>
            <a:lvl1pPr marL="822960" indent="-822960" algn="l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Britannic Bold" panose="020B0903060703020204" pitchFamily="34" charset="0"/>
              </a:rPr>
              <a:t>Dante Broadbent</a:t>
            </a:r>
          </a:p>
        </p:txBody>
      </p:sp>
      <p:sp>
        <p:nvSpPr>
          <p:cNvPr id="429" name="TextBox 1119"/>
          <p:cNvSpPr txBox="1">
            <a:spLocks/>
          </p:cNvSpPr>
          <p:nvPr/>
        </p:nvSpPr>
        <p:spPr>
          <a:xfrm>
            <a:off x="6367541" y="1713392"/>
            <a:ext cx="9241647" cy="504754"/>
          </a:xfrm>
          <a:prstGeom prst="rect">
            <a:avLst/>
          </a:prstGeom>
        </p:spPr>
        <p:txBody>
          <a:bodyPr vert="horz" wrap="square" lIns="60960" tIns="30480" rIns="60960" bIns="30480" rtlCol="0">
            <a:spAutoFit/>
          </a:bodyPr>
          <a:lstStyle>
            <a:lvl1pPr marL="822960" indent="-822960" algn="l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Britannic Bold" panose="020B0903060703020204" pitchFamily="34" charset="0"/>
              </a:rPr>
              <a:t>Department of Recreation Management &amp; Policy</a:t>
            </a:r>
          </a:p>
        </p:txBody>
      </p:sp>
      <p:sp>
        <p:nvSpPr>
          <p:cNvPr id="430" name="TextBox 1119"/>
          <p:cNvSpPr txBox="1">
            <a:spLocks/>
          </p:cNvSpPr>
          <p:nvPr/>
        </p:nvSpPr>
        <p:spPr>
          <a:xfrm>
            <a:off x="16215816" y="1713392"/>
            <a:ext cx="5458949" cy="504754"/>
          </a:xfrm>
          <a:prstGeom prst="rect">
            <a:avLst/>
          </a:prstGeom>
        </p:spPr>
        <p:txBody>
          <a:bodyPr vert="horz" wrap="square" lIns="60960" tIns="30480" rIns="60960" bIns="30480" rtlCol="0">
            <a:spAutoFit/>
          </a:bodyPr>
          <a:lstStyle>
            <a:lvl1pPr marL="822960" indent="-822960" algn="l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64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Britannic Bold" panose="020B0903060703020204" pitchFamily="34" charset="0"/>
              </a:rPr>
              <a:t>University of New Hampshire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8" y="485355"/>
            <a:ext cx="948285" cy="1153747"/>
          </a:xfrm>
          <a:prstGeom prst="rect">
            <a:avLst/>
          </a:prstGeom>
        </p:spPr>
      </p:pic>
      <p:sp>
        <p:nvSpPr>
          <p:cNvPr id="225" name="TextBox 224"/>
          <p:cNvSpPr txBox="1">
            <a:spLocks/>
          </p:cNvSpPr>
          <p:nvPr/>
        </p:nvSpPr>
        <p:spPr>
          <a:xfrm>
            <a:off x="9982731" y="4572698"/>
            <a:ext cx="1901661" cy="931703"/>
          </a:xfrm>
          <a:prstGeom prst="rect">
            <a:avLst/>
          </a:prstGeom>
          <a:solidFill>
            <a:schemeClr val="bg1">
              <a:lumMod val="100000"/>
            </a:schemeClr>
          </a:solidFill>
          <a:ln w="38100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000" tIns="24000" rIns="24000" bIns="2400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100000"/>
                  </a:schemeClr>
                </a:solidFill>
                <a:latin typeface="Britannic Bold" panose="020B0903060703020204" pitchFamily="34" charset="0"/>
              </a:rPr>
              <a:t>IT TAKES 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>
                    <a:lumMod val="100000"/>
                  </a:schemeClr>
                </a:solidFill>
                <a:latin typeface="Britannic Bold" panose="020B0903060703020204" pitchFamily="34" charset="0"/>
              </a:rPr>
              <a:t>BOTH</a:t>
            </a:r>
          </a:p>
        </p:txBody>
      </p:sp>
      <p:sp>
        <p:nvSpPr>
          <p:cNvPr id="227" name="Rectangle 226"/>
          <p:cNvSpPr>
            <a:spLocks/>
          </p:cNvSpPr>
          <p:nvPr/>
        </p:nvSpPr>
        <p:spPr>
          <a:xfrm>
            <a:off x="1979219" y="2261350"/>
            <a:ext cx="16989905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4" u="sng" dirty="0">
                <a:latin typeface="Britannic Bold" panose="020B0903060703020204" pitchFamily="34" charset="0"/>
              </a:rPr>
              <a:t>Physical Activity On U.S. Campus’</a:t>
            </a:r>
            <a:endParaRPr lang="en-US" sz="5334" u="sng" dirty="0"/>
          </a:p>
        </p:txBody>
      </p:sp>
      <p:sp>
        <p:nvSpPr>
          <p:cNvPr id="202" name="TextBox 201"/>
          <p:cNvSpPr txBox="1">
            <a:spLocks/>
          </p:cNvSpPr>
          <p:nvPr/>
        </p:nvSpPr>
        <p:spPr>
          <a:xfrm>
            <a:off x="15283325" y="17784052"/>
            <a:ext cx="494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Social Obligations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>
          <a:xfrm>
            <a:off x="329347" y="15731855"/>
            <a:ext cx="6305868" cy="5759589"/>
            <a:chOff x="500037" y="20467689"/>
            <a:chExt cx="9458802" cy="8639384"/>
          </a:xfrm>
        </p:grpSpPr>
        <p:sp>
          <p:nvSpPr>
            <p:cNvPr id="208" name="TextBox 191"/>
            <p:cNvSpPr txBox="1">
              <a:spLocks/>
            </p:cNvSpPr>
            <p:nvPr/>
          </p:nvSpPr>
          <p:spPr>
            <a:xfrm>
              <a:off x="687418" y="20713473"/>
              <a:ext cx="6931992" cy="903129"/>
            </a:xfrm>
            <a:prstGeom prst="rect">
              <a:avLst/>
            </a:prstGeom>
          </p:spPr>
          <p:txBody>
            <a:bodyPr vert="horz" lIns="45720" tIns="22860" rIns="45720" bIns="22860" rtlCol="0">
              <a:normAutofit fontScale="92500" lnSpcReduction="10000"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>
                  <a:latin typeface="Britannic Bold" panose="020B0903060703020204" pitchFamily="34" charset="0"/>
                </a:rPr>
                <a:t>STUDENTS MANAGE</a:t>
              </a:r>
            </a:p>
          </p:txBody>
        </p:sp>
        <p:sp>
          <p:nvSpPr>
            <p:cNvPr id="1031" name="TextBox 1030"/>
            <p:cNvSpPr txBox="1">
              <a:spLocks/>
            </p:cNvSpPr>
            <p:nvPr/>
          </p:nvSpPr>
          <p:spPr>
            <a:xfrm>
              <a:off x="563175" y="27018273"/>
              <a:ext cx="696850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It’s Important</a:t>
              </a:r>
            </a:p>
          </p:txBody>
        </p:sp>
        <p:sp>
          <p:nvSpPr>
            <p:cNvPr id="210" name="TextBox 209"/>
            <p:cNvSpPr txBox="1">
              <a:spLocks/>
            </p:cNvSpPr>
            <p:nvPr/>
          </p:nvSpPr>
          <p:spPr>
            <a:xfrm>
              <a:off x="541317" y="24076127"/>
              <a:ext cx="935905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  <a:latin typeface="Britannic Bold" panose="020B0903060703020204" pitchFamily="34" charset="0"/>
                </a:rPr>
                <a:t>Prioritize My Activities</a:t>
              </a:r>
            </a:p>
          </p:txBody>
        </p:sp>
        <p:sp>
          <p:nvSpPr>
            <p:cNvPr id="211" name="TextBox 210"/>
            <p:cNvSpPr txBox="1">
              <a:spLocks/>
            </p:cNvSpPr>
            <p:nvPr/>
          </p:nvSpPr>
          <p:spPr>
            <a:xfrm>
              <a:off x="527093" y="25685651"/>
              <a:ext cx="6079815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Britannic Bold" panose="020B0903060703020204" pitchFamily="34" charset="0"/>
                </a:rPr>
                <a:t>Improve My Skills</a:t>
              </a:r>
            </a:p>
          </p:txBody>
        </p:sp>
        <p:sp>
          <p:nvSpPr>
            <p:cNvPr id="212" name="TextBox 211"/>
            <p:cNvSpPr txBox="1">
              <a:spLocks/>
            </p:cNvSpPr>
            <p:nvPr/>
          </p:nvSpPr>
          <p:spPr>
            <a:xfrm>
              <a:off x="2035110" y="24731721"/>
              <a:ext cx="742951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Ignore Haters</a:t>
              </a:r>
            </a:p>
          </p:txBody>
        </p:sp>
        <p:sp>
          <p:nvSpPr>
            <p:cNvPr id="213" name="TextBox 212"/>
            <p:cNvSpPr txBox="1">
              <a:spLocks/>
            </p:cNvSpPr>
            <p:nvPr/>
          </p:nvSpPr>
          <p:spPr>
            <a:xfrm>
              <a:off x="2035110" y="26374119"/>
              <a:ext cx="4916579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ritannic Bold" panose="020B0903060703020204" pitchFamily="34" charset="0"/>
                </a:rPr>
                <a:t>Plan Ahead</a:t>
              </a:r>
            </a:p>
          </p:txBody>
        </p:sp>
        <p:sp>
          <p:nvSpPr>
            <p:cNvPr id="215" name="TextBox 214"/>
            <p:cNvSpPr txBox="1">
              <a:spLocks/>
            </p:cNvSpPr>
            <p:nvPr/>
          </p:nvSpPr>
          <p:spPr>
            <a:xfrm>
              <a:off x="2035110" y="28039907"/>
              <a:ext cx="767733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100000"/>
                    </a:schemeClr>
                  </a:solidFill>
                  <a:latin typeface="Britannic Bold" panose="020B0903060703020204" pitchFamily="34" charset="0"/>
                </a:rPr>
                <a:t>Find Similar Interests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0037" y="20467689"/>
              <a:ext cx="9027928" cy="8639384"/>
            </a:xfrm>
            <a:prstGeom prst="rect">
              <a:avLst/>
            </a:prstGeom>
            <a:noFill/>
            <a:ln w="381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  <p:sp>
          <p:nvSpPr>
            <p:cNvPr id="269" name="TextBox 191"/>
            <p:cNvSpPr txBox="1">
              <a:spLocks/>
            </p:cNvSpPr>
            <p:nvPr/>
          </p:nvSpPr>
          <p:spPr>
            <a:xfrm>
              <a:off x="687418" y="21616601"/>
              <a:ext cx="6931992" cy="903129"/>
            </a:xfrm>
            <a:prstGeom prst="rect">
              <a:avLst/>
            </a:prstGeom>
          </p:spPr>
          <p:txBody>
            <a:bodyPr vert="horz" lIns="45720" tIns="22860" rIns="45720" bIns="22860" rtlCol="0">
              <a:normAutofit fontScale="92500" lnSpcReduction="10000"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To Exercise</a:t>
              </a:r>
            </a:p>
          </p:txBody>
        </p:sp>
        <p:sp>
          <p:nvSpPr>
            <p:cNvPr id="271" name="TextBox 191"/>
            <p:cNvSpPr txBox="1">
              <a:spLocks/>
            </p:cNvSpPr>
            <p:nvPr/>
          </p:nvSpPr>
          <p:spPr>
            <a:xfrm>
              <a:off x="687418" y="22519731"/>
              <a:ext cx="9271421" cy="903129"/>
            </a:xfrm>
            <a:prstGeom prst="rect">
              <a:avLst/>
            </a:prstGeom>
          </p:spPr>
          <p:txBody>
            <a:bodyPr vert="horz" lIns="45720" tIns="22860" rIns="45720" bIns="22860" rtlCol="0">
              <a:normAutofit fontScale="85000" lnSpcReduction="10000"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>
                  <a:latin typeface="Britannic Bold" panose="020B0903060703020204" pitchFamily="34" charset="0"/>
                </a:rPr>
                <a:t>USING SIMILAR STRATEGIES</a:t>
              </a:r>
            </a:p>
          </p:txBody>
        </p:sp>
        <p:cxnSp>
          <p:nvCxnSpPr>
            <p:cNvPr id="277" name="Straight Connector 276"/>
            <p:cNvCxnSpPr/>
            <p:nvPr/>
          </p:nvCxnSpPr>
          <p:spPr>
            <a:xfrm flipV="1">
              <a:off x="1755949" y="23773779"/>
              <a:ext cx="6377761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: Shape 1065"/>
          <p:cNvSpPr>
            <a:spLocks/>
          </p:cNvSpPr>
          <p:nvPr/>
        </p:nvSpPr>
        <p:spPr>
          <a:xfrm>
            <a:off x="10688727" y="28682577"/>
            <a:ext cx="2597970" cy="1090896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rgbClr val="D2DEEF"/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marL="190510" indent="-190510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Planning</a:t>
            </a:r>
          </a:p>
          <a:p>
            <a:pPr marL="190510" indent="-190510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Prioritize</a:t>
            </a:r>
          </a:p>
          <a:p>
            <a:pPr marL="190510" indent="-190510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Change the location </a:t>
            </a:r>
          </a:p>
          <a:p>
            <a:pPr marL="190510" indent="-190510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I improve </a:t>
            </a:r>
          </a:p>
          <a:p>
            <a:pPr marL="190510" indent="-190510" fontAlgn="b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I get up earlier or stay late</a:t>
            </a:r>
          </a:p>
        </p:txBody>
      </p:sp>
      <p:sp>
        <p:nvSpPr>
          <p:cNvPr id="1082" name="Freeform: Shape 1081"/>
          <p:cNvSpPr>
            <a:spLocks/>
          </p:cNvSpPr>
          <p:nvPr/>
        </p:nvSpPr>
        <p:spPr>
          <a:xfrm>
            <a:off x="10663703" y="30364937"/>
            <a:ext cx="2597970" cy="660009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rgbClr val="D2DEEF"/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marL="190510" indent="-190510" defTabSz="50379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I am pleased with my life</a:t>
            </a:r>
          </a:p>
          <a:p>
            <a:pPr marL="190510" indent="-190510" defTabSz="50379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I like my personality</a:t>
            </a:r>
          </a:p>
          <a:p>
            <a:pPr marL="190510" indent="-190510" defTabSz="50379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>
                    <a:lumMod val="100000"/>
                  </a:schemeClr>
                </a:solidFill>
                <a:latin typeface="Britannic Bold" panose="020B0903060703020204" pitchFamily="34" charset="0"/>
              </a:rPr>
              <a:t>No disappointment about life</a:t>
            </a:r>
          </a:p>
        </p:txBody>
      </p:sp>
      <p:sp>
        <p:nvSpPr>
          <p:cNvPr id="318" name="Freeform: Shape 317"/>
          <p:cNvSpPr>
            <a:spLocks/>
          </p:cNvSpPr>
          <p:nvPr/>
        </p:nvSpPr>
        <p:spPr>
          <a:xfrm>
            <a:off x="10688327" y="27321003"/>
            <a:ext cx="2597970" cy="1090896"/>
          </a:xfrm>
          <a:custGeom>
            <a:avLst/>
            <a:gdLst>
              <a:gd name="connsiteX0" fmla="*/ 0 w 1396691"/>
              <a:gd name="connsiteY0" fmla="*/ 0 h 267831"/>
              <a:gd name="connsiteX1" fmla="*/ 1396691 w 1396691"/>
              <a:gd name="connsiteY1" fmla="*/ 0 h 267831"/>
              <a:gd name="connsiteX2" fmla="*/ 1396691 w 1396691"/>
              <a:gd name="connsiteY2" fmla="*/ 267831 h 267831"/>
              <a:gd name="connsiteX3" fmla="*/ 0 w 1396691"/>
              <a:gd name="connsiteY3" fmla="*/ 267831 h 267831"/>
              <a:gd name="connsiteX4" fmla="*/ 0 w 1396691"/>
              <a:gd name="connsiteY4" fmla="*/ 0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691" h="267831">
                <a:moveTo>
                  <a:pt x="0" y="0"/>
                </a:moveTo>
                <a:lnTo>
                  <a:pt x="1396691" y="0"/>
                </a:lnTo>
                <a:lnTo>
                  <a:pt x="1396691" y="267831"/>
                </a:lnTo>
                <a:lnTo>
                  <a:pt x="0" y="267831"/>
                </a:lnTo>
                <a:lnTo>
                  <a:pt x="0" y="0"/>
                </a:lnTo>
                <a:close/>
              </a:path>
            </a:pathLst>
          </a:custGeom>
          <a:solidFill>
            <a:srgbClr val="D2DEEF"/>
          </a:solidFill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93" tIns="6773" rIns="27093" bIns="6773" numCol="1" spcCol="1270" anchor="ctr" anchorCtr="0">
            <a:spAutoFit/>
          </a:bodyPr>
          <a:lstStyle/>
          <a:p>
            <a:pPr marL="190510" indent="-19051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Britannic Bold" panose="020B0903060703020204" pitchFamily="34" charset="0"/>
              </a:rPr>
              <a:t>Feel self-conscious</a:t>
            </a:r>
          </a:p>
          <a:p>
            <a:pPr marL="190510" indent="-19051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Britannic Bold" panose="020B0903060703020204" pitchFamily="34" charset="0"/>
              </a:rPr>
              <a:t>Don't like to be active</a:t>
            </a:r>
          </a:p>
          <a:p>
            <a:pPr marL="190510" indent="-19051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Britannic Bold" panose="020B0903060703020204" pitchFamily="34" charset="0"/>
              </a:rPr>
              <a:t>Not in good enough shape</a:t>
            </a:r>
          </a:p>
          <a:p>
            <a:pPr marL="190510" indent="-19051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Britannic Bold" panose="020B0903060703020204" pitchFamily="34" charset="0"/>
              </a:rPr>
              <a:t>I don’t have enough energy</a:t>
            </a:r>
          </a:p>
          <a:p>
            <a:pPr marL="190510" indent="-19051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Britannic Bold" panose="020B0903060703020204" pitchFamily="34" charset="0"/>
              </a:rPr>
              <a:t>Intimidated by gyms</a:t>
            </a:r>
          </a:p>
        </p:txBody>
      </p:sp>
      <p:cxnSp>
        <p:nvCxnSpPr>
          <p:cNvPr id="195" name="Connector: Elbow 194"/>
          <p:cNvCxnSpPr>
            <a:stCxn id="311" idx="2"/>
            <a:endCxn id="313" idx="4"/>
          </p:cNvCxnSpPr>
          <p:nvPr/>
        </p:nvCxnSpPr>
        <p:spPr>
          <a:xfrm flipV="1">
            <a:off x="5786576" y="24962452"/>
            <a:ext cx="3220737" cy="4319020"/>
          </a:xfrm>
          <a:prstGeom prst="bentConnector3">
            <a:avLst>
              <a:gd name="adj1" fmla="val 7502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onnector: Elbow 318"/>
          <p:cNvCxnSpPr>
            <a:stCxn id="311" idx="2"/>
            <a:endCxn id="315" idx="4"/>
          </p:cNvCxnSpPr>
          <p:nvPr/>
        </p:nvCxnSpPr>
        <p:spPr>
          <a:xfrm flipV="1">
            <a:off x="5786576" y="26342593"/>
            <a:ext cx="3220738" cy="2938879"/>
          </a:xfrm>
          <a:prstGeom prst="bentConnector3">
            <a:avLst>
              <a:gd name="adj1" fmla="val 7513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or: Elbow 348"/>
          <p:cNvCxnSpPr>
            <a:stCxn id="311" idx="2"/>
            <a:endCxn id="317" idx="4"/>
          </p:cNvCxnSpPr>
          <p:nvPr/>
        </p:nvCxnSpPr>
        <p:spPr>
          <a:xfrm flipV="1">
            <a:off x="5786576" y="27739593"/>
            <a:ext cx="3220738" cy="1541879"/>
          </a:xfrm>
          <a:prstGeom prst="bentConnector3">
            <a:avLst>
              <a:gd name="adj1" fmla="val 7513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>
          <a:xfrm>
            <a:off x="13582599" y="26788315"/>
            <a:ext cx="8058201" cy="2373977"/>
            <a:chOff x="20163125" y="34648263"/>
            <a:chExt cx="12087301" cy="3560965"/>
          </a:xfrm>
        </p:grpSpPr>
        <p:grpSp>
          <p:nvGrpSpPr>
            <p:cNvPr id="411" name="Group 410"/>
            <p:cNvGrpSpPr/>
            <p:nvPr/>
          </p:nvGrpSpPr>
          <p:grpSpPr>
            <a:xfrm>
              <a:off x="20163125" y="34897722"/>
              <a:ext cx="12087301" cy="3156459"/>
              <a:chOff x="20004881" y="34832353"/>
              <a:chExt cx="10234330" cy="3156459"/>
            </a:xfrm>
          </p:grpSpPr>
          <p:grpSp>
            <p:nvGrpSpPr>
              <p:cNvPr id="412" name="Group 411"/>
              <p:cNvGrpSpPr/>
              <p:nvPr/>
            </p:nvGrpSpPr>
            <p:grpSpPr>
              <a:xfrm>
                <a:off x="20048911" y="34931987"/>
                <a:ext cx="10190300" cy="2739308"/>
                <a:chOff x="20048911" y="34931987"/>
                <a:chExt cx="10190300" cy="2739308"/>
              </a:xfrm>
            </p:grpSpPr>
            <p:sp>
              <p:nvSpPr>
                <p:cNvPr id="414" name="Rectangle 413"/>
                <p:cNvSpPr>
                  <a:spLocks/>
                </p:cNvSpPr>
                <p:nvPr/>
              </p:nvSpPr>
              <p:spPr>
                <a:xfrm>
                  <a:off x="20082028" y="36224648"/>
                  <a:ext cx="2608354" cy="923329"/>
                </a:xfrm>
                <a:prstGeom prst="rect">
                  <a:avLst/>
                </a:prstGeom>
                <a:effectLst/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>
                    <a:spcBef>
                      <a:spcPts val="400"/>
                    </a:spcBef>
                  </a:pPr>
                  <a:r>
                    <a:rPr lang="en-US" sz="4000" dirty="0">
                      <a:latin typeface="Britannic Bold" panose="020B0903060703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MALES</a:t>
                  </a:r>
                </a:p>
              </p:txBody>
            </p:sp>
            <p:sp>
              <p:nvSpPr>
                <p:cNvPr id="415" name="Rectangle 414"/>
                <p:cNvSpPr>
                  <a:spLocks/>
                </p:cNvSpPr>
                <p:nvPr/>
              </p:nvSpPr>
              <p:spPr>
                <a:xfrm>
                  <a:off x="20082028" y="35609094"/>
                  <a:ext cx="6988347" cy="615649"/>
                </a:xfrm>
                <a:prstGeom prst="rect">
                  <a:avLst/>
                </a:prstGeom>
                <a:effectLst/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>
                    <a:spcBef>
                      <a:spcPts val="400"/>
                    </a:spcBef>
                  </a:pPr>
                  <a:r>
                    <a:rPr lang="en-US" sz="2667" dirty="0">
                      <a:solidFill>
                        <a:schemeClr val="accent2"/>
                      </a:solidFill>
                      <a:latin typeface="Britannic Bold" panose="020B0903060703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Is a bigger concern for</a:t>
                  </a:r>
                </a:p>
              </p:txBody>
            </p:sp>
            <p:sp>
              <p:nvSpPr>
                <p:cNvPr id="416" name="Rectangle 415"/>
                <p:cNvSpPr>
                  <a:spLocks/>
                </p:cNvSpPr>
                <p:nvPr/>
              </p:nvSpPr>
              <p:spPr>
                <a:xfrm>
                  <a:off x="20082028" y="34931987"/>
                  <a:ext cx="10157183" cy="677013"/>
                </a:xfrm>
                <a:prstGeom prst="rect">
                  <a:avLst/>
                </a:prstGeom>
                <a:effectLst/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>
                    <a:spcBef>
                      <a:spcPts val="400"/>
                    </a:spcBef>
                  </a:pPr>
                  <a:r>
                    <a:rPr lang="en-US" sz="2933" dirty="0">
                      <a:latin typeface="Britannic Bold" panose="020B0903060703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PHYSICAL AND PSYCHOLOGICAL SAFETY</a:t>
                  </a:r>
                </a:p>
              </p:txBody>
            </p:sp>
            <p:sp>
              <p:nvSpPr>
                <p:cNvPr id="417" name="Rectangle 416"/>
                <p:cNvSpPr>
                  <a:spLocks/>
                </p:cNvSpPr>
                <p:nvPr/>
              </p:nvSpPr>
              <p:spPr>
                <a:xfrm>
                  <a:off x="20048911" y="37055646"/>
                  <a:ext cx="7234784" cy="615649"/>
                </a:xfrm>
                <a:prstGeom prst="rect">
                  <a:avLst/>
                </a:prstGeom>
                <a:effectLst/>
              </p:spPr>
              <p:txBody>
                <a:bodyPr vert="horz" wrap="square" lIns="0" tIns="0" rIns="0" bIns="0" anchor="t">
                  <a:spAutoFit/>
                </a:bodyPr>
                <a:lstStyle/>
                <a:p>
                  <a:pPr>
                    <a:spcBef>
                      <a:spcPts val="400"/>
                    </a:spcBef>
                  </a:pPr>
                  <a:r>
                    <a:rPr lang="en-US" sz="2667" dirty="0">
                      <a:solidFill>
                        <a:schemeClr val="accent2"/>
                      </a:solidFill>
                      <a:latin typeface="Britannic Bold" panose="020B0903060703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Than Females</a:t>
                  </a:r>
                </a:p>
              </p:txBody>
            </p:sp>
          </p:grpSp>
          <p:sp>
            <p:nvSpPr>
              <p:cNvPr id="413" name="Rectangle 412"/>
              <p:cNvSpPr/>
              <p:nvPr/>
            </p:nvSpPr>
            <p:spPr>
              <a:xfrm>
                <a:off x="20004881" y="34832353"/>
                <a:ext cx="10130414" cy="3156459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/>
              </a:p>
            </p:txBody>
          </p:sp>
        </p:grpSp>
        <p:pic>
          <p:nvPicPr>
            <p:cNvPr id="249" name="Picture 248" descr="Original file ‎ (SVG file, nominally 50 × 50 pixels, file size: 212 ...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8215" y="34648263"/>
              <a:ext cx="3560965" cy="3560965"/>
            </a:xfrm>
            <a:prstGeom prst="rect">
              <a:avLst/>
            </a:prstGeom>
          </p:spPr>
        </p:pic>
      </p:grpSp>
      <p:cxnSp>
        <p:nvCxnSpPr>
          <p:cNvPr id="375" name="Connector: Elbow 374"/>
          <p:cNvCxnSpPr/>
          <p:nvPr/>
        </p:nvCxnSpPr>
        <p:spPr>
          <a:xfrm>
            <a:off x="5789789" y="29299253"/>
            <a:ext cx="3217525" cy="1087022"/>
          </a:xfrm>
          <a:prstGeom prst="bentConnector3">
            <a:avLst>
              <a:gd name="adj1" fmla="val 75304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nector: Elbow 328"/>
          <p:cNvCxnSpPr/>
          <p:nvPr/>
        </p:nvCxnSpPr>
        <p:spPr>
          <a:xfrm flipV="1">
            <a:off x="5780785" y="29030157"/>
            <a:ext cx="3218462" cy="251315"/>
          </a:xfrm>
          <a:prstGeom prst="bentConnector5">
            <a:avLst>
              <a:gd name="adj1" fmla="val 51447"/>
              <a:gd name="adj2" fmla="val -4923"/>
              <a:gd name="adj3" fmla="val 75396"/>
            </a:avLst>
          </a:prstGeom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>
          <a:xfrm>
            <a:off x="15622181" y="15731855"/>
            <a:ext cx="6018619" cy="5759589"/>
            <a:chOff x="23433272" y="20467687"/>
            <a:chExt cx="9027928" cy="8639384"/>
          </a:xfrm>
        </p:grpSpPr>
        <p:sp>
          <p:nvSpPr>
            <p:cNvPr id="1027" name="TextBox 1026"/>
            <p:cNvSpPr txBox="1">
              <a:spLocks/>
            </p:cNvSpPr>
            <p:nvPr/>
          </p:nvSpPr>
          <p:spPr>
            <a:xfrm>
              <a:off x="27551052" y="24162481"/>
              <a:ext cx="4813108" cy="149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867" dirty="0">
                  <a:latin typeface="Britannic Bold" panose="020B0903060703020204" pitchFamily="34" charset="0"/>
                </a:rPr>
                <a:t>Crowded</a:t>
              </a:r>
            </a:p>
          </p:txBody>
        </p:sp>
        <p:sp>
          <p:nvSpPr>
            <p:cNvPr id="203" name="TextBox 202"/>
            <p:cNvSpPr txBox="1">
              <a:spLocks/>
            </p:cNvSpPr>
            <p:nvPr/>
          </p:nvSpPr>
          <p:spPr>
            <a:xfrm>
              <a:off x="27721367" y="27240784"/>
              <a:ext cx="289456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No Time</a:t>
              </a:r>
            </a:p>
          </p:txBody>
        </p:sp>
        <p:sp>
          <p:nvSpPr>
            <p:cNvPr id="204" name="TextBox 203"/>
            <p:cNvSpPr txBox="1">
              <a:spLocks/>
            </p:cNvSpPr>
            <p:nvPr/>
          </p:nvSpPr>
          <p:spPr>
            <a:xfrm>
              <a:off x="24948755" y="26353054"/>
              <a:ext cx="7415406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2"/>
                  </a:solidFill>
                  <a:latin typeface="Britannic Bold" panose="020B0903060703020204" pitchFamily="34" charset="0"/>
                </a:rPr>
                <a:t>Friends Don’t Exercise</a:t>
              </a:r>
            </a:p>
          </p:txBody>
        </p:sp>
        <p:sp>
          <p:nvSpPr>
            <p:cNvPr id="205" name="TextBox 204"/>
            <p:cNvSpPr txBox="1">
              <a:spLocks/>
            </p:cNvSpPr>
            <p:nvPr/>
          </p:nvSpPr>
          <p:spPr>
            <a:xfrm>
              <a:off x="26688050" y="25409338"/>
              <a:ext cx="3927882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Britannic Bold" panose="020B0903060703020204" pitchFamily="34" charset="0"/>
                </a:rPr>
                <a:t>Low Energy</a:t>
              </a:r>
            </a:p>
          </p:txBody>
        </p:sp>
        <p:sp>
          <p:nvSpPr>
            <p:cNvPr id="207" name="TextBox 191"/>
            <p:cNvSpPr txBox="1">
              <a:spLocks/>
            </p:cNvSpPr>
            <p:nvPr/>
          </p:nvSpPr>
          <p:spPr>
            <a:xfrm>
              <a:off x="24256838" y="20637616"/>
              <a:ext cx="8051228" cy="676483"/>
            </a:xfrm>
            <a:prstGeom prst="rect">
              <a:avLst/>
            </a:prstGeom>
          </p:spPr>
          <p:txBody>
            <a:bodyPr vert="horz" lIns="45720" tIns="22860" rIns="45720" bIns="22860" rtlCol="0">
              <a:normAutofit fontScale="77500" lnSpcReduction="20000"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4400" dirty="0">
                  <a:latin typeface="Britannic Bold" panose="020B0903060703020204" pitchFamily="34" charset="0"/>
                </a:rPr>
                <a:t>STUDENTS DON’T EXERCISE</a:t>
              </a:r>
            </a:p>
          </p:txBody>
        </p:sp>
        <p:sp>
          <p:nvSpPr>
            <p:cNvPr id="257" name="Rectangle 256"/>
            <p:cNvSpPr>
              <a:spLocks/>
            </p:cNvSpPr>
            <p:nvPr/>
          </p:nvSpPr>
          <p:spPr>
            <a:xfrm>
              <a:off x="23433272" y="20467687"/>
              <a:ext cx="9027928" cy="8639384"/>
            </a:xfrm>
            <a:prstGeom prst="rect">
              <a:avLst/>
            </a:prstGeom>
            <a:noFill/>
            <a:ln w="381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  <p:sp>
          <p:nvSpPr>
            <p:cNvPr id="254" name="TextBox 191"/>
            <p:cNvSpPr txBox="1">
              <a:spLocks/>
            </p:cNvSpPr>
            <p:nvPr/>
          </p:nvSpPr>
          <p:spPr>
            <a:xfrm>
              <a:off x="28801079" y="21314099"/>
              <a:ext cx="3563791" cy="874339"/>
            </a:xfrm>
            <a:prstGeom prst="rect">
              <a:avLst/>
            </a:prstGeom>
          </p:spPr>
          <p:txBody>
            <a:bodyPr vert="horz" lIns="45720" tIns="22860" rIns="45720" bIns="22860" rtlCol="0">
              <a:normAutofit fontScale="92500" lnSpcReduction="10000"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4400" dirty="0">
                  <a:solidFill>
                    <a:schemeClr val="accent4">
                      <a:lumMod val="75000"/>
                    </a:schemeClr>
                  </a:solidFill>
                  <a:latin typeface="Britannic Bold" panose="020B0903060703020204" pitchFamily="34" charset="0"/>
                </a:rPr>
                <a:t>For Many</a:t>
              </a:r>
            </a:p>
          </p:txBody>
        </p:sp>
        <p:sp>
          <p:nvSpPr>
            <p:cNvPr id="255" name="TextBox 191"/>
            <p:cNvSpPr txBox="1">
              <a:spLocks/>
            </p:cNvSpPr>
            <p:nvPr/>
          </p:nvSpPr>
          <p:spPr>
            <a:xfrm>
              <a:off x="25657592" y="22188438"/>
              <a:ext cx="6764088" cy="874339"/>
            </a:xfrm>
            <a:prstGeom prst="rect">
              <a:avLst/>
            </a:prstGeom>
          </p:spPr>
          <p:txBody>
            <a:bodyPr vert="horz" lIns="45720" tIns="22860" rIns="45720" bIns="22860" rtlCol="0">
              <a:normAutofit fontScale="92500" lnSpcReduction="10000"/>
            </a:bodyPr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4400" dirty="0">
                  <a:latin typeface="Britannic Bold" panose="020B0903060703020204" pitchFamily="34" charset="0"/>
                </a:rPr>
                <a:t>COMMON REASONS</a:t>
              </a:r>
            </a:p>
          </p:txBody>
        </p:sp>
        <p:cxnSp>
          <p:nvCxnSpPr>
            <p:cNvPr id="284" name="Straight Connector 283"/>
            <p:cNvCxnSpPr/>
            <p:nvPr/>
          </p:nvCxnSpPr>
          <p:spPr>
            <a:xfrm>
              <a:off x="24840700" y="23259289"/>
              <a:ext cx="6576392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TextBox 419"/>
            <p:cNvSpPr txBox="1">
              <a:spLocks/>
            </p:cNvSpPr>
            <p:nvPr/>
          </p:nvSpPr>
          <p:spPr>
            <a:xfrm>
              <a:off x="26926313" y="27922711"/>
              <a:ext cx="543784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chemeClr val="accent1"/>
                  </a:solidFill>
                  <a:latin typeface="Britannic Bold" panose="020B0903060703020204" pitchFamily="34" charset="0"/>
                </a:rPr>
                <a:t>Self-Conscious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>
          <a:xfrm>
            <a:off x="13831469" y="7443551"/>
            <a:ext cx="7809332" cy="3696996"/>
            <a:chOff x="20163125" y="10912411"/>
            <a:chExt cx="11713998" cy="5545494"/>
          </a:xfrm>
        </p:grpSpPr>
        <p:sp>
          <p:nvSpPr>
            <p:cNvPr id="7" name="TextBox 28"/>
            <p:cNvSpPr txBox="1">
              <a:spLocks noChangeArrowheads="1"/>
            </p:cNvSpPr>
            <p:nvPr/>
          </p:nvSpPr>
          <p:spPr bwMode="auto">
            <a:xfrm>
              <a:off x="24840700" y="13297156"/>
              <a:ext cx="6918419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accent1">
                      <a:lumMod val="100000"/>
                    </a:schemeClr>
                  </a:solidFill>
                  <a:latin typeface="Britannic Bold" panose="020B0903060703020204" pitchFamily="34" charset="0"/>
                </a:rPr>
                <a:t> US COLLEGE STUDENTS</a:t>
              </a:r>
            </a:p>
          </p:txBody>
        </p:sp>
        <p:sp>
          <p:nvSpPr>
            <p:cNvPr id="8" name="TextBox 29"/>
            <p:cNvSpPr txBox="1">
              <a:spLocks noChangeArrowheads="1"/>
            </p:cNvSpPr>
            <p:nvPr/>
          </p:nvSpPr>
          <p:spPr bwMode="auto">
            <a:xfrm>
              <a:off x="25252177" y="11125089"/>
              <a:ext cx="6153288" cy="14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5867" dirty="0">
                  <a:latin typeface="Britannic Bold" panose="020B0903060703020204" pitchFamily="34" charset="0"/>
                </a:rPr>
                <a:t>2 OUT OF 5 </a:t>
              </a:r>
            </a:p>
          </p:txBody>
        </p:sp>
        <p:sp>
          <p:nvSpPr>
            <p:cNvPr id="10" name="TextBox 31"/>
            <p:cNvSpPr txBox="1">
              <a:spLocks noChangeArrowheads="1"/>
            </p:cNvSpPr>
            <p:nvPr/>
          </p:nvSpPr>
          <p:spPr bwMode="auto">
            <a:xfrm>
              <a:off x="22817161" y="14443614"/>
              <a:ext cx="9002162" cy="180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Britannic Bold" panose="020B0903060703020204" pitchFamily="34" charset="0"/>
                </a:rPr>
                <a:t>DON’T EXERCISE ENOUGH TO ACCRUE HEALTH BENEFITS</a:t>
              </a:r>
            </a:p>
          </p:txBody>
        </p:sp>
        <p:sp>
          <p:nvSpPr>
            <p:cNvPr id="47" name="Rounded Rectangle 171"/>
            <p:cNvSpPr/>
            <p:nvPr/>
          </p:nvSpPr>
          <p:spPr>
            <a:xfrm>
              <a:off x="23970628" y="12151759"/>
              <a:ext cx="855977" cy="174609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>
              <a:spLocks/>
            </p:cNvSpPr>
            <p:nvPr/>
          </p:nvSpPr>
          <p:spPr>
            <a:xfrm>
              <a:off x="23720206" y="11337215"/>
              <a:ext cx="1356819" cy="11138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173"/>
            <p:cNvSpPr/>
            <p:nvPr/>
          </p:nvSpPr>
          <p:spPr>
            <a:xfrm rot="19115001" flipH="1">
              <a:off x="23374072" y="12630401"/>
              <a:ext cx="828661" cy="218261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174"/>
            <p:cNvSpPr/>
            <p:nvPr/>
          </p:nvSpPr>
          <p:spPr>
            <a:xfrm rot="2381177" flipH="1">
              <a:off x="24573493" y="12636610"/>
              <a:ext cx="828661" cy="22578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177" name="Picture 6" descr="Image result for unh wildca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7613" y="12596640"/>
              <a:ext cx="482107" cy="6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5" name="Group 344"/>
            <p:cNvGrpSpPr>
              <a:grpSpLocks noChangeAspect="1"/>
            </p:cNvGrpSpPr>
            <p:nvPr/>
          </p:nvGrpSpPr>
          <p:grpSpPr>
            <a:xfrm>
              <a:off x="20378130" y="11125089"/>
              <a:ext cx="860438" cy="1338588"/>
              <a:chOff x="20625082" y="11443528"/>
              <a:chExt cx="582425" cy="906082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0686097" y="11443528"/>
                <a:ext cx="476744" cy="4256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Rounded Rectangle 149"/>
              <p:cNvSpPr/>
              <p:nvPr/>
            </p:nvSpPr>
            <p:spPr>
              <a:xfrm rot="19115001" flipH="1">
                <a:off x="20625082" y="11955503"/>
                <a:ext cx="293000" cy="84246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Rounded Rectangle 163"/>
              <p:cNvSpPr/>
              <p:nvPr/>
            </p:nvSpPr>
            <p:spPr>
              <a:xfrm>
                <a:off x="20775485" y="11688930"/>
                <a:ext cx="297965" cy="660680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Rounded Rectangle 170"/>
              <p:cNvSpPr/>
              <p:nvPr/>
            </p:nvSpPr>
            <p:spPr>
              <a:xfrm rot="2381177" flipH="1">
                <a:off x="20914509" y="11935967"/>
                <a:ext cx="292998" cy="88682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178" name="Picture 6" descr="Image result for unh wildcat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2183" y="11858701"/>
                <a:ext cx="151460" cy="269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20163125" y="10912411"/>
              <a:ext cx="11713998" cy="5545494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57"/>
            </a:p>
          </p:txBody>
        </p:sp>
        <p:sp>
          <p:nvSpPr>
            <p:cNvPr id="422" name="Rounded Rectangle 171"/>
            <p:cNvSpPr/>
            <p:nvPr/>
          </p:nvSpPr>
          <p:spPr>
            <a:xfrm>
              <a:off x="21986362" y="12172945"/>
              <a:ext cx="855977" cy="1746090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23" name="Oval 422"/>
            <p:cNvSpPr>
              <a:spLocks/>
            </p:cNvSpPr>
            <p:nvPr/>
          </p:nvSpPr>
          <p:spPr>
            <a:xfrm>
              <a:off x="21735940" y="11358401"/>
              <a:ext cx="1356819" cy="111388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24" name="Rounded Rectangle 173"/>
            <p:cNvSpPr/>
            <p:nvPr/>
          </p:nvSpPr>
          <p:spPr>
            <a:xfrm rot="19115001" flipH="1">
              <a:off x="21389806" y="12651587"/>
              <a:ext cx="828661" cy="218261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425" name="Rounded Rectangle 174"/>
            <p:cNvSpPr/>
            <p:nvPr/>
          </p:nvSpPr>
          <p:spPr>
            <a:xfrm rot="2381177" flipH="1">
              <a:off x="22589227" y="12657796"/>
              <a:ext cx="828661" cy="22578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426" name="Picture 6" descr="Image result for unh wildcat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3347" y="12617826"/>
              <a:ext cx="482107" cy="6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1" name="Group 430"/>
            <p:cNvGrpSpPr>
              <a:grpSpLocks noChangeAspect="1"/>
            </p:cNvGrpSpPr>
            <p:nvPr/>
          </p:nvGrpSpPr>
          <p:grpSpPr>
            <a:xfrm>
              <a:off x="20378130" y="13016880"/>
              <a:ext cx="860438" cy="1338588"/>
              <a:chOff x="20625082" y="11443528"/>
              <a:chExt cx="582425" cy="906082"/>
            </a:xfrm>
          </p:grpSpPr>
          <p:sp>
            <p:nvSpPr>
              <p:cNvPr id="432" name="Oval 431"/>
              <p:cNvSpPr/>
              <p:nvPr/>
            </p:nvSpPr>
            <p:spPr>
              <a:xfrm>
                <a:off x="20686097" y="11443528"/>
                <a:ext cx="476744" cy="4256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3" name="Rounded Rectangle 149"/>
              <p:cNvSpPr/>
              <p:nvPr/>
            </p:nvSpPr>
            <p:spPr>
              <a:xfrm rot="19115001" flipH="1">
                <a:off x="20625082" y="11955503"/>
                <a:ext cx="293000" cy="84246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4" name="Rounded Rectangle 163"/>
              <p:cNvSpPr/>
              <p:nvPr/>
            </p:nvSpPr>
            <p:spPr>
              <a:xfrm>
                <a:off x="20775485" y="11688930"/>
                <a:ext cx="297965" cy="660680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5" name="Rounded Rectangle 170"/>
              <p:cNvSpPr/>
              <p:nvPr/>
            </p:nvSpPr>
            <p:spPr>
              <a:xfrm rot="2381177" flipH="1">
                <a:off x="20914509" y="11935967"/>
                <a:ext cx="292998" cy="88682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436" name="Picture 6" descr="Image result for unh wildcat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2183" y="11858701"/>
                <a:ext cx="151460" cy="269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7" name="Group 436"/>
            <p:cNvGrpSpPr>
              <a:grpSpLocks noChangeAspect="1"/>
            </p:cNvGrpSpPr>
            <p:nvPr/>
          </p:nvGrpSpPr>
          <p:grpSpPr>
            <a:xfrm>
              <a:off x="20378130" y="14908670"/>
              <a:ext cx="860438" cy="1338588"/>
              <a:chOff x="20625082" y="11443528"/>
              <a:chExt cx="582425" cy="906082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20686097" y="11443528"/>
                <a:ext cx="476744" cy="42567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9" name="Rounded Rectangle 149"/>
              <p:cNvSpPr/>
              <p:nvPr/>
            </p:nvSpPr>
            <p:spPr>
              <a:xfrm rot="19115001" flipH="1">
                <a:off x="20625082" y="11955503"/>
                <a:ext cx="293000" cy="84246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0" name="Rounded Rectangle 163"/>
              <p:cNvSpPr/>
              <p:nvPr/>
            </p:nvSpPr>
            <p:spPr>
              <a:xfrm>
                <a:off x="20775485" y="11688930"/>
                <a:ext cx="297965" cy="660680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1" name="Rounded Rectangle 170"/>
              <p:cNvSpPr/>
              <p:nvPr/>
            </p:nvSpPr>
            <p:spPr>
              <a:xfrm rot="2381177" flipH="1">
                <a:off x="20914509" y="11935967"/>
                <a:ext cx="292998" cy="88682"/>
              </a:xfrm>
              <a:prstGeom prst="round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00">
                  <a:solidFill>
                    <a:schemeClr val="accent1"/>
                  </a:solidFill>
                </a:endParaRPr>
              </a:p>
            </p:txBody>
          </p:sp>
          <p:pic>
            <p:nvPicPr>
              <p:cNvPr id="442" name="Picture 6" descr="Image result for unh wildcat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22183" y="11858701"/>
                <a:ext cx="151460" cy="269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46" name="TextBox 345"/>
          <p:cNvSpPr txBox="1">
            <a:spLocks/>
          </p:cNvSpPr>
          <p:nvPr/>
        </p:nvSpPr>
        <p:spPr>
          <a:xfrm>
            <a:off x="329347" y="31476643"/>
            <a:ext cx="11170031" cy="830997"/>
          </a:xfrm>
          <a:prstGeom prst="rect">
            <a:avLst/>
          </a:prstGeom>
          <a:noFill/>
          <a:ln w="38100" cap="flat" cmpd="sng" algn="ctr">
            <a:solidFill>
              <a:schemeClr val="accent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ritannic Bold" panose="020B0903060703020204" pitchFamily="34" charset="0"/>
              </a:rPr>
              <a:t>Acknowledgements: </a:t>
            </a:r>
          </a:p>
          <a:p>
            <a:r>
              <a:rPr lang="en-US" sz="1600" dirty="0">
                <a:latin typeface="Britannic Bold" panose="020B0903060703020204" pitchFamily="34" charset="0"/>
              </a:rPr>
              <a:t>This data was made available through Professors Nate </a:t>
            </a:r>
            <a:r>
              <a:rPr lang="en-US" sz="1600" dirty="0" err="1">
                <a:latin typeface="Britannic Bold" panose="020B0903060703020204" pitchFamily="34" charset="0"/>
              </a:rPr>
              <a:t>Trauntvein</a:t>
            </a:r>
            <a:r>
              <a:rPr lang="en-US" sz="1600" dirty="0">
                <a:latin typeface="Britannic Bold" panose="020B0903060703020204" pitchFamily="34" charset="0"/>
              </a:rPr>
              <a:t> and Cindy Hartman in the UNH Department of Recreation Management &amp; Policy in cooperation with the Office of Student Engagement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3594711" y="29482334"/>
            <a:ext cx="8046089" cy="2825308"/>
            <a:chOff x="13451959" y="29482334"/>
            <a:chExt cx="8046089" cy="2825308"/>
          </a:xfrm>
        </p:grpSpPr>
        <p:grpSp>
          <p:nvGrpSpPr>
            <p:cNvPr id="355" name="Group 354"/>
            <p:cNvGrpSpPr>
              <a:grpSpLocks/>
            </p:cNvGrpSpPr>
            <p:nvPr/>
          </p:nvGrpSpPr>
          <p:grpSpPr>
            <a:xfrm>
              <a:off x="13451959" y="29482334"/>
              <a:ext cx="8046089" cy="2825308"/>
              <a:chOff x="18800926" y="38390521"/>
              <a:chExt cx="12069133" cy="4237962"/>
            </a:xfrm>
          </p:grpSpPr>
          <p:sp>
            <p:nvSpPr>
              <p:cNvPr id="402" name="Rectangle 401"/>
              <p:cNvSpPr>
                <a:spLocks/>
              </p:cNvSpPr>
              <p:nvPr/>
            </p:nvSpPr>
            <p:spPr>
              <a:xfrm>
                <a:off x="20759155" y="38454363"/>
                <a:ext cx="9556530" cy="769346"/>
              </a:xfrm>
              <a:prstGeom prst="rect">
                <a:avLst/>
              </a:prstGeom>
              <a:effectLst/>
            </p:spPr>
            <p:txBody>
              <a:bodyPr vert="horz" wrap="square" lIns="60960" tIns="30480" rIns="60960" bIns="30480" anchor="t">
                <a:spAutoFit/>
              </a:bodyPr>
              <a:lstStyle/>
              <a:p>
                <a:pPr algn="r">
                  <a:spcBef>
                    <a:spcPts val="400"/>
                  </a:spcBef>
                </a:pPr>
                <a:r>
                  <a:rPr lang="en-US" sz="2933" dirty="0"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GRADUATE AND UNDERGRADUATE</a:t>
                </a:r>
              </a:p>
            </p:txBody>
          </p:sp>
          <p:sp>
            <p:nvSpPr>
              <p:cNvPr id="403" name="Rectangle 402"/>
              <p:cNvSpPr>
                <a:spLocks/>
              </p:cNvSpPr>
              <p:nvPr/>
            </p:nvSpPr>
            <p:spPr>
              <a:xfrm>
                <a:off x="23402543" y="39100689"/>
                <a:ext cx="6988347" cy="707984"/>
              </a:xfrm>
              <a:prstGeom prst="rect">
                <a:avLst/>
              </a:prstGeom>
              <a:effectLst/>
            </p:spPr>
            <p:txBody>
              <a:bodyPr vert="horz" wrap="square" lIns="60960" tIns="30480" rIns="60960" bIns="30480" anchor="t">
                <a:spAutoFit/>
              </a:bodyPr>
              <a:lstStyle/>
              <a:p>
                <a:pPr algn="r">
                  <a:spcBef>
                    <a:spcPts val="400"/>
                  </a:spcBef>
                </a:pPr>
                <a:r>
                  <a:rPr lang="en-US" sz="2667" dirty="0">
                    <a:solidFill>
                      <a:schemeClr val="accent2"/>
                    </a:solidFill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Activity Models Use</a:t>
                </a:r>
              </a:p>
            </p:txBody>
          </p:sp>
          <p:sp>
            <p:nvSpPr>
              <p:cNvPr id="404" name="Rectangle 403"/>
              <p:cNvSpPr>
                <a:spLocks/>
              </p:cNvSpPr>
              <p:nvPr/>
            </p:nvSpPr>
            <p:spPr>
              <a:xfrm>
                <a:off x="20446484" y="39644089"/>
                <a:ext cx="10157184" cy="769346"/>
              </a:xfrm>
              <a:prstGeom prst="rect">
                <a:avLst/>
              </a:prstGeom>
              <a:effectLst/>
            </p:spPr>
            <p:txBody>
              <a:bodyPr vert="horz" wrap="square" lIns="60960" tIns="30480" rIns="60960" bIns="30480" anchor="t">
                <a:spAutoFit/>
              </a:bodyPr>
              <a:lstStyle/>
              <a:p>
                <a:pPr algn="r">
                  <a:spcBef>
                    <a:spcPts val="400"/>
                  </a:spcBef>
                </a:pPr>
                <a:r>
                  <a:rPr lang="en-US" sz="2933" dirty="0"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DIFFERENT CONSTRAINTS</a:t>
                </a:r>
              </a:p>
            </p:txBody>
          </p:sp>
          <p:sp>
            <p:nvSpPr>
              <p:cNvPr id="405" name="Rectangle 404"/>
              <p:cNvSpPr>
                <a:spLocks/>
              </p:cNvSpPr>
              <p:nvPr/>
            </p:nvSpPr>
            <p:spPr>
              <a:xfrm>
                <a:off x="23156105" y="40454901"/>
                <a:ext cx="7234783" cy="707984"/>
              </a:xfrm>
              <a:prstGeom prst="rect">
                <a:avLst/>
              </a:prstGeom>
              <a:effectLst/>
            </p:spPr>
            <p:txBody>
              <a:bodyPr vert="horz" wrap="square" lIns="60960" tIns="30480" rIns="60960" bIns="30480" anchor="t">
                <a:spAutoFit/>
              </a:bodyPr>
              <a:lstStyle/>
              <a:p>
                <a:pPr algn="r">
                  <a:spcBef>
                    <a:spcPts val="400"/>
                  </a:spcBef>
                </a:pPr>
                <a:r>
                  <a:rPr lang="en-US" sz="2667" dirty="0">
                    <a:solidFill>
                      <a:schemeClr val="accent2"/>
                    </a:solidFill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 Forecast Physical Activity</a:t>
                </a: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18800926" y="38390521"/>
                <a:ext cx="12069133" cy="4237962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57"/>
              </a:p>
            </p:txBody>
          </p:sp>
          <p:sp>
            <p:nvSpPr>
              <p:cNvPr id="418" name="Rectangle 417"/>
              <p:cNvSpPr>
                <a:spLocks/>
              </p:cNvSpPr>
              <p:nvPr/>
            </p:nvSpPr>
            <p:spPr>
              <a:xfrm>
                <a:off x="18980906" y="41307532"/>
                <a:ext cx="6331389" cy="1153970"/>
              </a:xfrm>
              <a:prstGeom prst="rect">
                <a:avLst/>
              </a:prstGeom>
              <a:ln w="3810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0960" tIns="30480" rIns="60960" bIns="30480" anchor="t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2133" dirty="0"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Grads: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2133" dirty="0">
                    <a:solidFill>
                      <a:schemeClr val="accent2"/>
                    </a:solidFill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Physical And Psychological Safety</a:t>
                </a:r>
              </a:p>
            </p:txBody>
          </p:sp>
          <p:sp>
            <p:nvSpPr>
              <p:cNvPr id="419" name="Rectangle 418"/>
              <p:cNvSpPr>
                <a:spLocks/>
              </p:cNvSpPr>
              <p:nvPr/>
            </p:nvSpPr>
            <p:spPr>
              <a:xfrm>
                <a:off x="25670212" y="41309616"/>
                <a:ext cx="4933456" cy="1153970"/>
              </a:xfrm>
              <a:prstGeom prst="rect">
                <a:avLst/>
              </a:prstGeom>
              <a:ln w="3810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0960" tIns="30480" rIns="60960" bIns="30480" anchor="t">
                <a:spAutoFit/>
              </a:bodyPr>
              <a:lstStyle/>
              <a:p>
                <a:pPr algn="r">
                  <a:spcBef>
                    <a:spcPts val="400"/>
                  </a:spcBef>
                </a:pPr>
                <a:r>
                  <a:rPr lang="en-US" sz="2133" dirty="0"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Undergrads:</a:t>
                </a:r>
                <a:endParaRPr lang="en-US" sz="2133" dirty="0">
                  <a:solidFill>
                    <a:schemeClr val="accent1"/>
                  </a:solidFill>
                  <a:latin typeface="Britannic Bold" panose="020B09030607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400"/>
                  </a:spcBef>
                </a:pPr>
                <a:r>
                  <a:rPr lang="en-US" sz="2133" dirty="0">
                    <a:solidFill>
                      <a:schemeClr val="accent2"/>
                    </a:solidFill>
                    <a:latin typeface="Britannic Bold" panose="020B0903060703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 Center Administration</a:t>
                </a:r>
              </a:p>
            </p:txBody>
          </p:sp>
        </p:grpSp>
        <p:pic>
          <p:nvPicPr>
            <p:cNvPr id="5" name="Picture 4" descr="Original file ‎ (SVG file, nominally 60 × 33 pixels, file size: 4 ...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2116" y="29921846"/>
              <a:ext cx="2418975" cy="1330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686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ce10400d-3ec3-47eb-a735-805dd7585434&quot; IsConsolidated=&quot;False&quot; IsTopLevel=&quot;False&quot; Layer=&quot;Harvey 4&quot; Source=&quot;Harvey 4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7/8 [7]&quot; Source=&quot;Harvey 8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8/8 [8]&quot; Source=&quot;Harvey 8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ce10400d-3ec3-47eb-a735-805dd7585434&quot; IsConsolidated=&quot;False&quot; IsTopLevel=&quot;False&quot; Layer=&quot;Harvey 0/4 [0]&quot; Source=&quot;Harvey 4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ce10400d-3ec3-47eb-a735-805dd7585434&quot; IsConsolidated=&quot;False&quot; IsTopLevel=&quot;False&quot; Layer=&quot;Harvey 1/4 [1]&quot; Source=&quot;Harvey 4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ce10400d-3ec3-47eb-a735-805dd7585434&quot; IsConsolidated=&quot;False&quot; IsTopLevel=&quot;False&quot; Layer=&quot;Harvey 2/4 [2]&quot; Source=&quot;Harvey 4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ce10400d-3ec3-47eb-a735-805dd7585434&quot; IsConsolidated=&quot;False&quot; IsTopLevel=&quot;False&quot; Layer=&quot;Harvey 3/4 [3]&quot; Source=&quot;Harvey 4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ce10400d-3ec3-47eb-a735-805dd7585434&quot; IsConsolidated=&quot;False&quot; IsTopLevel=&quot;False&quot; Layer=&quot;Harvey 4/4 [4]&quot; Source=&quot;Harvey 4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8&quot; Source=&quot;Harvey 8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0/8 [0]&quot; Source=&quot;Harvey 8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1/8 [1]&quot; Source=&quot;Harvey 8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2/8 [2]&quot; Source=&quot;Harvey 8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3/8 [3]&quot; Source=&quot;Harvey 8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4/8 [4]&quot; Source=&quot;Harvey 8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5/8 [5]&quot; Source=&quot;Harvey 8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5f5a5cb7-ecbb-40cd-97b6-ace4968a84c9&quot; IsConsolidated=&quot;False&quot; IsTopLevel=&quot;False&quot; Layer=&quot;Harvey 6/8 [6]&quot; Source=&quot;Harvey 8&quot; /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351</Words>
  <Application>Microsoft Office PowerPoint</Application>
  <PresentationFormat>Custom</PresentationFormat>
  <Paragraphs>108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Britannic Bold</vt:lpstr>
      <vt:lpstr>Calibri</vt:lpstr>
      <vt:lpstr>Calibri Light</vt:lpstr>
      <vt:lpstr>Times New Roman</vt:lpstr>
      <vt:lpstr>Office Theme</vt:lpstr>
      <vt:lpstr>WHO WORKS OUT AND WHY DON’T THEY JUST STOP?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 Broadbent</dc:creator>
  <cp:lastModifiedBy>Dante Broadbent</cp:lastModifiedBy>
  <cp:revision>82</cp:revision>
  <dcterms:created xsi:type="dcterms:W3CDTF">2017-03-31T18:50:40Z</dcterms:created>
  <dcterms:modified xsi:type="dcterms:W3CDTF">2017-04-05T15:39:49Z</dcterms:modified>
</cp:coreProperties>
</file>