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sldIdLst>
    <p:sldId id="256" r:id="rId2"/>
  </p:sldIdLst>
  <p:sldSz cx="36576000" cy="29260800"/>
  <p:notesSz cx="6858000" cy="9144000"/>
  <p:defaultTextStyle>
    <a:defPPr>
      <a:defRPr lang="en-US"/>
    </a:defPPr>
    <a:lvl1pPr marL="0" algn="l" defTabSz="3761086" rtl="0" eaLnBrk="1" latinLnBrk="0" hangingPunct="1">
      <a:defRPr sz="7400" kern="1200">
        <a:solidFill>
          <a:schemeClr val="tx1"/>
        </a:solidFill>
        <a:latin typeface="+mn-lt"/>
        <a:ea typeface="+mn-ea"/>
        <a:cs typeface="+mn-cs"/>
      </a:defRPr>
    </a:lvl1pPr>
    <a:lvl2pPr marL="1880543" algn="l" defTabSz="3761086" rtl="0" eaLnBrk="1" latinLnBrk="0" hangingPunct="1">
      <a:defRPr sz="7400" kern="1200">
        <a:solidFill>
          <a:schemeClr val="tx1"/>
        </a:solidFill>
        <a:latin typeface="+mn-lt"/>
        <a:ea typeface="+mn-ea"/>
        <a:cs typeface="+mn-cs"/>
      </a:defRPr>
    </a:lvl2pPr>
    <a:lvl3pPr marL="3761086" algn="l" defTabSz="3761086" rtl="0" eaLnBrk="1" latinLnBrk="0" hangingPunct="1">
      <a:defRPr sz="7400" kern="1200">
        <a:solidFill>
          <a:schemeClr val="tx1"/>
        </a:solidFill>
        <a:latin typeface="+mn-lt"/>
        <a:ea typeface="+mn-ea"/>
        <a:cs typeface="+mn-cs"/>
      </a:defRPr>
    </a:lvl3pPr>
    <a:lvl4pPr marL="5641630" algn="l" defTabSz="3761086" rtl="0" eaLnBrk="1" latinLnBrk="0" hangingPunct="1">
      <a:defRPr sz="7400" kern="1200">
        <a:solidFill>
          <a:schemeClr val="tx1"/>
        </a:solidFill>
        <a:latin typeface="+mn-lt"/>
        <a:ea typeface="+mn-ea"/>
        <a:cs typeface="+mn-cs"/>
      </a:defRPr>
    </a:lvl4pPr>
    <a:lvl5pPr marL="7522177" algn="l" defTabSz="3761086" rtl="0" eaLnBrk="1" latinLnBrk="0" hangingPunct="1">
      <a:defRPr sz="7400" kern="1200">
        <a:solidFill>
          <a:schemeClr val="tx1"/>
        </a:solidFill>
        <a:latin typeface="+mn-lt"/>
        <a:ea typeface="+mn-ea"/>
        <a:cs typeface="+mn-cs"/>
      </a:defRPr>
    </a:lvl5pPr>
    <a:lvl6pPr marL="9402720" algn="l" defTabSz="3761086" rtl="0" eaLnBrk="1" latinLnBrk="0" hangingPunct="1">
      <a:defRPr sz="7400" kern="1200">
        <a:solidFill>
          <a:schemeClr val="tx1"/>
        </a:solidFill>
        <a:latin typeface="+mn-lt"/>
        <a:ea typeface="+mn-ea"/>
        <a:cs typeface="+mn-cs"/>
      </a:defRPr>
    </a:lvl6pPr>
    <a:lvl7pPr marL="11283263" algn="l" defTabSz="3761086" rtl="0" eaLnBrk="1" latinLnBrk="0" hangingPunct="1">
      <a:defRPr sz="7400" kern="1200">
        <a:solidFill>
          <a:schemeClr val="tx1"/>
        </a:solidFill>
        <a:latin typeface="+mn-lt"/>
        <a:ea typeface="+mn-ea"/>
        <a:cs typeface="+mn-cs"/>
      </a:defRPr>
    </a:lvl7pPr>
    <a:lvl8pPr marL="13163807" algn="l" defTabSz="3761086" rtl="0" eaLnBrk="1" latinLnBrk="0" hangingPunct="1">
      <a:defRPr sz="7400" kern="1200">
        <a:solidFill>
          <a:schemeClr val="tx1"/>
        </a:solidFill>
        <a:latin typeface="+mn-lt"/>
        <a:ea typeface="+mn-ea"/>
        <a:cs typeface="+mn-cs"/>
      </a:defRPr>
    </a:lvl8pPr>
    <a:lvl9pPr marL="15044350" algn="l" defTabSz="3761086" rtl="0" eaLnBrk="1" latinLnBrk="0" hangingPunct="1">
      <a:defRPr sz="7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9BBB59"/>
    <a:srgbClr val="4F81BD"/>
    <a:srgbClr val="D531D5"/>
    <a:srgbClr val="FFEEB7"/>
    <a:srgbClr val="FFF7DD"/>
    <a:srgbClr val="FFDC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66" autoAdjust="0"/>
    <p:restoredTop sz="98400" autoAdjust="0"/>
  </p:normalViewPr>
  <p:slideViewPr>
    <p:cSldViewPr>
      <p:cViewPr>
        <p:scale>
          <a:sx n="25" d="100"/>
          <a:sy n="25" d="100"/>
        </p:scale>
        <p:origin x="-2016" y="-306"/>
      </p:cViewPr>
      <p:guideLst>
        <p:guide orient="horz" pos="9216"/>
        <p:guide pos="115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16498859"/>
            <a:ext cx="36576000" cy="12761941"/>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376202" tIns="188101" rIns="376202" bIns="188101" rtlCol="0" anchor="ctr"/>
          <a:lstStyle/>
          <a:p>
            <a:pPr algn="ctr"/>
            <a:endParaRPr lang="en-US"/>
          </a:p>
        </p:txBody>
      </p:sp>
      <p:sp>
        <p:nvSpPr>
          <p:cNvPr id="12" name="Rectangle 11"/>
          <p:cNvSpPr/>
          <p:nvPr/>
        </p:nvSpPr>
        <p:spPr>
          <a:xfrm>
            <a:off x="0" y="0"/>
            <a:ext cx="36576000" cy="16498859"/>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76202" tIns="188101" rIns="376202" bIns="188101" rtlCol="0" anchor="ctr"/>
          <a:lstStyle/>
          <a:p>
            <a:pPr algn="ctr"/>
            <a:endParaRPr lang="en-US" dirty="0"/>
          </a:p>
        </p:txBody>
      </p:sp>
      <p:sp>
        <p:nvSpPr>
          <p:cNvPr id="13" name="Rectangle 12"/>
          <p:cNvSpPr/>
          <p:nvPr/>
        </p:nvSpPr>
        <p:spPr>
          <a:xfrm>
            <a:off x="0" y="11316527"/>
            <a:ext cx="36576000" cy="97536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76202" tIns="188101" rIns="376202" bIns="188101" rtlCol="0" anchor="ctr"/>
          <a:lstStyle/>
          <a:p>
            <a:pPr algn="ctr"/>
            <a:endParaRPr lang="en-US"/>
          </a:p>
        </p:txBody>
      </p:sp>
      <p:sp>
        <p:nvSpPr>
          <p:cNvPr id="14" name="Oval 13"/>
          <p:cNvSpPr/>
          <p:nvPr/>
        </p:nvSpPr>
        <p:spPr>
          <a:xfrm>
            <a:off x="0" y="6827520"/>
            <a:ext cx="36576000" cy="2178304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76202" tIns="188101" rIns="376202" bIns="188101" rtlCol="0" anchor="ctr"/>
          <a:lstStyle/>
          <a:p>
            <a:pPr algn="ctr"/>
            <a:endParaRPr lang="en-US"/>
          </a:p>
        </p:txBody>
      </p:sp>
      <p:sp>
        <p:nvSpPr>
          <p:cNvPr id="3" name="Subtitle 2"/>
          <p:cNvSpPr>
            <a:spLocks noGrp="1"/>
          </p:cNvSpPr>
          <p:nvPr>
            <p:ph type="subTitle" idx="1"/>
          </p:nvPr>
        </p:nvSpPr>
        <p:spPr>
          <a:xfrm>
            <a:off x="5895180" y="21557527"/>
            <a:ext cx="22548040" cy="3763708"/>
          </a:xfrm>
        </p:spPr>
        <p:txBody>
          <a:bodyPr>
            <a:normAutofit/>
          </a:bodyPr>
          <a:lstStyle>
            <a:lvl1pPr marL="0" indent="0" algn="l">
              <a:buNone/>
              <a:defRPr sz="9100">
                <a:solidFill>
                  <a:schemeClr val="tx2"/>
                </a:solidFill>
              </a:defRPr>
            </a:lvl1pPr>
            <a:lvl2pPr marL="1881012" indent="0" algn="ctr">
              <a:buNone/>
              <a:defRPr>
                <a:solidFill>
                  <a:schemeClr val="tx1">
                    <a:tint val="75000"/>
                  </a:schemeClr>
                </a:solidFill>
              </a:defRPr>
            </a:lvl2pPr>
            <a:lvl3pPr marL="3762024" indent="0" algn="ctr">
              <a:buNone/>
              <a:defRPr>
                <a:solidFill>
                  <a:schemeClr val="tx1">
                    <a:tint val="75000"/>
                  </a:schemeClr>
                </a:solidFill>
              </a:defRPr>
            </a:lvl3pPr>
            <a:lvl4pPr marL="5643037" indent="0" algn="ctr">
              <a:buNone/>
              <a:defRPr>
                <a:solidFill>
                  <a:schemeClr val="tx1">
                    <a:tint val="75000"/>
                  </a:schemeClr>
                </a:solidFill>
              </a:defRPr>
            </a:lvl4pPr>
            <a:lvl5pPr marL="7524049" indent="0" algn="ctr">
              <a:buNone/>
              <a:defRPr>
                <a:solidFill>
                  <a:schemeClr val="tx1">
                    <a:tint val="75000"/>
                  </a:schemeClr>
                </a:solidFill>
              </a:defRPr>
            </a:lvl5pPr>
            <a:lvl6pPr marL="9405061" indent="0" algn="ctr">
              <a:buNone/>
              <a:defRPr>
                <a:solidFill>
                  <a:schemeClr val="tx1">
                    <a:tint val="75000"/>
                  </a:schemeClr>
                </a:solidFill>
              </a:defRPr>
            </a:lvl6pPr>
            <a:lvl7pPr marL="11286073" indent="0" algn="ctr">
              <a:buNone/>
              <a:defRPr>
                <a:solidFill>
                  <a:schemeClr val="tx1">
                    <a:tint val="75000"/>
                  </a:schemeClr>
                </a:solidFill>
              </a:defRPr>
            </a:lvl7pPr>
            <a:lvl8pPr marL="13167086" indent="0" algn="ctr">
              <a:buNone/>
              <a:defRPr>
                <a:solidFill>
                  <a:schemeClr val="tx1">
                    <a:tint val="75000"/>
                  </a:schemeClr>
                </a:solidFill>
              </a:defRPr>
            </a:lvl8pPr>
            <a:lvl9pPr marL="1504809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ctrTitle"/>
          </p:nvPr>
        </p:nvSpPr>
        <p:spPr>
          <a:xfrm>
            <a:off x="3270326" y="13364439"/>
            <a:ext cx="28701404" cy="7650846"/>
          </a:xfrm>
          <a:effectLst/>
        </p:spPr>
        <p:txBody>
          <a:bodyPr>
            <a:noAutofit/>
          </a:bodyPr>
          <a:lstStyle>
            <a:lvl1pPr marL="2633417" indent="-1881012" algn="l">
              <a:defRPr sz="222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7620000" y="3121148"/>
            <a:ext cx="25603200" cy="148254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15032" y="1606475"/>
            <a:ext cx="8229600" cy="22350246"/>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13296454" y="3121150"/>
            <a:ext cx="19317148" cy="2088417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88087206" y="32769387"/>
            <a:ext cx="78701900" cy="92693069"/>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08690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7285762" y="5621867"/>
            <a:ext cx="39503348" cy="119840589"/>
          </a:xfrm>
        </p:spPr>
        <p:txBody>
          <a:bodyPr vert="eaVert"/>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16379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4572000" y="3121152"/>
            <a:ext cx="25603200" cy="14825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16498859"/>
            <a:ext cx="36576000" cy="12761941"/>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376202" tIns="188101" rIns="376202" bIns="188101" rtlCol="0" anchor="ctr"/>
          <a:lstStyle/>
          <a:p>
            <a:pPr algn="ctr"/>
            <a:endParaRPr lang="en-US"/>
          </a:p>
        </p:txBody>
      </p:sp>
      <p:sp>
        <p:nvSpPr>
          <p:cNvPr id="8" name="Rectangle 7"/>
          <p:cNvSpPr/>
          <p:nvPr/>
        </p:nvSpPr>
        <p:spPr>
          <a:xfrm>
            <a:off x="0" y="0"/>
            <a:ext cx="36576000" cy="16498859"/>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76202" tIns="188101" rIns="376202" bIns="188101" rtlCol="0" anchor="ctr"/>
          <a:lstStyle/>
          <a:p>
            <a:pPr algn="ctr"/>
            <a:endParaRPr lang="en-US" dirty="0"/>
          </a:p>
        </p:txBody>
      </p:sp>
      <p:sp>
        <p:nvSpPr>
          <p:cNvPr id="9" name="Rectangle 8"/>
          <p:cNvSpPr/>
          <p:nvPr/>
        </p:nvSpPr>
        <p:spPr>
          <a:xfrm>
            <a:off x="0" y="11316527"/>
            <a:ext cx="36576000" cy="97536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76202" tIns="188101" rIns="376202" bIns="188101" rtlCol="0" anchor="ctr"/>
          <a:lstStyle/>
          <a:p>
            <a:pPr algn="ctr"/>
            <a:endParaRPr lang="en-US"/>
          </a:p>
        </p:txBody>
      </p:sp>
      <p:sp>
        <p:nvSpPr>
          <p:cNvPr id="10" name="Oval 9"/>
          <p:cNvSpPr/>
          <p:nvPr/>
        </p:nvSpPr>
        <p:spPr>
          <a:xfrm>
            <a:off x="0" y="6827520"/>
            <a:ext cx="36576000" cy="2178304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76202" tIns="188101" rIns="376202" bIns="188101" rtlCol="0" anchor="ctr"/>
          <a:lstStyle/>
          <a:p>
            <a:pPr algn="ctr"/>
            <a:endParaRPr lang="en-US"/>
          </a:p>
        </p:txBody>
      </p:sp>
      <p:sp>
        <p:nvSpPr>
          <p:cNvPr id="2" name="Title 1"/>
          <p:cNvSpPr>
            <a:spLocks noGrp="1"/>
          </p:cNvSpPr>
          <p:nvPr>
            <p:ph type="title"/>
          </p:nvPr>
        </p:nvSpPr>
        <p:spPr>
          <a:xfrm>
            <a:off x="8132780" y="9269965"/>
            <a:ext cx="23866664" cy="10339610"/>
          </a:xfrm>
          <a:effectLst/>
        </p:spPr>
        <p:txBody>
          <a:bodyPr anchor="b"/>
          <a:lstStyle>
            <a:lvl1pPr algn="r">
              <a:defRPr sz="189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089752" y="19658714"/>
            <a:ext cx="23881976" cy="3564629"/>
          </a:xfrm>
        </p:spPr>
        <p:txBody>
          <a:bodyPr anchor="t"/>
          <a:lstStyle>
            <a:lvl1pPr marL="0" indent="0" algn="r">
              <a:buNone/>
              <a:defRPr sz="8200">
                <a:solidFill>
                  <a:schemeClr val="tx2"/>
                </a:solidFill>
              </a:defRPr>
            </a:lvl1pPr>
            <a:lvl2pPr marL="1881012" indent="0">
              <a:buNone/>
              <a:defRPr sz="7400">
                <a:solidFill>
                  <a:schemeClr val="tx1">
                    <a:tint val="75000"/>
                  </a:schemeClr>
                </a:solidFill>
              </a:defRPr>
            </a:lvl2pPr>
            <a:lvl3pPr marL="3762024" indent="0">
              <a:buNone/>
              <a:defRPr sz="6600">
                <a:solidFill>
                  <a:schemeClr val="tx1">
                    <a:tint val="75000"/>
                  </a:schemeClr>
                </a:solidFill>
              </a:defRPr>
            </a:lvl3pPr>
            <a:lvl4pPr marL="5643037" indent="0">
              <a:buNone/>
              <a:defRPr sz="5800">
                <a:solidFill>
                  <a:schemeClr val="tx1">
                    <a:tint val="75000"/>
                  </a:schemeClr>
                </a:solidFill>
              </a:defRPr>
            </a:lvl4pPr>
            <a:lvl5pPr marL="7524049" indent="0">
              <a:buNone/>
              <a:defRPr sz="5800">
                <a:solidFill>
                  <a:schemeClr val="tx1">
                    <a:tint val="75000"/>
                  </a:schemeClr>
                </a:solidFill>
              </a:defRPr>
            </a:lvl5pPr>
            <a:lvl6pPr marL="9405061" indent="0">
              <a:buNone/>
              <a:defRPr sz="5800">
                <a:solidFill>
                  <a:schemeClr val="tx1">
                    <a:tint val="75000"/>
                  </a:schemeClr>
                </a:solidFill>
              </a:defRPr>
            </a:lvl6pPr>
            <a:lvl7pPr marL="11286073" indent="0">
              <a:buNone/>
              <a:defRPr sz="5800">
                <a:solidFill>
                  <a:schemeClr val="tx1">
                    <a:tint val="75000"/>
                  </a:schemeClr>
                </a:solidFill>
              </a:defRPr>
            </a:lvl7pPr>
            <a:lvl8pPr marL="13167086" indent="0">
              <a:buNone/>
              <a:defRPr sz="5800">
                <a:solidFill>
                  <a:schemeClr val="tx1">
                    <a:tint val="75000"/>
                  </a:schemeClr>
                </a:solidFill>
              </a:defRPr>
            </a:lvl8pPr>
            <a:lvl9pPr marL="15048098" indent="0">
              <a:buNone/>
              <a:defRPr sz="5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4571996" y="3121148"/>
            <a:ext cx="13386816" cy="14825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18580608" y="3121152"/>
            <a:ext cx="13386816" cy="14825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0" y="3121152"/>
            <a:ext cx="13386816" cy="2729651"/>
          </a:xfrm>
        </p:spPr>
        <p:txBody>
          <a:bodyPr anchor="b">
            <a:noAutofit/>
          </a:bodyPr>
          <a:lstStyle>
            <a:lvl1pPr marL="0" indent="0" algn="ctr">
              <a:buNone/>
              <a:defRPr lang="en-US" sz="99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4" name="Content Placeholder 3"/>
          <p:cNvSpPr>
            <a:spLocks noGrp="1"/>
          </p:cNvSpPr>
          <p:nvPr>
            <p:ph sz="half" idx="2"/>
          </p:nvPr>
        </p:nvSpPr>
        <p:spPr>
          <a:xfrm>
            <a:off x="4625788" y="5974729"/>
            <a:ext cx="13386816" cy="11704320"/>
          </a:xfrm>
        </p:spPr>
        <p:txBody>
          <a:bodyPr>
            <a:normAutofit/>
          </a:bodyPr>
          <a:lstStyle>
            <a:lvl1pPr>
              <a:defRPr sz="7400"/>
            </a:lvl1pPr>
            <a:lvl2pPr>
              <a:defRPr sz="7400"/>
            </a:lvl2pPr>
            <a:lvl3pPr>
              <a:defRPr sz="66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8589208" y="3121152"/>
            <a:ext cx="13386816" cy="2729651"/>
          </a:xfrm>
        </p:spPr>
        <p:txBody>
          <a:bodyPr anchor="b">
            <a:noAutofit/>
          </a:bodyPr>
          <a:lstStyle>
            <a:lvl1pPr marL="0" indent="0" algn="ctr">
              <a:buNone/>
              <a:defRPr lang="en-US" sz="99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marL="0" lvl="0" indent="0" algn="ctr" defTabSz="3762024" rtl="0" eaLnBrk="1" latinLnBrk="0" hangingPunct="1">
              <a:spcBef>
                <a:spcPct val="20000"/>
              </a:spcBef>
              <a:spcAft>
                <a:spcPts val="1234"/>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18580100" y="5969203"/>
            <a:ext cx="13386816" cy="11704320"/>
          </a:xfrm>
        </p:spPr>
        <p:txBody>
          <a:bodyPr>
            <a:normAutofit/>
          </a:bodyPr>
          <a:lstStyle>
            <a:lvl1pPr>
              <a:defRPr sz="7400"/>
            </a:lvl1pPr>
            <a:lvl2pPr>
              <a:defRPr sz="7400"/>
            </a:lvl2pPr>
            <a:lvl3pPr>
              <a:defRPr sz="66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4/5/2017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56382" y="9428482"/>
            <a:ext cx="14544340" cy="5369570"/>
          </a:xfrm>
          <a:effectLst/>
        </p:spPr>
        <p:txBody>
          <a:bodyPr anchor="b">
            <a:noAutofit/>
          </a:bodyPr>
          <a:lstStyle>
            <a:lvl1pPr marL="940506" indent="-940506" algn="l">
              <a:defRPr sz="115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18374062" y="3121152"/>
            <a:ext cx="16068340" cy="20884181"/>
          </a:xfrm>
        </p:spPr>
        <p:txBody>
          <a:bodyPr anchor="ctr"/>
          <a:lstStyle>
            <a:lvl1pPr>
              <a:defRPr sz="9100"/>
            </a:lvl1pPr>
            <a:lvl2pPr>
              <a:defRPr sz="8200"/>
            </a:lvl2pPr>
            <a:lvl3pPr>
              <a:defRPr sz="7400"/>
            </a:lvl3pPr>
            <a:lvl4pPr>
              <a:defRPr sz="6600"/>
            </a:lvl4pPr>
            <a:lvl5pPr>
              <a:defRPr sz="58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303060" y="14923955"/>
            <a:ext cx="13554640" cy="9128610"/>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16498859"/>
            <a:ext cx="36576000" cy="12761941"/>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376202" tIns="188101" rIns="376202" bIns="188101" rtlCol="0" anchor="ctr"/>
          <a:lstStyle/>
          <a:p>
            <a:pPr algn="ctr"/>
            <a:endParaRPr lang="en-US"/>
          </a:p>
        </p:txBody>
      </p:sp>
      <p:sp>
        <p:nvSpPr>
          <p:cNvPr id="9" name="Rectangle 8"/>
          <p:cNvSpPr/>
          <p:nvPr/>
        </p:nvSpPr>
        <p:spPr>
          <a:xfrm>
            <a:off x="0" y="0"/>
            <a:ext cx="36576000" cy="16498859"/>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76202" tIns="188101" rIns="376202" bIns="188101" rtlCol="0" anchor="ctr"/>
          <a:lstStyle/>
          <a:p>
            <a:pPr algn="ctr"/>
            <a:endParaRPr lang="en-US" dirty="0"/>
          </a:p>
        </p:txBody>
      </p:sp>
      <p:sp>
        <p:nvSpPr>
          <p:cNvPr id="10" name="Rectangle 9"/>
          <p:cNvSpPr/>
          <p:nvPr/>
        </p:nvSpPr>
        <p:spPr>
          <a:xfrm>
            <a:off x="0" y="11316527"/>
            <a:ext cx="36576000" cy="97536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76202" tIns="188101" rIns="376202" bIns="188101" rtlCol="0" anchor="ctr"/>
          <a:lstStyle/>
          <a:p>
            <a:pPr algn="ctr"/>
            <a:endParaRPr lang="en-US"/>
          </a:p>
        </p:txBody>
      </p:sp>
      <p:sp>
        <p:nvSpPr>
          <p:cNvPr id="11" name="Oval 10"/>
          <p:cNvSpPr/>
          <p:nvPr/>
        </p:nvSpPr>
        <p:spPr>
          <a:xfrm>
            <a:off x="0" y="6827520"/>
            <a:ext cx="36576000" cy="2178304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76202" tIns="188101" rIns="376202" bIns="188101" rtlCol="0" anchor="ctr"/>
          <a:lstStyle/>
          <a:p>
            <a:pPr algn="ctr"/>
            <a:endParaRPr lang="en-US"/>
          </a:p>
        </p:txBody>
      </p:sp>
      <p:sp>
        <p:nvSpPr>
          <p:cNvPr id="3" name="Picture Placeholder 2"/>
          <p:cNvSpPr>
            <a:spLocks noGrp="1"/>
          </p:cNvSpPr>
          <p:nvPr>
            <p:ph type="pic" idx="1"/>
          </p:nvPr>
        </p:nvSpPr>
        <p:spPr>
          <a:xfrm>
            <a:off x="17900700" y="4876800"/>
            <a:ext cx="16459200" cy="133453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8200"/>
            </a:lvl1pPr>
            <a:lvl2pPr marL="1881012" indent="0">
              <a:buNone/>
              <a:defRPr sz="11500"/>
            </a:lvl2pPr>
            <a:lvl3pPr marL="3762024" indent="0">
              <a:buNone/>
              <a:defRPr sz="9900"/>
            </a:lvl3pPr>
            <a:lvl4pPr marL="5643037" indent="0">
              <a:buNone/>
              <a:defRPr sz="8200"/>
            </a:lvl4pPr>
            <a:lvl5pPr marL="7524049" indent="0">
              <a:buNone/>
              <a:defRPr sz="8200"/>
            </a:lvl5pPr>
            <a:lvl6pPr marL="9405061" indent="0">
              <a:buNone/>
              <a:defRPr sz="8200"/>
            </a:lvl6pPr>
            <a:lvl7pPr marL="11286073" indent="0">
              <a:buNone/>
              <a:defRPr sz="8200"/>
            </a:lvl7pPr>
            <a:lvl8pPr marL="13167086" indent="0">
              <a:buNone/>
              <a:defRPr sz="8200"/>
            </a:lvl8pPr>
            <a:lvl9pPr marL="15048098" indent="0">
              <a:buNone/>
              <a:defRPr sz="8200"/>
            </a:lvl9pPr>
          </a:lstStyle>
          <a:p>
            <a:r>
              <a:rPr lang="en-US" smtClean="0"/>
              <a:t>Click icon to add picture</a:t>
            </a:r>
            <a:endParaRPr lang="en-US" dirty="0"/>
          </a:p>
        </p:txBody>
      </p:sp>
      <p:sp>
        <p:nvSpPr>
          <p:cNvPr id="4" name="Text Placeholder 3"/>
          <p:cNvSpPr>
            <a:spLocks noGrp="1"/>
          </p:cNvSpPr>
          <p:nvPr>
            <p:ph type="body" sz="half" idx="2"/>
          </p:nvPr>
        </p:nvSpPr>
        <p:spPr>
          <a:xfrm>
            <a:off x="3511548" y="4311407"/>
            <a:ext cx="14776456" cy="9228885"/>
          </a:xfrm>
        </p:spPr>
        <p:txBody>
          <a:bodyPr anchor="b"/>
          <a:lstStyle>
            <a:lvl1pPr marL="752405" indent="-752405">
              <a:buFont typeface="Georgia" pitchFamily="18" charset="0"/>
              <a:buChar char="*"/>
              <a:defRPr sz="66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2909072" y="19048196"/>
            <a:ext cx="25534152" cy="4876800"/>
          </a:xfrm>
        </p:spPr>
        <p:txBody>
          <a:bodyPr anchor="b">
            <a:noAutofit/>
          </a:bodyPr>
          <a:lstStyle>
            <a:lvl1pPr algn="l">
              <a:defRPr sz="189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21783040"/>
            <a:ext cx="36576000" cy="747776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376202" tIns="188101" rIns="376202" bIns="188101" rtlCol="0" anchor="ctr"/>
          <a:lstStyle/>
          <a:p>
            <a:pPr algn="ctr"/>
            <a:endParaRPr lang="en-US"/>
          </a:p>
        </p:txBody>
      </p:sp>
      <p:sp>
        <p:nvSpPr>
          <p:cNvPr id="8" name="Rectangle 7"/>
          <p:cNvSpPr/>
          <p:nvPr/>
        </p:nvSpPr>
        <p:spPr>
          <a:xfrm>
            <a:off x="0" y="0"/>
            <a:ext cx="36576000" cy="2178304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76202" tIns="188101" rIns="376202" bIns="188101" rtlCol="0" anchor="ctr"/>
          <a:lstStyle/>
          <a:p>
            <a:pPr algn="ctr"/>
            <a:endParaRPr lang="en-US" dirty="0"/>
          </a:p>
        </p:txBody>
      </p:sp>
      <p:sp>
        <p:nvSpPr>
          <p:cNvPr id="9" name="Rectangle 8"/>
          <p:cNvSpPr/>
          <p:nvPr/>
        </p:nvSpPr>
        <p:spPr>
          <a:xfrm>
            <a:off x="0" y="16078097"/>
            <a:ext cx="36576000" cy="97536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76202" tIns="188101" rIns="376202" bIns="188101" rtlCol="0" anchor="ctr"/>
          <a:lstStyle/>
          <a:p>
            <a:pPr algn="ctr"/>
            <a:endParaRPr lang="en-US"/>
          </a:p>
        </p:txBody>
      </p:sp>
      <p:sp>
        <p:nvSpPr>
          <p:cNvPr id="10" name="Oval 9"/>
          <p:cNvSpPr/>
          <p:nvPr/>
        </p:nvSpPr>
        <p:spPr>
          <a:xfrm>
            <a:off x="0" y="6827520"/>
            <a:ext cx="36576000" cy="2178304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76202" tIns="188101" rIns="376202" bIns="188101" rtlCol="0" anchor="ctr"/>
          <a:lstStyle/>
          <a:p>
            <a:pPr algn="ctr"/>
            <a:endParaRPr lang="en-US"/>
          </a:p>
        </p:txBody>
      </p:sp>
      <p:sp>
        <p:nvSpPr>
          <p:cNvPr id="2" name="Title Placeholder 1"/>
          <p:cNvSpPr>
            <a:spLocks noGrp="1"/>
          </p:cNvSpPr>
          <p:nvPr>
            <p:ph type="title"/>
          </p:nvPr>
        </p:nvSpPr>
        <p:spPr>
          <a:xfrm>
            <a:off x="7173158" y="18654583"/>
            <a:ext cx="26050044" cy="4876800"/>
          </a:xfrm>
          <a:prstGeom prst="rect">
            <a:avLst/>
          </a:prstGeom>
          <a:effectLst/>
        </p:spPr>
        <p:txBody>
          <a:bodyPr vert="horz" lIns="376202" tIns="188101" rIns="376202" bIns="188101"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0" y="3124309"/>
            <a:ext cx="25603200" cy="14825472"/>
          </a:xfrm>
          <a:prstGeom prst="rect">
            <a:avLst/>
          </a:prstGeom>
        </p:spPr>
        <p:txBody>
          <a:bodyPr vert="horz" lIns="376202" tIns="188101" rIns="376202" bIns="18810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4688800" y="26334722"/>
            <a:ext cx="10058400" cy="1557867"/>
          </a:xfrm>
          <a:prstGeom prst="rect">
            <a:avLst/>
          </a:prstGeom>
        </p:spPr>
        <p:txBody>
          <a:bodyPr vert="horz" lIns="376202" tIns="188101" rIns="376202" bIns="188101" rtlCol="0" anchor="ctr"/>
          <a:lstStyle>
            <a:lvl1pPr algn="r">
              <a:defRPr sz="4500" b="1">
                <a:solidFill>
                  <a:schemeClr val="tx1">
                    <a:lumMod val="50000"/>
                    <a:lumOff val="50000"/>
                  </a:schemeClr>
                </a:solidFill>
              </a:defRPr>
            </a:lvl1pPr>
          </a:lstStyle>
          <a:p>
            <a:fld id="{1D8BD707-D9CF-40AE-B4C6-C98DA3205C09}" type="datetimeFigureOut">
              <a:rPr lang="en-US" smtClean="0"/>
              <a:pPr/>
              <a:t>4/5/2017</a:t>
            </a:fld>
            <a:endParaRPr lang="en-US"/>
          </a:p>
        </p:txBody>
      </p:sp>
      <p:sp>
        <p:nvSpPr>
          <p:cNvPr id="5" name="Footer Placeholder 4"/>
          <p:cNvSpPr>
            <a:spLocks noGrp="1"/>
          </p:cNvSpPr>
          <p:nvPr>
            <p:ph type="ftr" sz="quarter" idx="3"/>
          </p:nvPr>
        </p:nvSpPr>
        <p:spPr>
          <a:xfrm>
            <a:off x="1828798" y="26334722"/>
            <a:ext cx="13411204" cy="1557867"/>
          </a:xfrm>
          <a:prstGeom prst="rect">
            <a:avLst/>
          </a:prstGeom>
        </p:spPr>
        <p:txBody>
          <a:bodyPr vert="horz" lIns="376202" tIns="188101" rIns="376202" bIns="188101" rtlCol="0" anchor="ctr"/>
          <a:lstStyle>
            <a:lvl1pPr algn="l">
              <a:defRPr sz="45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5240000" y="26334722"/>
            <a:ext cx="7315200" cy="1557867"/>
          </a:xfrm>
          <a:prstGeom prst="rect">
            <a:avLst/>
          </a:prstGeom>
        </p:spPr>
        <p:txBody>
          <a:bodyPr vert="horz" lIns="376202" tIns="188101" rIns="376202" bIns="188101" rtlCol="0" anchor="ctr"/>
          <a:lstStyle>
            <a:lvl1pPr algn="ctr">
              <a:defRPr sz="4900" b="1">
                <a:solidFill>
                  <a:schemeClr val="tx1">
                    <a:lumMod val="50000"/>
                    <a:lumOff val="50000"/>
                  </a:schemeClr>
                </a:solidFill>
              </a:defRPr>
            </a:lvl1pPr>
          </a:lstStyle>
          <a:p>
            <a:fld id="{B6F15528-21DE-4FAA-801E-634DDDAF4B2B}" type="slidenum">
              <a:rPr lang="en-US" smtClean="0"/>
              <a:pPr/>
              <a:t>‹#›</a:t>
            </a:fld>
            <a:endParaRPr lang="en-US"/>
          </a:p>
        </p:txBody>
      </p:sp>
      <p:pic>
        <p:nvPicPr>
          <p:cNvPr id="11" name="Picture 2" descr="Image result for sheet metal forming cup drawing"/>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l="3195" b="47169"/>
          <a:stretch/>
        </p:blipFill>
        <p:spPr bwMode="auto">
          <a:xfrm>
            <a:off x="0" y="-3084049"/>
            <a:ext cx="36612832" cy="32344849"/>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676" r:id="rId12"/>
    <p:sldLayoutId id="2147483683" r:id="rId13"/>
  </p:sldLayoutIdLst>
  <p:timing>
    <p:tnLst>
      <p:par>
        <p:cTn id="1" dur="indefinite" restart="never" nodeType="tmRoot"/>
      </p:par>
    </p:tnLst>
  </p:timing>
  <p:txStyles>
    <p:titleStyle>
      <a:lvl1pPr marL="1316709" indent="-1316709" algn="r" defTabSz="3762024" rtl="0" eaLnBrk="1" latinLnBrk="0" hangingPunct="1">
        <a:spcBef>
          <a:spcPct val="0"/>
        </a:spcBef>
        <a:buClr>
          <a:schemeClr val="accent6">
            <a:lumMod val="75000"/>
          </a:schemeClr>
        </a:buClr>
        <a:buSzPct val="128000"/>
        <a:buFont typeface="Georgia" pitchFamily="18" charset="0"/>
        <a:buChar char="*"/>
        <a:defRPr sz="189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940506" indent="-752405" algn="l" defTabSz="3762024" rtl="0" eaLnBrk="1" latinLnBrk="0" hangingPunct="1">
        <a:spcBef>
          <a:spcPct val="20000"/>
        </a:spcBef>
        <a:spcAft>
          <a:spcPts val="1234"/>
        </a:spcAft>
        <a:buClr>
          <a:schemeClr val="accent6">
            <a:lumMod val="75000"/>
          </a:schemeClr>
        </a:buClr>
        <a:buSzPct val="130000"/>
        <a:buFont typeface="Georgia" pitchFamily="18" charset="0"/>
        <a:buChar char="*"/>
        <a:defRPr sz="9100" kern="1200">
          <a:solidFill>
            <a:schemeClr val="tx1">
              <a:lumMod val="75000"/>
              <a:lumOff val="25000"/>
            </a:schemeClr>
          </a:solidFill>
          <a:latin typeface="+mn-lt"/>
          <a:ea typeface="+mn-ea"/>
          <a:cs typeface="+mn-cs"/>
        </a:defRPr>
      </a:lvl1pPr>
      <a:lvl2pPr marL="2257215" indent="-752405" algn="l" defTabSz="3762024" rtl="0" eaLnBrk="1" latinLnBrk="0" hangingPunct="1">
        <a:spcBef>
          <a:spcPct val="20000"/>
        </a:spcBef>
        <a:spcAft>
          <a:spcPts val="1234"/>
        </a:spcAft>
        <a:buClr>
          <a:schemeClr val="accent6">
            <a:lumMod val="75000"/>
          </a:schemeClr>
        </a:buClr>
        <a:buSzPct val="130000"/>
        <a:buFont typeface="Georgia" pitchFamily="18" charset="0"/>
        <a:buChar char="*"/>
        <a:defRPr sz="8200" kern="1200">
          <a:solidFill>
            <a:schemeClr val="tx1">
              <a:lumMod val="75000"/>
              <a:lumOff val="25000"/>
            </a:schemeClr>
          </a:solidFill>
          <a:latin typeface="+mn-lt"/>
          <a:ea typeface="+mn-ea"/>
          <a:cs typeface="+mn-cs"/>
        </a:defRPr>
      </a:lvl2pPr>
      <a:lvl3pPr marL="3385822" indent="-752405" algn="l" defTabSz="3762024" rtl="0" eaLnBrk="1" latinLnBrk="0" hangingPunct="1">
        <a:spcBef>
          <a:spcPct val="20000"/>
        </a:spcBef>
        <a:spcAft>
          <a:spcPts val="1234"/>
        </a:spcAft>
        <a:buClr>
          <a:schemeClr val="accent6">
            <a:lumMod val="75000"/>
          </a:schemeClr>
        </a:buClr>
        <a:buSzPct val="130000"/>
        <a:buFont typeface="Georgia" pitchFamily="18" charset="0"/>
        <a:buChar char="*"/>
        <a:defRPr sz="7400" kern="1200">
          <a:solidFill>
            <a:schemeClr val="tx1">
              <a:lumMod val="75000"/>
              <a:lumOff val="25000"/>
            </a:schemeClr>
          </a:solidFill>
          <a:latin typeface="+mn-lt"/>
          <a:ea typeface="+mn-ea"/>
          <a:cs typeface="+mn-cs"/>
        </a:defRPr>
      </a:lvl3pPr>
      <a:lvl4pPr marL="4514429" indent="-752405" algn="l" defTabSz="3762024" rtl="0" eaLnBrk="1" latinLnBrk="0" hangingPunct="1">
        <a:spcBef>
          <a:spcPct val="20000"/>
        </a:spcBef>
        <a:spcAft>
          <a:spcPts val="1234"/>
        </a:spcAft>
        <a:buClr>
          <a:schemeClr val="accent6">
            <a:lumMod val="75000"/>
          </a:schemeClr>
        </a:buClr>
        <a:buSzPct val="130000"/>
        <a:buFont typeface="Georgia" pitchFamily="18" charset="0"/>
        <a:buChar char="*"/>
        <a:defRPr sz="6600" kern="1200">
          <a:solidFill>
            <a:schemeClr val="tx1">
              <a:lumMod val="75000"/>
              <a:lumOff val="25000"/>
            </a:schemeClr>
          </a:solidFill>
          <a:latin typeface="+mn-lt"/>
          <a:ea typeface="+mn-ea"/>
          <a:cs typeface="+mn-cs"/>
        </a:defRPr>
      </a:lvl4pPr>
      <a:lvl5pPr marL="5718277" indent="-752405" algn="l" defTabSz="3762024" rtl="0" eaLnBrk="1" latinLnBrk="0" hangingPunct="1">
        <a:spcBef>
          <a:spcPct val="20000"/>
        </a:spcBef>
        <a:spcAft>
          <a:spcPts val="1234"/>
        </a:spcAft>
        <a:buClr>
          <a:schemeClr val="accent6">
            <a:lumMod val="75000"/>
          </a:schemeClr>
        </a:buClr>
        <a:buSzPct val="130000"/>
        <a:buFont typeface="Georgia" pitchFamily="18" charset="0"/>
        <a:buChar char="*"/>
        <a:defRPr sz="5800" kern="1200">
          <a:solidFill>
            <a:schemeClr val="tx1">
              <a:lumMod val="75000"/>
              <a:lumOff val="25000"/>
            </a:schemeClr>
          </a:solidFill>
          <a:latin typeface="+mn-lt"/>
          <a:ea typeface="+mn-ea"/>
          <a:cs typeface="+mn-cs"/>
        </a:defRPr>
      </a:lvl5pPr>
      <a:lvl6pPr marL="6846885" indent="-752405" algn="l" defTabSz="3762024" rtl="0" eaLnBrk="1" latinLnBrk="0" hangingPunct="1">
        <a:spcBef>
          <a:spcPct val="20000"/>
        </a:spcBef>
        <a:spcAft>
          <a:spcPts val="1234"/>
        </a:spcAft>
        <a:buClr>
          <a:schemeClr val="accent6">
            <a:lumMod val="75000"/>
          </a:schemeClr>
        </a:buClr>
        <a:buSzPct val="130000"/>
        <a:buFont typeface="Georgia" pitchFamily="18" charset="0"/>
        <a:buChar char="*"/>
        <a:defRPr sz="5800" kern="1200">
          <a:solidFill>
            <a:schemeClr val="tx1">
              <a:lumMod val="75000"/>
              <a:lumOff val="25000"/>
            </a:schemeClr>
          </a:solidFill>
          <a:latin typeface="+mn-lt"/>
          <a:ea typeface="+mn-ea"/>
          <a:cs typeface="+mn-cs"/>
        </a:defRPr>
      </a:lvl6pPr>
      <a:lvl7pPr marL="8088353" indent="-752405" algn="l" defTabSz="3762024" rtl="0" eaLnBrk="1" latinLnBrk="0" hangingPunct="1">
        <a:spcBef>
          <a:spcPct val="20000"/>
        </a:spcBef>
        <a:spcAft>
          <a:spcPts val="1234"/>
        </a:spcAft>
        <a:buClr>
          <a:schemeClr val="accent6">
            <a:lumMod val="75000"/>
          </a:schemeClr>
        </a:buClr>
        <a:buSzPct val="130000"/>
        <a:buFont typeface="Georgia" pitchFamily="18" charset="0"/>
        <a:buChar char="*"/>
        <a:defRPr sz="5800" kern="1200">
          <a:solidFill>
            <a:schemeClr val="tx1">
              <a:lumMod val="75000"/>
              <a:lumOff val="25000"/>
            </a:schemeClr>
          </a:solidFill>
          <a:latin typeface="+mn-lt"/>
          <a:ea typeface="+mn-ea"/>
          <a:cs typeface="+mn-cs"/>
        </a:defRPr>
      </a:lvl7pPr>
      <a:lvl8pPr marL="9405061" indent="-752405" algn="l" defTabSz="3762024" rtl="0" eaLnBrk="1" latinLnBrk="0" hangingPunct="1">
        <a:spcBef>
          <a:spcPct val="20000"/>
        </a:spcBef>
        <a:spcAft>
          <a:spcPts val="1234"/>
        </a:spcAft>
        <a:buClr>
          <a:schemeClr val="accent6">
            <a:lumMod val="75000"/>
          </a:schemeClr>
        </a:buClr>
        <a:buSzPct val="130000"/>
        <a:buFont typeface="Georgia" pitchFamily="18" charset="0"/>
        <a:buChar char="*"/>
        <a:defRPr sz="5800" kern="1200">
          <a:solidFill>
            <a:schemeClr val="tx1">
              <a:lumMod val="75000"/>
              <a:lumOff val="25000"/>
            </a:schemeClr>
          </a:solidFill>
          <a:latin typeface="+mn-lt"/>
          <a:ea typeface="+mn-ea"/>
          <a:cs typeface="+mn-cs"/>
        </a:defRPr>
      </a:lvl8pPr>
      <a:lvl9pPr marL="10646529" indent="-752405" algn="l" defTabSz="3762024" rtl="0" eaLnBrk="1" latinLnBrk="0" hangingPunct="1">
        <a:spcBef>
          <a:spcPct val="20000"/>
        </a:spcBef>
        <a:spcAft>
          <a:spcPts val="1234"/>
        </a:spcAft>
        <a:buClr>
          <a:schemeClr val="accent6">
            <a:lumMod val="75000"/>
          </a:schemeClr>
        </a:buClr>
        <a:buSzPct val="130000"/>
        <a:buFont typeface="Georgia" pitchFamily="18" charset="0"/>
        <a:buChar char="*"/>
        <a:defRPr sz="5800" kern="1200">
          <a:solidFill>
            <a:schemeClr val="tx1">
              <a:lumMod val="75000"/>
              <a:lumOff val="25000"/>
            </a:schemeClr>
          </a:solidFill>
          <a:latin typeface="+mn-lt"/>
          <a:ea typeface="+mn-ea"/>
          <a:cs typeface="+mn-cs"/>
        </a:defRPr>
      </a:lvl9pPr>
    </p:bodyStyle>
    <p:otherStyle>
      <a:defPPr>
        <a:defRPr lang="en-US"/>
      </a:defPPr>
      <a:lvl1pPr marL="0" algn="l" defTabSz="3762024" rtl="0" eaLnBrk="1" latinLnBrk="0" hangingPunct="1">
        <a:defRPr sz="7400" kern="1200">
          <a:solidFill>
            <a:schemeClr val="tx1"/>
          </a:solidFill>
          <a:latin typeface="+mn-lt"/>
          <a:ea typeface="+mn-ea"/>
          <a:cs typeface="+mn-cs"/>
        </a:defRPr>
      </a:lvl1pPr>
      <a:lvl2pPr marL="1881012" algn="l" defTabSz="3762024" rtl="0" eaLnBrk="1" latinLnBrk="0" hangingPunct="1">
        <a:defRPr sz="7400" kern="1200">
          <a:solidFill>
            <a:schemeClr val="tx1"/>
          </a:solidFill>
          <a:latin typeface="+mn-lt"/>
          <a:ea typeface="+mn-ea"/>
          <a:cs typeface="+mn-cs"/>
        </a:defRPr>
      </a:lvl2pPr>
      <a:lvl3pPr marL="3762024" algn="l" defTabSz="3762024" rtl="0" eaLnBrk="1" latinLnBrk="0" hangingPunct="1">
        <a:defRPr sz="7400" kern="1200">
          <a:solidFill>
            <a:schemeClr val="tx1"/>
          </a:solidFill>
          <a:latin typeface="+mn-lt"/>
          <a:ea typeface="+mn-ea"/>
          <a:cs typeface="+mn-cs"/>
        </a:defRPr>
      </a:lvl3pPr>
      <a:lvl4pPr marL="5643037" algn="l" defTabSz="3762024" rtl="0" eaLnBrk="1" latinLnBrk="0" hangingPunct="1">
        <a:defRPr sz="7400" kern="1200">
          <a:solidFill>
            <a:schemeClr val="tx1"/>
          </a:solidFill>
          <a:latin typeface="+mn-lt"/>
          <a:ea typeface="+mn-ea"/>
          <a:cs typeface="+mn-cs"/>
        </a:defRPr>
      </a:lvl4pPr>
      <a:lvl5pPr marL="7524049" algn="l" defTabSz="3762024" rtl="0" eaLnBrk="1" latinLnBrk="0" hangingPunct="1">
        <a:defRPr sz="7400" kern="1200">
          <a:solidFill>
            <a:schemeClr val="tx1"/>
          </a:solidFill>
          <a:latin typeface="+mn-lt"/>
          <a:ea typeface="+mn-ea"/>
          <a:cs typeface="+mn-cs"/>
        </a:defRPr>
      </a:lvl5pPr>
      <a:lvl6pPr marL="9405061" algn="l" defTabSz="3762024" rtl="0" eaLnBrk="1" latinLnBrk="0" hangingPunct="1">
        <a:defRPr sz="7400" kern="1200">
          <a:solidFill>
            <a:schemeClr val="tx1"/>
          </a:solidFill>
          <a:latin typeface="+mn-lt"/>
          <a:ea typeface="+mn-ea"/>
          <a:cs typeface="+mn-cs"/>
        </a:defRPr>
      </a:lvl6pPr>
      <a:lvl7pPr marL="11286073" algn="l" defTabSz="3762024" rtl="0" eaLnBrk="1" latinLnBrk="0" hangingPunct="1">
        <a:defRPr sz="7400" kern="1200">
          <a:solidFill>
            <a:schemeClr val="tx1"/>
          </a:solidFill>
          <a:latin typeface="+mn-lt"/>
          <a:ea typeface="+mn-ea"/>
          <a:cs typeface="+mn-cs"/>
        </a:defRPr>
      </a:lvl7pPr>
      <a:lvl8pPr marL="13167086" algn="l" defTabSz="3762024" rtl="0" eaLnBrk="1" latinLnBrk="0" hangingPunct="1">
        <a:defRPr sz="7400" kern="1200">
          <a:solidFill>
            <a:schemeClr val="tx1"/>
          </a:solidFill>
          <a:latin typeface="+mn-lt"/>
          <a:ea typeface="+mn-ea"/>
          <a:cs typeface="+mn-cs"/>
        </a:defRPr>
      </a:lvl8pPr>
      <a:lvl9pPr marL="15048098" algn="l" defTabSz="3762024"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7" Type="http://schemas.openxmlformats.org/officeDocument/2006/relationships/image" Target="../media/image73.png"/><Relationship Id="rId63" Type="http://schemas.openxmlformats.org/officeDocument/2006/relationships/image" Target="../media/image7.png"/><Relationship Id="rId21" Type="http://schemas.openxmlformats.org/officeDocument/2006/relationships/image" Target="../media/image120.png"/><Relationship Id="rId68" Type="http://schemas.openxmlformats.org/officeDocument/2006/relationships/image" Target="../media/image25.png"/><Relationship Id="rId84" Type="http://schemas.openxmlformats.org/officeDocument/2006/relationships/image" Target="../media/image30.tiff"/><Relationship Id="rId89" Type="http://schemas.openxmlformats.org/officeDocument/2006/relationships/image" Target="../media/image35.tiff"/><Relationship Id="rId112" Type="http://schemas.openxmlformats.org/officeDocument/2006/relationships/image" Target="../media/image68.png"/><Relationship Id="rId133" Type="http://schemas.openxmlformats.org/officeDocument/2006/relationships/image" Target="../media/image51.tiff"/><Relationship Id="rId138" Type="http://schemas.openxmlformats.org/officeDocument/2006/relationships/image" Target="../media/image94.png"/><Relationship Id="rId154" Type="http://schemas.openxmlformats.org/officeDocument/2006/relationships/image" Target="../media/image72.tiff"/><Relationship Id="rId159" Type="http://schemas.openxmlformats.org/officeDocument/2006/relationships/image" Target="../media/image76.tiff"/><Relationship Id="rId175" Type="http://schemas.openxmlformats.org/officeDocument/2006/relationships/image" Target="../media/image131.png"/><Relationship Id="rId170" Type="http://schemas.openxmlformats.org/officeDocument/2006/relationships/image" Target="../media/image126.png"/><Relationship Id="rId16" Type="http://schemas.openxmlformats.org/officeDocument/2006/relationships/image" Target="../media/image18.png"/><Relationship Id="rId107" Type="http://schemas.openxmlformats.org/officeDocument/2006/relationships/image" Target="../media/image63.png"/><Relationship Id="rId11" Type="http://schemas.openxmlformats.org/officeDocument/2006/relationships/image" Target="../media/image11.tif"/><Relationship Id="rId58" Type="http://schemas.openxmlformats.org/officeDocument/2006/relationships/image" Target="../media/image2.wmf"/><Relationship Id="rId74" Type="http://schemas.openxmlformats.org/officeDocument/2006/relationships/image" Target="../media/image21.png"/><Relationship Id="rId79" Type="http://schemas.openxmlformats.org/officeDocument/2006/relationships/image" Target="../media/image26.tiff"/><Relationship Id="rId102" Type="http://schemas.openxmlformats.org/officeDocument/2006/relationships/image" Target="../media/image41.png"/><Relationship Id="rId123" Type="http://schemas.openxmlformats.org/officeDocument/2006/relationships/image" Target="../media/image79.png"/><Relationship Id="rId128" Type="http://schemas.openxmlformats.org/officeDocument/2006/relationships/image" Target="../media/image84.png"/><Relationship Id="rId144" Type="http://schemas.openxmlformats.org/officeDocument/2006/relationships/image" Target="../media/image61.tiff"/><Relationship Id="rId149" Type="http://schemas.openxmlformats.org/officeDocument/2006/relationships/image" Target="../media/image66.tiff"/><Relationship Id="rId5" Type="http://schemas.openxmlformats.org/officeDocument/2006/relationships/image" Target="../media/image5.tiff"/><Relationship Id="rId90" Type="http://schemas.openxmlformats.org/officeDocument/2006/relationships/image" Target="../media/image36.tiff"/><Relationship Id="rId95" Type="http://schemas.openxmlformats.org/officeDocument/2006/relationships/image" Target="../media/image40.tiff"/><Relationship Id="rId160" Type="http://schemas.openxmlformats.org/officeDocument/2006/relationships/image" Target="../media/image116.png"/><Relationship Id="rId165" Type="http://schemas.openxmlformats.org/officeDocument/2006/relationships/image" Target="../media/image81.tiff"/><Relationship Id="rId181" Type="http://schemas.openxmlformats.org/officeDocument/2006/relationships/image" Target="../media/image137.png"/><Relationship Id="rId64" Type="http://schemas.openxmlformats.org/officeDocument/2006/relationships/image" Target="../media/image22.png"/><Relationship Id="rId27" Type="http://schemas.openxmlformats.org/officeDocument/2006/relationships/image" Target="../media/image266.png"/><Relationship Id="rId69" Type="http://schemas.openxmlformats.org/officeDocument/2006/relationships/image" Target="../media/image15.tif"/><Relationship Id="rId113" Type="http://schemas.openxmlformats.org/officeDocument/2006/relationships/image" Target="../media/image69.png"/><Relationship Id="rId118" Type="http://schemas.openxmlformats.org/officeDocument/2006/relationships/image" Target="../media/image45.tif"/><Relationship Id="rId134" Type="http://schemas.openxmlformats.org/officeDocument/2006/relationships/image" Target="../media/image52.tiff"/><Relationship Id="rId139" Type="http://schemas.openxmlformats.org/officeDocument/2006/relationships/image" Target="../media/image56.tiff"/><Relationship Id="rId80" Type="http://schemas.openxmlformats.org/officeDocument/2006/relationships/image" Target="../media/image27.tiff"/><Relationship Id="rId85" Type="http://schemas.openxmlformats.org/officeDocument/2006/relationships/image" Target="../media/image31.tiff"/><Relationship Id="rId150" Type="http://schemas.openxmlformats.org/officeDocument/2006/relationships/image" Target="../media/image67.tiff"/><Relationship Id="rId155" Type="http://schemas.openxmlformats.org/officeDocument/2006/relationships/image" Target="../media/image73.tiff"/><Relationship Id="rId171" Type="http://schemas.openxmlformats.org/officeDocument/2006/relationships/image" Target="../media/image127.png"/><Relationship Id="rId176" Type="http://schemas.openxmlformats.org/officeDocument/2006/relationships/image" Target="../media/image132.png"/><Relationship Id="rId12" Type="http://schemas.openxmlformats.org/officeDocument/2006/relationships/image" Target="../media/image14.png"/><Relationship Id="rId17" Type="http://schemas.openxmlformats.org/officeDocument/2006/relationships/image" Target="../media/image19.png"/><Relationship Id="rId59" Type="http://schemas.openxmlformats.org/officeDocument/2006/relationships/oleObject" Target="../embeddings/oleObject110.bin"/><Relationship Id="rId67" Type="http://schemas.openxmlformats.org/officeDocument/2006/relationships/image" Target="../media/image14.tif"/><Relationship Id="rId103" Type="http://schemas.openxmlformats.org/officeDocument/2006/relationships/image" Target="../media/image59.png"/><Relationship Id="rId108" Type="http://schemas.openxmlformats.org/officeDocument/2006/relationships/image" Target="../media/image64.png"/><Relationship Id="rId116" Type="http://schemas.openxmlformats.org/officeDocument/2006/relationships/image" Target="../media/image72.png"/><Relationship Id="rId124" Type="http://schemas.openxmlformats.org/officeDocument/2006/relationships/image" Target="../media/image80.png"/><Relationship Id="rId129" Type="http://schemas.openxmlformats.org/officeDocument/2006/relationships/image" Target="../media/image85.png"/><Relationship Id="rId137" Type="http://schemas.openxmlformats.org/officeDocument/2006/relationships/image" Target="../media/image55.tif"/><Relationship Id="rId158" Type="http://schemas.openxmlformats.org/officeDocument/2006/relationships/image" Target="../media/image114.png"/><Relationship Id="rId62" Type="http://schemas.openxmlformats.org/officeDocument/2006/relationships/image" Target="../media/image160.png"/><Relationship Id="rId20" Type="http://schemas.openxmlformats.org/officeDocument/2006/relationships/image" Target="../media/image110.png"/><Relationship Id="rId70" Type="http://schemas.openxmlformats.org/officeDocument/2006/relationships/image" Target="../media/image27.png"/><Relationship Id="rId75" Type="http://schemas.openxmlformats.org/officeDocument/2006/relationships/image" Target="../media/image22.tiff"/><Relationship Id="rId83" Type="http://schemas.openxmlformats.org/officeDocument/2006/relationships/image" Target="../media/image36.png"/><Relationship Id="rId88" Type="http://schemas.openxmlformats.org/officeDocument/2006/relationships/image" Target="../media/image34.tif"/><Relationship Id="rId91" Type="http://schemas.openxmlformats.org/officeDocument/2006/relationships/image" Target="../media/image37.tiff"/><Relationship Id="rId96" Type="http://schemas.openxmlformats.org/officeDocument/2006/relationships/image" Target="../media/image52.png"/><Relationship Id="rId111" Type="http://schemas.openxmlformats.org/officeDocument/2006/relationships/image" Target="../media/image67.png"/><Relationship Id="rId132" Type="http://schemas.openxmlformats.org/officeDocument/2006/relationships/image" Target="../media/image50.tiff"/><Relationship Id="rId140" Type="http://schemas.openxmlformats.org/officeDocument/2006/relationships/image" Target="../media/image57.tiff"/><Relationship Id="rId145" Type="http://schemas.openxmlformats.org/officeDocument/2006/relationships/image" Target="../media/image62.tiff"/><Relationship Id="rId153" Type="http://schemas.openxmlformats.org/officeDocument/2006/relationships/image" Target="../media/image71.tiff"/><Relationship Id="rId161" Type="http://schemas.openxmlformats.org/officeDocument/2006/relationships/image" Target="../media/image77.tiff"/><Relationship Id="rId166" Type="http://schemas.openxmlformats.org/officeDocument/2006/relationships/image" Target="../media/image82.tiff"/><Relationship Id="rId174" Type="http://schemas.openxmlformats.org/officeDocument/2006/relationships/image" Target="../media/image130.png"/><Relationship Id="rId179" Type="http://schemas.openxmlformats.org/officeDocument/2006/relationships/image" Target="../media/image85.tif"/><Relationship Id="rId182" Type="http://schemas.openxmlformats.org/officeDocument/2006/relationships/image" Target="../media/image138.png"/><Relationship Id="rId1" Type="http://schemas.openxmlformats.org/officeDocument/2006/relationships/vmlDrawing" Target="../drawings/vmlDrawing1.vml"/><Relationship Id="rId6" Type="http://schemas.openxmlformats.org/officeDocument/2006/relationships/image" Target="../media/image6.tiff"/><Relationship Id="rId15" Type="http://schemas.openxmlformats.org/officeDocument/2006/relationships/image" Target="../media/image17.png"/><Relationship Id="rId57" Type="http://schemas.openxmlformats.org/officeDocument/2006/relationships/oleObject" Target="../embeddings/oleObject1.bin"/><Relationship Id="rId106" Type="http://schemas.openxmlformats.org/officeDocument/2006/relationships/image" Target="../media/image62.png"/><Relationship Id="rId114" Type="http://schemas.openxmlformats.org/officeDocument/2006/relationships/image" Target="../media/image44.tif"/><Relationship Id="rId119" Type="http://schemas.openxmlformats.org/officeDocument/2006/relationships/image" Target="../media/image75.png"/><Relationship Id="rId127" Type="http://schemas.openxmlformats.org/officeDocument/2006/relationships/image" Target="../media/image48.tiff"/><Relationship Id="rId10" Type="http://schemas.openxmlformats.org/officeDocument/2006/relationships/image" Target="../media/image10.tif"/><Relationship Id="rId60" Type="http://schemas.openxmlformats.org/officeDocument/2006/relationships/image" Target="../media/image247.wmf"/><Relationship Id="rId65" Type="http://schemas.openxmlformats.org/officeDocument/2006/relationships/image" Target="../media/image9.png"/><Relationship Id="rId73" Type="http://schemas.openxmlformats.org/officeDocument/2006/relationships/image" Target="../media/image18.tif"/><Relationship Id="rId78" Type="http://schemas.openxmlformats.org/officeDocument/2006/relationships/image" Target="../media/image25.tif"/><Relationship Id="rId81" Type="http://schemas.openxmlformats.org/officeDocument/2006/relationships/image" Target="../media/image28.tiff"/><Relationship Id="rId86" Type="http://schemas.openxmlformats.org/officeDocument/2006/relationships/image" Target="../media/image32.tiff"/><Relationship Id="rId94" Type="http://schemas.openxmlformats.org/officeDocument/2006/relationships/image" Target="../media/image39.tiff"/><Relationship Id="rId99" Type="http://schemas.openxmlformats.org/officeDocument/2006/relationships/image" Target="../media/image55.png"/><Relationship Id="rId101" Type="http://schemas.openxmlformats.org/officeDocument/2006/relationships/image" Target="../media/image57.png"/><Relationship Id="rId122" Type="http://schemas.openxmlformats.org/officeDocument/2006/relationships/image" Target="../media/image46.tif"/><Relationship Id="rId130" Type="http://schemas.openxmlformats.org/officeDocument/2006/relationships/image" Target="../media/image49.tif"/><Relationship Id="rId135" Type="http://schemas.openxmlformats.org/officeDocument/2006/relationships/image" Target="../media/image53.tiff"/><Relationship Id="rId143" Type="http://schemas.openxmlformats.org/officeDocument/2006/relationships/image" Target="../media/image60.tiff"/><Relationship Id="rId148" Type="http://schemas.openxmlformats.org/officeDocument/2006/relationships/image" Target="../media/image65.jpeg"/><Relationship Id="rId151" Type="http://schemas.openxmlformats.org/officeDocument/2006/relationships/image" Target="../media/image68.tiff"/><Relationship Id="rId156" Type="http://schemas.openxmlformats.org/officeDocument/2006/relationships/image" Target="../media/image74.tiff"/><Relationship Id="rId164" Type="http://schemas.openxmlformats.org/officeDocument/2006/relationships/image" Target="../media/image80.tiff"/><Relationship Id="rId169" Type="http://schemas.openxmlformats.org/officeDocument/2006/relationships/image" Target="../media/image83.tif"/><Relationship Id="rId177" Type="http://schemas.openxmlformats.org/officeDocument/2006/relationships/image" Target="../media/image133.png"/><Relationship Id="rId4" Type="http://schemas.openxmlformats.org/officeDocument/2006/relationships/image" Target="../media/image4.tiff"/><Relationship Id="rId9" Type="http://schemas.openxmlformats.org/officeDocument/2006/relationships/image" Target="../media/image9.tiff"/><Relationship Id="rId172" Type="http://schemas.openxmlformats.org/officeDocument/2006/relationships/image" Target="../media/image128.png"/><Relationship Id="rId180" Type="http://schemas.openxmlformats.org/officeDocument/2006/relationships/image" Target="../media/image136.png"/><Relationship Id="rId13" Type="http://schemas.openxmlformats.org/officeDocument/2006/relationships/image" Target="../media/image15.png"/><Relationship Id="rId18" Type="http://schemas.openxmlformats.org/officeDocument/2006/relationships/image" Target="../media/image20.png"/><Relationship Id="rId109" Type="http://schemas.openxmlformats.org/officeDocument/2006/relationships/image" Target="../media/image65.png"/><Relationship Id="rId55" Type="http://schemas.openxmlformats.org/officeDocument/2006/relationships/image" Target="../media/image50.png"/><Relationship Id="rId76" Type="http://schemas.openxmlformats.org/officeDocument/2006/relationships/image" Target="../media/image23.tiff"/><Relationship Id="rId97" Type="http://schemas.openxmlformats.org/officeDocument/2006/relationships/image" Target="../media/image53.png"/><Relationship Id="rId104" Type="http://schemas.openxmlformats.org/officeDocument/2006/relationships/image" Target="../media/image60.png"/><Relationship Id="rId120" Type="http://schemas.openxmlformats.org/officeDocument/2006/relationships/image" Target="../media/image76.png"/><Relationship Id="rId125" Type="http://schemas.openxmlformats.org/officeDocument/2006/relationships/image" Target="../media/image81.png"/><Relationship Id="rId141" Type="http://schemas.openxmlformats.org/officeDocument/2006/relationships/image" Target="../media/image58.tiff"/><Relationship Id="rId146" Type="http://schemas.openxmlformats.org/officeDocument/2006/relationships/image" Target="../media/image63.jpeg"/><Relationship Id="rId167" Type="http://schemas.openxmlformats.org/officeDocument/2006/relationships/image" Target="../media/image123.png"/><Relationship Id="rId7" Type="http://schemas.openxmlformats.org/officeDocument/2006/relationships/image" Target="../media/image7.tiff"/><Relationship Id="rId71" Type="http://schemas.openxmlformats.org/officeDocument/2006/relationships/image" Target="../media/image16.tiff"/><Relationship Id="rId92" Type="http://schemas.openxmlformats.org/officeDocument/2006/relationships/image" Target="../media/image48.png"/><Relationship Id="rId162" Type="http://schemas.openxmlformats.org/officeDocument/2006/relationships/image" Target="../media/image78.tiff"/><Relationship Id="rId183" Type="http://schemas.openxmlformats.org/officeDocument/2006/relationships/image" Target="../media/image139.png"/><Relationship Id="rId2" Type="http://schemas.openxmlformats.org/officeDocument/2006/relationships/slideLayout" Target="../slideLayouts/slideLayout1.xml"/><Relationship Id="rId66" Type="http://schemas.openxmlformats.org/officeDocument/2006/relationships/image" Target="../media/image13.tiff"/><Relationship Id="rId87" Type="http://schemas.openxmlformats.org/officeDocument/2006/relationships/image" Target="../media/image33.tiff"/><Relationship Id="rId110" Type="http://schemas.openxmlformats.org/officeDocument/2006/relationships/image" Target="../media/image43.tif"/><Relationship Id="rId115" Type="http://schemas.openxmlformats.org/officeDocument/2006/relationships/image" Target="../media/image71.png"/><Relationship Id="rId131" Type="http://schemas.openxmlformats.org/officeDocument/2006/relationships/image" Target="../media/image87.png"/><Relationship Id="rId136" Type="http://schemas.openxmlformats.org/officeDocument/2006/relationships/image" Target="../media/image54.tiff"/><Relationship Id="rId157" Type="http://schemas.openxmlformats.org/officeDocument/2006/relationships/image" Target="../media/image75.tiff"/><Relationship Id="rId178" Type="http://schemas.openxmlformats.org/officeDocument/2006/relationships/image" Target="../media/image84.tif"/><Relationship Id="rId61" Type="http://schemas.openxmlformats.org/officeDocument/2006/relationships/image" Target="../media/image150.png"/><Relationship Id="rId82" Type="http://schemas.openxmlformats.org/officeDocument/2006/relationships/image" Target="../media/image29.tiff"/><Relationship Id="rId152" Type="http://schemas.openxmlformats.org/officeDocument/2006/relationships/image" Target="../media/image70.png"/><Relationship Id="rId173" Type="http://schemas.openxmlformats.org/officeDocument/2006/relationships/image" Target="../media/image129.png"/><Relationship Id="rId19" Type="http://schemas.openxmlformats.org/officeDocument/2006/relationships/image" Target="../media/image12.tiff"/><Relationship Id="rId14" Type="http://schemas.openxmlformats.org/officeDocument/2006/relationships/image" Target="../media/image16.png"/><Relationship Id="rId56" Type="http://schemas.openxmlformats.org/officeDocument/2006/relationships/image" Target="../media/image6.png"/><Relationship Id="rId77" Type="http://schemas.openxmlformats.org/officeDocument/2006/relationships/image" Target="../media/image24.jpeg"/><Relationship Id="rId100" Type="http://schemas.openxmlformats.org/officeDocument/2006/relationships/image" Target="../media/image56.png"/><Relationship Id="rId105" Type="http://schemas.openxmlformats.org/officeDocument/2006/relationships/image" Target="../media/image42.tif"/><Relationship Id="rId126" Type="http://schemas.openxmlformats.org/officeDocument/2006/relationships/image" Target="../media/image47.tiff"/><Relationship Id="rId147" Type="http://schemas.openxmlformats.org/officeDocument/2006/relationships/image" Target="../media/image64.jpeg"/><Relationship Id="rId168" Type="http://schemas.openxmlformats.org/officeDocument/2006/relationships/image" Target="../media/image124.png"/><Relationship Id="rId8" Type="http://schemas.openxmlformats.org/officeDocument/2006/relationships/image" Target="../media/image8.tiff"/><Relationship Id="rId72" Type="http://schemas.openxmlformats.org/officeDocument/2006/relationships/image" Target="../media/image17.tif"/><Relationship Id="rId93" Type="http://schemas.openxmlformats.org/officeDocument/2006/relationships/image" Target="../media/image38.tiff"/><Relationship Id="rId98" Type="http://schemas.openxmlformats.org/officeDocument/2006/relationships/image" Target="../media/image54.png"/><Relationship Id="rId121" Type="http://schemas.openxmlformats.org/officeDocument/2006/relationships/image" Target="../media/image77.png"/><Relationship Id="rId142" Type="http://schemas.openxmlformats.org/officeDocument/2006/relationships/image" Target="../media/image59.tiff"/><Relationship Id="rId163" Type="http://schemas.openxmlformats.org/officeDocument/2006/relationships/image" Target="../media/image79.tiff"/><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 name="Text Box 12"/>
          <p:cNvSpPr txBox="1">
            <a:spLocks noChangeArrowheads="1"/>
          </p:cNvSpPr>
          <p:nvPr/>
        </p:nvSpPr>
        <p:spPr bwMode="auto">
          <a:xfrm>
            <a:off x="16333268" y="5781907"/>
            <a:ext cx="19688510" cy="18657143"/>
          </a:xfrm>
          <a:prstGeom prst="roundRect">
            <a:avLst>
              <a:gd name="adj" fmla="val 2145"/>
            </a:avLst>
          </a:prstGeom>
          <a:solidFill>
            <a:schemeClr val="bg1"/>
          </a:solidFill>
          <a:ln w="38100">
            <a:solidFill>
              <a:srgbClr val="000000"/>
            </a:solidFill>
            <a:round/>
            <a:headEnd/>
            <a:tailEnd/>
          </a:ln>
        </p:spPr>
        <p:txBody>
          <a:bodyPr lIns="914171" tIns="457088" rIns="914171" bIns="914171"/>
          <a:lstStyle>
            <a:lvl1pPr eaLnBrk="0" hangingPunct="0">
              <a:spcBef>
                <a:spcPct val="20000"/>
              </a:spcBef>
              <a:buChar char="•"/>
              <a:tabLst>
                <a:tab pos="500063" algn="l"/>
              </a:tabLst>
              <a:defRPr sz="14300">
                <a:solidFill>
                  <a:schemeClr val="tx1"/>
                </a:solidFill>
                <a:latin typeface="Times New Roman" pitchFamily="18" charset="0"/>
                <a:ea typeface="MS PGothic" pitchFamily="34" charset="-128"/>
              </a:defRPr>
            </a:lvl1pPr>
            <a:lvl2pPr marL="742950" indent="-285750" eaLnBrk="0" hangingPunct="0">
              <a:spcBef>
                <a:spcPct val="20000"/>
              </a:spcBef>
              <a:buChar char="–"/>
              <a:tabLst>
                <a:tab pos="500063" algn="l"/>
              </a:tabLst>
              <a:defRPr sz="12500">
                <a:solidFill>
                  <a:schemeClr val="tx1"/>
                </a:solidFill>
                <a:latin typeface="Times New Roman" pitchFamily="18" charset="0"/>
                <a:ea typeface="MS PGothic" pitchFamily="34" charset="-128"/>
              </a:defRPr>
            </a:lvl2pPr>
            <a:lvl3pPr marL="1143000" indent="-228600" eaLnBrk="0" hangingPunct="0">
              <a:spcBef>
                <a:spcPct val="20000"/>
              </a:spcBef>
              <a:buChar char="•"/>
              <a:tabLst>
                <a:tab pos="500063" algn="l"/>
              </a:tabLst>
              <a:defRPr sz="10700">
                <a:solidFill>
                  <a:schemeClr val="tx1"/>
                </a:solidFill>
                <a:latin typeface="Times New Roman" pitchFamily="18" charset="0"/>
                <a:ea typeface="MS PGothic" pitchFamily="34" charset="-128"/>
              </a:defRPr>
            </a:lvl3pPr>
            <a:lvl4pPr marL="1600200" indent="-228600" eaLnBrk="0" hangingPunct="0">
              <a:spcBef>
                <a:spcPct val="20000"/>
              </a:spcBef>
              <a:buChar char="–"/>
              <a:tabLst>
                <a:tab pos="500063" algn="l"/>
              </a:tabLst>
              <a:defRPr sz="8900">
                <a:solidFill>
                  <a:schemeClr val="tx1"/>
                </a:solidFill>
                <a:latin typeface="Times New Roman" pitchFamily="18" charset="0"/>
                <a:ea typeface="MS PGothic" pitchFamily="34" charset="-128"/>
              </a:defRPr>
            </a:lvl4pPr>
            <a:lvl5pPr marL="2057400" indent="-228600" eaLnBrk="0" hangingPunct="0">
              <a:spcBef>
                <a:spcPct val="20000"/>
              </a:spcBef>
              <a:buChar char="»"/>
              <a:tabLst>
                <a:tab pos="500063" algn="l"/>
              </a:tabLst>
              <a:defRPr sz="89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tabLst>
                <a:tab pos="500063" algn="l"/>
              </a:tabLst>
              <a:defRPr sz="89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tabLst>
                <a:tab pos="500063" algn="l"/>
              </a:tabLst>
              <a:defRPr sz="89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tabLst>
                <a:tab pos="500063" algn="l"/>
              </a:tabLst>
              <a:defRPr sz="89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tabLst>
                <a:tab pos="500063" algn="l"/>
              </a:tabLst>
              <a:defRPr sz="8900">
                <a:solidFill>
                  <a:schemeClr val="tx1"/>
                </a:solidFill>
                <a:latin typeface="Times New Roman" pitchFamily="18" charset="0"/>
                <a:ea typeface="MS PGothic" pitchFamily="34" charset="-128"/>
              </a:defRPr>
            </a:lvl9pPr>
          </a:lstStyle>
          <a:p>
            <a:pPr algn="just" eaLnBrk="1" hangingPunct="1">
              <a:spcBef>
                <a:spcPct val="0"/>
              </a:spcBef>
              <a:buFontTx/>
              <a:buNone/>
            </a:pPr>
            <a:endParaRPr lang="en-US" altLang="en-US" sz="4900" b="1" dirty="0">
              <a:solidFill>
                <a:srgbClr val="000000"/>
              </a:solidFill>
              <a:latin typeface="Calibri" pitchFamily="34" charset="0"/>
            </a:endParaRPr>
          </a:p>
        </p:txBody>
      </p:sp>
      <p:sp>
        <p:nvSpPr>
          <p:cNvPr id="949" name="Text Box 7"/>
          <p:cNvSpPr txBox="1">
            <a:spLocks noChangeArrowheads="1"/>
          </p:cNvSpPr>
          <p:nvPr/>
        </p:nvSpPr>
        <p:spPr bwMode="auto">
          <a:xfrm>
            <a:off x="648118" y="9780602"/>
            <a:ext cx="15338552" cy="6205770"/>
          </a:xfrm>
          <a:prstGeom prst="roundRect">
            <a:avLst>
              <a:gd name="adj" fmla="val 4002"/>
            </a:avLst>
          </a:prstGeom>
          <a:solidFill>
            <a:schemeClr val="bg1"/>
          </a:solidFill>
          <a:ln w="38100">
            <a:solidFill>
              <a:srgbClr val="000000"/>
            </a:solidFill>
            <a:round/>
            <a:headEnd/>
            <a:tailEnd/>
          </a:ln>
        </p:spPr>
        <p:txBody>
          <a:bodyPr lIns="914171" tIns="457088" rIns="914171" bIns="914171"/>
          <a:lstStyle>
            <a:lvl1pPr eaLnBrk="0" hangingPunct="0">
              <a:spcBef>
                <a:spcPct val="20000"/>
              </a:spcBef>
              <a:buChar char="•"/>
              <a:tabLst>
                <a:tab pos="500063" algn="l"/>
              </a:tabLst>
              <a:defRPr sz="14300">
                <a:solidFill>
                  <a:schemeClr val="tx1"/>
                </a:solidFill>
                <a:latin typeface="Times New Roman" pitchFamily="18" charset="0"/>
                <a:ea typeface="MS PGothic" pitchFamily="34" charset="-128"/>
              </a:defRPr>
            </a:lvl1pPr>
            <a:lvl2pPr marL="742950" indent="-285750" eaLnBrk="0" hangingPunct="0">
              <a:spcBef>
                <a:spcPct val="20000"/>
              </a:spcBef>
              <a:buChar char="–"/>
              <a:tabLst>
                <a:tab pos="500063" algn="l"/>
              </a:tabLst>
              <a:defRPr sz="12500">
                <a:solidFill>
                  <a:schemeClr val="tx1"/>
                </a:solidFill>
                <a:latin typeface="Times New Roman" pitchFamily="18" charset="0"/>
                <a:ea typeface="MS PGothic" pitchFamily="34" charset="-128"/>
              </a:defRPr>
            </a:lvl2pPr>
            <a:lvl3pPr marL="1143000" indent="-228600" eaLnBrk="0" hangingPunct="0">
              <a:spcBef>
                <a:spcPct val="20000"/>
              </a:spcBef>
              <a:buChar char="•"/>
              <a:tabLst>
                <a:tab pos="500063" algn="l"/>
              </a:tabLst>
              <a:defRPr sz="10700">
                <a:solidFill>
                  <a:schemeClr val="tx1"/>
                </a:solidFill>
                <a:latin typeface="Times New Roman" pitchFamily="18" charset="0"/>
                <a:ea typeface="MS PGothic" pitchFamily="34" charset="-128"/>
              </a:defRPr>
            </a:lvl3pPr>
            <a:lvl4pPr marL="1600200" indent="-228600" eaLnBrk="0" hangingPunct="0">
              <a:spcBef>
                <a:spcPct val="20000"/>
              </a:spcBef>
              <a:buChar char="–"/>
              <a:tabLst>
                <a:tab pos="500063" algn="l"/>
              </a:tabLst>
              <a:defRPr sz="8900">
                <a:solidFill>
                  <a:schemeClr val="tx1"/>
                </a:solidFill>
                <a:latin typeface="Times New Roman" pitchFamily="18" charset="0"/>
                <a:ea typeface="MS PGothic" pitchFamily="34" charset="-128"/>
              </a:defRPr>
            </a:lvl4pPr>
            <a:lvl5pPr marL="2057400" indent="-228600" eaLnBrk="0" hangingPunct="0">
              <a:spcBef>
                <a:spcPct val="20000"/>
              </a:spcBef>
              <a:buChar char="»"/>
              <a:tabLst>
                <a:tab pos="500063" algn="l"/>
              </a:tabLst>
              <a:defRPr sz="89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tabLst>
                <a:tab pos="500063" algn="l"/>
              </a:tabLst>
              <a:defRPr sz="89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tabLst>
                <a:tab pos="500063" algn="l"/>
              </a:tabLst>
              <a:defRPr sz="89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tabLst>
                <a:tab pos="500063" algn="l"/>
              </a:tabLst>
              <a:defRPr sz="89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tabLst>
                <a:tab pos="500063" algn="l"/>
              </a:tabLst>
              <a:defRPr sz="8900">
                <a:solidFill>
                  <a:schemeClr val="tx1"/>
                </a:solidFill>
                <a:latin typeface="Times New Roman" pitchFamily="18" charset="0"/>
                <a:ea typeface="MS PGothic" pitchFamily="34" charset="-128"/>
              </a:defRPr>
            </a:lvl9pPr>
          </a:lstStyle>
          <a:p>
            <a:pPr eaLnBrk="1" hangingPunct="1">
              <a:spcBef>
                <a:spcPct val="50000"/>
              </a:spcBef>
              <a:buFontTx/>
              <a:buNone/>
            </a:pPr>
            <a:endParaRPr lang="en-US" altLang="en-US" sz="2900" dirty="0"/>
          </a:p>
        </p:txBody>
      </p:sp>
      <p:sp>
        <p:nvSpPr>
          <p:cNvPr id="1240" name="Text Box 7"/>
          <p:cNvSpPr txBox="1">
            <a:spLocks noChangeArrowheads="1"/>
          </p:cNvSpPr>
          <p:nvPr/>
        </p:nvSpPr>
        <p:spPr bwMode="auto">
          <a:xfrm>
            <a:off x="23952478" y="24692263"/>
            <a:ext cx="12004735" cy="4146930"/>
          </a:xfrm>
          <a:prstGeom prst="roundRect">
            <a:avLst>
              <a:gd name="adj" fmla="val 5851"/>
            </a:avLst>
          </a:prstGeom>
          <a:solidFill>
            <a:schemeClr val="bg1"/>
          </a:solidFill>
          <a:ln w="38100">
            <a:solidFill>
              <a:srgbClr val="000000"/>
            </a:solidFill>
            <a:round/>
            <a:headEnd/>
            <a:tailEnd/>
          </a:ln>
        </p:spPr>
        <p:txBody>
          <a:bodyPr lIns="914171" tIns="457088" rIns="914171" bIns="914171"/>
          <a:lstStyle>
            <a:lvl1pPr eaLnBrk="0" hangingPunct="0">
              <a:spcBef>
                <a:spcPct val="20000"/>
              </a:spcBef>
              <a:buChar char="•"/>
              <a:tabLst>
                <a:tab pos="500063" algn="l"/>
              </a:tabLst>
              <a:defRPr sz="14300">
                <a:solidFill>
                  <a:schemeClr val="tx1"/>
                </a:solidFill>
                <a:latin typeface="Times New Roman" pitchFamily="18" charset="0"/>
                <a:ea typeface="MS PGothic" pitchFamily="34" charset="-128"/>
              </a:defRPr>
            </a:lvl1pPr>
            <a:lvl2pPr marL="742950" indent="-285750" eaLnBrk="0" hangingPunct="0">
              <a:spcBef>
                <a:spcPct val="20000"/>
              </a:spcBef>
              <a:buChar char="–"/>
              <a:tabLst>
                <a:tab pos="500063" algn="l"/>
              </a:tabLst>
              <a:defRPr sz="12500">
                <a:solidFill>
                  <a:schemeClr val="tx1"/>
                </a:solidFill>
                <a:latin typeface="Times New Roman" pitchFamily="18" charset="0"/>
                <a:ea typeface="MS PGothic" pitchFamily="34" charset="-128"/>
              </a:defRPr>
            </a:lvl2pPr>
            <a:lvl3pPr marL="1143000" indent="-228600" eaLnBrk="0" hangingPunct="0">
              <a:spcBef>
                <a:spcPct val="20000"/>
              </a:spcBef>
              <a:buChar char="•"/>
              <a:tabLst>
                <a:tab pos="500063" algn="l"/>
              </a:tabLst>
              <a:defRPr sz="10700">
                <a:solidFill>
                  <a:schemeClr val="tx1"/>
                </a:solidFill>
                <a:latin typeface="Times New Roman" pitchFamily="18" charset="0"/>
                <a:ea typeface="MS PGothic" pitchFamily="34" charset="-128"/>
              </a:defRPr>
            </a:lvl3pPr>
            <a:lvl4pPr marL="1600200" indent="-228600" eaLnBrk="0" hangingPunct="0">
              <a:spcBef>
                <a:spcPct val="20000"/>
              </a:spcBef>
              <a:buChar char="–"/>
              <a:tabLst>
                <a:tab pos="500063" algn="l"/>
              </a:tabLst>
              <a:defRPr sz="8900">
                <a:solidFill>
                  <a:schemeClr val="tx1"/>
                </a:solidFill>
                <a:latin typeface="Times New Roman" pitchFamily="18" charset="0"/>
                <a:ea typeface="MS PGothic" pitchFamily="34" charset="-128"/>
              </a:defRPr>
            </a:lvl4pPr>
            <a:lvl5pPr marL="2057400" indent="-228600" eaLnBrk="0" hangingPunct="0">
              <a:spcBef>
                <a:spcPct val="20000"/>
              </a:spcBef>
              <a:buChar char="»"/>
              <a:tabLst>
                <a:tab pos="500063" algn="l"/>
              </a:tabLst>
              <a:defRPr sz="89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tabLst>
                <a:tab pos="500063" algn="l"/>
              </a:tabLst>
              <a:defRPr sz="89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tabLst>
                <a:tab pos="500063" algn="l"/>
              </a:tabLst>
              <a:defRPr sz="89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tabLst>
                <a:tab pos="500063" algn="l"/>
              </a:tabLst>
              <a:defRPr sz="89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tabLst>
                <a:tab pos="500063" algn="l"/>
              </a:tabLst>
              <a:defRPr sz="8900">
                <a:solidFill>
                  <a:schemeClr val="tx1"/>
                </a:solidFill>
                <a:latin typeface="Times New Roman" pitchFamily="18" charset="0"/>
                <a:ea typeface="MS PGothic" pitchFamily="34" charset="-128"/>
              </a:defRPr>
            </a:lvl9pPr>
          </a:lstStyle>
          <a:p>
            <a:pPr eaLnBrk="1" hangingPunct="1">
              <a:spcBef>
                <a:spcPct val="50000"/>
              </a:spcBef>
              <a:buFontTx/>
              <a:buNone/>
            </a:pPr>
            <a:endParaRPr lang="en-US" altLang="en-US" sz="2900" dirty="0"/>
          </a:p>
        </p:txBody>
      </p:sp>
      <p:sp>
        <p:nvSpPr>
          <p:cNvPr id="1239" name="Text Box 7"/>
          <p:cNvSpPr txBox="1">
            <a:spLocks noChangeArrowheads="1"/>
          </p:cNvSpPr>
          <p:nvPr/>
        </p:nvSpPr>
        <p:spPr bwMode="auto">
          <a:xfrm>
            <a:off x="10418101" y="24640288"/>
            <a:ext cx="13300003" cy="4153599"/>
          </a:xfrm>
          <a:prstGeom prst="roundRect">
            <a:avLst>
              <a:gd name="adj" fmla="val 5826"/>
            </a:avLst>
          </a:prstGeom>
          <a:solidFill>
            <a:schemeClr val="bg1"/>
          </a:solidFill>
          <a:ln w="38100">
            <a:solidFill>
              <a:srgbClr val="000000"/>
            </a:solidFill>
            <a:round/>
            <a:headEnd/>
            <a:tailEnd/>
          </a:ln>
        </p:spPr>
        <p:txBody>
          <a:bodyPr lIns="914171" tIns="457088" rIns="914171" bIns="914171"/>
          <a:lstStyle>
            <a:lvl1pPr eaLnBrk="0" hangingPunct="0">
              <a:spcBef>
                <a:spcPct val="20000"/>
              </a:spcBef>
              <a:buChar char="•"/>
              <a:tabLst>
                <a:tab pos="500063" algn="l"/>
              </a:tabLst>
              <a:defRPr sz="14300">
                <a:solidFill>
                  <a:schemeClr val="tx1"/>
                </a:solidFill>
                <a:latin typeface="Times New Roman" pitchFamily="18" charset="0"/>
                <a:ea typeface="MS PGothic" pitchFamily="34" charset="-128"/>
              </a:defRPr>
            </a:lvl1pPr>
            <a:lvl2pPr marL="742950" indent="-285750" eaLnBrk="0" hangingPunct="0">
              <a:spcBef>
                <a:spcPct val="20000"/>
              </a:spcBef>
              <a:buChar char="–"/>
              <a:tabLst>
                <a:tab pos="500063" algn="l"/>
              </a:tabLst>
              <a:defRPr sz="12500">
                <a:solidFill>
                  <a:schemeClr val="tx1"/>
                </a:solidFill>
                <a:latin typeface="Times New Roman" pitchFamily="18" charset="0"/>
                <a:ea typeface="MS PGothic" pitchFamily="34" charset="-128"/>
              </a:defRPr>
            </a:lvl2pPr>
            <a:lvl3pPr marL="1143000" indent="-228600" eaLnBrk="0" hangingPunct="0">
              <a:spcBef>
                <a:spcPct val="20000"/>
              </a:spcBef>
              <a:buChar char="•"/>
              <a:tabLst>
                <a:tab pos="500063" algn="l"/>
              </a:tabLst>
              <a:defRPr sz="10700">
                <a:solidFill>
                  <a:schemeClr val="tx1"/>
                </a:solidFill>
                <a:latin typeface="Times New Roman" pitchFamily="18" charset="0"/>
                <a:ea typeface="MS PGothic" pitchFamily="34" charset="-128"/>
              </a:defRPr>
            </a:lvl3pPr>
            <a:lvl4pPr marL="1600200" indent="-228600" eaLnBrk="0" hangingPunct="0">
              <a:spcBef>
                <a:spcPct val="20000"/>
              </a:spcBef>
              <a:buChar char="–"/>
              <a:tabLst>
                <a:tab pos="500063" algn="l"/>
              </a:tabLst>
              <a:defRPr sz="8900">
                <a:solidFill>
                  <a:schemeClr val="tx1"/>
                </a:solidFill>
                <a:latin typeface="Times New Roman" pitchFamily="18" charset="0"/>
                <a:ea typeface="MS PGothic" pitchFamily="34" charset="-128"/>
              </a:defRPr>
            </a:lvl4pPr>
            <a:lvl5pPr marL="2057400" indent="-228600" eaLnBrk="0" hangingPunct="0">
              <a:spcBef>
                <a:spcPct val="20000"/>
              </a:spcBef>
              <a:buChar char="»"/>
              <a:tabLst>
                <a:tab pos="500063" algn="l"/>
              </a:tabLst>
              <a:defRPr sz="89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tabLst>
                <a:tab pos="500063" algn="l"/>
              </a:tabLst>
              <a:defRPr sz="89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tabLst>
                <a:tab pos="500063" algn="l"/>
              </a:tabLst>
              <a:defRPr sz="89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tabLst>
                <a:tab pos="500063" algn="l"/>
              </a:tabLst>
              <a:defRPr sz="89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tabLst>
                <a:tab pos="500063" algn="l"/>
              </a:tabLst>
              <a:defRPr sz="8900">
                <a:solidFill>
                  <a:schemeClr val="tx1"/>
                </a:solidFill>
                <a:latin typeface="Times New Roman" pitchFamily="18" charset="0"/>
                <a:ea typeface="MS PGothic" pitchFamily="34" charset="-128"/>
              </a:defRPr>
            </a:lvl9pPr>
          </a:lstStyle>
          <a:p>
            <a:pPr eaLnBrk="1" hangingPunct="1">
              <a:spcBef>
                <a:spcPct val="50000"/>
              </a:spcBef>
              <a:buFontTx/>
              <a:buNone/>
            </a:pPr>
            <a:endParaRPr lang="en-US" altLang="en-US" sz="2900" dirty="0"/>
          </a:p>
        </p:txBody>
      </p:sp>
      <p:sp>
        <p:nvSpPr>
          <p:cNvPr id="831" name="Text Box 7"/>
          <p:cNvSpPr txBox="1">
            <a:spLocks noChangeArrowheads="1"/>
          </p:cNvSpPr>
          <p:nvPr/>
        </p:nvSpPr>
        <p:spPr bwMode="auto">
          <a:xfrm>
            <a:off x="648118" y="16306800"/>
            <a:ext cx="9562682" cy="12532391"/>
          </a:xfrm>
          <a:prstGeom prst="roundRect">
            <a:avLst>
              <a:gd name="adj" fmla="val 4687"/>
            </a:avLst>
          </a:prstGeom>
          <a:solidFill>
            <a:schemeClr val="bg1"/>
          </a:solidFill>
          <a:ln w="38100">
            <a:solidFill>
              <a:srgbClr val="000000"/>
            </a:solidFill>
            <a:round/>
            <a:headEnd/>
            <a:tailEnd/>
          </a:ln>
        </p:spPr>
        <p:txBody>
          <a:bodyPr lIns="914171" tIns="457088" rIns="914171" bIns="914171"/>
          <a:lstStyle>
            <a:lvl1pPr eaLnBrk="0" hangingPunct="0">
              <a:spcBef>
                <a:spcPct val="20000"/>
              </a:spcBef>
              <a:buChar char="•"/>
              <a:tabLst>
                <a:tab pos="500063" algn="l"/>
              </a:tabLst>
              <a:defRPr sz="14300">
                <a:solidFill>
                  <a:schemeClr val="tx1"/>
                </a:solidFill>
                <a:latin typeface="Times New Roman" pitchFamily="18" charset="0"/>
                <a:ea typeface="MS PGothic" pitchFamily="34" charset="-128"/>
              </a:defRPr>
            </a:lvl1pPr>
            <a:lvl2pPr marL="742950" indent="-285750" eaLnBrk="0" hangingPunct="0">
              <a:spcBef>
                <a:spcPct val="20000"/>
              </a:spcBef>
              <a:buChar char="–"/>
              <a:tabLst>
                <a:tab pos="500063" algn="l"/>
              </a:tabLst>
              <a:defRPr sz="12500">
                <a:solidFill>
                  <a:schemeClr val="tx1"/>
                </a:solidFill>
                <a:latin typeface="Times New Roman" pitchFamily="18" charset="0"/>
                <a:ea typeface="MS PGothic" pitchFamily="34" charset="-128"/>
              </a:defRPr>
            </a:lvl2pPr>
            <a:lvl3pPr marL="1143000" indent="-228600" eaLnBrk="0" hangingPunct="0">
              <a:spcBef>
                <a:spcPct val="20000"/>
              </a:spcBef>
              <a:buChar char="•"/>
              <a:tabLst>
                <a:tab pos="500063" algn="l"/>
              </a:tabLst>
              <a:defRPr sz="10700">
                <a:solidFill>
                  <a:schemeClr val="tx1"/>
                </a:solidFill>
                <a:latin typeface="Times New Roman" pitchFamily="18" charset="0"/>
                <a:ea typeface="MS PGothic" pitchFamily="34" charset="-128"/>
              </a:defRPr>
            </a:lvl3pPr>
            <a:lvl4pPr marL="1600200" indent="-228600" eaLnBrk="0" hangingPunct="0">
              <a:spcBef>
                <a:spcPct val="20000"/>
              </a:spcBef>
              <a:buChar char="–"/>
              <a:tabLst>
                <a:tab pos="500063" algn="l"/>
              </a:tabLst>
              <a:defRPr sz="8900">
                <a:solidFill>
                  <a:schemeClr val="tx1"/>
                </a:solidFill>
                <a:latin typeface="Times New Roman" pitchFamily="18" charset="0"/>
                <a:ea typeface="MS PGothic" pitchFamily="34" charset="-128"/>
              </a:defRPr>
            </a:lvl4pPr>
            <a:lvl5pPr marL="2057400" indent="-228600" eaLnBrk="0" hangingPunct="0">
              <a:spcBef>
                <a:spcPct val="20000"/>
              </a:spcBef>
              <a:buChar char="»"/>
              <a:tabLst>
                <a:tab pos="500063" algn="l"/>
              </a:tabLst>
              <a:defRPr sz="89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tabLst>
                <a:tab pos="500063" algn="l"/>
              </a:tabLst>
              <a:defRPr sz="89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tabLst>
                <a:tab pos="500063" algn="l"/>
              </a:tabLst>
              <a:defRPr sz="89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tabLst>
                <a:tab pos="500063" algn="l"/>
              </a:tabLst>
              <a:defRPr sz="89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tabLst>
                <a:tab pos="500063" algn="l"/>
              </a:tabLst>
              <a:defRPr sz="8900">
                <a:solidFill>
                  <a:schemeClr val="tx1"/>
                </a:solidFill>
                <a:latin typeface="Times New Roman" pitchFamily="18" charset="0"/>
                <a:ea typeface="MS PGothic" pitchFamily="34" charset="-128"/>
              </a:defRPr>
            </a:lvl9pPr>
          </a:lstStyle>
          <a:p>
            <a:pPr algn="just" eaLnBrk="1" hangingPunct="1">
              <a:spcBef>
                <a:spcPct val="50000"/>
              </a:spcBef>
              <a:buFontTx/>
              <a:buNone/>
            </a:pPr>
            <a:endParaRPr lang="en-US" altLang="en-US" sz="2900" dirty="0"/>
          </a:p>
        </p:txBody>
      </p:sp>
      <p:sp>
        <p:nvSpPr>
          <p:cNvPr id="1053" name="TextBox 1052"/>
          <p:cNvSpPr txBox="1"/>
          <p:nvPr/>
        </p:nvSpPr>
        <p:spPr>
          <a:xfrm>
            <a:off x="16544466" y="5839234"/>
            <a:ext cx="1921340" cy="718848"/>
          </a:xfrm>
          <a:prstGeom prst="rect">
            <a:avLst/>
          </a:prstGeom>
          <a:solidFill>
            <a:schemeClr val="tx1"/>
          </a:solidFill>
        </p:spPr>
        <p:txBody>
          <a:bodyPr wrap="square" lIns="87056" tIns="43528" rIns="87056" bIns="43528">
            <a:spAutoFit/>
          </a:bodyPr>
          <a:lstStyle/>
          <a:p>
            <a:pPr>
              <a:defRPr/>
            </a:pPr>
            <a:r>
              <a:rPr lang="en-US" sz="4100" b="1" dirty="0">
                <a:solidFill>
                  <a:schemeClr val="bg1"/>
                </a:solidFill>
                <a:latin typeface="Franklin Gothic Medium" panose="020B0603020102020204" pitchFamily="34" charset="0"/>
              </a:rPr>
              <a:t>Results</a:t>
            </a:r>
          </a:p>
        </p:txBody>
      </p:sp>
      <p:sp>
        <p:nvSpPr>
          <p:cNvPr id="834" name="Text Box 14"/>
          <p:cNvSpPr txBox="1">
            <a:spLocks noChangeArrowheads="1"/>
          </p:cNvSpPr>
          <p:nvPr/>
        </p:nvSpPr>
        <p:spPr bwMode="auto">
          <a:xfrm>
            <a:off x="614628" y="3974554"/>
            <a:ext cx="35342584" cy="1345638"/>
          </a:xfrm>
          <a:prstGeom prst="roundRect">
            <a:avLst>
              <a:gd name="adj" fmla="val 23673"/>
            </a:avLst>
          </a:prstGeom>
          <a:solidFill>
            <a:schemeClr val="bg1">
              <a:alpha val="84000"/>
            </a:schemeClr>
          </a:solidFill>
          <a:ln>
            <a:solidFill>
              <a:schemeClr val="tx1"/>
            </a:solidFill>
          </a:ln>
          <a:extLst/>
        </p:spPr>
        <p:txBody>
          <a:bodyPr wrap="square" lIns="274253" tIns="274253" rIns="274253" bIns="274253" anchor="ctr">
            <a:spAutoFit/>
          </a:bodyPr>
          <a:lstStyle>
            <a:lvl1pPr eaLnBrk="0" hangingPunct="0">
              <a:spcBef>
                <a:spcPct val="20000"/>
              </a:spcBef>
              <a:buChar char="•"/>
              <a:defRPr sz="14300">
                <a:solidFill>
                  <a:schemeClr val="tx1"/>
                </a:solidFill>
                <a:latin typeface="Times New Roman" pitchFamily="18" charset="0"/>
                <a:ea typeface="MS PGothic" pitchFamily="34" charset="-128"/>
              </a:defRPr>
            </a:lvl1pPr>
            <a:lvl2pPr marL="742950" indent="-285750" eaLnBrk="0" hangingPunct="0">
              <a:spcBef>
                <a:spcPct val="20000"/>
              </a:spcBef>
              <a:buChar char="–"/>
              <a:defRPr sz="12500">
                <a:solidFill>
                  <a:schemeClr val="tx1"/>
                </a:solidFill>
                <a:latin typeface="Times New Roman" pitchFamily="18" charset="0"/>
                <a:ea typeface="MS PGothic" pitchFamily="34" charset="-128"/>
              </a:defRPr>
            </a:lvl2pPr>
            <a:lvl3pPr marL="1143000" indent="-228600" eaLnBrk="0" hangingPunct="0">
              <a:spcBef>
                <a:spcPct val="20000"/>
              </a:spcBef>
              <a:buChar char="•"/>
              <a:defRPr sz="10700">
                <a:solidFill>
                  <a:schemeClr val="tx1"/>
                </a:solidFill>
                <a:latin typeface="Times New Roman" pitchFamily="18" charset="0"/>
                <a:ea typeface="MS PGothic" pitchFamily="34" charset="-128"/>
              </a:defRPr>
            </a:lvl3pPr>
            <a:lvl4pPr marL="1600200" indent="-228600" eaLnBrk="0" hangingPunct="0">
              <a:spcBef>
                <a:spcPct val="20000"/>
              </a:spcBef>
              <a:buChar char="–"/>
              <a:defRPr sz="8900">
                <a:solidFill>
                  <a:schemeClr val="tx1"/>
                </a:solidFill>
                <a:latin typeface="Times New Roman" pitchFamily="18" charset="0"/>
                <a:ea typeface="MS PGothic" pitchFamily="34" charset="-128"/>
              </a:defRPr>
            </a:lvl4pPr>
            <a:lvl5pPr marL="2057400" indent="-228600" eaLnBrk="0" hangingPunct="0">
              <a:spcBef>
                <a:spcPct val="20000"/>
              </a:spcBef>
              <a:buChar char="»"/>
              <a:defRPr sz="89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89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89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89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8900">
                <a:solidFill>
                  <a:schemeClr val="tx1"/>
                </a:solidFill>
                <a:latin typeface="Times New Roman" pitchFamily="18" charset="0"/>
                <a:ea typeface="MS PGothic" pitchFamily="34" charset="-128"/>
              </a:defRPr>
            </a:lvl9pPr>
          </a:lstStyle>
          <a:p>
            <a:pPr algn="ctr">
              <a:spcBef>
                <a:spcPct val="0"/>
              </a:spcBef>
              <a:buFontTx/>
              <a:buNone/>
            </a:pPr>
            <a:endParaRPr lang="en-US" altLang="en-US" sz="3700" dirty="0">
              <a:latin typeface="Calibri" pitchFamily="34" charset="0"/>
            </a:endParaRPr>
          </a:p>
        </p:txBody>
      </p:sp>
      <p:sp>
        <p:nvSpPr>
          <p:cNvPr id="840" name="Text Box 14"/>
          <p:cNvSpPr txBox="1">
            <a:spLocks noChangeArrowheads="1"/>
          </p:cNvSpPr>
          <p:nvPr/>
        </p:nvSpPr>
        <p:spPr bwMode="auto">
          <a:xfrm>
            <a:off x="8481344" y="3581404"/>
            <a:ext cx="19651600" cy="2145267"/>
          </a:xfrm>
          <a:prstGeom prst="roundRect">
            <a:avLst/>
          </a:prstGeom>
          <a:solidFill>
            <a:schemeClr val="bg1">
              <a:alpha val="0"/>
            </a:schemeClr>
          </a:solidFill>
          <a:ln>
            <a:noFill/>
          </a:ln>
          <a:extLst/>
        </p:spPr>
        <p:txBody>
          <a:bodyPr lIns="274253" tIns="274253" rIns="274253" bIns="274253" anchor="ctr">
            <a:spAutoFit/>
          </a:bodyPr>
          <a:lstStyle>
            <a:lvl1pPr eaLnBrk="0" hangingPunct="0">
              <a:spcBef>
                <a:spcPct val="20000"/>
              </a:spcBef>
              <a:buChar char="•"/>
              <a:defRPr sz="14300">
                <a:solidFill>
                  <a:schemeClr val="tx1"/>
                </a:solidFill>
                <a:latin typeface="Times New Roman" pitchFamily="18" charset="0"/>
                <a:ea typeface="MS PGothic" pitchFamily="34" charset="-128"/>
              </a:defRPr>
            </a:lvl1pPr>
            <a:lvl2pPr marL="742950" indent="-285750" eaLnBrk="0" hangingPunct="0">
              <a:spcBef>
                <a:spcPct val="20000"/>
              </a:spcBef>
              <a:buChar char="–"/>
              <a:defRPr sz="12500">
                <a:solidFill>
                  <a:schemeClr val="tx1"/>
                </a:solidFill>
                <a:latin typeface="Times New Roman" pitchFamily="18" charset="0"/>
                <a:ea typeface="MS PGothic" pitchFamily="34" charset="-128"/>
              </a:defRPr>
            </a:lvl2pPr>
            <a:lvl3pPr marL="1143000" indent="-228600" eaLnBrk="0" hangingPunct="0">
              <a:spcBef>
                <a:spcPct val="20000"/>
              </a:spcBef>
              <a:buChar char="•"/>
              <a:defRPr sz="10700">
                <a:solidFill>
                  <a:schemeClr val="tx1"/>
                </a:solidFill>
                <a:latin typeface="Times New Roman" pitchFamily="18" charset="0"/>
                <a:ea typeface="MS PGothic" pitchFamily="34" charset="-128"/>
              </a:defRPr>
            </a:lvl3pPr>
            <a:lvl4pPr marL="1600200" indent="-228600" eaLnBrk="0" hangingPunct="0">
              <a:spcBef>
                <a:spcPct val="20000"/>
              </a:spcBef>
              <a:buChar char="–"/>
              <a:defRPr sz="8900">
                <a:solidFill>
                  <a:schemeClr val="tx1"/>
                </a:solidFill>
                <a:latin typeface="Times New Roman" pitchFamily="18" charset="0"/>
                <a:ea typeface="MS PGothic" pitchFamily="34" charset="-128"/>
              </a:defRPr>
            </a:lvl4pPr>
            <a:lvl5pPr marL="2057400" indent="-228600" eaLnBrk="0" hangingPunct="0">
              <a:spcBef>
                <a:spcPct val="20000"/>
              </a:spcBef>
              <a:buChar char="»"/>
              <a:defRPr sz="89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89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89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89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8900">
                <a:solidFill>
                  <a:schemeClr val="tx1"/>
                </a:solidFill>
                <a:latin typeface="Times New Roman" pitchFamily="18" charset="0"/>
                <a:ea typeface="MS PGothic" pitchFamily="34" charset="-128"/>
              </a:defRPr>
            </a:lvl9pPr>
          </a:lstStyle>
          <a:p>
            <a:pPr algn="ctr">
              <a:spcBef>
                <a:spcPct val="0"/>
              </a:spcBef>
              <a:buFontTx/>
              <a:buNone/>
            </a:pPr>
            <a:r>
              <a:rPr lang="en-US" altLang="en-US" sz="5300" b="1" dirty="0" smtClean="0">
                <a:latin typeface="Arial" panose="020B0604020202020204" pitchFamily="34" charset="0"/>
                <a:cs typeface="Arial" panose="020B0604020202020204" pitchFamily="34" charset="0"/>
              </a:rPr>
              <a:t>Milan Ardeljan and </a:t>
            </a:r>
            <a:r>
              <a:rPr lang="en-US" altLang="en-US" sz="5300" b="1" dirty="0">
                <a:latin typeface="Arial" panose="020B0604020202020204" pitchFamily="34" charset="0"/>
                <a:cs typeface="Arial" panose="020B0604020202020204" pitchFamily="34" charset="0"/>
              </a:rPr>
              <a:t>Marko Knezevic</a:t>
            </a:r>
            <a:br>
              <a:rPr lang="en-US" altLang="en-US" sz="5300" b="1" dirty="0">
                <a:latin typeface="Arial" panose="020B0604020202020204" pitchFamily="34" charset="0"/>
                <a:cs typeface="Arial" panose="020B0604020202020204" pitchFamily="34" charset="0"/>
              </a:rPr>
            </a:br>
            <a:r>
              <a:rPr lang="en-US" altLang="en-US" sz="3300" dirty="0">
                <a:latin typeface="Arial" panose="020B0604020202020204" pitchFamily="34" charset="0"/>
                <a:cs typeface="Arial" panose="020B0604020202020204" pitchFamily="34" charset="0"/>
              </a:rPr>
              <a:t>Department of Mechanical Engineering, University of New Hampshire, Durham, NH  03824, USA</a:t>
            </a:r>
          </a:p>
        </p:txBody>
      </p:sp>
      <p:sp>
        <p:nvSpPr>
          <p:cNvPr id="842" name="Rectangle 180"/>
          <p:cNvSpPr>
            <a:spLocks noChangeArrowheads="1"/>
          </p:cNvSpPr>
          <p:nvPr/>
        </p:nvSpPr>
        <p:spPr bwMode="auto">
          <a:xfrm>
            <a:off x="648116" y="444077"/>
            <a:ext cx="35309096" cy="3249549"/>
          </a:xfrm>
          <a:prstGeom prst="roundRect">
            <a:avLst>
              <a:gd name="adj" fmla="val 13256"/>
            </a:avLst>
          </a:prstGeom>
          <a:solidFill>
            <a:schemeClr val="bg1">
              <a:alpha val="84000"/>
            </a:schemeClr>
          </a:solidFill>
          <a:ln>
            <a:solidFill>
              <a:schemeClr val="tx1"/>
            </a:solidFill>
          </a:ln>
          <a:extLst/>
        </p:spPr>
        <p:txBody>
          <a:bodyPr wrap="square" lIns="91418" tIns="45709" rIns="91418" bIns="45709" anchor="ctr">
            <a:spAutoFit/>
          </a:bodyPr>
          <a:lstStyle>
            <a:lvl1pPr eaLnBrk="0" hangingPunct="0">
              <a:defRPr sz="3200">
                <a:solidFill>
                  <a:schemeClr val="tx1"/>
                </a:solidFill>
                <a:latin typeface="Helvetica" pitchFamily="124" charset="0"/>
                <a:ea typeface="MS PGothic" pitchFamily="34" charset="-128"/>
              </a:defRPr>
            </a:lvl1pPr>
            <a:lvl2pPr marL="742950" indent="-285750" eaLnBrk="0" hangingPunct="0">
              <a:defRPr sz="3200">
                <a:solidFill>
                  <a:schemeClr val="tx1"/>
                </a:solidFill>
                <a:latin typeface="Helvetica" pitchFamily="124" charset="0"/>
                <a:ea typeface="MS PGothic" pitchFamily="34" charset="-128"/>
              </a:defRPr>
            </a:lvl2pPr>
            <a:lvl3pPr marL="1143000" indent="-228600" eaLnBrk="0" hangingPunct="0">
              <a:defRPr sz="3200">
                <a:solidFill>
                  <a:schemeClr val="tx1"/>
                </a:solidFill>
                <a:latin typeface="Helvetica" pitchFamily="124" charset="0"/>
                <a:ea typeface="MS PGothic" pitchFamily="34" charset="-128"/>
              </a:defRPr>
            </a:lvl3pPr>
            <a:lvl4pPr marL="1600200" indent="-228600" eaLnBrk="0" hangingPunct="0">
              <a:defRPr sz="3200">
                <a:solidFill>
                  <a:schemeClr val="tx1"/>
                </a:solidFill>
                <a:latin typeface="Helvetica" pitchFamily="124" charset="0"/>
                <a:ea typeface="MS PGothic" pitchFamily="34" charset="-128"/>
              </a:defRPr>
            </a:lvl4pPr>
            <a:lvl5pPr marL="2057400" indent="-228600" eaLnBrk="0" hangingPunct="0">
              <a:defRPr sz="3200">
                <a:solidFill>
                  <a:schemeClr val="tx1"/>
                </a:solidFill>
                <a:latin typeface="Helvetica" pitchFamily="124" charset="0"/>
                <a:ea typeface="MS PGothic" pitchFamily="34" charset="-128"/>
              </a:defRPr>
            </a:lvl5pPr>
            <a:lvl6pPr marL="2514600" indent="-228600" eaLnBrk="0" fontAlgn="base" hangingPunct="0">
              <a:spcBef>
                <a:spcPct val="0"/>
              </a:spcBef>
              <a:spcAft>
                <a:spcPct val="0"/>
              </a:spcAft>
              <a:defRPr sz="3200">
                <a:solidFill>
                  <a:schemeClr val="tx1"/>
                </a:solidFill>
                <a:latin typeface="Helvetica" pitchFamily="124" charset="0"/>
                <a:ea typeface="MS PGothic" pitchFamily="34" charset="-128"/>
              </a:defRPr>
            </a:lvl6pPr>
            <a:lvl7pPr marL="2971800" indent="-228600" eaLnBrk="0" fontAlgn="base" hangingPunct="0">
              <a:spcBef>
                <a:spcPct val="0"/>
              </a:spcBef>
              <a:spcAft>
                <a:spcPct val="0"/>
              </a:spcAft>
              <a:defRPr sz="3200">
                <a:solidFill>
                  <a:schemeClr val="tx1"/>
                </a:solidFill>
                <a:latin typeface="Helvetica" pitchFamily="124" charset="0"/>
                <a:ea typeface="MS PGothic" pitchFamily="34" charset="-128"/>
              </a:defRPr>
            </a:lvl7pPr>
            <a:lvl8pPr marL="3429000" indent="-228600" eaLnBrk="0" fontAlgn="base" hangingPunct="0">
              <a:spcBef>
                <a:spcPct val="0"/>
              </a:spcBef>
              <a:spcAft>
                <a:spcPct val="0"/>
              </a:spcAft>
              <a:defRPr sz="3200">
                <a:solidFill>
                  <a:schemeClr val="tx1"/>
                </a:solidFill>
                <a:latin typeface="Helvetica" pitchFamily="124" charset="0"/>
                <a:ea typeface="MS PGothic" pitchFamily="34" charset="-128"/>
              </a:defRPr>
            </a:lvl8pPr>
            <a:lvl9pPr marL="3886200" indent="-228600" eaLnBrk="0" fontAlgn="base" hangingPunct="0">
              <a:spcBef>
                <a:spcPct val="0"/>
              </a:spcBef>
              <a:spcAft>
                <a:spcPct val="0"/>
              </a:spcAft>
              <a:defRPr sz="3200">
                <a:solidFill>
                  <a:schemeClr val="tx1"/>
                </a:solidFill>
                <a:latin typeface="Helvetica" pitchFamily="124" charset="0"/>
                <a:ea typeface="MS PGothic" pitchFamily="34" charset="-128"/>
              </a:defRPr>
            </a:lvl9pPr>
          </a:lstStyle>
          <a:p>
            <a:pPr algn="ctr" eaLnBrk="1" hangingPunct="1"/>
            <a:r>
              <a:rPr lang="en-US" altLang="en-US" sz="9500" dirty="0" smtClean="0">
                <a:latin typeface="Arial" panose="020B0604020202020204" pitchFamily="34" charset="0"/>
                <a:cs typeface="Arial" panose="020B0604020202020204" pitchFamily="34" charset="0"/>
              </a:rPr>
              <a:t>Explicit </a:t>
            </a:r>
            <a:r>
              <a:rPr lang="en-US" altLang="en-US" sz="9500" dirty="0" smtClean="0">
                <a:latin typeface="Arial" panose="020B0604020202020204" pitchFamily="34" charset="0"/>
                <a:cs typeface="Arial" panose="020B0604020202020204" pitchFamily="34" charset="0"/>
              </a:rPr>
              <a:t>Modeling </a:t>
            </a:r>
            <a:r>
              <a:rPr lang="en-US" altLang="en-US" sz="9500" dirty="0" smtClean="0">
                <a:latin typeface="Arial" panose="020B0604020202020204" pitchFamily="34" charset="0"/>
                <a:cs typeface="Arial" panose="020B0604020202020204" pitchFamily="34" charset="0"/>
              </a:rPr>
              <a:t>of </a:t>
            </a:r>
            <a:r>
              <a:rPr lang="en-US" altLang="en-US" sz="9500" dirty="0" smtClean="0">
                <a:latin typeface="Arial" panose="020B0604020202020204" pitchFamily="34" charset="0"/>
                <a:cs typeface="Arial" panose="020B0604020202020204" pitchFamily="34" charset="0"/>
              </a:rPr>
              <a:t>Twin Lamellae </a:t>
            </a:r>
            <a:r>
              <a:rPr lang="en-US" altLang="en-US" sz="9500" dirty="0" smtClean="0">
                <a:latin typeface="Arial" panose="020B0604020202020204" pitchFamily="34" charset="0"/>
                <a:cs typeface="Arial" panose="020B0604020202020204" pitchFamily="34" charset="0"/>
              </a:rPr>
              <a:t>in </a:t>
            </a:r>
            <a:r>
              <a:rPr lang="en-US" altLang="en-US" sz="9500" dirty="0">
                <a:latin typeface="Arial" panose="020B0604020202020204" pitchFamily="34" charset="0"/>
                <a:cs typeface="Arial" panose="020B0604020202020204" pitchFamily="34" charset="0"/>
              </a:rPr>
              <a:t>M</a:t>
            </a:r>
            <a:r>
              <a:rPr lang="en-US" altLang="en-US" sz="9500" dirty="0" smtClean="0">
                <a:latin typeface="Arial" panose="020B0604020202020204" pitchFamily="34" charset="0"/>
                <a:cs typeface="Arial" panose="020B0604020202020204" pitchFamily="34" charset="0"/>
              </a:rPr>
              <a:t>agnesium </a:t>
            </a:r>
            <a:r>
              <a:rPr lang="en-US" altLang="en-US" sz="9500" dirty="0">
                <a:latin typeface="Arial" panose="020B0604020202020204" pitchFamily="34" charset="0"/>
                <a:cs typeface="Arial" panose="020B0604020202020204" pitchFamily="34" charset="0"/>
              </a:rPr>
              <a:t>A</a:t>
            </a:r>
            <a:r>
              <a:rPr lang="en-US" altLang="en-US" sz="9500" dirty="0" smtClean="0">
                <a:latin typeface="Arial" panose="020B0604020202020204" pitchFamily="34" charset="0"/>
                <a:cs typeface="Arial" panose="020B0604020202020204" pitchFamily="34" charset="0"/>
              </a:rPr>
              <a:t>lloy </a:t>
            </a:r>
            <a:r>
              <a:rPr lang="en-US" altLang="en-US" sz="9500" dirty="0" smtClean="0">
                <a:latin typeface="Arial" panose="020B0604020202020204" pitchFamily="34" charset="0"/>
                <a:cs typeface="Arial" panose="020B0604020202020204" pitchFamily="34" charset="0"/>
              </a:rPr>
              <a:t>AZ31 </a:t>
            </a:r>
            <a:r>
              <a:rPr lang="en-US" altLang="en-US" sz="9500" dirty="0">
                <a:latin typeface="Arial" panose="020B0604020202020204" pitchFamily="34" charset="0"/>
                <a:cs typeface="Arial" panose="020B0604020202020204" pitchFamily="34" charset="0"/>
              </a:rPr>
              <a:t>U</a:t>
            </a:r>
            <a:r>
              <a:rPr lang="en-US" altLang="en-US" sz="9500" dirty="0" smtClean="0">
                <a:latin typeface="Arial" panose="020B0604020202020204" pitchFamily="34" charset="0"/>
                <a:cs typeface="Arial" panose="020B0604020202020204" pitchFamily="34" charset="0"/>
              </a:rPr>
              <a:t>sing </a:t>
            </a:r>
            <a:r>
              <a:rPr lang="en-US" altLang="en-US" sz="9500" dirty="0" smtClean="0">
                <a:latin typeface="Arial" panose="020B0604020202020204" pitchFamily="34" charset="0"/>
                <a:cs typeface="Arial" panose="020B0604020202020204" pitchFamily="34" charset="0"/>
              </a:rPr>
              <a:t>a </a:t>
            </a:r>
            <a:r>
              <a:rPr lang="en-US" altLang="en-US" sz="9500" dirty="0" smtClean="0">
                <a:latin typeface="Arial" panose="020B0604020202020204" pitchFamily="34" charset="0"/>
                <a:cs typeface="Arial" panose="020B0604020202020204" pitchFamily="34" charset="0"/>
              </a:rPr>
              <a:t>Crystal Plasticity </a:t>
            </a:r>
            <a:r>
              <a:rPr lang="en-US" altLang="en-US" sz="9500" dirty="0">
                <a:latin typeface="Arial" panose="020B0604020202020204" pitchFamily="34" charset="0"/>
                <a:cs typeface="Arial" panose="020B0604020202020204" pitchFamily="34" charset="0"/>
              </a:rPr>
              <a:t>F</a:t>
            </a:r>
            <a:r>
              <a:rPr lang="en-US" altLang="en-US" sz="9500" dirty="0" smtClean="0">
                <a:latin typeface="Arial" panose="020B0604020202020204" pitchFamily="34" charset="0"/>
                <a:cs typeface="Arial" panose="020B0604020202020204" pitchFamily="34" charset="0"/>
              </a:rPr>
              <a:t>inite </a:t>
            </a:r>
            <a:r>
              <a:rPr lang="en-US" altLang="en-US" sz="9500" dirty="0">
                <a:latin typeface="Arial" panose="020B0604020202020204" pitchFamily="34" charset="0"/>
                <a:cs typeface="Arial" panose="020B0604020202020204" pitchFamily="34" charset="0"/>
              </a:rPr>
              <a:t>E</a:t>
            </a:r>
            <a:r>
              <a:rPr lang="en-US" altLang="en-US" sz="9500" dirty="0" smtClean="0">
                <a:latin typeface="Arial" panose="020B0604020202020204" pitchFamily="34" charset="0"/>
                <a:cs typeface="Arial" panose="020B0604020202020204" pitchFamily="34" charset="0"/>
              </a:rPr>
              <a:t>lement Approach</a:t>
            </a:r>
            <a:endParaRPr lang="en-US" altLang="en-US" sz="9500" dirty="0">
              <a:latin typeface="Arial" panose="020B0604020202020204" pitchFamily="34" charset="0"/>
              <a:cs typeface="Arial" panose="020B0604020202020204" pitchFamily="34" charset="0"/>
            </a:endParaRPr>
          </a:p>
        </p:txBody>
      </p:sp>
      <p:pic>
        <p:nvPicPr>
          <p:cNvPr id="848" name="Picture 4" descr="C:\Users\Milovan\Downloads\LeftStackedBlueDigital_RGB.png"/>
          <p:cNvPicPr>
            <a:picLocks noChangeAspect="1" noChangeArrowheads="1"/>
          </p:cNvPicPr>
          <p:nvPr/>
        </p:nvPicPr>
        <p:blipFill>
          <a:blip r:embed="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990602" y="4024792"/>
            <a:ext cx="4955692" cy="1472277"/>
          </a:xfrm>
          <a:prstGeom prst="rect">
            <a:avLst/>
          </a:prstGeom>
          <a:noFill/>
          <a:extLst>
            <a:ext uri="{909E8E84-426E-40DD-AFC4-6F175D3DCCD1}">
              <a14:hiddenFill xmlns:a14="http://schemas.microsoft.com/office/drawing/2010/main">
                <a:solidFill>
                  <a:srgbClr val="FFFFFF"/>
                </a:solidFill>
              </a14:hiddenFill>
            </a:ext>
          </a:extLst>
        </p:spPr>
      </p:pic>
      <p:sp>
        <p:nvSpPr>
          <p:cNvPr id="1043" name="TextBox 1042"/>
          <p:cNvSpPr txBox="1"/>
          <p:nvPr/>
        </p:nvSpPr>
        <p:spPr>
          <a:xfrm>
            <a:off x="961756" y="16306800"/>
            <a:ext cx="2633152" cy="718848"/>
          </a:xfrm>
          <a:prstGeom prst="rect">
            <a:avLst/>
          </a:prstGeom>
          <a:solidFill>
            <a:schemeClr val="tx1"/>
          </a:solidFill>
        </p:spPr>
        <p:txBody>
          <a:bodyPr wrap="square" lIns="87056" tIns="43528" rIns="87056" bIns="43528">
            <a:spAutoFit/>
          </a:bodyPr>
          <a:lstStyle/>
          <a:p>
            <a:pPr>
              <a:defRPr/>
            </a:pPr>
            <a:r>
              <a:rPr lang="en-US" sz="4100" b="1" dirty="0" smtClean="0">
                <a:solidFill>
                  <a:schemeClr val="bg1"/>
                </a:solidFill>
                <a:latin typeface="Franklin Gothic Medium" panose="020B0603020102020204" pitchFamily="34" charset="0"/>
              </a:rPr>
              <a:t>Procedure</a:t>
            </a:r>
            <a:endParaRPr lang="en-US" sz="4100" b="1" dirty="0">
              <a:solidFill>
                <a:schemeClr val="bg1"/>
              </a:solidFill>
              <a:latin typeface="Franklin Gothic Medium" panose="020B0603020102020204" pitchFamily="34" charset="0"/>
            </a:endParaRPr>
          </a:p>
        </p:txBody>
      </p:sp>
      <p:sp>
        <p:nvSpPr>
          <p:cNvPr id="833" name="Text Box 7"/>
          <p:cNvSpPr txBox="1">
            <a:spLocks noChangeArrowheads="1"/>
          </p:cNvSpPr>
          <p:nvPr/>
        </p:nvSpPr>
        <p:spPr bwMode="auto">
          <a:xfrm>
            <a:off x="648118" y="5755219"/>
            <a:ext cx="15338552" cy="3769781"/>
          </a:xfrm>
          <a:prstGeom prst="roundRect">
            <a:avLst>
              <a:gd name="adj" fmla="val 7175"/>
            </a:avLst>
          </a:prstGeom>
          <a:solidFill>
            <a:schemeClr val="bg1"/>
          </a:solidFill>
          <a:ln w="38100">
            <a:solidFill>
              <a:srgbClr val="000000"/>
            </a:solidFill>
            <a:round/>
            <a:headEnd/>
            <a:tailEnd/>
          </a:ln>
        </p:spPr>
        <p:txBody>
          <a:bodyPr lIns="914171" tIns="457088" rIns="914171" bIns="914171"/>
          <a:lstStyle>
            <a:lvl1pPr eaLnBrk="0" hangingPunct="0">
              <a:spcBef>
                <a:spcPct val="20000"/>
              </a:spcBef>
              <a:buChar char="•"/>
              <a:tabLst>
                <a:tab pos="500063" algn="l"/>
              </a:tabLst>
              <a:defRPr sz="14300">
                <a:solidFill>
                  <a:schemeClr val="tx1"/>
                </a:solidFill>
                <a:latin typeface="Times New Roman" pitchFamily="18" charset="0"/>
                <a:ea typeface="MS PGothic" pitchFamily="34" charset="-128"/>
              </a:defRPr>
            </a:lvl1pPr>
            <a:lvl2pPr marL="742950" indent="-285750" eaLnBrk="0" hangingPunct="0">
              <a:spcBef>
                <a:spcPct val="20000"/>
              </a:spcBef>
              <a:buChar char="–"/>
              <a:tabLst>
                <a:tab pos="500063" algn="l"/>
              </a:tabLst>
              <a:defRPr sz="12500">
                <a:solidFill>
                  <a:schemeClr val="tx1"/>
                </a:solidFill>
                <a:latin typeface="Times New Roman" pitchFamily="18" charset="0"/>
                <a:ea typeface="MS PGothic" pitchFamily="34" charset="-128"/>
              </a:defRPr>
            </a:lvl2pPr>
            <a:lvl3pPr marL="1143000" indent="-228600" eaLnBrk="0" hangingPunct="0">
              <a:spcBef>
                <a:spcPct val="20000"/>
              </a:spcBef>
              <a:buChar char="•"/>
              <a:tabLst>
                <a:tab pos="500063" algn="l"/>
              </a:tabLst>
              <a:defRPr sz="10700">
                <a:solidFill>
                  <a:schemeClr val="tx1"/>
                </a:solidFill>
                <a:latin typeface="Times New Roman" pitchFamily="18" charset="0"/>
                <a:ea typeface="MS PGothic" pitchFamily="34" charset="-128"/>
              </a:defRPr>
            </a:lvl3pPr>
            <a:lvl4pPr marL="1600200" indent="-228600" eaLnBrk="0" hangingPunct="0">
              <a:spcBef>
                <a:spcPct val="20000"/>
              </a:spcBef>
              <a:buChar char="–"/>
              <a:tabLst>
                <a:tab pos="500063" algn="l"/>
              </a:tabLst>
              <a:defRPr sz="8900">
                <a:solidFill>
                  <a:schemeClr val="tx1"/>
                </a:solidFill>
                <a:latin typeface="Times New Roman" pitchFamily="18" charset="0"/>
                <a:ea typeface="MS PGothic" pitchFamily="34" charset="-128"/>
              </a:defRPr>
            </a:lvl4pPr>
            <a:lvl5pPr marL="2057400" indent="-228600" eaLnBrk="0" hangingPunct="0">
              <a:spcBef>
                <a:spcPct val="20000"/>
              </a:spcBef>
              <a:buChar char="»"/>
              <a:tabLst>
                <a:tab pos="500063" algn="l"/>
              </a:tabLst>
              <a:defRPr sz="89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tabLst>
                <a:tab pos="500063" algn="l"/>
              </a:tabLst>
              <a:defRPr sz="89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tabLst>
                <a:tab pos="500063" algn="l"/>
              </a:tabLst>
              <a:defRPr sz="89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tabLst>
                <a:tab pos="500063" algn="l"/>
              </a:tabLst>
              <a:defRPr sz="89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tabLst>
                <a:tab pos="500063" algn="l"/>
              </a:tabLst>
              <a:defRPr sz="8900">
                <a:solidFill>
                  <a:schemeClr val="tx1"/>
                </a:solidFill>
                <a:latin typeface="Times New Roman" pitchFamily="18" charset="0"/>
                <a:ea typeface="MS PGothic" pitchFamily="34" charset="-128"/>
              </a:defRPr>
            </a:lvl9pPr>
          </a:lstStyle>
          <a:p>
            <a:pPr algn="just" eaLnBrk="1" hangingPunct="1">
              <a:spcBef>
                <a:spcPct val="50000"/>
              </a:spcBef>
              <a:buFontTx/>
              <a:buNone/>
            </a:pPr>
            <a:endParaRPr lang="en-US" altLang="en-US" sz="2900" dirty="0"/>
          </a:p>
        </p:txBody>
      </p:sp>
      <p:sp>
        <p:nvSpPr>
          <p:cNvPr id="1051" name="TextBox 1050"/>
          <p:cNvSpPr txBox="1"/>
          <p:nvPr/>
        </p:nvSpPr>
        <p:spPr>
          <a:xfrm>
            <a:off x="961585" y="9793977"/>
            <a:ext cx="6675159" cy="703459"/>
          </a:xfrm>
          <a:prstGeom prst="rect">
            <a:avLst/>
          </a:prstGeom>
          <a:solidFill>
            <a:schemeClr val="tx1"/>
          </a:solidFill>
        </p:spPr>
        <p:txBody>
          <a:bodyPr wrap="square" lIns="87056" tIns="43528" rIns="87056" bIns="43528">
            <a:spAutoFit/>
          </a:bodyPr>
          <a:lstStyle/>
          <a:p>
            <a:pPr>
              <a:defRPr/>
            </a:pPr>
            <a:r>
              <a:rPr lang="en-US" sz="4000" b="1" dirty="0" smtClean="0">
                <a:solidFill>
                  <a:schemeClr val="bg1"/>
                </a:solidFill>
                <a:latin typeface="Franklin Gothic Medium" panose="020B0603020102020204" pitchFamily="34" charset="0"/>
                <a:cs typeface="Arial" panose="020B0604020202020204" pitchFamily="34" charset="0"/>
              </a:rPr>
              <a:t>Modeling framework - CPFEM</a:t>
            </a:r>
            <a:endParaRPr lang="en-US" sz="4000" b="1" dirty="0">
              <a:solidFill>
                <a:schemeClr val="bg1"/>
              </a:solidFill>
              <a:latin typeface="Franklin Gothic Medium" panose="020B0603020102020204" pitchFamily="34" charset="0"/>
              <a:cs typeface="Arial" panose="020B0604020202020204" pitchFamily="34" charset="0"/>
            </a:endParaRPr>
          </a:p>
        </p:txBody>
      </p:sp>
      <p:sp>
        <p:nvSpPr>
          <p:cNvPr id="1238" name="Text Box 7"/>
          <p:cNvSpPr txBox="1">
            <a:spLocks noChangeArrowheads="1"/>
          </p:cNvSpPr>
          <p:nvPr/>
        </p:nvSpPr>
        <p:spPr bwMode="auto">
          <a:xfrm>
            <a:off x="10456985" y="16466504"/>
            <a:ext cx="5529685" cy="7915574"/>
          </a:xfrm>
          <a:prstGeom prst="roundRect">
            <a:avLst>
              <a:gd name="adj" fmla="val 4002"/>
            </a:avLst>
          </a:prstGeom>
          <a:solidFill>
            <a:schemeClr val="bg1"/>
          </a:solidFill>
          <a:ln w="38100">
            <a:solidFill>
              <a:srgbClr val="000000"/>
            </a:solidFill>
            <a:round/>
            <a:headEnd/>
            <a:tailEnd/>
          </a:ln>
        </p:spPr>
        <p:txBody>
          <a:bodyPr lIns="914171" tIns="457088" rIns="914171" bIns="914171"/>
          <a:lstStyle>
            <a:lvl1pPr eaLnBrk="0" hangingPunct="0">
              <a:spcBef>
                <a:spcPct val="20000"/>
              </a:spcBef>
              <a:buChar char="•"/>
              <a:tabLst>
                <a:tab pos="500063" algn="l"/>
              </a:tabLst>
              <a:defRPr sz="14300">
                <a:solidFill>
                  <a:schemeClr val="tx1"/>
                </a:solidFill>
                <a:latin typeface="Times New Roman" pitchFamily="18" charset="0"/>
                <a:ea typeface="MS PGothic" pitchFamily="34" charset="-128"/>
              </a:defRPr>
            </a:lvl1pPr>
            <a:lvl2pPr marL="742950" indent="-285750" eaLnBrk="0" hangingPunct="0">
              <a:spcBef>
                <a:spcPct val="20000"/>
              </a:spcBef>
              <a:buChar char="–"/>
              <a:tabLst>
                <a:tab pos="500063" algn="l"/>
              </a:tabLst>
              <a:defRPr sz="12500">
                <a:solidFill>
                  <a:schemeClr val="tx1"/>
                </a:solidFill>
                <a:latin typeface="Times New Roman" pitchFamily="18" charset="0"/>
                <a:ea typeface="MS PGothic" pitchFamily="34" charset="-128"/>
              </a:defRPr>
            </a:lvl2pPr>
            <a:lvl3pPr marL="1143000" indent="-228600" eaLnBrk="0" hangingPunct="0">
              <a:spcBef>
                <a:spcPct val="20000"/>
              </a:spcBef>
              <a:buChar char="•"/>
              <a:tabLst>
                <a:tab pos="500063" algn="l"/>
              </a:tabLst>
              <a:defRPr sz="10700">
                <a:solidFill>
                  <a:schemeClr val="tx1"/>
                </a:solidFill>
                <a:latin typeface="Times New Roman" pitchFamily="18" charset="0"/>
                <a:ea typeface="MS PGothic" pitchFamily="34" charset="-128"/>
              </a:defRPr>
            </a:lvl3pPr>
            <a:lvl4pPr marL="1600200" indent="-228600" eaLnBrk="0" hangingPunct="0">
              <a:spcBef>
                <a:spcPct val="20000"/>
              </a:spcBef>
              <a:buChar char="–"/>
              <a:tabLst>
                <a:tab pos="500063" algn="l"/>
              </a:tabLst>
              <a:defRPr sz="8900">
                <a:solidFill>
                  <a:schemeClr val="tx1"/>
                </a:solidFill>
                <a:latin typeface="Times New Roman" pitchFamily="18" charset="0"/>
                <a:ea typeface="MS PGothic" pitchFamily="34" charset="-128"/>
              </a:defRPr>
            </a:lvl4pPr>
            <a:lvl5pPr marL="2057400" indent="-228600" eaLnBrk="0" hangingPunct="0">
              <a:spcBef>
                <a:spcPct val="20000"/>
              </a:spcBef>
              <a:buChar char="»"/>
              <a:tabLst>
                <a:tab pos="500063" algn="l"/>
              </a:tabLst>
              <a:defRPr sz="89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tabLst>
                <a:tab pos="500063" algn="l"/>
              </a:tabLst>
              <a:defRPr sz="89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tabLst>
                <a:tab pos="500063" algn="l"/>
              </a:tabLst>
              <a:defRPr sz="89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tabLst>
                <a:tab pos="500063" algn="l"/>
              </a:tabLst>
              <a:defRPr sz="89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tabLst>
                <a:tab pos="500063" algn="l"/>
              </a:tabLst>
              <a:defRPr sz="8900">
                <a:solidFill>
                  <a:schemeClr val="tx1"/>
                </a:solidFill>
                <a:latin typeface="Times New Roman" pitchFamily="18" charset="0"/>
                <a:ea typeface="MS PGothic" pitchFamily="34" charset="-128"/>
              </a:defRPr>
            </a:lvl9pPr>
          </a:lstStyle>
          <a:p>
            <a:pPr eaLnBrk="1" hangingPunct="1">
              <a:spcBef>
                <a:spcPct val="50000"/>
              </a:spcBef>
              <a:buFontTx/>
              <a:buNone/>
            </a:pPr>
            <a:endParaRPr lang="en-US" altLang="en-US" sz="2900" dirty="0"/>
          </a:p>
        </p:txBody>
      </p:sp>
      <p:sp>
        <p:nvSpPr>
          <p:cNvPr id="1052" name="TextBox 1051"/>
          <p:cNvSpPr txBox="1"/>
          <p:nvPr/>
        </p:nvSpPr>
        <p:spPr>
          <a:xfrm>
            <a:off x="10717168" y="16468241"/>
            <a:ext cx="4513987" cy="718848"/>
          </a:xfrm>
          <a:prstGeom prst="rect">
            <a:avLst/>
          </a:prstGeom>
          <a:solidFill>
            <a:schemeClr val="tx1"/>
          </a:solidFill>
        </p:spPr>
        <p:txBody>
          <a:bodyPr wrap="square" lIns="87056" tIns="43528" rIns="87056" bIns="43528">
            <a:spAutoFit/>
          </a:bodyPr>
          <a:lstStyle/>
          <a:p>
            <a:pPr>
              <a:defRPr/>
            </a:pPr>
            <a:r>
              <a:rPr lang="en-US" sz="4100" b="1" dirty="0" smtClean="0">
                <a:solidFill>
                  <a:schemeClr val="bg1"/>
                </a:solidFill>
                <a:latin typeface="Franklin Gothic Medium" panose="020B0603020102020204" pitchFamily="34" charset="0"/>
              </a:rPr>
              <a:t>Twin shear transfer</a:t>
            </a:r>
            <a:endParaRPr lang="en-US" sz="4100" b="1" dirty="0">
              <a:solidFill>
                <a:schemeClr val="bg1"/>
              </a:solidFill>
              <a:latin typeface="Franklin Gothic Medium" panose="020B0603020102020204" pitchFamily="34" charset="0"/>
            </a:endParaRPr>
          </a:p>
        </p:txBody>
      </p:sp>
      <p:sp>
        <p:nvSpPr>
          <p:cNvPr id="1152" name="TextBox 1151"/>
          <p:cNvSpPr txBox="1"/>
          <p:nvPr/>
        </p:nvSpPr>
        <p:spPr>
          <a:xfrm>
            <a:off x="961758" y="5757429"/>
            <a:ext cx="2929802" cy="718848"/>
          </a:xfrm>
          <a:prstGeom prst="rect">
            <a:avLst/>
          </a:prstGeom>
          <a:solidFill>
            <a:schemeClr val="tx1"/>
          </a:solidFill>
        </p:spPr>
        <p:txBody>
          <a:bodyPr wrap="square" lIns="87056" tIns="43528" rIns="87056" bIns="43528">
            <a:spAutoFit/>
          </a:bodyPr>
          <a:lstStyle/>
          <a:p>
            <a:pPr>
              <a:defRPr/>
            </a:pPr>
            <a:r>
              <a:rPr lang="en-US" sz="4100" b="1" dirty="0">
                <a:solidFill>
                  <a:schemeClr val="bg1"/>
                </a:solidFill>
                <a:latin typeface="Franklin Gothic Medium" panose="020B0603020102020204" pitchFamily="34" charset="0"/>
                <a:cs typeface="Arial" panose="020B0604020202020204" pitchFamily="34" charset="0"/>
              </a:rPr>
              <a:t>Introduction</a:t>
            </a:r>
          </a:p>
        </p:txBody>
      </p:sp>
      <p:sp>
        <p:nvSpPr>
          <p:cNvPr id="1153" name="TextBox 1152"/>
          <p:cNvSpPr txBox="1"/>
          <p:nvPr/>
        </p:nvSpPr>
        <p:spPr>
          <a:xfrm>
            <a:off x="10708287" y="24631650"/>
            <a:ext cx="2876855" cy="718848"/>
          </a:xfrm>
          <a:prstGeom prst="rect">
            <a:avLst/>
          </a:prstGeom>
          <a:solidFill>
            <a:schemeClr val="tx1"/>
          </a:solidFill>
        </p:spPr>
        <p:txBody>
          <a:bodyPr wrap="square" lIns="87056" tIns="43528" rIns="87056" bIns="43528">
            <a:spAutoFit/>
          </a:bodyPr>
          <a:lstStyle/>
          <a:p>
            <a:pPr>
              <a:defRPr/>
            </a:pPr>
            <a:r>
              <a:rPr lang="en-US" sz="4100" b="1" dirty="0" smtClean="0">
                <a:solidFill>
                  <a:schemeClr val="bg1"/>
                </a:solidFill>
                <a:latin typeface="Franklin Gothic Medium" panose="020B0603020102020204" pitchFamily="34" charset="0"/>
              </a:rPr>
              <a:t>Conclusions</a:t>
            </a:r>
            <a:endParaRPr lang="en-US" sz="4100" b="1" dirty="0">
              <a:solidFill>
                <a:schemeClr val="bg1"/>
              </a:solidFill>
              <a:latin typeface="Franklin Gothic Medium" panose="020B0603020102020204" pitchFamily="34" charset="0"/>
            </a:endParaRPr>
          </a:p>
        </p:txBody>
      </p:sp>
      <p:sp>
        <p:nvSpPr>
          <p:cNvPr id="1154" name="TextBox 1153"/>
          <p:cNvSpPr txBox="1"/>
          <p:nvPr/>
        </p:nvSpPr>
        <p:spPr>
          <a:xfrm>
            <a:off x="24190924" y="24688800"/>
            <a:ext cx="2871258" cy="718848"/>
          </a:xfrm>
          <a:prstGeom prst="rect">
            <a:avLst/>
          </a:prstGeom>
          <a:solidFill>
            <a:schemeClr val="tx1"/>
          </a:solidFill>
        </p:spPr>
        <p:txBody>
          <a:bodyPr wrap="square" lIns="87056" tIns="43528" rIns="87056" bIns="43528">
            <a:spAutoFit/>
          </a:bodyPr>
          <a:lstStyle/>
          <a:p>
            <a:pPr>
              <a:defRPr/>
            </a:pPr>
            <a:r>
              <a:rPr lang="en-US" sz="4100" b="1" dirty="0" smtClean="0">
                <a:solidFill>
                  <a:schemeClr val="bg1"/>
                </a:solidFill>
                <a:latin typeface="Franklin Gothic Medium" panose="020B0603020102020204" pitchFamily="34" charset="0"/>
              </a:rPr>
              <a:t>References</a:t>
            </a:r>
            <a:endParaRPr lang="en-US" sz="4100" b="1" dirty="0">
              <a:solidFill>
                <a:schemeClr val="bg1"/>
              </a:solidFill>
              <a:latin typeface="Franklin Gothic Medium" panose="020B0603020102020204" pitchFamily="34" charset="0"/>
            </a:endParaRPr>
          </a:p>
        </p:txBody>
      </p:sp>
      <p:sp>
        <p:nvSpPr>
          <p:cNvPr id="1237" name="TextBox 455"/>
          <p:cNvSpPr txBox="1">
            <a:spLocks noChangeArrowheads="1"/>
          </p:cNvSpPr>
          <p:nvPr/>
        </p:nvSpPr>
        <p:spPr bwMode="auto">
          <a:xfrm>
            <a:off x="24035309" y="25721421"/>
            <a:ext cx="11824852" cy="3108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lvl1pPr eaLnBrk="0" hangingPunct="0">
              <a:defRPr sz="3200">
                <a:solidFill>
                  <a:schemeClr val="tx1"/>
                </a:solidFill>
                <a:latin typeface="Helvetica" pitchFamily="124" charset="0"/>
                <a:ea typeface="MS PGothic" pitchFamily="34" charset="-128"/>
              </a:defRPr>
            </a:lvl1pPr>
            <a:lvl2pPr marL="742950" indent="-285750" eaLnBrk="0" hangingPunct="0">
              <a:defRPr sz="3200">
                <a:solidFill>
                  <a:schemeClr val="tx1"/>
                </a:solidFill>
                <a:latin typeface="Helvetica" pitchFamily="124" charset="0"/>
                <a:ea typeface="MS PGothic" pitchFamily="34" charset="-128"/>
              </a:defRPr>
            </a:lvl2pPr>
            <a:lvl3pPr marL="1143000" indent="-228600" eaLnBrk="0" hangingPunct="0">
              <a:defRPr sz="3200">
                <a:solidFill>
                  <a:schemeClr val="tx1"/>
                </a:solidFill>
                <a:latin typeface="Helvetica" pitchFamily="124" charset="0"/>
                <a:ea typeface="MS PGothic" pitchFamily="34" charset="-128"/>
              </a:defRPr>
            </a:lvl3pPr>
            <a:lvl4pPr marL="1600200" indent="-228600" eaLnBrk="0" hangingPunct="0">
              <a:defRPr sz="3200">
                <a:solidFill>
                  <a:schemeClr val="tx1"/>
                </a:solidFill>
                <a:latin typeface="Helvetica" pitchFamily="124" charset="0"/>
                <a:ea typeface="MS PGothic" pitchFamily="34" charset="-128"/>
              </a:defRPr>
            </a:lvl4pPr>
            <a:lvl5pPr marL="2057400" indent="-228600" eaLnBrk="0" hangingPunct="0">
              <a:defRPr sz="3200">
                <a:solidFill>
                  <a:schemeClr val="tx1"/>
                </a:solidFill>
                <a:latin typeface="Helvetica" pitchFamily="124" charset="0"/>
                <a:ea typeface="MS PGothic" pitchFamily="34" charset="-128"/>
              </a:defRPr>
            </a:lvl5pPr>
            <a:lvl6pPr marL="2514600" indent="-228600" eaLnBrk="0" fontAlgn="base" hangingPunct="0">
              <a:spcBef>
                <a:spcPct val="0"/>
              </a:spcBef>
              <a:spcAft>
                <a:spcPct val="0"/>
              </a:spcAft>
              <a:defRPr sz="3200">
                <a:solidFill>
                  <a:schemeClr val="tx1"/>
                </a:solidFill>
                <a:latin typeface="Helvetica" pitchFamily="124" charset="0"/>
                <a:ea typeface="MS PGothic" pitchFamily="34" charset="-128"/>
              </a:defRPr>
            </a:lvl6pPr>
            <a:lvl7pPr marL="2971800" indent="-228600" eaLnBrk="0" fontAlgn="base" hangingPunct="0">
              <a:spcBef>
                <a:spcPct val="0"/>
              </a:spcBef>
              <a:spcAft>
                <a:spcPct val="0"/>
              </a:spcAft>
              <a:defRPr sz="3200">
                <a:solidFill>
                  <a:schemeClr val="tx1"/>
                </a:solidFill>
                <a:latin typeface="Helvetica" pitchFamily="124" charset="0"/>
                <a:ea typeface="MS PGothic" pitchFamily="34" charset="-128"/>
              </a:defRPr>
            </a:lvl7pPr>
            <a:lvl8pPr marL="3429000" indent="-228600" eaLnBrk="0" fontAlgn="base" hangingPunct="0">
              <a:spcBef>
                <a:spcPct val="0"/>
              </a:spcBef>
              <a:spcAft>
                <a:spcPct val="0"/>
              </a:spcAft>
              <a:defRPr sz="3200">
                <a:solidFill>
                  <a:schemeClr val="tx1"/>
                </a:solidFill>
                <a:latin typeface="Helvetica" pitchFamily="124" charset="0"/>
                <a:ea typeface="MS PGothic" pitchFamily="34" charset="-128"/>
              </a:defRPr>
            </a:lvl8pPr>
            <a:lvl9pPr marL="3886200" indent="-228600" eaLnBrk="0" fontAlgn="base" hangingPunct="0">
              <a:spcBef>
                <a:spcPct val="0"/>
              </a:spcBef>
              <a:spcAft>
                <a:spcPct val="0"/>
              </a:spcAft>
              <a:defRPr sz="3200">
                <a:solidFill>
                  <a:schemeClr val="tx1"/>
                </a:solidFill>
                <a:latin typeface="Helvetica" pitchFamily="124" charset="0"/>
                <a:ea typeface="MS PGothic" pitchFamily="34" charset="-128"/>
              </a:defRPr>
            </a:lvl9pPr>
          </a:lstStyle>
          <a:p>
            <a:pPr marL="914171" indent="-914171">
              <a:tabLst>
                <a:tab pos="914171" algn="l"/>
              </a:tabLst>
            </a:pPr>
            <a:r>
              <a:rPr lang="en-US" sz="2800" b="1" dirty="0" smtClean="0">
                <a:latin typeface="Arial" panose="020B0604020202020204" pitchFamily="34" charset="0"/>
                <a:cs typeface="Arial" panose="020B0604020202020204" pitchFamily="34" charset="0"/>
              </a:rPr>
              <a:t>[1] </a:t>
            </a:r>
            <a:r>
              <a:rPr lang="en-US" sz="2800" dirty="0" smtClean="0">
                <a:latin typeface="Arial" panose="020B0604020202020204" pitchFamily="34" charset="0"/>
                <a:cs typeface="Arial" panose="020B0604020202020204" pitchFamily="34" charset="0"/>
              </a:rPr>
              <a:t>	J.W. Christian, S. </a:t>
            </a:r>
            <a:r>
              <a:rPr lang="en-US" sz="2800" dirty="0" smtClean="0">
                <a:latin typeface="Arial" panose="020B0604020202020204" pitchFamily="34" charset="0"/>
                <a:cs typeface="Arial" panose="020B0604020202020204" pitchFamily="34" charset="0"/>
              </a:rPr>
              <a:t>Mahajan, Progress </a:t>
            </a:r>
            <a:r>
              <a:rPr lang="en-US" sz="2800" dirty="0" smtClean="0">
                <a:latin typeface="Arial" panose="020B0604020202020204" pitchFamily="34" charset="0"/>
                <a:cs typeface="Arial" panose="020B0604020202020204" pitchFamily="34" charset="0"/>
              </a:rPr>
              <a:t>in Material Science, 39 (1995) 1-157</a:t>
            </a:r>
          </a:p>
          <a:p>
            <a:pPr marL="914171" indent="-914171">
              <a:tabLst>
                <a:tab pos="914171" algn="l"/>
              </a:tabLst>
            </a:pPr>
            <a:r>
              <a:rPr lang="en-US" sz="2800" b="1" dirty="0" smtClean="0">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2] </a:t>
            </a:r>
            <a:r>
              <a:rPr lang="en-US" sz="2800" dirty="0">
                <a:latin typeface="Arial" panose="020B0604020202020204" pitchFamily="34" charset="0"/>
                <a:cs typeface="Arial" panose="020B0604020202020204" pitchFamily="34" charset="0"/>
              </a:rPr>
              <a:t>	M. Ardeljan, I.</a:t>
            </a:r>
            <a:r>
              <a:rPr lang="sr-Latn-RS" sz="2800" dirty="0">
                <a:latin typeface="Arial" panose="020B0604020202020204" pitchFamily="34" charset="0"/>
                <a:cs typeface="Arial" panose="020B0604020202020204" pitchFamily="34" charset="0"/>
              </a:rPr>
              <a:t>J.</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Beyerlein</a:t>
            </a:r>
            <a:r>
              <a:rPr lang="en-US" sz="2800" dirty="0">
                <a:latin typeface="Arial" panose="020B0604020202020204" pitchFamily="34" charset="0"/>
                <a:cs typeface="Arial" panose="020B0604020202020204" pitchFamily="34" charset="0"/>
              </a:rPr>
              <a:t>, </a:t>
            </a:r>
            <a:r>
              <a:rPr lang="sr-Latn-RS" sz="2800" dirty="0">
                <a:latin typeface="Arial" panose="020B0604020202020204" pitchFamily="34" charset="0"/>
                <a:cs typeface="Arial" panose="020B0604020202020204" pitchFamily="34" charset="0"/>
              </a:rPr>
              <a:t>B.</a:t>
            </a:r>
            <a:r>
              <a:rPr lang="en-US" sz="2800" dirty="0">
                <a:latin typeface="Arial" panose="020B0604020202020204" pitchFamily="34" charset="0"/>
                <a:cs typeface="Arial" panose="020B0604020202020204" pitchFamily="34" charset="0"/>
              </a:rPr>
              <a:t>A.</a:t>
            </a:r>
            <a:r>
              <a:rPr lang="sr-Latn-RS"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McWilliams,</a:t>
            </a:r>
            <a:r>
              <a:rPr lang="sr-Latn-RS"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M. </a:t>
            </a:r>
            <a:r>
              <a:rPr lang="en-US" sz="2800" dirty="0" err="1">
                <a:latin typeface="Arial" panose="020B0604020202020204" pitchFamily="34" charset="0"/>
                <a:cs typeface="Arial" panose="020B0604020202020204" pitchFamily="34" charset="0"/>
              </a:rPr>
              <a:t>Knezevic</a:t>
            </a:r>
            <a:r>
              <a:rPr lang="en-US" sz="2800" dirty="0">
                <a:latin typeface="Arial" panose="020B0604020202020204" pitchFamily="34" charset="0"/>
                <a:cs typeface="Arial" panose="020B0604020202020204" pitchFamily="34" charset="0"/>
              </a:rPr>
              <a:t>, </a:t>
            </a:r>
            <a:r>
              <a:rPr lang="sr-Latn-RS" sz="2800" dirty="0">
                <a:latin typeface="Arial" panose="020B0604020202020204" pitchFamily="34" charset="0"/>
                <a:cs typeface="Arial" panose="020B0604020202020204" pitchFamily="34" charset="0"/>
              </a:rPr>
              <a:t>International Journal of Plasticit</a:t>
            </a:r>
            <a:r>
              <a:rPr lang="en-US" sz="2800" dirty="0">
                <a:latin typeface="Arial" panose="020B0604020202020204" pitchFamily="34" charset="0"/>
                <a:cs typeface="Arial" panose="020B0604020202020204" pitchFamily="34" charset="0"/>
              </a:rPr>
              <a:t>y</a:t>
            </a:r>
            <a:r>
              <a:rPr lang="sr-Latn-RS"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83 (2016) </a:t>
            </a:r>
            <a:r>
              <a:rPr lang="en-US" sz="2800" dirty="0" smtClean="0">
                <a:latin typeface="Arial" panose="020B0604020202020204" pitchFamily="34" charset="0"/>
                <a:cs typeface="Arial" panose="020B0604020202020204" pitchFamily="34" charset="0"/>
              </a:rPr>
              <a:t>90-109</a:t>
            </a:r>
          </a:p>
          <a:p>
            <a:pPr marL="914171" indent="-914171">
              <a:tabLst>
                <a:tab pos="914171" algn="l"/>
              </a:tabLst>
            </a:pPr>
            <a:r>
              <a:rPr lang="en-US" sz="2800" b="1" dirty="0" smtClean="0">
                <a:latin typeface="Arial" panose="020B0604020202020204" pitchFamily="34" charset="0"/>
                <a:cs typeface="Arial" panose="020B0604020202020204" pitchFamily="34" charset="0"/>
              </a:rPr>
              <a:t>[3</a:t>
            </a:r>
            <a:r>
              <a:rPr lang="en-US" sz="2800" b="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M</a:t>
            </a:r>
            <a:r>
              <a:rPr lang="en-US" sz="2800" dirty="0">
                <a:latin typeface="Arial" panose="020B0604020202020204" pitchFamily="34" charset="0"/>
                <a:cs typeface="Arial" panose="020B0604020202020204" pitchFamily="34" charset="0"/>
              </a:rPr>
              <a:t>. Ardeljan, J.R. McCabe, I.J. </a:t>
            </a:r>
            <a:r>
              <a:rPr lang="en-US" sz="2800" dirty="0" err="1">
                <a:latin typeface="Arial" panose="020B0604020202020204" pitchFamily="34" charset="0"/>
                <a:cs typeface="Arial" panose="020B0604020202020204" pitchFamily="34" charset="0"/>
              </a:rPr>
              <a:t>Beyerlein</a:t>
            </a:r>
            <a:r>
              <a:rPr lang="en-US" sz="2800" dirty="0">
                <a:latin typeface="Arial" panose="020B0604020202020204" pitchFamily="34" charset="0"/>
                <a:cs typeface="Arial" panose="020B0604020202020204" pitchFamily="34" charset="0"/>
              </a:rPr>
              <a:t>, M. </a:t>
            </a:r>
            <a:r>
              <a:rPr lang="en-US" sz="2800" dirty="0" err="1">
                <a:latin typeface="Arial" panose="020B0604020202020204" pitchFamily="34" charset="0"/>
                <a:cs typeface="Arial" panose="020B0604020202020204" pitchFamily="34" charset="0"/>
              </a:rPr>
              <a:t>Knezevic</a:t>
            </a:r>
            <a:r>
              <a:rPr lang="en-US" sz="2800" dirty="0">
                <a:latin typeface="Arial" panose="020B0604020202020204" pitchFamily="34" charset="0"/>
                <a:cs typeface="Arial" panose="020B0604020202020204" pitchFamily="34" charset="0"/>
              </a:rPr>
              <a:t>, Computer Methods in Applied Mechanics and Engineering, 295 (2015) </a:t>
            </a:r>
            <a:r>
              <a:rPr lang="en-US" sz="2800" dirty="0" smtClean="0">
                <a:latin typeface="Arial" panose="020B0604020202020204" pitchFamily="34" charset="0"/>
                <a:cs typeface="Arial" panose="020B0604020202020204" pitchFamily="34" charset="0"/>
              </a:rPr>
              <a:t>396-413</a:t>
            </a:r>
            <a:endParaRPr lang="en-US" sz="2800" dirty="0">
              <a:latin typeface="Arial" panose="020B0604020202020204" pitchFamily="34" charset="0"/>
              <a:cs typeface="Arial" panose="020B0604020202020204" pitchFamily="34" charset="0"/>
            </a:endParaRPr>
          </a:p>
        </p:txBody>
      </p:sp>
      <p:grpSp>
        <p:nvGrpSpPr>
          <p:cNvPr id="257" name="Group 256"/>
          <p:cNvGrpSpPr/>
          <p:nvPr/>
        </p:nvGrpSpPr>
        <p:grpSpPr>
          <a:xfrm>
            <a:off x="21916598" y="5943600"/>
            <a:ext cx="7947706" cy="5526266"/>
            <a:chOff x="892863" y="-48878"/>
            <a:chExt cx="7947706" cy="5526266"/>
          </a:xfrm>
        </p:grpSpPr>
        <p:grpSp>
          <p:nvGrpSpPr>
            <p:cNvPr id="259" name="Group 258"/>
            <p:cNvGrpSpPr/>
            <p:nvPr/>
          </p:nvGrpSpPr>
          <p:grpSpPr>
            <a:xfrm>
              <a:off x="892863" y="304800"/>
              <a:ext cx="7947706" cy="4846320"/>
              <a:chOff x="892863" y="304800"/>
              <a:chExt cx="7947706" cy="4846320"/>
            </a:xfrm>
          </p:grpSpPr>
          <p:pic>
            <p:nvPicPr>
              <p:cNvPr id="286" name="Picture 285"/>
              <p:cNvPicPr>
                <a:picLocks noChangeAspect="1"/>
              </p:cNvPicPr>
              <p:nvPr/>
            </p:nvPicPr>
            <p:blipFill>
              <a:blip r:embed="rId4"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892863" y="304800"/>
                <a:ext cx="2285245" cy="2423160"/>
              </a:xfrm>
              <a:prstGeom prst="rect">
                <a:avLst/>
              </a:prstGeom>
            </p:spPr>
          </p:pic>
          <p:pic>
            <p:nvPicPr>
              <p:cNvPr id="289" name="Picture 288"/>
              <p:cNvPicPr>
                <a:picLocks noChangeAspect="1"/>
              </p:cNvPicPr>
              <p:nvPr/>
            </p:nvPicPr>
            <p:blipFill>
              <a:blip r:embed="rId5"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3165777" y="304800"/>
                <a:ext cx="2273531" cy="2423160"/>
              </a:xfrm>
              <a:prstGeom prst="rect">
                <a:avLst/>
              </a:prstGeom>
            </p:spPr>
          </p:pic>
          <p:pic>
            <p:nvPicPr>
              <p:cNvPr id="290" name="Picture 289"/>
              <p:cNvPicPr>
                <a:picLocks noChangeAspect="1"/>
              </p:cNvPicPr>
              <p:nvPr/>
            </p:nvPicPr>
            <p:blipFill>
              <a:blip r:embed="rId6"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5447775" y="304800"/>
                <a:ext cx="2317624" cy="2423160"/>
              </a:xfrm>
              <a:prstGeom prst="rect">
                <a:avLst/>
              </a:prstGeom>
            </p:spPr>
          </p:pic>
          <p:pic>
            <p:nvPicPr>
              <p:cNvPr id="292" name="Picture 291"/>
              <p:cNvPicPr>
                <a:picLocks noChangeAspect="1"/>
              </p:cNvPicPr>
              <p:nvPr/>
            </p:nvPicPr>
            <p:blipFill>
              <a:blip r:embed="rId7"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892863" y="2727960"/>
                <a:ext cx="2306782" cy="2423160"/>
              </a:xfrm>
              <a:prstGeom prst="rect">
                <a:avLst/>
              </a:prstGeom>
            </p:spPr>
          </p:pic>
          <p:pic>
            <p:nvPicPr>
              <p:cNvPr id="293" name="Picture 292"/>
              <p:cNvPicPr>
                <a:picLocks noChangeAspect="1"/>
              </p:cNvPicPr>
              <p:nvPr/>
            </p:nvPicPr>
            <p:blipFill>
              <a:blip r:embed="rId8"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3165777" y="2727960"/>
                <a:ext cx="2329164" cy="2423160"/>
              </a:xfrm>
              <a:prstGeom prst="rect">
                <a:avLst/>
              </a:prstGeom>
            </p:spPr>
          </p:pic>
          <p:pic>
            <p:nvPicPr>
              <p:cNvPr id="294" name="Picture 293"/>
              <p:cNvPicPr>
                <a:picLocks noChangeAspect="1"/>
              </p:cNvPicPr>
              <p:nvPr/>
            </p:nvPicPr>
            <p:blipFill>
              <a:blip r:embed="rId9"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5447775" y="2727960"/>
                <a:ext cx="2312070" cy="2423160"/>
              </a:xfrm>
              <a:prstGeom prst="rect">
                <a:avLst/>
              </a:prstGeom>
            </p:spPr>
          </p:pic>
          <p:pic>
            <p:nvPicPr>
              <p:cNvPr id="296" name="Picture 295"/>
              <p:cNvPicPr>
                <a:picLocks noChangeAspect="1"/>
              </p:cNvPicPr>
              <p:nvPr/>
            </p:nvPicPr>
            <p:blipFill>
              <a:blip r:embed="rId10"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7696200" y="4379937"/>
                <a:ext cx="724138" cy="765127"/>
              </a:xfrm>
              <a:prstGeom prst="rect">
                <a:avLst/>
              </a:prstGeom>
            </p:spPr>
          </p:pic>
          <p:grpSp>
            <p:nvGrpSpPr>
              <p:cNvPr id="297" name="Group 296"/>
              <p:cNvGrpSpPr/>
              <p:nvPr/>
            </p:nvGrpSpPr>
            <p:grpSpPr>
              <a:xfrm>
                <a:off x="7664911" y="1342572"/>
                <a:ext cx="1175658" cy="2758104"/>
                <a:chOff x="352686" y="1954796"/>
                <a:chExt cx="1175658" cy="2758104"/>
              </a:xfrm>
            </p:grpSpPr>
            <p:pic>
              <p:nvPicPr>
                <p:cNvPr id="298" name="Picture 297"/>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2140" y="2286000"/>
                  <a:ext cx="1036204" cy="2426900"/>
                </a:xfrm>
                <a:prstGeom prst="rect">
                  <a:avLst/>
                </a:prstGeom>
              </p:spPr>
            </p:pic>
            <mc:AlternateContent xmlns:mc="http://schemas.openxmlformats.org/markup-compatibility/2006" xmlns:a14="http://schemas.microsoft.com/office/drawing/2010/main">
              <mc:Choice Requires="a14">
                <p:sp>
                  <p:nvSpPr>
                    <p:cNvPr id="299" name="Rectangle 298"/>
                    <p:cNvSpPr/>
                    <p:nvPr/>
                  </p:nvSpPr>
                  <p:spPr>
                    <a:xfrm>
                      <a:off x="352686" y="1954796"/>
                      <a:ext cx="1048685" cy="4008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000" i="1" smtClean="0">
                                    <a:latin typeface="Cambria Math"/>
                                    <a:cs typeface="Arial" panose="020B0604020202020204" pitchFamily="34" charset="0"/>
                                  </a:rPr>
                                </m:ctrlPr>
                              </m:accPr>
                              <m:e>
                                <m:r>
                                  <m:rPr>
                                    <m:sty m:val="p"/>
                                  </m:rPr>
                                  <a:rPr lang="en-US" sz="2000" b="0" i="0" smtClean="0">
                                    <a:latin typeface="Cambria Math"/>
                                    <a:cs typeface="Arial" panose="020B0604020202020204" pitchFamily="34" charset="0"/>
                                  </a:rPr>
                                  <m:t>RSSTW</m:t>
                                </m:r>
                              </m:e>
                            </m:acc>
                          </m:oMath>
                        </m:oMathPara>
                      </a14:m>
                      <a:endParaRPr lang="en-US" sz="2000" dirty="0"/>
                    </a:p>
                  </p:txBody>
                </p:sp>
              </mc:Choice>
              <mc:Fallback xmlns="">
                <p:sp>
                  <p:nvSpPr>
                    <p:cNvPr id="299" name="Rectangle 298"/>
                    <p:cNvSpPr>
                      <a:spLocks noRot="1" noChangeAspect="1" noMove="1" noResize="1" noEditPoints="1" noAdjustHandles="1" noChangeArrowheads="1" noChangeShapeType="1" noTextEdit="1"/>
                    </p:cNvSpPr>
                    <p:nvPr/>
                  </p:nvSpPr>
                  <p:spPr>
                    <a:xfrm>
                      <a:off x="352686" y="1954796"/>
                      <a:ext cx="1048685" cy="400815"/>
                    </a:xfrm>
                    <a:prstGeom prst="rect">
                      <a:avLst/>
                    </a:prstGeom>
                    <a:blipFill rotWithShape="1">
                      <a:blip r:embed="rId12"/>
                      <a:stretch>
                        <a:fillRect/>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260" name="TextBox 259"/>
                <p:cNvSpPr txBox="1"/>
                <p:nvPr/>
              </p:nvSpPr>
              <p:spPr>
                <a:xfrm>
                  <a:off x="1050025" y="-48878"/>
                  <a:ext cx="1878719" cy="4008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2000" b="1" i="1" smtClean="0">
                                <a:solidFill>
                                  <a:prstClr val="black"/>
                                </a:solidFill>
                                <a:latin typeface="Cambria Math"/>
                                <a:cs typeface="Arial" panose="020B0604020202020204" pitchFamily="34" charset="0"/>
                              </a:rPr>
                            </m:ctrlPr>
                          </m:dPr>
                          <m:e>
                            <m:r>
                              <a:rPr lang="en-US" sz="2000" b="1" i="1" smtClean="0">
                                <a:solidFill>
                                  <a:prstClr val="black"/>
                                </a:solidFill>
                                <a:latin typeface="Cambria Math"/>
                                <a:cs typeface="Arial" panose="020B0604020202020204" pitchFamily="34" charset="0"/>
                              </a:rPr>
                              <m:t>𝟎</m:t>
                            </m:r>
                            <m:acc>
                              <m:accPr>
                                <m:chr m:val="̅"/>
                                <m:ctrlPr>
                                  <a:rPr lang="en-US" sz="2000" b="1" i="1" smtClean="0">
                                    <a:solidFill>
                                      <a:prstClr val="black"/>
                                    </a:solidFill>
                                    <a:latin typeface="Cambria Math"/>
                                    <a:cs typeface="Arial" panose="020B0604020202020204" pitchFamily="34" charset="0"/>
                                  </a:rPr>
                                </m:ctrlPr>
                              </m:accPr>
                              <m:e>
                                <m:r>
                                  <a:rPr lang="en-US" sz="2000" b="1" i="1" smtClean="0">
                                    <a:solidFill>
                                      <a:prstClr val="black"/>
                                    </a:solidFill>
                                    <a:latin typeface="Cambria Math"/>
                                    <a:cs typeface="Arial" panose="020B0604020202020204" pitchFamily="34" charset="0"/>
                                  </a:rPr>
                                  <m:t>𝟏</m:t>
                                </m:r>
                              </m:e>
                            </m:acc>
                            <m:r>
                              <a:rPr lang="en-US" sz="2000" b="1" i="1" smtClean="0">
                                <a:solidFill>
                                  <a:prstClr val="black"/>
                                </a:solidFill>
                                <a:latin typeface="Cambria Math"/>
                                <a:cs typeface="Arial" panose="020B0604020202020204" pitchFamily="34" charset="0"/>
                              </a:rPr>
                              <m:t>𝟏𝟐</m:t>
                            </m:r>
                          </m:e>
                        </m:d>
                        <m:d>
                          <m:dPr>
                            <m:begChr m:val="["/>
                            <m:endChr m:val="]"/>
                            <m:ctrlPr>
                              <a:rPr lang="en-US" sz="2000" b="1" i="1" smtClean="0">
                                <a:solidFill>
                                  <a:prstClr val="black"/>
                                </a:solidFill>
                                <a:latin typeface="Cambria Math"/>
                                <a:cs typeface="Arial" panose="020B0604020202020204" pitchFamily="34" charset="0"/>
                              </a:rPr>
                            </m:ctrlPr>
                          </m:dPr>
                          <m:e>
                            <m:r>
                              <a:rPr lang="en-US" sz="2000" b="1" i="1" smtClean="0">
                                <a:solidFill>
                                  <a:prstClr val="black"/>
                                </a:solidFill>
                                <a:latin typeface="Cambria Math"/>
                                <a:cs typeface="Arial" panose="020B0604020202020204" pitchFamily="34" charset="0"/>
                              </a:rPr>
                              <m:t>𝟎𝟏</m:t>
                            </m:r>
                            <m:acc>
                              <m:accPr>
                                <m:chr m:val="̅"/>
                                <m:ctrlPr>
                                  <a:rPr lang="en-US" sz="2000" b="1" i="1" smtClean="0">
                                    <a:solidFill>
                                      <a:prstClr val="black"/>
                                    </a:solidFill>
                                    <a:latin typeface="Cambria Math"/>
                                    <a:cs typeface="Arial" panose="020B0604020202020204" pitchFamily="34" charset="0"/>
                                  </a:rPr>
                                </m:ctrlPr>
                              </m:accPr>
                              <m:e>
                                <m:r>
                                  <a:rPr lang="en-US" sz="2000" b="1" i="1" smtClean="0">
                                    <a:solidFill>
                                      <a:prstClr val="black"/>
                                    </a:solidFill>
                                    <a:latin typeface="Cambria Math"/>
                                    <a:cs typeface="Arial" panose="020B0604020202020204" pitchFamily="34" charset="0"/>
                                  </a:rPr>
                                  <m:t>𝟏</m:t>
                                </m:r>
                              </m:e>
                            </m:acc>
                            <m:r>
                              <a:rPr lang="en-US" sz="2000" b="1" i="1" smtClean="0">
                                <a:solidFill>
                                  <a:prstClr val="black"/>
                                </a:solidFill>
                                <a:latin typeface="Cambria Math"/>
                                <a:cs typeface="Arial" panose="020B0604020202020204" pitchFamily="34" charset="0"/>
                              </a:rPr>
                              <m:t>𝟏</m:t>
                            </m:r>
                          </m:e>
                        </m:d>
                      </m:oMath>
                    </m:oMathPara>
                  </a14:m>
                  <a:endParaRPr lang="en-US" sz="1600" b="1" dirty="0">
                    <a:solidFill>
                      <a:prstClr val="black"/>
                    </a:solidFill>
                    <a:latin typeface="Arial" panose="020B0604020202020204" pitchFamily="34" charset="0"/>
                    <a:cs typeface="Arial" panose="020B0604020202020204" pitchFamily="34" charset="0"/>
                  </a:endParaRPr>
                </a:p>
              </p:txBody>
            </p:sp>
          </mc:Choice>
          <mc:Fallback xmlns="">
            <p:sp>
              <p:nvSpPr>
                <p:cNvPr id="260" name="TextBox 259"/>
                <p:cNvSpPr txBox="1">
                  <a:spLocks noRot="1" noChangeAspect="1" noMove="1" noResize="1" noEditPoints="1" noAdjustHandles="1" noChangeArrowheads="1" noChangeShapeType="1" noTextEdit="1"/>
                </p:cNvSpPr>
                <p:nvPr/>
              </p:nvSpPr>
              <p:spPr>
                <a:xfrm>
                  <a:off x="1050025" y="-48878"/>
                  <a:ext cx="1878719" cy="400815"/>
                </a:xfrm>
                <a:prstGeom prst="rect">
                  <a:avLst/>
                </a:prstGeom>
                <a:blipFill rotWithShape="1">
                  <a:blip r:embed="rId13"/>
                  <a:stretch>
                    <a:fillRect r="-48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1" name="TextBox 260"/>
                <p:cNvSpPr txBox="1"/>
                <p:nvPr/>
              </p:nvSpPr>
              <p:spPr>
                <a:xfrm>
                  <a:off x="3412225" y="-48878"/>
                  <a:ext cx="1878719" cy="4008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2000" b="1" i="1" smtClean="0">
                                <a:solidFill>
                                  <a:prstClr val="black"/>
                                </a:solidFill>
                                <a:latin typeface="Cambria Math"/>
                                <a:cs typeface="Arial" panose="020B0604020202020204" pitchFamily="34" charset="0"/>
                              </a:rPr>
                            </m:ctrlPr>
                          </m:dPr>
                          <m:e>
                            <m:r>
                              <a:rPr lang="en-US" sz="2000" b="1" i="1" smtClean="0">
                                <a:solidFill>
                                  <a:prstClr val="black"/>
                                </a:solidFill>
                                <a:latin typeface="Cambria Math"/>
                                <a:cs typeface="Arial" panose="020B0604020202020204" pitchFamily="34" charset="0"/>
                              </a:rPr>
                              <m:t>𝟏𝟎</m:t>
                            </m:r>
                            <m:acc>
                              <m:accPr>
                                <m:chr m:val="̅"/>
                                <m:ctrlPr>
                                  <a:rPr lang="en-US" sz="2000" b="1" i="1" smtClean="0">
                                    <a:solidFill>
                                      <a:prstClr val="black"/>
                                    </a:solidFill>
                                    <a:latin typeface="Cambria Math"/>
                                    <a:cs typeface="Arial" panose="020B0604020202020204" pitchFamily="34" charset="0"/>
                                  </a:rPr>
                                </m:ctrlPr>
                              </m:accPr>
                              <m:e>
                                <m:r>
                                  <a:rPr lang="en-US" sz="2000" b="1" i="1" smtClean="0">
                                    <a:solidFill>
                                      <a:prstClr val="black"/>
                                    </a:solidFill>
                                    <a:latin typeface="Cambria Math"/>
                                    <a:cs typeface="Arial" panose="020B0604020202020204" pitchFamily="34" charset="0"/>
                                  </a:rPr>
                                  <m:t>𝟏</m:t>
                                </m:r>
                              </m:e>
                            </m:acc>
                            <m:r>
                              <a:rPr lang="en-US" sz="2000" b="1" i="1" smtClean="0">
                                <a:solidFill>
                                  <a:prstClr val="black"/>
                                </a:solidFill>
                                <a:latin typeface="Cambria Math"/>
                                <a:cs typeface="Arial" panose="020B0604020202020204" pitchFamily="34" charset="0"/>
                              </a:rPr>
                              <m:t>𝟐</m:t>
                            </m:r>
                          </m:e>
                        </m:d>
                        <m:d>
                          <m:dPr>
                            <m:begChr m:val="["/>
                            <m:endChr m:val="]"/>
                            <m:ctrlPr>
                              <a:rPr lang="en-US" sz="2000" b="1" i="1" smtClean="0">
                                <a:solidFill>
                                  <a:prstClr val="black"/>
                                </a:solidFill>
                                <a:latin typeface="Cambria Math"/>
                                <a:cs typeface="Arial" panose="020B0604020202020204" pitchFamily="34" charset="0"/>
                              </a:rPr>
                            </m:ctrlPr>
                          </m:dPr>
                          <m:e>
                            <m:acc>
                              <m:accPr>
                                <m:chr m:val="̅"/>
                                <m:ctrlPr>
                                  <a:rPr lang="en-US" sz="2000" b="1" i="1" smtClean="0">
                                    <a:solidFill>
                                      <a:prstClr val="black"/>
                                    </a:solidFill>
                                    <a:latin typeface="Cambria Math"/>
                                    <a:cs typeface="Arial" panose="020B0604020202020204" pitchFamily="34" charset="0"/>
                                  </a:rPr>
                                </m:ctrlPr>
                              </m:accPr>
                              <m:e>
                                <m:r>
                                  <a:rPr lang="en-US" sz="2000" b="1" i="1" smtClean="0">
                                    <a:solidFill>
                                      <a:prstClr val="black"/>
                                    </a:solidFill>
                                    <a:latin typeface="Cambria Math"/>
                                    <a:cs typeface="Arial" panose="020B0604020202020204" pitchFamily="34" charset="0"/>
                                  </a:rPr>
                                  <m:t>𝟏𝟎</m:t>
                                </m:r>
                              </m:e>
                            </m:acc>
                            <m:r>
                              <a:rPr lang="en-US" sz="2000" b="1" i="1" smtClean="0">
                                <a:solidFill>
                                  <a:prstClr val="black"/>
                                </a:solidFill>
                                <a:latin typeface="Cambria Math"/>
                                <a:cs typeface="Arial" panose="020B0604020202020204" pitchFamily="34" charset="0"/>
                              </a:rPr>
                              <m:t>𝟏𝟏</m:t>
                            </m:r>
                          </m:e>
                        </m:d>
                      </m:oMath>
                    </m:oMathPara>
                  </a14:m>
                  <a:endParaRPr lang="en-US" sz="1600" b="1" dirty="0">
                    <a:solidFill>
                      <a:prstClr val="black"/>
                    </a:solidFill>
                    <a:latin typeface="Arial" panose="020B0604020202020204" pitchFamily="34" charset="0"/>
                    <a:cs typeface="Arial" panose="020B0604020202020204" pitchFamily="34" charset="0"/>
                  </a:endParaRPr>
                </a:p>
              </p:txBody>
            </p:sp>
          </mc:Choice>
          <mc:Fallback xmlns="">
            <p:sp>
              <p:nvSpPr>
                <p:cNvPr id="261" name="TextBox 260"/>
                <p:cNvSpPr txBox="1">
                  <a:spLocks noRot="1" noChangeAspect="1" noMove="1" noResize="1" noEditPoints="1" noAdjustHandles="1" noChangeArrowheads="1" noChangeShapeType="1" noTextEdit="1"/>
                </p:cNvSpPr>
                <p:nvPr/>
              </p:nvSpPr>
              <p:spPr>
                <a:xfrm>
                  <a:off x="3412225" y="-48878"/>
                  <a:ext cx="1878719" cy="400815"/>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5" name="TextBox 264"/>
                <p:cNvSpPr txBox="1"/>
                <p:nvPr/>
              </p:nvSpPr>
              <p:spPr>
                <a:xfrm>
                  <a:off x="5698225" y="-48878"/>
                  <a:ext cx="1878719" cy="4008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2000" b="1" i="1" smtClean="0">
                                <a:solidFill>
                                  <a:prstClr val="black"/>
                                </a:solidFill>
                                <a:latin typeface="Cambria Math"/>
                                <a:cs typeface="Arial" panose="020B0604020202020204" pitchFamily="34" charset="0"/>
                              </a:rPr>
                            </m:ctrlPr>
                          </m:dPr>
                          <m:e>
                            <m:acc>
                              <m:accPr>
                                <m:chr m:val="̅"/>
                                <m:ctrlPr>
                                  <a:rPr lang="en-US" sz="2000" b="1" i="1" smtClean="0">
                                    <a:solidFill>
                                      <a:prstClr val="black"/>
                                    </a:solidFill>
                                    <a:latin typeface="Cambria Math"/>
                                    <a:cs typeface="Arial" panose="020B0604020202020204" pitchFamily="34" charset="0"/>
                                  </a:rPr>
                                </m:ctrlPr>
                              </m:accPr>
                              <m:e>
                                <m:r>
                                  <a:rPr lang="en-US" sz="2000" b="1" i="1" smtClean="0">
                                    <a:solidFill>
                                      <a:prstClr val="black"/>
                                    </a:solidFill>
                                    <a:latin typeface="Cambria Math"/>
                                    <a:cs typeface="Arial" panose="020B0604020202020204" pitchFamily="34" charset="0"/>
                                  </a:rPr>
                                  <m:t>𝟏</m:t>
                                </m:r>
                              </m:e>
                            </m:acc>
                            <m:r>
                              <a:rPr lang="en-US" sz="2000" b="1" i="1" smtClean="0">
                                <a:solidFill>
                                  <a:prstClr val="black"/>
                                </a:solidFill>
                                <a:latin typeface="Cambria Math"/>
                                <a:cs typeface="Arial" panose="020B0604020202020204" pitchFamily="34" charset="0"/>
                              </a:rPr>
                              <m:t>𝟏𝟎𝟐</m:t>
                            </m:r>
                          </m:e>
                        </m:d>
                        <m:d>
                          <m:dPr>
                            <m:begChr m:val="["/>
                            <m:endChr m:val="]"/>
                            <m:ctrlPr>
                              <a:rPr lang="en-US" sz="2000" b="1" i="1" smtClean="0">
                                <a:solidFill>
                                  <a:prstClr val="black"/>
                                </a:solidFill>
                                <a:latin typeface="Cambria Math"/>
                                <a:cs typeface="Arial" panose="020B0604020202020204" pitchFamily="34" charset="0"/>
                              </a:rPr>
                            </m:ctrlPr>
                          </m:dPr>
                          <m:e>
                            <m:r>
                              <a:rPr lang="en-US" sz="2000" b="1" i="1" smtClean="0">
                                <a:solidFill>
                                  <a:prstClr val="black"/>
                                </a:solidFill>
                                <a:latin typeface="Cambria Math"/>
                                <a:cs typeface="Arial" panose="020B0604020202020204" pitchFamily="34" charset="0"/>
                              </a:rPr>
                              <m:t>𝟏</m:t>
                            </m:r>
                            <m:acc>
                              <m:accPr>
                                <m:chr m:val="̅"/>
                                <m:ctrlPr>
                                  <a:rPr lang="en-US" sz="2000" b="1" i="1" smtClean="0">
                                    <a:solidFill>
                                      <a:prstClr val="black"/>
                                    </a:solidFill>
                                    <a:latin typeface="Cambria Math"/>
                                    <a:cs typeface="Arial" panose="020B0604020202020204" pitchFamily="34" charset="0"/>
                                  </a:rPr>
                                </m:ctrlPr>
                              </m:accPr>
                              <m:e>
                                <m:r>
                                  <a:rPr lang="en-US" sz="2000" b="1" i="1" smtClean="0">
                                    <a:solidFill>
                                      <a:prstClr val="black"/>
                                    </a:solidFill>
                                    <a:latin typeface="Cambria Math"/>
                                    <a:cs typeface="Arial" panose="020B0604020202020204" pitchFamily="34" charset="0"/>
                                  </a:rPr>
                                  <m:t>𝟏</m:t>
                                </m:r>
                              </m:e>
                            </m:acc>
                            <m:r>
                              <a:rPr lang="en-US" sz="2000" b="1" i="1" smtClean="0">
                                <a:solidFill>
                                  <a:prstClr val="black"/>
                                </a:solidFill>
                                <a:latin typeface="Cambria Math"/>
                                <a:cs typeface="Arial" panose="020B0604020202020204" pitchFamily="34" charset="0"/>
                              </a:rPr>
                              <m:t>𝟎𝟏</m:t>
                            </m:r>
                          </m:e>
                        </m:d>
                      </m:oMath>
                    </m:oMathPara>
                  </a14:m>
                  <a:endParaRPr lang="en-US" sz="1600" b="1" dirty="0">
                    <a:solidFill>
                      <a:prstClr val="black"/>
                    </a:solidFill>
                    <a:latin typeface="Arial" panose="020B0604020202020204" pitchFamily="34" charset="0"/>
                    <a:cs typeface="Arial" panose="020B0604020202020204" pitchFamily="34" charset="0"/>
                  </a:endParaRPr>
                </a:p>
              </p:txBody>
            </p:sp>
          </mc:Choice>
          <mc:Fallback xmlns="">
            <p:sp>
              <p:nvSpPr>
                <p:cNvPr id="265" name="TextBox 264"/>
                <p:cNvSpPr txBox="1">
                  <a:spLocks noRot="1" noChangeAspect="1" noMove="1" noResize="1" noEditPoints="1" noAdjustHandles="1" noChangeArrowheads="1" noChangeShapeType="1" noTextEdit="1"/>
                </p:cNvSpPr>
                <p:nvPr/>
              </p:nvSpPr>
              <p:spPr>
                <a:xfrm>
                  <a:off x="5698225" y="-48878"/>
                  <a:ext cx="1878719" cy="400815"/>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6" name="TextBox 265"/>
                <p:cNvSpPr txBox="1"/>
                <p:nvPr/>
              </p:nvSpPr>
              <p:spPr>
                <a:xfrm>
                  <a:off x="3362306" y="5076573"/>
                  <a:ext cx="1878719" cy="4008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2000" b="1" i="1" smtClean="0">
                                <a:solidFill>
                                  <a:prstClr val="black"/>
                                </a:solidFill>
                                <a:latin typeface="Cambria Math"/>
                                <a:cs typeface="Arial" panose="020B0604020202020204" pitchFamily="34" charset="0"/>
                              </a:rPr>
                            </m:ctrlPr>
                          </m:dPr>
                          <m:e>
                            <m:acc>
                              <m:accPr>
                                <m:chr m:val="̅"/>
                                <m:ctrlPr>
                                  <a:rPr lang="en-US" sz="2000" b="1" i="1" smtClean="0">
                                    <a:solidFill>
                                      <a:prstClr val="black"/>
                                    </a:solidFill>
                                    <a:latin typeface="Cambria Math"/>
                                    <a:cs typeface="Arial" panose="020B0604020202020204" pitchFamily="34" charset="0"/>
                                  </a:rPr>
                                </m:ctrlPr>
                              </m:accPr>
                              <m:e>
                                <m:r>
                                  <a:rPr lang="en-US" sz="2000" b="1" i="1" smtClean="0">
                                    <a:solidFill>
                                      <a:prstClr val="black"/>
                                    </a:solidFill>
                                    <a:latin typeface="Cambria Math"/>
                                    <a:cs typeface="Arial" panose="020B0604020202020204" pitchFamily="34" charset="0"/>
                                  </a:rPr>
                                  <m:t>𝟏</m:t>
                                </m:r>
                              </m:e>
                            </m:acc>
                            <m:r>
                              <a:rPr lang="en-US" sz="2000" b="1" i="1" smtClean="0">
                                <a:solidFill>
                                  <a:prstClr val="black"/>
                                </a:solidFill>
                                <a:latin typeface="Cambria Math"/>
                                <a:cs typeface="Arial" panose="020B0604020202020204" pitchFamily="34" charset="0"/>
                              </a:rPr>
                              <m:t>𝟎𝟏𝟐</m:t>
                            </m:r>
                          </m:e>
                        </m:d>
                        <m:d>
                          <m:dPr>
                            <m:begChr m:val="["/>
                            <m:endChr m:val="]"/>
                            <m:ctrlPr>
                              <a:rPr lang="en-US" sz="2000" b="1" i="1" smtClean="0">
                                <a:solidFill>
                                  <a:prstClr val="black"/>
                                </a:solidFill>
                                <a:latin typeface="Cambria Math"/>
                                <a:cs typeface="Arial" panose="020B0604020202020204" pitchFamily="34" charset="0"/>
                              </a:rPr>
                            </m:ctrlPr>
                          </m:dPr>
                          <m:e>
                            <m:r>
                              <a:rPr lang="en-US" sz="2000" b="1" i="1" smtClean="0">
                                <a:solidFill>
                                  <a:prstClr val="black"/>
                                </a:solidFill>
                                <a:latin typeface="Cambria Math"/>
                                <a:cs typeface="Arial" panose="020B0604020202020204" pitchFamily="34" charset="0"/>
                              </a:rPr>
                              <m:t>𝟏𝟎</m:t>
                            </m:r>
                            <m:acc>
                              <m:accPr>
                                <m:chr m:val="̅"/>
                                <m:ctrlPr>
                                  <a:rPr lang="en-US" sz="2000" b="1" i="1" smtClean="0">
                                    <a:solidFill>
                                      <a:prstClr val="black"/>
                                    </a:solidFill>
                                    <a:latin typeface="Cambria Math"/>
                                    <a:cs typeface="Arial" panose="020B0604020202020204" pitchFamily="34" charset="0"/>
                                  </a:rPr>
                                </m:ctrlPr>
                              </m:accPr>
                              <m:e>
                                <m:r>
                                  <a:rPr lang="en-US" sz="2000" b="1" i="1" smtClean="0">
                                    <a:solidFill>
                                      <a:prstClr val="black"/>
                                    </a:solidFill>
                                    <a:latin typeface="Cambria Math"/>
                                    <a:cs typeface="Arial" panose="020B0604020202020204" pitchFamily="34" charset="0"/>
                                  </a:rPr>
                                  <m:t>𝟏</m:t>
                                </m:r>
                              </m:e>
                            </m:acc>
                            <m:r>
                              <a:rPr lang="en-US" sz="2000" b="1" i="1" smtClean="0">
                                <a:solidFill>
                                  <a:prstClr val="black"/>
                                </a:solidFill>
                                <a:latin typeface="Cambria Math"/>
                                <a:cs typeface="Arial" panose="020B0604020202020204" pitchFamily="34" charset="0"/>
                              </a:rPr>
                              <m:t>𝟏</m:t>
                            </m:r>
                          </m:e>
                        </m:d>
                      </m:oMath>
                    </m:oMathPara>
                  </a14:m>
                  <a:endParaRPr lang="en-US" sz="1600" b="1" dirty="0">
                    <a:solidFill>
                      <a:prstClr val="black"/>
                    </a:solidFill>
                    <a:latin typeface="Arial" panose="020B0604020202020204" pitchFamily="34" charset="0"/>
                    <a:cs typeface="Arial" panose="020B0604020202020204" pitchFamily="34" charset="0"/>
                  </a:endParaRPr>
                </a:p>
              </p:txBody>
            </p:sp>
          </mc:Choice>
          <mc:Fallback xmlns="">
            <p:sp>
              <p:nvSpPr>
                <p:cNvPr id="266" name="TextBox 265"/>
                <p:cNvSpPr txBox="1">
                  <a:spLocks noRot="1" noChangeAspect="1" noMove="1" noResize="1" noEditPoints="1" noAdjustHandles="1" noChangeArrowheads="1" noChangeShapeType="1" noTextEdit="1"/>
                </p:cNvSpPr>
                <p:nvPr/>
              </p:nvSpPr>
              <p:spPr>
                <a:xfrm>
                  <a:off x="3362306" y="5076573"/>
                  <a:ext cx="1878719" cy="400815"/>
                </a:xfrm>
                <a:prstGeom prst="rect">
                  <a:avLst/>
                </a:prstGeom>
                <a:blipFill rotWithShape="1">
                  <a:blip r:embed="rId16"/>
                  <a:stretch>
                    <a:fillRect r="-45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7" name="TextBox 266"/>
                <p:cNvSpPr txBox="1"/>
                <p:nvPr/>
              </p:nvSpPr>
              <p:spPr>
                <a:xfrm>
                  <a:off x="1126225" y="5076573"/>
                  <a:ext cx="1878719" cy="4008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2000" b="1" i="1" smtClean="0">
                                <a:solidFill>
                                  <a:prstClr val="black"/>
                                </a:solidFill>
                                <a:latin typeface="Cambria Math"/>
                                <a:cs typeface="Arial" panose="020B0604020202020204" pitchFamily="34" charset="0"/>
                              </a:rPr>
                            </m:ctrlPr>
                          </m:dPr>
                          <m:e>
                            <m:r>
                              <a:rPr lang="en-US" sz="2000" b="1" i="1" smtClean="0">
                                <a:solidFill>
                                  <a:prstClr val="black"/>
                                </a:solidFill>
                                <a:latin typeface="Cambria Math"/>
                                <a:cs typeface="Arial" panose="020B0604020202020204" pitchFamily="34" charset="0"/>
                              </a:rPr>
                              <m:t>𝟎𝟏</m:t>
                            </m:r>
                            <m:acc>
                              <m:accPr>
                                <m:chr m:val="̅"/>
                                <m:ctrlPr>
                                  <a:rPr lang="en-US" sz="2000" b="1" i="1" smtClean="0">
                                    <a:solidFill>
                                      <a:prstClr val="black"/>
                                    </a:solidFill>
                                    <a:latin typeface="Cambria Math"/>
                                    <a:cs typeface="Arial" panose="020B0604020202020204" pitchFamily="34" charset="0"/>
                                  </a:rPr>
                                </m:ctrlPr>
                              </m:accPr>
                              <m:e>
                                <m:r>
                                  <a:rPr lang="en-US" sz="2000" b="1" i="1" smtClean="0">
                                    <a:solidFill>
                                      <a:prstClr val="black"/>
                                    </a:solidFill>
                                    <a:latin typeface="Cambria Math"/>
                                    <a:cs typeface="Arial" panose="020B0604020202020204" pitchFamily="34" charset="0"/>
                                  </a:rPr>
                                  <m:t>𝟏</m:t>
                                </m:r>
                              </m:e>
                            </m:acc>
                            <m:r>
                              <a:rPr lang="en-US" sz="2000" b="1" i="1" smtClean="0">
                                <a:solidFill>
                                  <a:prstClr val="black"/>
                                </a:solidFill>
                                <a:latin typeface="Cambria Math"/>
                                <a:cs typeface="Arial" panose="020B0604020202020204" pitchFamily="34" charset="0"/>
                              </a:rPr>
                              <m:t>𝟐</m:t>
                            </m:r>
                          </m:e>
                        </m:d>
                        <m:d>
                          <m:dPr>
                            <m:begChr m:val="["/>
                            <m:endChr m:val="]"/>
                            <m:ctrlPr>
                              <a:rPr lang="en-US" sz="2000" b="1" i="1" smtClean="0">
                                <a:solidFill>
                                  <a:prstClr val="black"/>
                                </a:solidFill>
                                <a:latin typeface="Cambria Math"/>
                                <a:cs typeface="Arial" panose="020B0604020202020204" pitchFamily="34" charset="0"/>
                              </a:rPr>
                            </m:ctrlPr>
                          </m:dPr>
                          <m:e>
                            <m:r>
                              <a:rPr lang="en-US" sz="2000" b="1" i="1" smtClean="0">
                                <a:solidFill>
                                  <a:prstClr val="black"/>
                                </a:solidFill>
                                <a:latin typeface="Cambria Math"/>
                                <a:cs typeface="Arial" panose="020B0604020202020204" pitchFamily="34" charset="0"/>
                              </a:rPr>
                              <m:t>𝟎</m:t>
                            </m:r>
                            <m:acc>
                              <m:accPr>
                                <m:chr m:val="̅"/>
                                <m:ctrlPr>
                                  <a:rPr lang="en-US" sz="2000" b="1" i="1" smtClean="0">
                                    <a:solidFill>
                                      <a:prstClr val="black"/>
                                    </a:solidFill>
                                    <a:latin typeface="Cambria Math"/>
                                    <a:cs typeface="Arial" panose="020B0604020202020204" pitchFamily="34" charset="0"/>
                                  </a:rPr>
                                </m:ctrlPr>
                              </m:accPr>
                              <m:e>
                                <m:r>
                                  <a:rPr lang="en-US" sz="2000" b="1" i="1" smtClean="0">
                                    <a:solidFill>
                                      <a:prstClr val="black"/>
                                    </a:solidFill>
                                    <a:latin typeface="Cambria Math"/>
                                    <a:cs typeface="Arial" panose="020B0604020202020204" pitchFamily="34" charset="0"/>
                                  </a:rPr>
                                  <m:t>𝟏</m:t>
                                </m:r>
                              </m:e>
                            </m:acc>
                            <m:r>
                              <a:rPr lang="en-US" sz="2000" b="1" i="1" smtClean="0">
                                <a:solidFill>
                                  <a:prstClr val="black"/>
                                </a:solidFill>
                                <a:latin typeface="Cambria Math"/>
                                <a:cs typeface="Arial" panose="020B0604020202020204" pitchFamily="34" charset="0"/>
                              </a:rPr>
                              <m:t>𝟏𝟏</m:t>
                            </m:r>
                          </m:e>
                        </m:d>
                      </m:oMath>
                    </m:oMathPara>
                  </a14:m>
                  <a:endParaRPr lang="en-US" sz="1600" b="1" dirty="0">
                    <a:solidFill>
                      <a:prstClr val="black"/>
                    </a:solidFill>
                    <a:latin typeface="Arial" panose="020B0604020202020204" pitchFamily="34" charset="0"/>
                    <a:cs typeface="Arial" panose="020B0604020202020204" pitchFamily="34" charset="0"/>
                  </a:endParaRPr>
                </a:p>
              </p:txBody>
            </p:sp>
          </mc:Choice>
          <mc:Fallback xmlns="">
            <p:sp>
              <p:nvSpPr>
                <p:cNvPr id="267" name="TextBox 266"/>
                <p:cNvSpPr txBox="1">
                  <a:spLocks noRot="1" noChangeAspect="1" noMove="1" noResize="1" noEditPoints="1" noAdjustHandles="1" noChangeArrowheads="1" noChangeShapeType="1" noTextEdit="1"/>
                </p:cNvSpPr>
                <p:nvPr/>
              </p:nvSpPr>
              <p:spPr>
                <a:xfrm>
                  <a:off x="1126225" y="5076573"/>
                  <a:ext cx="1878719" cy="400815"/>
                </a:xfrm>
                <a:prstGeom prst="rect">
                  <a:avLst/>
                </a:prstGeom>
                <a:blipFill rotWithShape="1">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8" name="TextBox 267"/>
                <p:cNvSpPr txBox="1"/>
                <p:nvPr/>
              </p:nvSpPr>
              <p:spPr>
                <a:xfrm>
                  <a:off x="5698225" y="5076573"/>
                  <a:ext cx="1878719" cy="4008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2000" b="1" i="1" smtClean="0">
                                <a:solidFill>
                                  <a:prstClr val="black"/>
                                </a:solidFill>
                                <a:latin typeface="Cambria Math"/>
                                <a:cs typeface="Arial" panose="020B0604020202020204" pitchFamily="34" charset="0"/>
                              </a:rPr>
                            </m:ctrlPr>
                          </m:dPr>
                          <m:e>
                            <m:r>
                              <a:rPr lang="en-US" sz="2000" b="1" i="1" smtClean="0">
                                <a:solidFill>
                                  <a:prstClr val="black"/>
                                </a:solidFill>
                                <a:latin typeface="Cambria Math"/>
                                <a:cs typeface="Arial" panose="020B0604020202020204" pitchFamily="34" charset="0"/>
                              </a:rPr>
                              <m:t>𝟏</m:t>
                            </m:r>
                            <m:acc>
                              <m:accPr>
                                <m:chr m:val="̅"/>
                                <m:ctrlPr>
                                  <a:rPr lang="en-US" sz="2000" b="1" i="1" smtClean="0">
                                    <a:solidFill>
                                      <a:prstClr val="black"/>
                                    </a:solidFill>
                                    <a:latin typeface="Cambria Math"/>
                                    <a:cs typeface="Arial" panose="020B0604020202020204" pitchFamily="34" charset="0"/>
                                  </a:rPr>
                                </m:ctrlPr>
                              </m:accPr>
                              <m:e>
                                <m:r>
                                  <a:rPr lang="en-US" sz="2000" b="1" i="1" smtClean="0">
                                    <a:solidFill>
                                      <a:prstClr val="black"/>
                                    </a:solidFill>
                                    <a:latin typeface="Cambria Math"/>
                                    <a:cs typeface="Arial" panose="020B0604020202020204" pitchFamily="34" charset="0"/>
                                  </a:rPr>
                                  <m:t>𝟏</m:t>
                                </m:r>
                              </m:e>
                            </m:acc>
                            <m:r>
                              <a:rPr lang="en-US" sz="2000" b="1" i="1" smtClean="0">
                                <a:solidFill>
                                  <a:prstClr val="black"/>
                                </a:solidFill>
                                <a:latin typeface="Cambria Math"/>
                                <a:cs typeface="Arial" panose="020B0604020202020204" pitchFamily="34" charset="0"/>
                              </a:rPr>
                              <m:t>𝟎𝟐</m:t>
                            </m:r>
                          </m:e>
                        </m:d>
                        <m:d>
                          <m:dPr>
                            <m:begChr m:val="["/>
                            <m:endChr m:val="]"/>
                            <m:ctrlPr>
                              <a:rPr lang="en-US" sz="2000" b="1" i="1" smtClean="0">
                                <a:solidFill>
                                  <a:prstClr val="black"/>
                                </a:solidFill>
                                <a:latin typeface="Cambria Math"/>
                                <a:cs typeface="Arial" panose="020B0604020202020204" pitchFamily="34" charset="0"/>
                              </a:rPr>
                            </m:ctrlPr>
                          </m:dPr>
                          <m:e>
                            <m:acc>
                              <m:accPr>
                                <m:chr m:val="̅"/>
                                <m:ctrlPr>
                                  <a:rPr lang="en-US" sz="2000" b="1" i="1" smtClean="0">
                                    <a:solidFill>
                                      <a:prstClr val="black"/>
                                    </a:solidFill>
                                    <a:latin typeface="Cambria Math"/>
                                    <a:cs typeface="Arial" panose="020B0604020202020204" pitchFamily="34" charset="0"/>
                                  </a:rPr>
                                </m:ctrlPr>
                              </m:accPr>
                              <m:e>
                                <m:r>
                                  <a:rPr lang="en-US" sz="2000" b="1" i="1" smtClean="0">
                                    <a:solidFill>
                                      <a:prstClr val="black"/>
                                    </a:solidFill>
                                    <a:latin typeface="Cambria Math"/>
                                    <a:cs typeface="Arial" panose="020B0604020202020204" pitchFamily="34" charset="0"/>
                                  </a:rPr>
                                  <m:t>𝟏</m:t>
                                </m:r>
                              </m:e>
                            </m:acc>
                            <m:r>
                              <a:rPr lang="en-US" sz="2000" b="1" i="1" smtClean="0">
                                <a:solidFill>
                                  <a:prstClr val="black"/>
                                </a:solidFill>
                                <a:latin typeface="Cambria Math"/>
                                <a:cs typeface="Arial" panose="020B0604020202020204" pitchFamily="34" charset="0"/>
                              </a:rPr>
                              <m:t>𝟏𝟎𝟏</m:t>
                            </m:r>
                          </m:e>
                        </m:d>
                      </m:oMath>
                    </m:oMathPara>
                  </a14:m>
                  <a:endParaRPr lang="en-US" sz="1600" b="1" dirty="0">
                    <a:solidFill>
                      <a:prstClr val="black"/>
                    </a:solidFill>
                    <a:latin typeface="Arial" panose="020B0604020202020204" pitchFamily="34" charset="0"/>
                    <a:cs typeface="Arial" panose="020B0604020202020204" pitchFamily="34" charset="0"/>
                  </a:endParaRPr>
                </a:p>
              </p:txBody>
            </p:sp>
          </mc:Choice>
          <mc:Fallback xmlns="">
            <p:sp>
              <p:nvSpPr>
                <p:cNvPr id="268" name="TextBox 267"/>
                <p:cNvSpPr txBox="1">
                  <a:spLocks noRot="1" noChangeAspect="1" noMove="1" noResize="1" noEditPoints="1" noAdjustHandles="1" noChangeArrowheads="1" noChangeShapeType="1" noTextEdit="1"/>
                </p:cNvSpPr>
                <p:nvPr/>
              </p:nvSpPr>
              <p:spPr>
                <a:xfrm>
                  <a:off x="5698225" y="5076573"/>
                  <a:ext cx="1878719" cy="400815"/>
                </a:xfrm>
                <a:prstGeom prst="rect">
                  <a:avLst/>
                </a:prstGeom>
                <a:blipFill rotWithShape="1">
                  <a:blip r:embed="rId18"/>
                  <a:stretch>
                    <a:fillRect/>
                  </a:stretch>
                </a:blipFill>
              </p:spPr>
              <p:txBody>
                <a:bodyPr/>
                <a:lstStyle/>
                <a:p>
                  <a:r>
                    <a:rPr lang="en-US">
                      <a:noFill/>
                    </a:rPr>
                    <a:t> </a:t>
                  </a:r>
                </a:p>
              </p:txBody>
            </p:sp>
          </mc:Fallback>
        </mc:AlternateContent>
      </p:grpSp>
      <p:grpSp>
        <p:nvGrpSpPr>
          <p:cNvPr id="195" name="Group 194"/>
          <p:cNvGrpSpPr/>
          <p:nvPr/>
        </p:nvGrpSpPr>
        <p:grpSpPr>
          <a:xfrm>
            <a:off x="647700" y="10553149"/>
            <a:ext cx="7567057" cy="5220251"/>
            <a:chOff x="152400" y="762072"/>
            <a:chExt cx="7375549" cy="5067851"/>
          </a:xfrm>
        </p:grpSpPr>
        <p:sp>
          <p:nvSpPr>
            <p:cNvPr id="196" name="Rectangle 195"/>
            <p:cNvSpPr/>
            <p:nvPr/>
          </p:nvSpPr>
          <p:spPr>
            <a:xfrm>
              <a:off x="228600" y="803138"/>
              <a:ext cx="3085563" cy="3769780"/>
            </a:xfrm>
            <a:prstGeom prst="rect">
              <a:avLst/>
            </a:prstGeom>
            <a:solidFill>
              <a:srgbClr val="D0FED0"/>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7" name="Picture 196"/>
            <p:cNvPicPr>
              <a:picLocks noChangeAspect="1"/>
            </p:cNvPicPr>
            <p:nvPr/>
          </p:nvPicPr>
          <p:blipFill>
            <a:blip r:embed="rId19"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381000" y="1167527"/>
              <a:ext cx="2788755" cy="2855273"/>
            </a:xfrm>
            <a:prstGeom prst="rect">
              <a:avLst/>
            </a:prstGeom>
          </p:spPr>
        </p:pic>
        <p:sp>
          <p:nvSpPr>
            <p:cNvPr id="198" name="Rectangle 197"/>
            <p:cNvSpPr/>
            <p:nvPr/>
          </p:nvSpPr>
          <p:spPr>
            <a:xfrm>
              <a:off x="5538799" y="4265307"/>
              <a:ext cx="1982043" cy="1564616"/>
            </a:xfrm>
            <a:prstGeom prst="rect">
              <a:avLst/>
            </a:prstGeom>
            <a:solidFill>
              <a:schemeClr val="accent6">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9" name="Rectangle 198"/>
            <p:cNvSpPr/>
            <p:nvPr/>
          </p:nvSpPr>
          <p:spPr>
            <a:xfrm>
              <a:off x="5521912" y="2225663"/>
              <a:ext cx="2006037" cy="2041472"/>
            </a:xfrm>
            <a:prstGeom prst="rect">
              <a:avLst/>
            </a:prstGeom>
            <a:solidFill>
              <a:schemeClr val="accent6">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0" name="Rectangle 199"/>
            <p:cNvSpPr/>
            <p:nvPr/>
          </p:nvSpPr>
          <p:spPr>
            <a:xfrm>
              <a:off x="3261432" y="2219984"/>
              <a:ext cx="2294937" cy="2355903"/>
            </a:xfrm>
            <a:prstGeom prst="rect">
              <a:avLst/>
            </a:prstGeom>
            <a:solidFill>
              <a:schemeClr val="accent1">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mc:AlternateContent xmlns:mc="http://schemas.openxmlformats.org/markup-compatibility/2006" xmlns:a14="http://schemas.microsoft.com/office/drawing/2010/main">
          <mc:Choice Requires="a14">
            <p:sp>
              <p:nvSpPr>
                <p:cNvPr id="201" name="TextBox 200"/>
                <p:cNvSpPr txBox="1"/>
                <p:nvPr/>
              </p:nvSpPr>
              <p:spPr>
                <a:xfrm>
                  <a:off x="152400" y="762072"/>
                  <a:ext cx="3267241" cy="338554"/>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sr-Latn-RS" sz="1600" b="1" smtClean="0">
                            <a:solidFill>
                              <a:prstClr val="black"/>
                            </a:solidFill>
                            <a:latin typeface="Cambria Math"/>
                            <a:cs typeface="Arial" panose="020B0604020202020204" pitchFamily="34" charset="0"/>
                          </a:rPr>
                          <m:t>𝐅𝐢𝐧𝐢𝐭𝐞</m:t>
                        </m:r>
                        <m:r>
                          <a:rPr lang="sr-Latn-RS" sz="1600" b="1" smtClean="0">
                            <a:solidFill>
                              <a:prstClr val="black"/>
                            </a:solidFill>
                            <a:latin typeface="Cambria Math"/>
                            <a:cs typeface="Arial" panose="020B0604020202020204" pitchFamily="34" charset="0"/>
                          </a:rPr>
                          <m:t> </m:t>
                        </m:r>
                        <m:r>
                          <a:rPr lang="sr-Latn-RS" sz="1600" b="1" smtClean="0">
                            <a:solidFill>
                              <a:prstClr val="black"/>
                            </a:solidFill>
                            <a:latin typeface="Cambria Math"/>
                            <a:cs typeface="Arial" panose="020B0604020202020204" pitchFamily="34" charset="0"/>
                          </a:rPr>
                          <m:t>𝐞𝐥𝐞𝐦𝐞𝐧𝐭</m:t>
                        </m:r>
                        <m:r>
                          <a:rPr lang="sr-Latn-RS" sz="1600" b="1" smtClean="0">
                            <a:solidFill>
                              <a:prstClr val="black"/>
                            </a:solidFill>
                            <a:latin typeface="Cambria Math"/>
                            <a:cs typeface="Arial" panose="020B0604020202020204" pitchFamily="34" charset="0"/>
                          </a:rPr>
                          <m:t> </m:t>
                        </m:r>
                        <m:r>
                          <a:rPr lang="sr-Latn-RS" sz="1600" b="1" smtClean="0">
                            <a:solidFill>
                              <a:prstClr val="black"/>
                            </a:solidFill>
                            <a:latin typeface="Cambria Math"/>
                            <a:cs typeface="Arial" panose="020B0604020202020204" pitchFamily="34" charset="0"/>
                          </a:rPr>
                          <m:t>𝐡𝐨𝐦𝐨𝐠𝐞𝐧𝐢𝐳𝐚𝐭𝐢𝐨𝐧</m:t>
                        </m:r>
                      </m:oMath>
                    </m:oMathPara>
                  </a14:m>
                  <a:endParaRPr lang="en-US" b="1" dirty="0">
                    <a:solidFill>
                      <a:prstClr val="black"/>
                    </a:solidFill>
                    <a:latin typeface="Arial" panose="020B0604020202020204" pitchFamily="34" charset="0"/>
                    <a:cs typeface="Arial" panose="020B0604020202020204"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52400" y="762072"/>
                  <a:ext cx="3267241" cy="338554"/>
                </a:xfrm>
                <a:prstGeom prst="rect">
                  <a:avLst/>
                </a:prstGeom>
                <a:blipFill rotWithShape="1">
                  <a:blip r:embed="rId55"/>
                  <a:stretch>
                    <a:fillRect b="-12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2" name="TextBox 201"/>
                <p:cNvSpPr txBox="1"/>
                <p:nvPr/>
              </p:nvSpPr>
              <p:spPr>
                <a:xfrm>
                  <a:off x="5562600" y="2232732"/>
                  <a:ext cx="1912703" cy="584775"/>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US" sz="1600" b="1" smtClean="0">
                            <a:solidFill>
                              <a:prstClr val="black"/>
                            </a:solidFill>
                            <a:latin typeface="Cambria Math"/>
                            <a:cs typeface="Arial" panose="020B0604020202020204" pitchFamily="34" charset="0"/>
                          </a:rPr>
                          <m:t>𝐒𝐢𝐧𝐠𝐥𝐞</m:t>
                        </m:r>
                        <m:r>
                          <a:rPr lang="en-US" sz="1600" b="1" smtClean="0">
                            <a:solidFill>
                              <a:prstClr val="black"/>
                            </a:solidFill>
                            <a:latin typeface="Cambria Math"/>
                            <a:cs typeface="Arial" panose="020B0604020202020204" pitchFamily="34" charset="0"/>
                          </a:rPr>
                          <m:t> </m:t>
                        </m:r>
                        <m:r>
                          <a:rPr lang="en-US" sz="1600" b="1" smtClean="0">
                            <a:solidFill>
                              <a:prstClr val="black"/>
                            </a:solidFill>
                            <a:latin typeface="Cambria Math"/>
                            <a:cs typeface="Arial" panose="020B0604020202020204" pitchFamily="34" charset="0"/>
                          </a:rPr>
                          <m:t>𝐜𝐫𝐲𝐬𝐭𝐚𝐥</m:t>
                        </m:r>
                        <m:r>
                          <a:rPr lang="en-US" sz="1600" b="1" smtClean="0">
                            <a:solidFill>
                              <a:prstClr val="black"/>
                            </a:solidFill>
                            <a:latin typeface="Cambria Math"/>
                            <a:cs typeface="Arial" panose="020B0604020202020204" pitchFamily="34" charset="0"/>
                          </a:rPr>
                          <m:t> </m:t>
                        </m:r>
                        <m:r>
                          <a:rPr lang="en-US" sz="1600" b="1" smtClean="0">
                            <a:solidFill>
                              <a:prstClr val="black"/>
                            </a:solidFill>
                            <a:latin typeface="Cambria Math"/>
                            <a:cs typeface="Arial" panose="020B0604020202020204" pitchFamily="34" charset="0"/>
                          </a:rPr>
                          <m:t>𝐃𝐃</m:t>
                        </m:r>
                        <m:r>
                          <a:rPr lang="en-US" sz="1600" b="1" smtClean="0">
                            <a:solidFill>
                              <a:prstClr val="black"/>
                            </a:solidFill>
                            <a:latin typeface="Cambria Math"/>
                            <a:cs typeface="Arial" panose="020B0604020202020204" pitchFamily="34" charset="0"/>
                          </a:rPr>
                          <m:t> </m:t>
                        </m:r>
                      </m:oMath>
                      <m:oMath xmlns:m="http://schemas.openxmlformats.org/officeDocument/2006/math">
                        <m:r>
                          <a:rPr lang="en-US" sz="1600" b="1" smtClean="0">
                            <a:solidFill>
                              <a:prstClr val="black"/>
                            </a:solidFill>
                            <a:latin typeface="Cambria Math"/>
                            <a:cs typeface="Arial" panose="020B0604020202020204" pitchFamily="34" charset="0"/>
                          </a:rPr>
                          <m:t>𝐡𝐚𝐫𝐝𝐞𝐧𝐢𝐧𝐠</m:t>
                        </m:r>
                        <m:r>
                          <a:rPr lang="en-US" sz="1600" b="1" smtClean="0">
                            <a:solidFill>
                              <a:prstClr val="black"/>
                            </a:solidFill>
                            <a:latin typeface="Cambria Math"/>
                            <a:cs typeface="Arial" panose="020B0604020202020204" pitchFamily="34" charset="0"/>
                          </a:rPr>
                          <m:t> </m:t>
                        </m:r>
                        <m:r>
                          <a:rPr lang="en-US" sz="1600" b="1" smtClean="0">
                            <a:solidFill>
                              <a:prstClr val="black"/>
                            </a:solidFill>
                            <a:latin typeface="Cambria Math"/>
                            <a:cs typeface="Arial" panose="020B0604020202020204" pitchFamily="34" charset="0"/>
                          </a:rPr>
                          <m:t>𝐥𝐚𝐰</m:t>
                        </m:r>
                      </m:oMath>
                    </m:oMathPara>
                  </a14:m>
                  <a:endParaRPr lang="en-US" b="1" dirty="0">
                    <a:solidFill>
                      <a:prstClr val="black"/>
                    </a:solidFill>
                    <a:latin typeface="Arial" panose="020B0604020202020204" pitchFamily="34" charset="0"/>
                    <a:cs typeface="Arial" panose="020B060402020202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562600" y="2232732"/>
                  <a:ext cx="1912703" cy="584775"/>
                </a:xfrm>
                <a:prstGeom prst="rect">
                  <a:avLst/>
                </a:prstGeom>
                <a:blipFill rotWithShape="1">
                  <a:blip r:embed="rId56"/>
                  <a:stretch>
                    <a:fillRect b="-6250"/>
                  </a:stretch>
                </a:blipFill>
              </p:spPr>
              <p:txBody>
                <a:bodyPr/>
                <a:lstStyle/>
                <a:p>
                  <a:r>
                    <a:rPr lang="en-US">
                      <a:noFill/>
                    </a:rPr>
                    <a:t> </a:t>
                  </a:r>
                </a:p>
              </p:txBody>
            </p:sp>
          </mc:Fallback>
        </mc:AlternateContent>
        <p:grpSp>
          <p:nvGrpSpPr>
            <p:cNvPr id="203" name="Group 202"/>
            <p:cNvGrpSpPr/>
            <p:nvPr/>
          </p:nvGrpSpPr>
          <p:grpSpPr>
            <a:xfrm>
              <a:off x="6016098" y="2893707"/>
              <a:ext cx="1444467" cy="1306666"/>
              <a:chOff x="7346445" y="2764716"/>
              <a:chExt cx="1444467" cy="1306666"/>
            </a:xfrm>
          </p:grpSpPr>
          <p:grpSp>
            <p:nvGrpSpPr>
              <p:cNvPr id="264" name="Group 263"/>
              <p:cNvGrpSpPr/>
              <p:nvPr/>
            </p:nvGrpSpPr>
            <p:grpSpPr>
              <a:xfrm>
                <a:off x="7920533" y="2764716"/>
                <a:ext cx="461962" cy="419100"/>
                <a:chOff x="1470819" y="5297310"/>
                <a:chExt cx="461962" cy="419100"/>
              </a:xfrm>
            </p:grpSpPr>
            <mc:AlternateContent xmlns:mc="http://schemas.openxmlformats.org/markup-compatibility/2006" xmlns:a14="http://schemas.microsoft.com/office/drawing/2010/main">
              <mc:Choice Requires="a14">
                <p:graphicFrame>
                  <p:nvGraphicFramePr>
                    <p:cNvPr id="306" name="Object 112"/>
                    <p:cNvGraphicFramePr>
                      <a:graphicFrameLocks noChangeAspect="1"/>
                    </p:cNvGraphicFramePr>
                    <p:nvPr>
                      <p:extLst>
                        <p:ext uri="{D42A27DB-BD31-4B8C-83A1-F6EECF244321}">
                          <p14:modId xmlns:p14="http://schemas.microsoft.com/office/powerpoint/2010/main" val="1684764918"/>
                        </p:ext>
                      </p:extLst>
                    </p:nvPr>
                  </p:nvGraphicFramePr>
                  <p:xfrm>
                    <a:off x="1707356" y="5297310"/>
                    <a:ext cx="225425" cy="419100"/>
                  </p:xfrm>
                  <a:graphic>
                    <a:graphicData uri="http://schemas.openxmlformats.org/presentationml/2006/ole">
                      <mc:AlternateContent>
                        <mc:Choice xmlns:v="urn:schemas-microsoft-com:vml" Requires="v">
                          <p:oleObj spid="_x0000_s1094" name="Equation" r:id="rId57" imgW="126835" imgH="202936" progId="Equation.3">
                            <p:embed/>
                          </p:oleObj>
                        </mc:Choice>
                        <mc:Fallback>
                          <p:oleObj name="Equation" r:id="rId57" imgW="126835" imgH="202936" progId="Equation.3">
                            <p:embed/>
                            <p:pic>
                              <p:nvPicPr>
                                <p:cNvPr id="0" name=""/>
                                <p:cNvPicPr>
                                  <a:picLocks noChangeAspect="1" noChangeArrowheads="1"/>
                                </p:cNvPicPr>
                                <p:nvPr/>
                              </p:nvPicPr>
                              <p:blipFill>
                                <a:blip r:embed="rId58">
                                  <a:extLst>
                                    <a:ext uri="{28A0092B-C50C-407E-A947-70E740481C1C}">
                                      <a14:useLocalDpi val="0"/>
                                    </a:ext>
                                  </a:extLst>
                                </a:blip>
                                <a:srcRect/>
                                <a:stretch>
                                  <a:fillRect/>
                                </a:stretch>
                              </p:blipFill>
                              <p:spPr bwMode="auto">
                                <a:xfrm>
                                  <a:off x="1707356" y="5297310"/>
                                  <a:ext cx="225425" cy="4191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Lst>
                              </p:spPr>
                            </p:pic>
                          </p:oleObj>
                        </mc:Fallback>
                      </mc:AlternateContent>
                    </a:graphicData>
                  </a:graphic>
                </p:graphicFrame>
              </mc:Choice>
              <mc:Fallback xmlns="">
                <p:graphicFrame>
                  <p:nvGraphicFramePr>
                    <p:cNvPr id="170" name="Object 112"/>
                    <p:cNvGraphicFramePr>
                      <a:graphicFrameLocks noChangeAspect="1"/>
                    </p:cNvGraphicFramePr>
                    <p:nvPr>
                      <p:extLst>
                        <p:ext uri="{D42A27DB-BD31-4B8C-83A1-F6EECF244321}">
                          <p14:modId xmlns:p14="http://schemas.microsoft.com/office/powerpoint/2010/main" val="819855413"/>
                        </p:ext>
                      </p:extLst>
                    </p:nvPr>
                  </p:nvGraphicFramePr>
                  <p:xfrm>
                    <a:off x="1707356" y="5297310"/>
                    <a:ext cx="225425" cy="419100"/>
                  </p:xfrm>
                  <a:graphic>
                    <a:graphicData uri="http://schemas.openxmlformats.org/presentationml/2006/ole">
                      <mc:AlternateContent>
                        <mc:Choice xmlns:v="urn:schemas-microsoft-com:vml" Requires="v">
                          <p:oleObj spid="_x0000_s1046" name="Equation" r:id="rId59" imgW="126835" imgH="202936" progId="Equation.3">
                            <p:embed/>
                          </p:oleObj>
                        </mc:Choice>
                        <mc:Fallback>
                          <p:oleObj name="Equation" r:id="rId59" imgW="126835" imgH="202936" progId="Equation.3">
                            <p:embed/>
                            <p:pic>
                              <p:nvPicPr>
                                <p:cNvPr id="0" name=""/>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1707356" y="5297310"/>
                                  <a:ext cx="22542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mc:Fallback>
            </mc:AlternateContent>
            <p:sp>
              <p:nvSpPr>
                <p:cNvPr id="307" name="Line 121"/>
                <p:cNvSpPr>
                  <a:spLocks noChangeShapeType="1"/>
                </p:cNvSpPr>
                <p:nvPr/>
              </p:nvSpPr>
              <p:spPr bwMode="auto">
                <a:xfrm>
                  <a:off x="1470819" y="5549723"/>
                  <a:ext cx="2047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269" name="Group 268"/>
              <p:cNvGrpSpPr/>
              <p:nvPr/>
            </p:nvGrpSpPr>
            <p:grpSpPr>
              <a:xfrm>
                <a:off x="7749565" y="3702050"/>
                <a:ext cx="582924" cy="369332"/>
                <a:chOff x="1276832" y="6256626"/>
                <a:chExt cx="582924" cy="369332"/>
              </a:xfrm>
            </p:grpSpPr>
            <p:sp>
              <p:nvSpPr>
                <p:cNvPr id="304" name="Line 122"/>
                <p:cNvSpPr>
                  <a:spLocks noChangeShapeType="1"/>
                </p:cNvSpPr>
                <p:nvPr/>
              </p:nvSpPr>
              <p:spPr bwMode="auto">
                <a:xfrm>
                  <a:off x="1599406" y="6443486"/>
                  <a:ext cx="26035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mc:AlternateContent xmlns:mc="http://schemas.openxmlformats.org/markup-compatibility/2006" xmlns:a14="http://schemas.microsoft.com/office/drawing/2010/main">
              <mc:Choice Requires="a14">
                <p:sp>
                  <p:nvSpPr>
                    <p:cNvPr id="305" name="TextBox 304"/>
                    <p:cNvSpPr txBox="1"/>
                    <p:nvPr/>
                  </p:nvSpPr>
                  <p:spPr>
                    <a:xfrm>
                      <a:off x="1276832" y="6256626"/>
                      <a:ext cx="3882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0" b="1" smtClean="0">
                                <a:solidFill>
                                  <a:prstClr val="black"/>
                                </a:solidFill>
                                <a:latin typeface="Cambria Math"/>
                                <a:cs typeface="Arial" panose="020B0604020202020204" pitchFamily="34" charset="0"/>
                              </a:rPr>
                              <m:t>𝐛</m:t>
                            </m:r>
                          </m:oMath>
                        </m:oMathPara>
                      </a14:m>
                      <a:endParaRPr lang="en-US" sz="1200" b="1" dirty="0">
                        <a:solidFill>
                          <a:prstClr val="black"/>
                        </a:solidFill>
                        <a:latin typeface="Arial" panose="020B0604020202020204" pitchFamily="34" charset="0"/>
                        <a:cs typeface="Arial" panose="020B0604020202020204" pitchFamily="34" charset="0"/>
                      </a:endParaRPr>
                    </a:p>
                  </p:txBody>
                </p:sp>
              </mc:Choice>
              <mc:Fallback xmlns="">
                <p:sp>
                  <p:nvSpPr>
                    <p:cNvPr id="305" name="TextBox 304"/>
                    <p:cNvSpPr txBox="1">
                      <a:spLocks noRot="1" noChangeAspect="1" noMove="1" noResize="1" noEditPoints="1" noAdjustHandles="1" noChangeArrowheads="1" noChangeShapeType="1" noTextEdit="1"/>
                    </p:cNvSpPr>
                    <p:nvPr/>
                  </p:nvSpPr>
                  <p:spPr>
                    <a:xfrm>
                      <a:off x="1276832" y="6256626"/>
                      <a:ext cx="388248" cy="369332"/>
                    </a:xfrm>
                    <a:prstGeom prst="rect">
                      <a:avLst/>
                    </a:prstGeom>
                    <a:blipFill rotWithShape="1">
                      <a:blip r:embed="rId61"/>
                      <a:stretch>
                        <a:fillRect/>
                      </a:stretch>
                    </a:blipFill>
                  </p:spPr>
                  <p:txBody>
                    <a:bodyPr/>
                    <a:lstStyle/>
                    <a:p>
                      <a:r>
                        <a:rPr lang="sr-Latn-RS">
                          <a:noFill/>
                        </a:rPr>
                        <a:t> </a:t>
                      </a:r>
                    </a:p>
                  </p:txBody>
                </p:sp>
              </mc:Fallback>
            </mc:AlternateContent>
          </p:grpSp>
          <p:grpSp>
            <p:nvGrpSpPr>
              <p:cNvPr id="270" name="Group 269"/>
              <p:cNvGrpSpPr/>
              <p:nvPr/>
            </p:nvGrpSpPr>
            <p:grpSpPr>
              <a:xfrm>
                <a:off x="7346445" y="3237154"/>
                <a:ext cx="391454" cy="636344"/>
                <a:chOff x="864834" y="5800608"/>
                <a:chExt cx="391454" cy="636344"/>
              </a:xfrm>
            </p:grpSpPr>
            <p:sp>
              <p:nvSpPr>
                <p:cNvPr id="302" name="Line 123"/>
                <p:cNvSpPr>
                  <a:spLocks noChangeShapeType="1"/>
                </p:cNvSpPr>
                <p:nvPr/>
              </p:nvSpPr>
              <p:spPr bwMode="auto">
                <a:xfrm flipV="1">
                  <a:off x="1066006" y="5800608"/>
                  <a:ext cx="0" cy="3143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mc:AlternateContent xmlns:mc="http://schemas.openxmlformats.org/markup-compatibility/2006" xmlns:a14="http://schemas.microsoft.com/office/drawing/2010/main">
              <mc:Choice Requires="a14">
                <p:sp>
                  <p:nvSpPr>
                    <p:cNvPr id="303" name="TextBox 302"/>
                    <p:cNvSpPr txBox="1"/>
                    <p:nvPr/>
                  </p:nvSpPr>
                  <p:spPr>
                    <a:xfrm>
                      <a:off x="864834" y="6067620"/>
                      <a:ext cx="3914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0" b="1" smtClean="0">
                                <a:solidFill>
                                  <a:prstClr val="black"/>
                                </a:solidFill>
                                <a:latin typeface="Cambria Math"/>
                                <a:cs typeface="Arial" panose="020B0604020202020204" pitchFamily="34" charset="0"/>
                              </a:rPr>
                              <m:t>𝐧</m:t>
                            </m:r>
                          </m:oMath>
                        </m:oMathPara>
                      </a14:m>
                      <a:endParaRPr lang="en-US" sz="1200" b="1" dirty="0">
                        <a:solidFill>
                          <a:prstClr val="black"/>
                        </a:solidFill>
                        <a:latin typeface="Arial" panose="020B0604020202020204" pitchFamily="34" charset="0"/>
                        <a:cs typeface="Arial" panose="020B0604020202020204" pitchFamily="34" charset="0"/>
                      </a:endParaRPr>
                    </a:p>
                  </p:txBody>
                </p:sp>
              </mc:Choice>
              <mc:Fallback xmlns="">
                <p:sp>
                  <p:nvSpPr>
                    <p:cNvPr id="303" name="TextBox 302"/>
                    <p:cNvSpPr txBox="1">
                      <a:spLocks noRot="1" noChangeAspect="1" noMove="1" noResize="1" noEditPoints="1" noAdjustHandles="1" noChangeArrowheads="1" noChangeShapeType="1" noTextEdit="1"/>
                    </p:cNvSpPr>
                    <p:nvPr/>
                  </p:nvSpPr>
                  <p:spPr>
                    <a:xfrm>
                      <a:off x="864834" y="6067620"/>
                      <a:ext cx="391454" cy="369332"/>
                    </a:xfrm>
                    <a:prstGeom prst="rect">
                      <a:avLst/>
                    </a:prstGeom>
                    <a:blipFill rotWithShape="1">
                      <a:blip r:embed="rId62"/>
                      <a:stretch>
                        <a:fillRect/>
                      </a:stretch>
                    </a:blipFill>
                  </p:spPr>
                  <p:txBody>
                    <a:bodyPr/>
                    <a:lstStyle/>
                    <a:p>
                      <a:r>
                        <a:rPr lang="sr-Latn-RS">
                          <a:noFill/>
                        </a:rPr>
                        <a:t> </a:t>
                      </a:r>
                    </a:p>
                  </p:txBody>
                </p:sp>
              </mc:Fallback>
            </mc:AlternateContent>
          </p:grpSp>
          <p:grpSp>
            <p:nvGrpSpPr>
              <p:cNvPr id="271" name="Group 270"/>
              <p:cNvGrpSpPr/>
              <p:nvPr/>
            </p:nvGrpSpPr>
            <p:grpSpPr>
              <a:xfrm>
                <a:off x="7607553" y="3150184"/>
                <a:ext cx="1168936" cy="619840"/>
                <a:chOff x="3009248" y="5687004"/>
                <a:chExt cx="1168936" cy="619840"/>
              </a:xfrm>
            </p:grpSpPr>
            <p:sp>
              <p:nvSpPr>
                <p:cNvPr id="283" name="Rectangle 282"/>
                <p:cNvSpPr/>
                <p:nvPr/>
              </p:nvSpPr>
              <p:spPr>
                <a:xfrm>
                  <a:off x="3070519" y="5853679"/>
                  <a:ext cx="739481" cy="45140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84" name="Straight Connector 283"/>
                <p:cNvCxnSpPr/>
                <p:nvPr/>
              </p:nvCxnSpPr>
              <p:spPr>
                <a:xfrm flipV="1">
                  <a:off x="3064349" y="5690216"/>
                  <a:ext cx="153807" cy="1505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flipV="1">
                  <a:off x="3806644" y="5692946"/>
                  <a:ext cx="153807" cy="1505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flipV="1">
                  <a:off x="3815176" y="6147361"/>
                  <a:ext cx="153807" cy="1505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flipV="1">
                  <a:off x="3074634" y="6156294"/>
                  <a:ext cx="153807" cy="15055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a:off x="3218156" y="5687004"/>
                  <a:ext cx="713909" cy="6534"/>
                </a:xfrm>
                <a:prstGeom prst="line">
                  <a:avLst/>
                </a:prstGeom>
                <a:ln w="25400">
                  <a:solidFill>
                    <a:schemeClr val="tx1"/>
                  </a:solidFill>
                </a:ln>
                <a:scene3d>
                  <a:camera prst="orthographicFront">
                    <a:rot lat="0" lon="0" rev="21599994"/>
                  </a:camera>
                  <a:lightRig rig="threePt" dir="t"/>
                </a:scene3d>
              </p:spPr>
              <p:style>
                <a:lnRef idx="1">
                  <a:schemeClr val="accent1"/>
                </a:lnRef>
                <a:fillRef idx="0">
                  <a:schemeClr val="accent1"/>
                </a:fillRef>
                <a:effectRef idx="0">
                  <a:schemeClr val="accent1"/>
                </a:effectRef>
                <a:fontRef idx="minor">
                  <a:schemeClr val="tx1"/>
                </a:fontRef>
              </p:style>
            </p:cxnSp>
            <p:sp>
              <p:nvSpPr>
                <p:cNvPr id="295" name="Line 114"/>
                <p:cNvSpPr>
                  <a:spLocks noChangeShapeType="1"/>
                </p:cNvSpPr>
                <p:nvPr/>
              </p:nvSpPr>
              <p:spPr bwMode="auto">
                <a:xfrm>
                  <a:off x="3219756" y="6156386"/>
                  <a:ext cx="738749" cy="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00" name="Line 114"/>
                <p:cNvSpPr>
                  <a:spLocks noChangeShapeType="1"/>
                </p:cNvSpPr>
                <p:nvPr/>
              </p:nvSpPr>
              <p:spPr bwMode="auto">
                <a:xfrm>
                  <a:off x="3009248" y="5934776"/>
                  <a:ext cx="439208" cy="2686"/>
                </a:xfrm>
                <a:prstGeom prst="line">
                  <a:avLst/>
                </a:prstGeom>
                <a:noFill/>
                <a:ln w="9525">
                  <a:solidFill>
                    <a:schemeClr val="tx1"/>
                  </a:solidFill>
                  <a:prstDash val="dashDot"/>
                  <a:round/>
                  <a:headEnd/>
                  <a:tailEnd/>
                </a:ln>
                <a:scene3d>
                  <a:camera prst="orthographicFront">
                    <a:rot lat="0" lon="0" rev="5400000"/>
                  </a:camera>
                  <a:lightRig rig="threePt" dir="t"/>
                </a:scene3d>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01" name="Line 114"/>
                <p:cNvSpPr>
                  <a:spLocks noChangeShapeType="1"/>
                </p:cNvSpPr>
                <p:nvPr/>
              </p:nvSpPr>
              <p:spPr bwMode="auto">
                <a:xfrm>
                  <a:off x="3738976" y="5927241"/>
                  <a:ext cx="439208" cy="2686"/>
                </a:xfrm>
                <a:prstGeom prst="line">
                  <a:avLst/>
                </a:prstGeom>
                <a:noFill/>
                <a:ln w="9525">
                  <a:solidFill>
                    <a:schemeClr val="tx1"/>
                  </a:solidFill>
                  <a:prstDash val="dashDot"/>
                  <a:round/>
                  <a:headEnd/>
                  <a:tailEnd/>
                </a:ln>
                <a:scene3d>
                  <a:camera prst="orthographicFront">
                    <a:rot lat="0" lon="0" rev="5400000"/>
                  </a:camera>
                  <a:lightRig rig="threePt" dir="t"/>
                </a:scene3d>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272" name="Group 271"/>
              <p:cNvGrpSpPr/>
              <p:nvPr/>
            </p:nvGrpSpPr>
            <p:grpSpPr>
              <a:xfrm>
                <a:off x="7664886" y="3149825"/>
                <a:ext cx="1126026" cy="619467"/>
                <a:chOff x="3070519" y="5686645"/>
                <a:chExt cx="1126026" cy="619467"/>
              </a:xfrm>
            </p:grpSpPr>
            <p:cxnSp>
              <p:nvCxnSpPr>
                <p:cNvPr id="273" name="Straight Connector 272"/>
                <p:cNvCxnSpPr/>
                <p:nvPr/>
              </p:nvCxnSpPr>
              <p:spPr>
                <a:xfrm>
                  <a:off x="3087924" y="6299578"/>
                  <a:ext cx="713909" cy="6534"/>
                </a:xfrm>
                <a:prstGeom prst="line">
                  <a:avLst/>
                </a:prstGeom>
                <a:ln w="19050">
                  <a:solidFill>
                    <a:srgbClr val="0070C0"/>
                  </a:solidFill>
                </a:ln>
                <a:scene3d>
                  <a:camera prst="orthographicFront">
                    <a:rot lat="0" lon="0" rev="21599994"/>
                  </a:camera>
                  <a:lightRig rig="threePt" dir="t"/>
                </a:scene3d>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3322846" y="5851988"/>
                  <a:ext cx="699843" cy="6534"/>
                </a:xfrm>
                <a:prstGeom prst="line">
                  <a:avLst/>
                </a:prstGeom>
                <a:ln w="19050">
                  <a:solidFill>
                    <a:srgbClr val="0070C0"/>
                  </a:solidFill>
                </a:ln>
                <a:scene3d>
                  <a:camera prst="orthographicFront">
                    <a:rot lat="0" lon="0" rev="21599994"/>
                  </a:camera>
                  <a:lightRig rig="threePt" dir="t"/>
                </a:scene3d>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3475977" y="5686645"/>
                  <a:ext cx="713909" cy="6534"/>
                </a:xfrm>
                <a:prstGeom prst="line">
                  <a:avLst/>
                </a:prstGeom>
                <a:ln w="19050">
                  <a:solidFill>
                    <a:srgbClr val="0070C0"/>
                  </a:solidFill>
                </a:ln>
                <a:scene3d>
                  <a:camera prst="orthographicFront">
                    <a:rot lat="0" lon="0" rev="21599994"/>
                  </a:camera>
                  <a:lightRig rig="threePt" dir="t"/>
                </a:scene3d>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flipV="1">
                  <a:off x="3326166" y="5689926"/>
                  <a:ext cx="153807" cy="15055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flipV="1">
                  <a:off x="4022689" y="5706123"/>
                  <a:ext cx="168764" cy="152399"/>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flipV="1">
                  <a:off x="3815175" y="6152295"/>
                  <a:ext cx="153807" cy="15055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flipV="1">
                  <a:off x="3070519" y="5858522"/>
                  <a:ext cx="254172" cy="44546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flipV="1">
                  <a:off x="3249553" y="5697244"/>
                  <a:ext cx="254172" cy="445460"/>
                </a:xfrm>
                <a:prstGeom prst="line">
                  <a:avLst/>
                </a:prstGeom>
                <a:ln w="1905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V="1">
                  <a:off x="3951925" y="5707577"/>
                  <a:ext cx="244620" cy="47292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flipV="1">
                  <a:off x="3802184" y="5858522"/>
                  <a:ext cx="220505" cy="44546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204" name="Rectangle 203"/>
                <p:cNvSpPr/>
                <p:nvPr/>
              </p:nvSpPr>
              <p:spPr>
                <a:xfrm>
                  <a:off x="5638800" y="3352800"/>
                  <a:ext cx="587020" cy="307777"/>
                </a:xfrm>
                <a:prstGeom prst="rect">
                  <a:avLst/>
                </a:prstGeom>
              </p:spPr>
              <p:txBody>
                <a:bodyPr wrap="none">
                  <a:spAutoFit/>
                </a:bodyPr>
                <a:lstStyle/>
                <a:p>
                  <a:pPr algn="ctr"/>
                  <a14:m>
                    <m:oMathPara xmlns:m="http://schemas.openxmlformats.org/officeDocument/2006/math">
                      <m:oMathParaPr>
                        <m:jc m:val="left"/>
                      </m:oMathParaPr>
                      <m:oMath xmlns:m="http://schemas.openxmlformats.org/officeDocument/2006/math">
                        <m:r>
                          <a:rPr lang="en-US" sz="1400" b="1" smtClean="0">
                            <a:solidFill>
                              <a:prstClr val="black"/>
                            </a:solidFill>
                            <a:latin typeface="Cambria Math"/>
                            <a:cs typeface="Arial" panose="020B0604020202020204" pitchFamily="34" charset="0"/>
                          </a:rPr>
                          <m:t> </m:t>
                        </m:r>
                        <m:r>
                          <a:rPr lang="en-US" sz="1400" b="1" smtClean="0">
                            <a:solidFill>
                              <a:prstClr val="black"/>
                            </a:solidFill>
                            <a:latin typeface="Cambria Math"/>
                            <a:cs typeface="Arial" panose="020B0604020202020204" pitchFamily="34" charset="0"/>
                          </a:rPr>
                          <m:t>𝐬𝐥𝐢𝐩</m:t>
                        </m:r>
                      </m:oMath>
                    </m:oMathPara>
                  </a14:m>
                  <a:endParaRPr lang="en-US" sz="1200" b="1" dirty="0">
                    <a:solidFill>
                      <a:prstClr val="black"/>
                    </a:solidFill>
                    <a:latin typeface="Arial" panose="020B0604020202020204" pitchFamily="34" charset="0"/>
                    <a:cs typeface="Arial" panose="020B0604020202020204" pitchFamily="34" charset="0"/>
                  </a:endParaRPr>
                </a:p>
              </p:txBody>
            </p:sp>
          </mc:Choice>
          <mc:Fallback xmlns="">
            <p:sp>
              <p:nvSpPr>
                <p:cNvPr id="245" name="Rectangle 244"/>
                <p:cNvSpPr>
                  <a:spLocks noRot="1" noChangeAspect="1" noMove="1" noResize="1" noEditPoints="1" noAdjustHandles="1" noChangeArrowheads="1" noChangeShapeType="1" noTextEdit="1"/>
                </p:cNvSpPr>
                <p:nvPr/>
              </p:nvSpPr>
              <p:spPr>
                <a:xfrm>
                  <a:off x="5638800" y="3352800"/>
                  <a:ext cx="587020" cy="307777"/>
                </a:xfrm>
                <a:prstGeom prst="rect">
                  <a:avLst/>
                </a:prstGeom>
                <a:blipFill rotWithShape="1">
                  <a:blip r:embed="rId63"/>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5" name="Rectangle 204"/>
                <p:cNvSpPr/>
                <p:nvPr/>
              </p:nvSpPr>
              <p:spPr>
                <a:xfrm>
                  <a:off x="5840766" y="4306412"/>
                  <a:ext cx="1643873" cy="328670"/>
                </a:xfrm>
                <a:prstGeom prst="rect">
                  <a:avLst/>
                </a:prstGeom>
              </p:spPr>
              <p:txBody>
                <a:bodyPr wrap="square">
                  <a:spAutoFit/>
                </a:bodyPr>
                <a:lstStyle/>
                <a:p>
                  <a:pPr algn="ctr"/>
                  <a14:m>
                    <m:oMathPara xmlns:m="http://schemas.openxmlformats.org/officeDocument/2006/math">
                      <m:oMathParaPr>
                        <m:jc m:val="center"/>
                      </m:oMathParaPr>
                      <m:oMath xmlns:m="http://schemas.openxmlformats.org/officeDocument/2006/math">
                        <m:r>
                          <a:rPr lang="en-US" sz="1600" b="1" smtClean="0">
                            <a:solidFill>
                              <a:prstClr val="black"/>
                            </a:solidFill>
                            <a:latin typeface="Cambria Math"/>
                            <a:cs typeface="Arial" panose="020B0604020202020204" pitchFamily="34" charset="0"/>
                          </a:rPr>
                          <m:t> </m:t>
                        </m:r>
                        <m:r>
                          <a:rPr lang="en-US" sz="1600" b="1" smtClean="0">
                            <a:solidFill>
                              <a:prstClr val="black"/>
                            </a:solidFill>
                            <a:latin typeface="Cambria Math"/>
                            <a:cs typeface="Arial" panose="020B0604020202020204" pitchFamily="34" charset="0"/>
                          </a:rPr>
                          <m:t>𝐭𝐰𝐢𝐧</m:t>
                        </m:r>
                        <m:r>
                          <a:rPr lang="en-US" sz="1600" b="1" smtClean="0">
                            <a:solidFill>
                              <a:prstClr val="black"/>
                            </a:solidFill>
                            <a:latin typeface="Cambria Math"/>
                            <a:cs typeface="Arial" panose="020B0604020202020204" pitchFamily="34" charset="0"/>
                          </a:rPr>
                          <m:t> (</m:t>
                        </m:r>
                        <m:r>
                          <a:rPr lang="en-US" sz="1600" b="1" smtClean="0">
                            <a:solidFill>
                              <a:prstClr val="black"/>
                            </a:solidFill>
                            <a:latin typeface="Cambria Math"/>
                            <a:cs typeface="Arial" panose="020B0604020202020204" pitchFamily="34" charset="0"/>
                          </a:rPr>
                          <m:t>𝐩𝐬𝐞𝐮𝐝𝐨</m:t>
                        </m:r>
                        <m:r>
                          <a:rPr lang="en-US" sz="1600" b="1" smtClean="0">
                            <a:solidFill>
                              <a:prstClr val="black"/>
                            </a:solidFill>
                            <a:latin typeface="Cambria Math"/>
                            <a:cs typeface="Arial" panose="020B0604020202020204" pitchFamily="34" charset="0"/>
                          </a:rPr>
                          <m:t> </m:t>
                        </m:r>
                        <m:r>
                          <a:rPr lang="en-US" sz="1600" b="1" smtClean="0">
                            <a:solidFill>
                              <a:prstClr val="black"/>
                            </a:solidFill>
                            <a:latin typeface="Cambria Math"/>
                            <a:cs typeface="Arial" panose="020B0604020202020204" pitchFamily="34" charset="0"/>
                          </a:rPr>
                          <m:t>𝐬𝐥𝐢𝐩</m:t>
                        </m:r>
                        <m:r>
                          <a:rPr lang="en-US" sz="1600" b="1" smtClean="0">
                            <a:solidFill>
                              <a:prstClr val="black"/>
                            </a:solidFill>
                            <a:latin typeface="Cambria Math"/>
                            <a:cs typeface="Arial" panose="020B0604020202020204" pitchFamily="34" charset="0"/>
                          </a:rPr>
                          <m:t>)</m:t>
                        </m:r>
                      </m:oMath>
                    </m:oMathPara>
                  </a14:m>
                  <a:endParaRPr lang="en-US" sz="1400" b="1" dirty="0">
                    <a:solidFill>
                      <a:prstClr val="black"/>
                    </a:solidFill>
                    <a:latin typeface="Arial" panose="020B0604020202020204" pitchFamily="34" charset="0"/>
                    <a:cs typeface="Arial" panose="020B0604020202020204" pitchFamily="34" charset="0"/>
                  </a:endParaRPr>
                </a:p>
              </p:txBody>
            </p:sp>
          </mc:Choice>
          <mc:Fallback xmlns="">
            <p:sp>
              <p:nvSpPr>
                <p:cNvPr id="205" name="Rectangle 204"/>
                <p:cNvSpPr>
                  <a:spLocks noRot="1" noChangeAspect="1" noMove="1" noResize="1" noEditPoints="1" noAdjustHandles="1" noChangeArrowheads="1" noChangeShapeType="1" noTextEdit="1"/>
                </p:cNvSpPr>
                <p:nvPr/>
              </p:nvSpPr>
              <p:spPr>
                <a:xfrm>
                  <a:off x="5840766" y="4306412"/>
                  <a:ext cx="1643873" cy="328670"/>
                </a:xfrm>
                <a:prstGeom prst="rect">
                  <a:avLst/>
                </a:prstGeom>
                <a:blipFill rotWithShape="1">
                  <a:blip r:embed="rId64"/>
                  <a:stretch>
                    <a:fillRect l="-6522" r="-6884" b="-10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6" name="TextBox 205"/>
                <p:cNvSpPr txBox="1"/>
                <p:nvPr/>
              </p:nvSpPr>
              <p:spPr>
                <a:xfrm>
                  <a:off x="6414361" y="4680967"/>
                  <a:ext cx="904014" cy="339708"/>
                </a:xfrm>
                <a:prstGeom prst="rect">
                  <a:avLst/>
                </a:prstGeom>
                <a:noFill/>
              </p:spPr>
              <p:txBody>
                <a:bodyPr wrap="square" rtlCol="0">
                  <a:spAutoFit/>
                </a:bodyPr>
                <a:lstStyle/>
                <a:p>
                  <a14:m>
                    <m:oMath xmlns:m="http://schemas.openxmlformats.org/officeDocument/2006/math">
                      <m:sSubSup>
                        <m:sSubSupPr>
                          <m:ctrlPr>
                            <a:rPr lang="en-US" sz="1600" i="1" smtClean="0">
                              <a:solidFill>
                                <a:prstClr val="black"/>
                              </a:solidFill>
                              <a:latin typeface="Cambria Math"/>
                              <a:ea typeface="Cambria Math" panose="02040503050406030204" pitchFamily="18" charset="0"/>
                            </a:rPr>
                          </m:ctrlPr>
                        </m:sSubSupPr>
                        <m:e>
                          <m:r>
                            <a:rPr lang="en-US" sz="1600" b="1">
                              <a:solidFill>
                                <a:prstClr val="black"/>
                              </a:solidFill>
                              <a:latin typeface="Cambria Math" panose="02040503050406030204" pitchFamily="18" charset="0"/>
                              <a:ea typeface="Cambria Math" panose="02040503050406030204" pitchFamily="18" charset="0"/>
                            </a:rPr>
                            <m:t>𝐠</m:t>
                          </m:r>
                        </m:e>
                        <m:sub>
                          <m:r>
                            <a:rPr lang="en-US" sz="1600" i="1">
                              <a:solidFill>
                                <a:prstClr val="black"/>
                              </a:solidFill>
                              <a:latin typeface="Cambria Math" panose="02040503050406030204" pitchFamily="18" charset="0"/>
                              <a:ea typeface="Cambria Math" panose="02040503050406030204" pitchFamily="18" charset="0"/>
                            </a:rPr>
                            <m:t>1</m:t>
                          </m:r>
                        </m:sub>
                        <m:sup>
                          <m:r>
                            <m:rPr>
                              <m:sty m:val="p"/>
                            </m:rPr>
                            <a:rPr lang="en-US" sz="1600">
                              <a:solidFill>
                                <a:prstClr val="black"/>
                              </a:solidFill>
                              <a:latin typeface="Cambria Math" panose="02040503050406030204" pitchFamily="18" charset="0"/>
                              <a:ea typeface="Cambria Math" panose="02040503050406030204" pitchFamily="18" charset="0"/>
                            </a:rPr>
                            <m:t>tw</m:t>
                          </m:r>
                        </m:sup>
                      </m:sSubSup>
                      <m:r>
                        <a:rPr lang="en-US" sz="1600" b="1" i="1" smtClean="0">
                          <a:solidFill>
                            <a:prstClr val="black"/>
                          </a:solidFill>
                          <a:latin typeface="Cambria Math" panose="02040503050406030204" pitchFamily="18" charset="0"/>
                          <a:ea typeface="Cambria Math" panose="02040503050406030204" pitchFamily="18" charset="0"/>
                          <a:cs typeface="Arial" panose="020B0604020202020204" pitchFamily="34" charset="0"/>
                        </a:rPr>
                        <m:t>,</m:t>
                      </m:r>
                    </m:oMath>
                  </a14:m>
                  <a:r>
                    <a:rPr lang="en-US" sz="1600" dirty="0">
                      <a:solidFill>
                        <a:prstClr val="black"/>
                      </a:solidFill>
                      <a:latin typeface="Cambria Math" panose="02040503050406030204" pitchFamily="18" charset="0"/>
                      <a:ea typeface="Cambria Math" panose="02040503050406030204" pitchFamily="18" charset="0"/>
                    </a:rPr>
                    <a:t> </a:t>
                  </a:r>
                  <a14:m>
                    <m:oMath xmlns:m="http://schemas.openxmlformats.org/officeDocument/2006/math">
                      <m:sSubSup>
                        <m:sSubSupPr>
                          <m:ctrlPr>
                            <a:rPr lang="en-US" sz="1600" i="1">
                              <a:solidFill>
                                <a:prstClr val="black"/>
                              </a:solidFill>
                              <a:latin typeface="Cambria Math"/>
                              <a:ea typeface="Cambria Math" panose="02040503050406030204" pitchFamily="18" charset="0"/>
                            </a:rPr>
                          </m:ctrlPr>
                        </m:sSubSupPr>
                        <m:e>
                          <m:r>
                            <a:rPr lang="en-US" sz="1600" i="1" smtClean="0">
                              <a:solidFill>
                                <a:prstClr val="black"/>
                              </a:solidFill>
                              <a:latin typeface="Cambria Math" panose="02040503050406030204" pitchFamily="18" charset="0"/>
                              <a:ea typeface="Cambria Math" panose="02040503050406030204" pitchFamily="18" charset="0"/>
                            </a:rPr>
                            <m:t>𝑓</m:t>
                          </m:r>
                        </m:e>
                        <m:sub>
                          <m:r>
                            <a:rPr lang="en-US" sz="1600" i="1">
                              <a:solidFill>
                                <a:prstClr val="black"/>
                              </a:solidFill>
                              <a:latin typeface="Cambria Math" panose="02040503050406030204" pitchFamily="18" charset="0"/>
                              <a:ea typeface="Cambria Math" panose="02040503050406030204" pitchFamily="18" charset="0"/>
                            </a:rPr>
                            <m:t>1</m:t>
                          </m:r>
                        </m:sub>
                        <m:sup>
                          <m:r>
                            <m:rPr>
                              <m:sty m:val="p"/>
                            </m:rPr>
                            <a:rPr lang="en-US" sz="1600">
                              <a:solidFill>
                                <a:prstClr val="black"/>
                              </a:solidFill>
                              <a:latin typeface="Cambria Math" panose="02040503050406030204" pitchFamily="18" charset="0"/>
                              <a:ea typeface="Cambria Math" panose="02040503050406030204" pitchFamily="18" charset="0"/>
                            </a:rPr>
                            <m:t>tw</m:t>
                          </m:r>
                        </m:sup>
                      </m:sSubSup>
                    </m:oMath>
                  </a14:m>
                  <a:endParaRPr lang="en-US" sz="1600" b="1" dirty="0">
                    <a:solidFill>
                      <a:prstClr val="black"/>
                    </a:solidFill>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60" name="TextBox 259"/>
                <p:cNvSpPr txBox="1">
                  <a:spLocks noRot="1" noChangeAspect="1" noMove="1" noResize="1" noEditPoints="1" noAdjustHandles="1" noChangeArrowheads="1" noChangeShapeType="1" noTextEdit="1"/>
                </p:cNvSpPr>
                <p:nvPr/>
              </p:nvSpPr>
              <p:spPr>
                <a:xfrm>
                  <a:off x="6414361" y="4680967"/>
                  <a:ext cx="904014" cy="339708"/>
                </a:xfrm>
                <a:prstGeom prst="rect">
                  <a:avLst/>
                </a:prstGeom>
                <a:blipFill rotWithShape="1">
                  <a:blip r:embed="rId65"/>
                  <a:stretch>
                    <a:fillRect b="-14545"/>
                  </a:stretch>
                </a:blipFill>
              </p:spPr>
              <p:txBody>
                <a:bodyPr/>
                <a:lstStyle/>
                <a:p>
                  <a:r>
                    <a:rPr lang="en-US">
                      <a:noFill/>
                    </a:rPr>
                    <a:t> </a:t>
                  </a:r>
                </a:p>
              </p:txBody>
            </p:sp>
          </mc:Fallback>
        </mc:AlternateContent>
        <p:pic>
          <p:nvPicPr>
            <p:cNvPr id="207" name="Picture 206"/>
            <p:cNvPicPr>
              <a:picLocks noChangeAspect="1"/>
            </p:cNvPicPr>
            <p:nvPr/>
          </p:nvPicPr>
          <p:blipFill>
            <a:blip r:embed="rId6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63205" y="4695567"/>
              <a:ext cx="805901" cy="1088581"/>
            </a:xfrm>
            <a:prstGeom prst="rect">
              <a:avLst/>
            </a:prstGeom>
          </p:spPr>
        </p:pic>
        <mc:AlternateContent xmlns:mc="http://schemas.openxmlformats.org/markup-compatibility/2006" xmlns:a14="http://schemas.microsoft.com/office/drawing/2010/main">
          <mc:Choice Requires="a14">
            <p:sp>
              <p:nvSpPr>
                <p:cNvPr id="208" name="TextBox 207"/>
                <p:cNvSpPr txBox="1"/>
                <p:nvPr/>
              </p:nvSpPr>
              <p:spPr>
                <a:xfrm>
                  <a:off x="6333579" y="5454397"/>
                  <a:ext cx="904014" cy="339708"/>
                </a:xfrm>
                <a:prstGeom prst="rect">
                  <a:avLst/>
                </a:prstGeom>
                <a:noFill/>
              </p:spPr>
              <p:txBody>
                <a:bodyPr wrap="square" rtlCol="0">
                  <a:spAutoFit/>
                </a:bodyPr>
                <a:lstStyle/>
                <a:p>
                  <a14:m>
                    <m:oMath xmlns:m="http://schemas.openxmlformats.org/officeDocument/2006/math">
                      <m:sSubSup>
                        <m:sSubSupPr>
                          <m:ctrlPr>
                            <a:rPr lang="en-US" sz="1600" i="1" smtClean="0">
                              <a:solidFill>
                                <a:prstClr val="black"/>
                              </a:solidFill>
                              <a:latin typeface="Cambria Math"/>
                              <a:ea typeface="Cambria Math" panose="02040503050406030204" pitchFamily="18" charset="0"/>
                            </a:rPr>
                          </m:ctrlPr>
                        </m:sSubSupPr>
                        <m:e>
                          <m:r>
                            <a:rPr lang="en-US" sz="1600" b="1">
                              <a:solidFill>
                                <a:prstClr val="black"/>
                              </a:solidFill>
                              <a:latin typeface="Cambria Math" panose="02040503050406030204" pitchFamily="18" charset="0"/>
                              <a:ea typeface="Cambria Math" panose="02040503050406030204" pitchFamily="18" charset="0"/>
                            </a:rPr>
                            <m:t>𝐠</m:t>
                          </m:r>
                        </m:e>
                        <m:sub>
                          <m:r>
                            <a:rPr lang="en-US" sz="1600" i="1" smtClean="0">
                              <a:solidFill>
                                <a:prstClr val="black"/>
                              </a:solidFill>
                              <a:latin typeface="Cambria Math"/>
                              <a:ea typeface="Cambria Math" panose="02040503050406030204" pitchFamily="18" charset="0"/>
                            </a:rPr>
                            <m:t>2</m:t>
                          </m:r>
                        </m:sub>
                        <m:sup>
                          <m:r>
                            <m:rPr>
                              <m:sty m:val="p"/>
                            </m:rPr>
                            <a:rPr lang="en-US" sz="1600">
                              <a:solidFill>
                                <a:prstClr val="black"/>
                              </a:solidFill>
                              <a:latin typeface="Cambria Math" panose="02040503050406030204" pitchFamily="18" charset="0"/>
                              <a:ea typeface="Cambria Math" panose="02040503050406030204" pitchFamily="18" charset="0"/>
                            </a:rPr>
                            <m:t>tw</m:t>
                          </m:r>
                        </m:sup>
                      </m:sSubSup>
                      <m:r>
                        <a:rPr lang="en-US" sz="1600" b="1" i="1" smtClean="0">
                          <a:solidFill>
                            <a:prstClr val="black"/>
                          </a:solidFill>
                          <a:latin typeface="Cambria Math" panose="02040503050406030204" pitchFamily="18" charset="0"/>
                          <a:ea typeface="Cambria Math" panose="02040503050406030204" pitchFamily="18" charset="0"/>
                          <a:cs typeface="Arial" panose="020B0604020202020204" pitchFamily="34" charset="0"/>
                        </a:rPr>
                        <m:t>,</m:t>
                      </m:r>
                    </m:oMath>
                  </a14:m>
                  <a:r>
                    <a:rPr lang="en-US" sz="1600" dirty="0">
                      <a:solidFill>
                        <a:prstClr val="black"/>
                      </a:solidFill>
                      <a:latin typeface="Cambria Math" panose="02040503050406030204" pitchFamily="18" charset="0"/>
                      <a:ea typeface="Cambria Math" panose="02040503050406030204" pitchFamily="18" charset="0"/>
                    </a:rPr>
                    <a:t> </a:t>
                  </a:r>
                  <a14:m>
                    <m:oMath xmlns:m="http://schemas.openxmlformats.org/officeDocument/2006/math">
                      <m:sSubSup>
                        <m:sSubSupPr>
                          <m:ctrlPr>
                            <a:rPr lang="en-US" sz="1600" i="1">
                              <a:solidFill>
                                <a:prstClr val="black"/>
                              </a:solidFill>
                              <a:latin typeface="Cambria Math"/>
                              <a:ea typeface="Cambria Math" panose="02040503050406030204" pitchFamily="18" charset="0"/>
                            </a:rPr>
                          </m:ctrlPr>
                        </m:sSubSupPr>
                        <m:e>
                          <m:r>
                            <a:rPr lang="en-US" sz="1600" i="1" smtClean="0">
                              <a:solidFill>
                                <a:prstClr val="black"/>
                              </a:solidFill>
                              <a:latin typeface="Cambria Math" panose="02040503050406030204" pitchFamily="18" charset="0"/>
                              <a:ea typeface="Cambria Math" panose="02040503050406030204" pitchFamily="18" charset="0"/>
                            </a:rPr>
                            <m:t>𝑓</m:t>
                          </m:r>
                        </m:e>
                        <m:sub>
                          <m:r>
                            <a:rPr lang="en-US" sz="1600" i="1" smtClean="0">
                              <a:solidFill>
                                <a:prstClr val="black"/>
                              </a:solidFill>
                              <a:latin typeface="Cambria Math"/>
                              <a:ea typeface="Cambria Math" panose="02040503050406030204" pitchFamily="18" charset="0"/>
                            </a:rPr>
                            <m:t>2</m:t>
                          </m:r>
                        </m:sub>
                        <m:sup>
                          <m:r>
                            <m:rPr>
                              <m:sty m:val="p"/>
                            </m:rPr>
                            <a:rPr lang="en-US" sz="1600">
                              <a:solidFill>
                                <a:prstClr val="black"/>
                              </a:solidFill>
                              <a:latin typeface="Cambria Math" panose="02040503050406030204" pitchFamily="18" charset="0"/>
                              <a:ea typeface="Cambria Math" panose="02040503050406030204" pitchFamily="18" charset="0"/>
                            </a:rPr>
                            <m:t>tw</m:t>
                          </m:r>
                        </m:sup>
                      </m:sSubSup>
                    </m:oMath>
                  </a14:m>
                  <a:endParaRPr lang="en-US" sz="1600" b="1" dirty="0">
                    <a:solidFill>
                      <a:prstClr val="black"/>
                    </a:solidFill>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66" name="TextBox 265"/>
                <p:cNvSpPr txBox="1">
                  <a:spLocks noRot="1" noChangeAspect="1" noMove="1" noResize="1" noEditPoints="1" noAdjustHandles="1" noChangeArrowheads="1" noChangeShapeType="1" noTextEdit="1"/>
                </p:cNvSpPr>
                <p:nvPr/>
              </p:nvSpPr>
              <p:spPr>
                <a:xfrm>
                  <a:off x="6333579" y="5454397"/>
                  <a:ext cx="904014" cy="339708"/>
                </a:xfrm>
                <a:prstGeom prst="rect">
                  <a:avLst/>
                </a:prstGeom>
                <a:blipFill rotWithShape="1">
                  <a:blip r:embed="rId20"/>
                  <a:stretch>
                    <a:fillRect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9" name="TextBox 208"/>
                <p:cNvSpPr txBox="1"/>
                <p:nvPr/>
              </p:nvSpPr>
              <p:spPr>
                <a:xfrm>
                  <a:off x="3429000" y="2174959"/>
                  <a:ext cx="2089033" cy="584775"/>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sr-Latn-RS" sz="1600" b="1" smtClean="0">
                            <a:solidFill>
                              <a:prstClr val="black"/>
                            </a:solidFill>
                            <a:latin typeface="Cambria Math"/>
                            <a:cs typeface="Arial" panose="020B0604020202020204" pitchFamily="34" charset="0"/>
                          </a:rPr>
                          <m:t>𝐅𝐢𝐧𝐢𝐭𝐞</m:t>
                        </m:r>
                        <m:r>
                          <a:rPr lang="sr-Latn-RS" sz="1600" b="1" smtClean="0">
                            <a:solidFill>
                              <a:prstClr val="black"/>
                            </a:solidFill>
                            <a:latin typeface="Cambria Math"/>
                            <a:cs typeface="Arial" panose="020B0604020202020204" pitchFamily="34" charset="0"/>
                          </a:rPr>
                          <m:t> </m:t>
                        </m:r>
                        <m:r>
                          <a:rPr lang="sr-Latn-RS" sz="1600" b="1" smtClean="0">
                            <a:solidFill>
                              <a:prstClr val="black"/>
                            </a:solidFill>
                            <a:latin typeface="Cambria Math"/>
                            <a:cs typeface="Arial" panose="020B0604020202020204" pitchFamily="34" charset="0"/>
                          </a:rPr>
                          <m:t>𝐞𝐥𝐞𝐦𝐞𝐧𝐭</m:t>
                        </m:r>
                        <m:r>
                          <a:rPr lang="sr-Latn-RS" sz="1600" b="1" smtClean="0">
                            <a:solidFill>
                              <a:prstClr val="black"/>
                            </a:solidFill>
                            <a:latin typeface="Cambria Math"/>
                            <a:cs typeface="Arial" panose="020B0604020202020204" pitchFamily="34" charset="0"/>
                          </a:rPr>
                          <m:t> </m:t>
                        </m:r>
                        <m:r>
                          <a:rPr lang="sr-Latn-RS" sz="1600" b="1" smtClean="0">
                            <a:solidFill>
                              <a:prstClr val="black"/>
                            </a:solidFill>
                            <a:latin typeface="Cambria Math"/>
                            <a:cs typeface="Arial" panose="020B0604020202020204" pitchFamily="34" charset="0"/>
                          </a:rPr>
                          <m:t>𝐚𝐧𝐝</m:t>
                        </m:r>
                        <m:r>
                          <a:rPr lang="sr-Latn-RS" sz="1600" b="1" smtClean="0">
                            <a:solidFill>
                              <a:prstClr val="black"/>
                            </a:solidFill>
                            <a:latin typeface="Cambria Math"/>
                            <a:cs typeface="Arial" panose="020B0604020202020204" pitchFamily="34" charset="0"/>
                          </a:rPr>
                          <m:t> </m:t>
                        </m:r>
                      </m:oMath>
                      <m:oMath xmlns:m="http://schemas.openxmlformats.org/officeDocument/2006/math">
                        <m:r>
                          <a:rPr lang="sr-Latn-RS" sz="1600" b="1" smtClean="0">
                            <a:solidFill>
                              <a:prstClr val="black"/>
                            </a:solidFill>
                            <a:latin typeface="Cambria Math"/>
                            <a:cs typeface="Arial" panose="020B0604020202020204" pitchFamily="34" charset="0"/>
                          </a:rPr>
                          <m:t>𝐢𝐧𝐭𝐞𝐠𝐫𝐚𝐭𝐢𝐨𝐧</m:t>
                        </m:r>
                        <m:r>
                          <a:rPr lang="sr-Latn-RS" sz="1600" b="1" smtClean="0">
                            <a:solidFill>
                              <a:prstClr val="black"/>
                            </a:solidFill>
                            <a:latin typeface="Cambria Math"/>
                            <a:cs typeface="Arial" panose="020B0604020202020204" pitchFamily="34" charset="0"/>
                          </a:rPr>
                          <m:t> </m:t>
                        </m:r>
                        <m:r>
                          <a:rPr lang="sr-Latn-RS" sz="1600" b="1" smtClean="0">
                            <a:solidFill>
                              <a:prstClr val="black"/>
                            </a:solidFill>
                            <a:latin typeface="Cambria Math"/>
                            <a:cs typeface="Arial" panose="020B0604020202020204" pitchFamily="34" charset="0"/>
                          </a:rPr>
                          <m:t>𝐩𝐨𝐢𝐧𝐭</m:t>
                        </m:r>
                      </m:oMath>
                    </m:oMathPara>
                  </a14:m>
                  <a:endParaRPr lang="en-US" b="1" dirty="0">
                    <a:solidFill>
                      <a:prstClr val="black"/>
                    </a:solidFill>
                    <a:latin typeface="Arial" panose="020B0604020202020204" pitchFamily="34" charset="0"/>
                    <a:cs typeface="Arial" panose="020B0604020202020204"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3429000" y="2174959"/>
                  <a:ext cx="2089033" cy="584775"/>
                </a:xfrm>
                <a:prstGeom prst="rect">
                  <a:avLst/>
                </a:prstGeom>
                <a:blipFill rotWithShape="1">
                  <a:blip r:embed="rId21"/>
                  <a:stretch>
                    <a:fillRect b="-5208"/>
                  </a:stretch>
                </a:blipFill>
              </p:spPr>
              <p:txBody>
                <a:bodyPr/>
                <a:lstStyle/>
                <a:p>
                  <a:r>
                    <a:rPr lang="en-US">
                      <a:noFill/>
                    </a:rPr>
                    <a:t> </a:t>
                  </a:r>
                </a:p>
              </p:txBody>
            </p:sp>
          </mc:Fallback>
        </mc:AlternateContent>
        <p:grpSp>
          <p:nvGrpSpPr>
            <p:cNvPr id="210" name="Group 209"/>
            <p:cNvGrpSpPr/>
            <p:nvPr/>
          </p:nvGrpSpPr>
          <p:grpSpPr>
            <a:xfrm>
              <a:off x="1752600" y="1768890"/>
              <a:ext cx="107950" cy="212310"/>
              <a:chOff x="3549650" y="1332630"/>
              <a:chExt cx="107950" cy="212310"/>
            </a:xfrm>
          </p:grpSpPr>
          <p:cxnSp>
            <p:nvCxnSpPr>
              <p:cNvPr id="254" name="Straight Connector 253"/>
              <p:cNvCxnSpPr/>
              <p:nvPr/>
            </p:nvCxnSpPr>
            <p:spPr>
              <a:xfrm>
                <a:off x="3606860" y="1332630"/>
                <a:ext cx="0" cy="104360"/>
              </a:xfrm>
              <a:prstGeom prst="line">
                <a:avLst/>
              </a:prstGeom>
              <a:ln w="12700">
                <a:solidFill>
                  <a:schemeClr val="tx1"/>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a:off x="3606860" y="1440580"/>
                <a:ext cx="0" cy="104360"/>
              </a:xfrm>
              <a:prstGeom prst="line">
                <a:avLst/>
              </a:prstGeom>
              <a:ln w="12700">
                <a:solidFill>
                  <a:schemeClr val="tx1"/>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a:off x="3549650" y="1385962"/>
                <a:ext cx="0" cy="107523"/>
              </a:xfrm>
              <a:prstGeom prst="line">
                <a:avLst/>
              </a:prstGeom>
              <a:ln w="12700">
                <a:solidFill>
                  <a:schemeClr val="tx1"/>
                </a:solidFill>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3657600" y="1389137"/>
                <a:ext cx="0" cy="107523"/>
              </a:xfrm>
              <a:prstGeom prst="line">
                <a:avLst/>
              </a:prstGeom>
              <a:ln w="12700">
                <a:solidFill>
                  <a:schemeClr val="tx1"/>
                </a:solidFill>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grpSp>
        <p:cxnSp>
          <p:nvCxnSpPr>
            <p:cNvPr id="211" name="Straight Connector 210"/>
            <p:cNvCxnSpPr/>
            <p:nvPr/>
          </p:nvCxnSpPr>
          <p:spPr>
            <a:xfrm>
              <a:off x="1860550" y="1825397"/>
              <a:ext cx="2416929" cy="862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1860550" y="1929745"/>
              <a:ext cx="1787795" cy="19504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3" name="Group 212"/>
            <p:cNvGrpSpPr/>
            <p:nvPr/>
          </p:nvGrpSpPr>
          <p:grpSpPr>
            <a:xfrm>
              <a:off x="4509201" y="2317382"/>
              <a:ext cx="1805302" cy="1638426"/>
              <a:chOff x="5967098" y="-152400"/>
              <a:chExt cx="1805302" cy="1638426"/>
            </a:xfrm>
          </p:grpSpPr>
          <p:sp>
            <p:nvSpPr>
              <p:cNvPr id="251" name="Right Arrow Callout 250"/>
              <p:cNvSpPr/>
              <p:nvPr/>
            </p:nvSpPr>
            <p:spPr>
              <a:xfrm>
                <a:off x="6522720" y="-152400"/>
                <a:ext cx="699021" cy="1638426"/>
              </a:xfrm>
              <a:prstGeom prst="rightArrowCallout">
                <a:avLst>
                  <a:gd name="adj1" fmla="val 64698"/>
                  <a:gd name="adj2" fmla="val 32349"/>
                  <a:gd name="adj3" fmla="val 36858"/>
                  <a:gd name="adj4" fmla="val 60386"/>
                </a:avLst>
              </a:prstGeom>
              <a:solidFill>
                <a:srgbClr val="FEFFC5"/>
              </a:solidFill>
              <a:ln>
                <a:solidFill>
                  <a:schemeClr val="accent1">
                    <a:lumMod val="60000"/>
                    <a:lumOff val="40000"/>
                  </a:schemeClr>
                </a:solid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mc:AlternateContent xmlns:mc="http://schemas.openxmlformats.org/markup-compatibility/2006" xmlns:a14="http://schemas.microsoft.com/office/drawing/2010/main">
            <mc:Choice Requires="a14">
              <p:sp>
                <p:nvSpPr>
                  <p:cNvPr id="253" name="TextBox 252"/>
                  <p:cNvSpPr txBox="1"/>
                  <p:nvPr/>
                </p:nvSpPr>
                <p:spPr>
                  <a:xfrm>
                    <a:off x="5967098" y="296666"/>
                    <a:ext cx="180530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1" smtClean="0">
                              <a:solidFill>
                                <a:prstClr val="black"/>
                              </a:solidFill>
                              <a:latin typeface="Cambria Math"/>
                              <a:cs typeface="Arial" panose="020B0604020202020204" pitchFamily="34" charset="0"/>
                            </a:rPr>
                            <m:t>𝐈𝐦𝐩𝐨𝐬𝐞𝐝</m:t>
                          </m:r>
                          <m:r>
                            <a:rPr lang="en-US" sz="1200" b="1" smtClean="0">
                              <a:solidFill>
                                <a:prstClr val="black"/>
                              </a:solidFill>
                              <a:latin typeface="Cambria Math"/>
                              <a:cs typeface="Arial" panose="020B0604020202020204" pitchFamily="34" charset="0"/>
                            </a:rPr>
                            <m:t> </m:t>
                          </m:r>
                          <m:r>
                            <a:rPr lang="en-US" sz="1200" b="1" smtClean="0">
                              <a:solidFill>
                                <a:prstClr val="black"/>
                              </a:solidFill>
                              <a:latin typeface="Cambria Math"/>
                              <a:cs typeface="Arial" panose="020B0604020202020204" pitchFamily="34" charset="0"/>
                            </a:rPr>
                            <m:t>𝐝𝐞𝐟𝐨𝐫𝐦𝐚𝐭𝐢𝐨𝐧</m:t>
                          </m:r>
                        </m:oMath>
                        <m:oMath xmlns:m="http://schemas.openxmlformats.org/officeDocument/2006/math">
                          <m:r>
                            <a:rPr lang="en-US" sz="1200" b="1" smtClean="0">
                              <a:solidFill>
                                <a:prstClr val="black"/>
                              </a:solidFill>
                              <a:latin typeface="Cambria Math"/>
                              <a:cs typeface="Arial" panose="020B0604020202020204" pitchFamily="34" charset="0"/>
                            </a:rPr>
                            <m:t>                    </m:t>
                          </m:r>
                          <m:r>
                            <a:rPr lang="en-US" sz="1200" b="1" smtClean="0">
                              <a:solidFill>
                                <a:prstClr val="black"/>
                              </a:solidFill>
                              <a:latin typeface="Cambria Math"/>
                              <a:cs typeface="Arial" panose="020B0604020202020204" pitchFamily="34" charset="0"/>
                            </a:rPr>
                            <m:t>𝐅</m:t>
                          </m:r>
                          <m:r>
                            <a:rPr lang="en-US" sz="1200" b="1" smtClean="0">
                              <a:solidFill>
                                <a:prstClr val="black"/>
                              </a:solidFill>
                              <a:latin typeface="Cambria Math"/>
                              <a:cs typeface="Arial" panose="020B0604020202020204" pitchFamily="34" charset="0"/>
                            </a:rPr>
                            <m:t>,</m:t>
                          </m:r>
                          <m:r>
                            <a:rPr lang="en-US" sz="1200" b="1" i="1" smtClean="0">
                              <a:solidFill>
                                <a:prstClr val="black"/>
                              </a:solidFill>
                              <a:latin typeface="Cambria Math"/>
                              <a:ea typeface="Cambria Math"/>
                              <a:cs typeface="Arial" panose="020B0604020202020204" pitchFamily="34" charset="0"/>
                            </a:rPr>
                            <m:t>∆</m:t>
                          </m:r>
                          <m:r>
                            <a:rPr lang="en-US" sz="1200" b="1" smtClean="0">
                              <a:solidFill>
                                <a:prstClr val="black"/>
                              </a:solidFill>
                              <a:latin typeface="Cambria Math"/>
                              <a:ea typeface="Cambria Math"/>
                              <a:cs typeface="Arial" panose="020B0604020202020204" pitchFamily="34" charset="0"/>
                            </a:rPr>
                            <m:t>𝐭</m:t>
                          </m:r>
                        </m:oMath>
                      </m:oMathPara>
                    </a14:m>
                    <a:endParaRPr lang="en-US" sz="1200" b="1" dirty="0">
                      <a:solidFill>
                        <a:prstClr val="black"/>
                      </a:solidFill>
                      <a:latin typeface="Arial" panose="020B0604020202020204" pitchFamily="34" charset="0"/>
                      <a:cs typeface="Arial" panose="020B0604020202020204" pitchFamily="34" charset="0"/>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5967098" y="296666"/>
                    <a:ext cx="1805302" cy="461665"/>
                  </a:xfrm>
                  <a:prstGeom prst="rect">
                    <a:avLst/>
                  </a:prstGeom>
                  <a:blipFill rotWithShape="1">
                    <a:blip r:embed="rId27"/>
                    <a:stretch>
                      <a:fillRect/>
                    </a:stretch>
                  </a:blipFill>
                </p:spPr>
                <p:txBody>
                  <a:bodyPr/>
                  <a:lstStyle/>
                  <a:p>
                    <a:r>
                      <a:rPr lang="en-US">
                        <a:noFill/>
                      </a:rPr>
                      <a:t> </a:t>
                    </a:r>
                  </a:p>
                </p:txBody>
              </p:sp>
            </mc:Fallback>
          </mc:AlternateContent>
        </p:grpSp>
        <p:pic>
          <p:nvPicPr>
            <p:cNvPr id="214" name="Picture 213"/>
            <p:cNvPicPr>
              <a:picLocks noChangeAspect="1"/>
            </p:cNvPicPr>
            <p:nvPr/>
          </p:nvPicPr>
          <p:blipFill>
            <a:blip r:embed="rId6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71091" y="4002488"/>
              <a:ext cx="2082341" cy="1013705"/>
            </a:xfrm>
            <a:prstGeom prst="rect">
              <a:avLst/>
            </a:prstGeom>
          </p:spPr>
        </p:pic>
        <mc:AlternateContent xmlns:mc="http://schemas.openxmlformats.org/markup-compatibility/2006" xmlns:a14="http://schemas.microsoft.com/office/drawing/2010/main">
          <mc:Choice Requires="a14">
            <p:sp>
              <p:nvSpPr>
                <p:cNvPr id="215" name="TextBox 214"/>
                <p:cNvSpPr txBox="1"/>
                <p:nvPr/>
              </p:nvSpPr>
              <p:spPr>
                <a:xfrm>
                  <a:off x="3654529" y="4288768"/>
                  <a:ext cx="1812737" cy="783206"/>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US" sz="1600" b="1" smtClean="0">
                            <a:solidFill>
                              <a:prstClr val="black"/>
                            </a:solidFill>
                            <a:latin typeface="Cambria Math"/>
                            <a:ea typeface="Cambria Math"/>
                            <a:cs typeface="Arial" panose="020B0604020202020204" pitchFamily="34" charset="0"/>
                          </a:rPr>
                          <m:t>𝛔</m:t>
                        </m:r>
                        <m:r>
                          <a:rPr lang="en-US" sz="1600" b="1" smtClean="0">
                            <a:solidFill>
                              <a:prstClr val="black"/>
                            </a:solidFill>
                            <a:latin typeface="Cambria Math"/>
                            <a:ea typeface="Cambria Math"/>
                            <a:cs typeface="Arial" panose="020B0604020202020204" pitchFamily="34" charset="0"/>
                          </a:rPr>
                          <m:t>,</m:t>
                        </m:r>
                        <m:r>
                          <a:rPr lang="en-US" sz="1600" b="1" smtClean="0">
                            <a:solidFill>
                              <a:prstClr val="black"/>
                            </a:solidFill>
                            <a:latin typeface="Cambria Math"/>
                            <a:ea typeface="Cambria Math"/>
                            <a:cs typeface="Arial" panose="020B0604020202020204" pitchFamily="34" charset="0"/>
                          </a:rPr>
                          <m:t>𝐉</m:t>
                        </m:r>
                        <m:r>
                          <a:rPr lang="en-US" sz="1600" b="1" i="1" smtClean="0">
                            <a:solidFill>
                              <a:prstClr val="black"/>
                            </a:solidFill>
                            <a:latin typeface="Cambria Math"/>
                            <a:ea typeface="Cambria Math"/>
                            <a:cs typeface="Arial" panose="020B0604020202020204" pitchFamily="34" charset="0"/>
                          </a:rPr>
                          <m:t>=</m:t>
                        </m:r>
                        <m:f>
                          <m:fPr>
                            <m:ctrlPr>
                              <a:rPr lang="en-US" sz="1600" b="1" i="1" smtClean="0">
                                <a:solidFill>
                                  <a:prstClr val="black"/>
                                </a:solidFill>
                                <a:latin typeface="Cambria Math"/>
                                <a:ea typeface="Cambria Math"/>
                                <a:cs typeface="Arial" panose="020B0604020202020204" pitchFamily="34" charset="0"/>
                              </a:rPr>
                            </m:ctrlPr>
                          </m:fPr>
                          <m:num>
                            <m:r>
                              <a:rPr lang="en-US" sz="1600" b="1" i="1" smtClean="0">
                                <a:solidFill>
                                  <a:prstClr val="black"/>
                                </a:solidFill>
                                <a:latin typeface="Cambria Math"/>
                                <a:ea typeface="Cambria Math"/>
                                <a:cs typeface="Arial" panose="020B0604020202020204" pitchFamily="34" charset="0"/>
                              </a:rPr>
                              <m:t>𝝏</m:t>
                            </m:r>
                            <m:r>
                              <a:rPr lang="en-US" sz="1600" b="1" i="1" smtClean="0">
                                <a:solidFill>
                                  <a:prstClr val="black"/>
                                </a:solidFill>
                                <a:latin typeface="Cambria Math"/>
                                <a:ea typeface="Cambria Math"/>
                                <a:cs typeface="Arial" panose="020B0604020202020204" pitchFamily="34" charset="0"/>
                              </a:rPr>
                              <m:t>∆</m:t>
                            </m:r>
                            <m:r>
                              <a:rPr lang="en-US" sz="1600" b="1" smtClean="0">
                                <a:solidFill>
                                  <a:prstClr val="black"/>
                                </a:solidFill>
                                <a:latin typeface="Cambria Math"/>
                                <a:ea typeface="Cambria Math"/>
                                <a:cs typeface="Arial" panose="020B0604020202020204" pitchFamily="34" charset="0"/>
                              </a:rPr>
                              <m:t>𝛔</m:t>
                            </m:r>
                          </m:num>
                          <m:den>
                            <m:r>
                              <a:rPr lang="en-US" sz="1600" b="1" i="1" smtClean="0">
                                <a:solidFill>
                                  <a:prstClr val="black"/>
                                </a:solidFill>
                                <a:latin typeface="Cambria Math"/>
                                <a:ea typeface="Cambria Math"/>
                                <a:cs typeface="Arial" panose="020B0604020202020204" pitchFamily="34" charset="0"/>
                              </a:rPr>
                              <m:t>𝝏</m:t>
                            </m:r>
                            <m:r>
                              <a:rPr lang="en-US" sz="1600" b="1" i="1" smtClean="0">
                                <a:solidFill>
                                  <a:prstClr val="black"/>
                                </a:solidFill>
                                <a:latin typeface="Cambria Math"/>
                                <a:ea typeface="Cambria Math"/>
                                <a:cs typeface="Arial" panose="020B0604020202020204" pitchFamily="34" charset="0"/>
                              </a:rPr>
                              <m:t>∆</m:t>
                            </m:r>
                            <m:r>
                              <a:rPr lang="en-US" sz="1600" b="1" smtClean="0">
                                <a:solidFill>
                                  <a:prstClr val="black"/>
                                </a:solidFill>
                                <a:latin typeface="Cambria Math"/>
                                <a:ea typeface="Cambria Math"/>
                                <a:cs typeface="Arial" panose="020B0604020202020204" pitchFamily="34" charset="0"/>
                              </a:rPr>
                              <m:t>𝐄</m:t>
                            </m:r>
                          </m:den>
                        </m:f>
                      </m:oMath>
                      <m:oMath xmlns:m="http://schemas.openxmlformats.org/officeDocument/2006/math">
                        <m:r>
                          <a:rPr lang="en-US" sz="1600" b="1" smtClean="0">
                            <a:solidFill>
                              <a:prstClr val="black"/>
                            </a:solidFill>
                            <a:latin typeface="Cambria Math"/>
                            <a:cs typeface="Arial" panose="020B0604020202020204" pitchFamily="34" charset="0"/>
                          </a:rPr>
                          <m:t>𝐂</m:t>
                        </m:r>
                        <m:r>
                          <a:rPr lang="en-US" sz="1600" b="1">
                            <a:solidFill>
                              <a:prstClr val="black"/>
                            </a:solidFill>
                            <a:latin typeface="Cambria Math"/>
                            <a:cs typeface="Arial" panose="020B0604020202020204" pitchFamily="34" charset="0"/>
                          </a:rPr>
                          <m:t>𝐫𝐲𝐬𝐭𝐚𝐥</m:t>
                        </m:r>
                        <m:r>
                          <a:rPr lang="sr-Latn-RS" sz="1600" b="1" smtClean="0">
                            <a:solidFill>
                              <a:prstClr val="black"/>
                            </a:solidFill>
                            <a:latin typeface="Cambria Math"/>
                            <a:cs typeface="Arial" panose="020B0604020202020204" pitchFamily="34" charset="0"/>
                          </a:rPr>
                          <m:t> </m:t>
                        </m:r>
                        <m:r>
                          <a:rPr lang="sr-Latn-RS" sz="1600" b="1" smtClean="0">
                            <a:solidFill>
                              <a:prstClr val="black"/>
                            </a:solidFill>
                            <a:latin typeface="Cambria Math"/>
                            <a:cs typeface="Arial" panose="020B0604020202020204" pitchFamily="34" charset="0"/>
                          </a:rPr>
                          <m:t>𝐫𝐞𝐬𝐩𝐨𝐧𝐬𝐞</m:t>
                        </m:r>
                      </m:oMath>
                    </m:oMathPara>
                  </a14:m>
                  <a:endParaRPr lang="en-US" sz="1600" b="1" dirty="0">
                    <a:solidFill>
                      <a:prstClr val="black"/>
                    </a:solidFill>
                    <a:latin typeface="Arial" panose="020B0604020202020204" pitchFamily="34" charset="0"/>
                    <a:cs typeface="Arial" panose="020B0604020202020204" pitchFamily="34" charset="0"/>
                  </a:endParaRPr>
                </a:p>
              </p:txBody>
            </p:sp>
          </mc:Choice>
          <mc:Fallback xmlns="">
            <p:sp>
              <p:nvSpPr>
                <p:cNvPr id="215" name="TextBox 214"/>
                <p:cNvSpPr txBox="1">
                  <a:spLocks noRot="1" noChangeAspect="1" noMove="1" noResize="1" noEditPoints="1" noAdjustHandles="1" noChangeArrowheads="1" noChangeShapeType="1" noTextEdit="1"/>
                </p:cNvSpPr>
                <p:nvPr/>
              </p:nvSpPr>
              <p:spPr>
                <a:xfrm>
                  <a:off x="3654529" y="4288768"/>
                  <a:ext cx="1812737" cy="783206"/>
                </a:xfrm>
                <a:prstGeom prst="rect">
                  <a:avLst/>
                </a:prstGeom>
                <a:blipFill rotWithShape="1">
                  <a:blip r:embed="rId68"/>
                  <a:stretch>
                    <a:fillRect b="-4545"/>
                  </a:stretch>
                </a:blipFill>
              </p:spPr>
              <p:txBody>
                <a:bodyPr/>
                <a:lstStyle/>
                <a:p>
                  <a:r>
                    <a:rPr lang="en-US">
                      <a:noFill/>
                    </a:rPr>
                    <a:t> </a:t>
                  </a:r>
                </a:p>
              </p:txBody>
            </p:sp>
          </mc:Fallback>
        </mc:AlternateContent>
        <p:pic>
          <p:nvPicPr>
            <p:cNvPr id="216" name="Picture 215"/>
            <p:cNvPicPr>
              <a:picLocks noChangeAspect="1"/>
            </p:cNvPicPr>
            <p:nvPr/>
          </p:nvPicPr>
          <p:blipFill>
            <a:blip r:embed="rId6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9317" y="3628128"/>
              <a:ext cx="3153806" cy="876058"/>
            </a:xfrm>
            <a:prstGeom prst="rect">
              <a:avLst/>
            </a:prstGeom>
          </p:spPr>
        </p:pic>
        <mc:AlternateContent xmlns:mc="http://schemas.openxmlformats.org/markup-compatibility/2006" xmlns:a14="http://schemas.microsoft.com/office/drawing/2010/main">
          <mc:Choice Requires="a14">
            <p:sp>
              <p:nvSpPr>
                <p:cNvPr id="217" name="TextBox 216"/>
                <p:cNvSpPr txBox="1"/>
                <p:nvPr/>
              </p:nvSpPr>
              <p:spPr>
                <a:xfrm>
                  <a:off x="225661" y="3892333"/>
                  <a:ext cx="3452167" cy="6553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1600" i="1" smtClean="0">
                                <a:solidFill>
                                  <a:prstClr val="black"/>
                                </a:solidFill>
                                <a:latin typeface="Cambria Math"/>
                                <a:cs typeface="Arial" panose="020B0604020202020204" pitchFamily="34" charset="0"/>
                              </a:rPr>
                            </m:ctrlPr>
                          </m:dPr>
                          <m:e>
                            <m:nary>
                              <m:naryPr>
                                <m:ctrlPr>
                                  <a:rPr lang="en-US" sz="1600" b="1" i="1">
                                    <a:solidFill>
                                      <a:prstClr val="black"/>
                                    </a:solidFill>
                                    <a:latin typeface="Cambria Math"/>
                                    <a:cs typeface="Arial" panose="020B0604020202020204" pitchFamily="34" charset="0"/>
                                  </a:rPr>
                                </m:ctrlPr>
                              </m:naryPr>
                              <m:sub>
                                <m:r>
                                  <m:rPr>
                                    <m:brk m:alnAt="23"/>
                                  </m:rPr>
                                  <a:rPr lang="en-US" sz="1600" i="1">
                                    <a:solidFill>
                                      <a:prstClr val="black"/>
                                    </a:solidFill>
                                    <a:latin typeface="Cambria Math"/>
                                    <a:cs typeface="Arial" panose="020B0604020202020204" pitchFamily="34" charset="0"/>
                                  </a:rPr>
                                  <m:t>𝑉</m:t>
                                </m:r>
                              </m:sub>
                              <m:sup/>
                              <m:e>
                                <m:sSup>
                                  <m:sSupPr>
                                    <m:ctrlPr>
                                      <a:rPr lang="en-US" sz="1600" b="1" i="1">
                                        <a:solidFill>
                                          <a:prstClr val="black"/>
                                        </a:solidFill>
                                        <a:latin typeface="Cambria Math"/>
                                        <a:cs typeface="Arial" panose="020B0604020202020204" pitchFamily="34" charset="0"/>
                                      </a:rPr>
                                    </m:ctrlPr>
                                  </m:sSupPr>
                                  <m:e>
                                    <m:r>
                                      <a:rPr lang="sr-Latn-RS" sz="1600" b="1" smtClean="0">
                                        <a:solidFill>
                                          <a:prstClr val="black"/>
                                        </a:solidFill>
                                        <a:latin typeface="Cambria Math"/>
                                        <a:cs typeface="Arial" panose="020B0604020202020204" pitchFamily="34" charset="0"/>
                                      </a:rPr>
                                      <m:t>𝐁</m:t>
                                    </m:r>
                                  </m:e>
                                  <m:sup>
                                    <m:r>
                                      <a:rPr lang="en-US" sz="1600" b="1">
                                        <a:solidFill>
                                          <a:prstClr val="black"/>
                                        </a:solidFill>
                                        <a:latin typeface="Cambria Math"/>
                                        <a:cs typeface="Arial" panose="020B0604020202020204" pitchFamily="34" charset="0"/>
                                      </a:rPr>
                                      <m:t>𝐓</m:t>
                                    </m:r>
                                  </m:sup>
                                </m:sSup>
                                <m:r>
                                  <a:rPr lang="en-US" sz="1600" b="1">
                                    <a:solidFill>
                                      <a:prstClr val="black"/>
                                    </a:solidFill>
                                    <a:latin typeface="Cambria Math"/>
                                    <a:cs typeface="Arial" panose="020B0604020202020204" pitchFamily="34" charset="0"/>
                                  </a:rPr>
                                  <m:t>𝐉</m:t>
                                </m:r>
                              </m:e>
                            </m:nary>
                            <m:r>
                              <a:rPr lang="sr-Latn-RS" sz="1600" b="1" smtClean="0">
                                <a:solidFill>
                                  <a:prstClr val="black"/>
                                </a:solidFill>
                                <a:latin typeface="Cambria Math"/>
                                <a:cs typeface="Arial" panose="020B0604020202020204" pitchFamily="34" charset="0"/>
                              </a:rPr>
                              <m:t>𝐁</m:t>
                            </m:r>
                            <m:r>
                              <a:rPr lang="en-US" sz="1600" i="1">
                                <a:solidFill>
                                  <a:prstClr val="black"/>
                                </a:solidFill>
                                <a:latin typeface="Cambria Math"/>
                                <a:cs typeface="Arial" panose="020B0604020202020204" pitchFamily="34" charset="0"/>
                              </a:rPr>
                              <m:t>𝑑𝑉</m:t>
                            </m:r>
                          </m:e>
                        </m:d>
                        <m:r>
                          <a:rPr lang="en-US" sz="1600" i="1" smtClean="0">
                            <a:solidFill>
                              <a:prstClr val="black"/>
                            </a:solidFill>
                            <a:latin typeface="Cambria Math"/>
                            <a:ea typeface="Cambria Math"/>
                            <a:cs typeface="Arial" panose="020B0604020202020204" pitchFamily="34" charset="0"/>
                          </a:rPr>
                          <m:t>∆</m:t>
                        </m:r>
                        <m:r>
                          <a:rPr lang="en-US" sz="1600" b="1" smtClean="0">
                            <a:solidFill>
                              <a:prstClr val="black"/>
                            </a:solidFill>
                            <a:latin typeface="Cambria Math"/>
                            <a:ea typeface="Cambria Math"/>
                            <a:cs typeface="Arial" panose="020B0604020202020204" pitchFamily="34" charset="0"/>
                          </a:rPr>
                          <m:t>𝐔</m:t>
                        </m:r>
                        <m:r>
                          <a:rPr lang="en-US" sz="1600" b="1" smtClean="0">
                            <a:solidFill>
                              <a:prstClr val="black"/>
                            </a:solidFill>
                            <a:latin typeface="Cambria Math"/>
                            <a:ea typeface="Cambria Math"/>
                            <a:cs typeface="Arial" panose="020B0604020202020204" pitchFamily="34" charset="0"/>
                          </a:rPr>
                          <m:t>= </m:t>
                        </m:r>
                        <m:sPre>
                          <m:sPrePr>
                            <m:ctrlPr>
                              <a:rPr lang="en-US" sz="1600" b="1" i="1" smtClean="0">
                                <a:solidFill>
                                  <a:prstClr val="black"/>
                                </a:solidFill>
                                <a:latin typeface="Cambria Math"/>
                                <a:cs typeface="Arial" panose="020B0604020202020204" pitchFamily="34" charset="0"/>
                              </a:rPr>
                            </m:ctrlPr>
                          </m:sPrePr>
                          <m:sub/>
                          <m:sup>
                            <m:r>
                              <a:rPr lang="en-US" sz="1600" i="1" smtClean="0">
                                <a:solidFill>
                                  <a:prstClr val="black"/>
                                </a:solidFill>
                                <a:latin typeface="Cambria Math"/>
                                <a:ea typeface="Cambria Math"/>
                              </a:rPr>
                              <m:t>𝜏</m:t>
                            </m:r>
                          </m:sup>
                          <m:e>
                            <m:r>
                              <a:rPr lang="en-US" sz="1600" b="1" smtClean="0">
                                <a:solidFill>
                                  <a:prstClr val="black"/>
                                </a:solidFill>
                                <a:latin typeface="Cambria Math"/>
                              </a:rPr>
                              <m:t>𝐑</m:t>
                            </m:r>
                            <m:r>
                              <a:rPr lang="en-US" sz="1600" i="1" smtClean="0">
                                <a:solidFill>
                                  <a:prstClr val="black"/>
                                </a:solidFill>
                                <a:latin typeface="Cambria Math"/>
                              </a:rPr>
                              <m:t>−</m:t>
                            </m:r>
                            <m:nary>
                              <m:naryPr>
                                <m:ctrlPr>
                                  <a:rPr lang="en-US" sz="1600" i="1" smtClean="0">
                                    <a:solidFill>
                                      <a:prstClr val="black"/>
                                    </a:solidFill>
                                    <a:latin typeface="Cambria Math"/>
                                  </a:rPr>
                                </m:ctrlPr>
                              </m:naryPr>
                              <m:sub>
                                <m:r>
                                  <m:rPr>
                                    <m:brk m:alnAt="23"/>
                                  </m:rPr>
                                  <a:rPr lang="en-US" sz="1600" i="1" smtClean="0">
                                    <a:solidFill>
                                      <a:prstClr val="black"/>
                                    </a:solidFill>
                                    <a:latin typeface="Cambria Math"/>
                                  </a:rPr>
                                  <m:t>𝑉</m:t>
                                </m:r>
                              </m:sub>
                              <m:sup/>
                              <m:e>
                                <m:sSup>
                                  <m:sSupPr>
                                    <m:ctrlPr>
                                      <a:rPr lang="en-US" sz="1600" i="1" smtClean="0">
                                        <a:solidFill>
                                          <a:prstClr val="black"/>
                                        </a:solidFill>
                                        <a:latin typeface="Cambria Math"/>
                                      </a:rPr>
                                    </m:ctrlPr>
                                  </m:sSupPr>
                                  <m:e>
                                    <m:r>
                                      <a:rPr lang="sr-Latn-RS" sz="1600" b="1" smtClean="0">
                                        <a:solidFill>
                                          <a:prstClr val="black"/>
                                        </a:solidFill>
                                        <a:latin typeface="Cambria Math"/>
                                        <a:cs typeface="Arial" panose="020B0604020202020204" pitchFamily="34" charset="0"/>
                                      </a:rPr>
                                      <m:t>𝐁</m:t>
                                    </m:r>
                                  </m:e>
                                  <m:sup>
                                    <m:r>
                                      <a:rPr lang="en-US" sz="1600" b="1" smtClean="0">
                                        <a:solidFill>
                                          <a:prstClr val="black"/>
                                        </a:solidFill>
                                        <a:latin typeface="Cambria Math"/>
                                      </a:rPr>
                                      <m:t>𝐓</m:t>
                                    </m:r>
                                  </m:sup>
                                </m:sSup>
                                <m:r>
                                  <a:rPr lang="en-US" sz="1600" b="1">
                                    <a:solidFill>
                                      <a:prstClr val="black"/>
                                    </a:solidFill>
                                    <a:latin typeface="Cambria Math"/>
                                    <a:ea typeface="Cambria Math"/>
                                  </a:rPr>
                                  <m:t>𝛔</m:t>
                                </m:r>
                                <m:r>
                                  <a:rPr lang="en-US" sz="1600" i="1" smtClean="0">
                                    <a:solidFill>
                                      <a:prstClr val="black"/>
                                    </a:solidFill>
                                    <a:latin typeface="Cambria Math"/>
                                    <a:ea typeface="Cambria Math"/>
                                  </a:rPr>
                                  <m:t>𝑑𝑉</m:t>
                                </m:r>
                              </m:e>
                            </m:nary>
                          </m:e>
                        </m:sPre>
                      </m:oMath>
                    </m:oMathPara>
                  </a14:m>
                  <a:endParaRPr lang="en-US" sz="1100" b="1" dirty="0">
                    <a:solidFill>
                      <a:prstClr val="black"/>
                    </a:solidFill>
                    <a:latin typeface="Arial" panose="020B0604020202020204" pitchFamily="34" charset="0"/>
                    <a:cs typeface="Arial" panose="020B0604020202020204" pitchFamily="34" charset="0"/>
                  </a:endParaRPr>
                </a:p>
              </p:txBody>
            </p:sp>
          </mc:Choice>
          <mc:Fallback xmlns="">
            <p:sp>
              <p:nvSpPr>
                <p:cNvPr id="217" name="TextBox 216"/>
                <p:cNvSpPr txBox="1">
                  <a:spLocks noRot="1" noChangeAspect="1" noMove="1" noResize="1" noEditPoints="1" noAdjustHandles="1" noChangeArrowheads="1" noChangeShapeType="1" noTextEdit="1"/>
                </p:cNvSpPr>
                <p:nvPr/>
              </p:nvSpPr>
              <p:spPr>
                <a:xfrm>
                  <a:off x="225661" y="3892333"/>
                  <a:ext cx="3452167" cy="655349"/>
                </a:xfrm>
                <a:prstGeom prst="rect">
                  <a:avLst/>
                </a:prstGeom>
                <a:blipFill rotWithShape="1">
                  <a:blip r:embed="rId70"/>
                  <a:stretch>
                    <a:fillRect/>
                  </a:stretch>
                </a:blipFill>
              </p:spPr>
              <p:txBody>
                <a:bodyPr/>
                <a:lstStyle/>
                <a:p>
                  <a:r>
                    <a:rPr lang="en-US">
                      <a:noFill/>
                    </a:rPr>
                    <a:t> </a:t>
                  </a:r>
                </a:p>
              </p:txBody>
            </p:sp>
          </mc:Fallback>
        </mc:AlternateContent>
        <p:pic>
          <p:nvPicPr>
            <p:cNvPr id="218" name="Picture 217"/>
            <p:cNvPicPr>
              <a:picLocks noChangeAspect="1"/>
            </p:cNvPicPr>
            <p:nvPr/>
          </p:nvPicPr>
          <p:blipFill>
            <a:blip r:embed="rId71"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2573360" y="3219450"/>
              <a:ext cx="703240" cy="663380"/>
            </a:xfrm>
            <a:prstGeom prst="rect">
              <a:avLst/>
            </a:prstGeom>
          </p:spPr>
        </p:pic>
        <p:grpSp>
          <p:nvGrpSpPr>
            <p:cNvPr id="219" name="Group 218"/>
            <p:cNvGrpSpPr/>
            <p:nvPr/>
          </p:nvGrpSpPr>
          <p:grpSpPr>
            <a:xfrm>
              <a:off x="4361522" y="3469086"/>
              <a:ext cx="1654576" cy="1255315"/>
              <a:chOff x="4184782" y="3266340"/>
              <a:chExt cx="1457990" cy="1380604"/>
            </a:xfrm>
          </p:grpSpPr>
          <p:cxnSp>
            <p:nvCxnSpPr>
              <p:cNvPr id="245" name="Straight Connector 244"/>
              <p:cNvCxnSpPr>
                <a:stCxn id="244" idx="0"/>
                <a:endCxn id="303" idx="1"/>
              </p:cNvCxnSpPr>
              <p:nvPr/>
            </p:nvCxnSpPr>
            <p:spPr>
              <a:xfrm>
                <a:off x="4184782" y="3266340"/>
                <a:ext cx="1457990" cy="383543"/>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a:off x="4184783" y="3350146"/>
                <a:ext cx="1323263" cy="1296798"/>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20" name="Group 219"/>
            <p:cNvGrpSpPr/>
            <p:nvPr/>
          </p:nvGrpSpPr>
          <p:grpSpPr>
            <a:xfrm>
              <a:off x="3648345" y="2667000"/>
              <a:ext cx="1457055" cy="1558425"/>
              <a:chOff x="1506715" y="5005193"/>
              <a:chExt cx="1457055" cy="1558425"/>
            </a:xfrm>
          </p:grpSpPr>
          <p:cxnSp>
            <p:nvCxnSpPr>
              <p:cNvPr id="221" name="Straight Connector 220"/>
              <p:cNvCxnSpPr/>
              <p:nvPr/>
            </p:nvCxnSpPr>
            <p:spPr>
              <a:xfrm>
                <a:off x="2135849" y="5005193"/>
                <a:ext cx="437661" cy="15584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flipH="1">
                <a:off x="1506715" y="5005193"/>
                <a:ext cx="629134" cy="12236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2135849" y="5005193"/>
                <a:ext cx="827921" cy="8679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flipV="1">
                <a:off x="2573510" y="5873095"/>
                <a:ext cx="390260" cy="6905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1506715" y="6218356"/>
                <a:ext cx="1066795" cy="3452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flipV="1">
                <a:off x="1506715" y="5873094"/>
                <a:ext cx="1442937" cy="345262"/>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44" name="Flowchart: Connector 243"/>
              <p:cNvSpPr/>
              <p:nvPr/>
            </p:nvSpPr>
            <p:spPr>
              <a:xfrm>
                <a:off x="2181792" y="5807279"/>
                <a:ext cx="76200" cy="762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309" name="Rectangle 308"/>
          <p:cNvSpPr/>
          <p:nvPr/>
        </p:nvSpPr>
        <p:spPr>
          <a:xfrm>
            <a:off x="807627" y="6462486"/>
            <a:ext cx="9631773" cy="3108543"/>
          </a:xfrm>
          <a:prstGeom prst="rect">
            <a:avLst/>
          </a:prstGeom>
        </p:spPr>
        <p:txBody>
          <a:bodyPr wrap="square">
            <a:spAutoFit/>
          </a:bodyPr>
          <a:lstStyle>
            <a:defPPr>
              <a:defRPr lang="en-US"/>
            </a:defPPr>
            <a:lvl1pPr marL="0" algn="l" defTabSz="3762026" rtl="0" eaLnBrk="1" latinLnBrk="0" hangingPunct="1">
              <a:defRPr sz="7400" kern="1200">
                <a:solidFill>
                  <a:schemeClr val="tx1"/>
                </a:solidFill>
                <a:latin typeface="+mn-lt"/>
                <a:ea typeface="+mn-ea"/>
                <a:cs typeface="+mn-cs"/>
              </a:defRPr>
            </a:lvl1pPr>
            <a:lvl2pPr marL="1881013" algn="l" defTabSz="3762026" rtl="0" eaLnBrk="1" latinLnBrk="0" hangingPunct="1">
              <a:defRPr sz="7400" kern="1200">
                <a:solidFill>
                  <a:schemeClr val="tx1"/>
                </a:solidFill>
                <a:latin typeface="+mn-lt"/>
                <a:ea typeface="+mn-ea"/>
                <a:cs typeface="+mn-cs"/>
              </a:defRPr>
            </a:lvl2pPr>
            <a:lvl3pPr marL="3762026" algn="l" defTabSz="3762026" rtl="0" eaLnBrk="1" latinLnBrk="0" hangingPunct="1">
              <a:defRPr sz="7400" kern="1200">
                <a:solidFill>
                  <a:schemeClr val="tx1"/>
                </a:solidFill>
                <a:latin typeface="+mn-lt"/>
                <a:ea typeface="+mn-ea"/>
                <a:cs typeface="+mn-cs"/>
              </a:defRPr>
            </a:lvl3pPr>
            <a:lvl4pPr marL="5643039" algn="l" defTabSz="3762026" rtl="0" eaLnBrk="1" latinLnBrk="0" hangingPunct="1">
              <a:defRPr sz="7400" kern="1200">
                <a:solidFill>
                  <a:schemeClr val="tx1"/>
                </a:solidFill>
                <a:latin typeface="+mn-lt"/>
                <a:ea typeface="+mn-ea"/>
                <a:cs typeface="+mn-cs"/>
              </a:defRPr>
            </a:lvl4pPr>
            <a:lvl5pPr marL="7524052" algn="l" defTabSz="3762026" rtl="0" eaLnBrk="1" latinLnBrk="0" hangingPunct="1">
              <a:defRPr sz="7400" kern="1200">
                <a:solidFill>
                  <a:schemeClr val="tx1"/>
                </a:solidFill>
                <a:latin typeface="+mn-lt"/>
                <a:ea typeface="+mn-ea"/>
                <a:cs typeface="+mn-cs"/>
              </a:defRPr>
            </a:lvl5pPr>
            <a:lvl6pPr marL="9405065" algn="l" defTabSz="3762026" rtl="0" eaLnBrk="1" latinLnBrk="0" hangingPunct="1">
              <a:defRPr sz="7400" kern="1200">
                <a:solidFill>
                  <a:schemeClr val="tx1"/>
                </a:solidFill>
                <a:latin typeface="+mn-lt"/>
                <a:ea typeface="+mn-ea"/>
                <a:cs typeface="+mn-cs"/>
              </a:defRPr>
            </a:lvl6pPr>
            <a:lvl7pPr marL="11286078" algn="l" defTabSz="3762026" rtl="0" eaLnBrk="1" latinLnBrk="0" hangingPunct="1">
              <a:defRPr sz="7400" kern="1200">
                <a:solidFill>
                  <a:schemeClr val="tx1"/>
                </a:solidFill>
                <a:latin typeface="+mn-lt"/>
                <a:ea typeface="+mn-ea"/>
                <a:cs typeface="+mn-cs"/>
              </a:defRPr>
            </a:lvl7pPr>
            <a:lvl8pPr marL="13167091" algn="l" defTabSz="3762026" rtl="0" eaLnBrk="1" latinLnBrk="0" hangingPunct="1">
              <a:defRPr sz="7400" kern="1200">
                <a:solidFill>
                  <a:schemeClr val="tx1"/>
                </a:solidFill>
                <a:latin typeface="+mn-lt"/>
                <a:ea typeface="+mn-ea"/>
                <a:cs typeface="+mn-cs"/>
              </a:defRPr>
            </a:lvl8pPr>
            <a:lvl9pPr marL="15048104" algn="l" defTabSz="3762026" rtl="0" eaLnBrk="1" latinLnBrk="0" hangingPunct="1">
              <a:defRPr sz="7400" kern="1200">
                <a:solidFill>
                  <a:schemeClr val="tx1"/>
                </a:solidFill>
                <a:latin typeface="+mn-lt"/>
                <a:ea typeface="+mn-ea"/>
                <a:cs typeface="+mn-cs"/>
              </a:defRPr>
            </a:lvl9pPr>
          </a:lstStyle>
          <a:p>
            <a:r>
              <a:rPr lang="en-US" sz="2800" dirty="0">
                <a:latin typeface="Arial" panose="020B0604020202020204" pitchFamily="34" charset="0"/>
                <a:cs typeface="Arial" panose="020B0604020202020204" pitchFamily="34" charset="0"/>
              </a:rPr>
              <a:t>Deformation twins affect the material response in two ways: </a:t>
            </a:r>
            <a:endParaRPr lang="en-US" sz="2800" dirty="0" smtClean="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 reorient the lattice,</a:t>
            </a:r>
          </a:p>
          <a:p>
            <a:r>
              <a:rPr lang="en-US" sz="2800" dirty="0" smtClean="0">
                <a:latin typeface="Arial" panose="020B0604020202020204" pitchFamily="34" charset="0"/>
                <a:cs typeface="Arial" panose="020B0604020202020204" pitchFamily="34" charset="0"/>
              </a:rPr>
              <a:t>- introduce </a:t>
            </a:r>
            <a:r>
              <a:rPr lang="en-US" sz="2800" dirty="0">
                <a:latin typeface="Arial" panose="020B0604020202020204" pitchFamily="34" charset="0"/>
                <a:cs typeface="Arial" panose="020B0604020202020204" pitchFamily="34" charset="0"/>
              </a:rPr>
              <a:t>a twin-matrix </a:t>
            </a:r>
            <a:r>
              <a:rPr lang="en-US" sz="2800" dirty="0" smtClean="0">
                <a:latin typeface="Arial" panose="020B0604020202020204" pitchFamily="34" charset="0"/>
                <a:cs typeface="Arial" panose="020B0604020202020204" pitchFamily="34" charset="0"/>
              </a:rPr>
              <a:t>boundaries </a:t>
            </a:r>
            <a:r>
              <a:rPr lang="en-US" sz="2800" b="1" dirty="0" smtClean="0">
                <a:latin typeface="Arial" panose="020B0604020202020204" pitchFamily="34" charset="0"/>
                <a:cs typeface="Arial" panose="020B0604020202020204" pitchFamily="34" charset="0"/>
              </a:rPr>
              <a:t>[1]</a:t>
            </a:r>
          </a:p>
          <a:p>
            <a:pPr marL="457200" indent="-457200">
              <a:buFontTx/>
              <a:buChar char="-"/>
            </a:pPr>
            <a:endParaRPr lang="en-US" sz="2800" dirty="0" smtClean="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Application to magnesium alloy AZ31</a:t>
            </a:r>
          </a:p>
          <a:p>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formation and propagation of extension twins</a:t>
            </a:r>
            <a:br>
              <a:rPr lang="en-US" sz="2800" dirty="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investigate </a:t>
            </a:r>
            <a:r>
              <a:rPr lang="en-US" sz="2800" dirty="0">
                <a:latin typeface="Arial" panose="020B0604020202020204" pitchFamily="34" charset="0"/>
                <a:cs typeface="Arial" panose="020B0604020202020204" pitchFamily="34" charset="0"/>
              </a:rPr>
              <a:t>the effect of twin dislocation </a:t>
            </a:r>
            <a:r>
              <a:rPr lang="en-US" sz="2800" dirty="0" smtClean="0">
                <a:latin typeface="Arial" panose="020B0604020202020204" pitchFamily="34" charset="0"/>
                <a:cs typeface="Arial" panose="020B0604020202020204" pitchFamily="34" charset="0"/>
              </a:rPr>
              <a:t>density  </a:t>
            </a:r>
            <a:endParaRPr lang="en-US" sz="2800" dirty="0">
              <a:latin typeface="Arial" panose="020B0604020202020204" pitchFamily="34" charset="0"/>
              <a:cs typeface="Arial" panose="020B0604020202020204" pitchFamily="34" charset="0"/>
            </a:endParaRPr>
          </a:p>
        </p:txBody>
      </p:sp>
      <p:grpSp>
        <p:nvGrpSpPr>
          <p:cNvPr id="310" name="Group 309"/>
          <p:cNvGrpSpPr>
            <a:grpSpLocks noChangeAspect="1"/>
          </p:cNvGrpSpPr>
          <p:nvPr/>
        </p:nvGrpSpPr>
        <p:grpSpPr>
          <a:xfrm>
            <a:off x="10744200" y="5841907"/>
            <a:ext cx="4953000" cy="3530693"/>
            <a:chOff x="219905" y="4455928"/>
            <a:chExt cx="3590095" cy="2559161"/>
          </a:xfrm>
        </p:grpSpPr>
        <p:sp>
          <p:nvSpPr>
            <p:cNvPr id="311" name="Rectangle 310"/>
            <p:cNvSpPr/>
            <p:nvPr/>
          </p:nvSpPr>
          <p:spPr>
            <a:xfrm>
              <a:off x="219905" y="6491869"/>
              <a:ext cx="1845377" cy="523220"/>
            </a:xfrm>
            <a:prstGeom prst="rect">
              <a:avLst/>
            </a:prstGeom>
          </p:spPr>
          <p:txBody>
            <a:bodyPr wrap="none">
              <a:spAutoFit/>
            </a:bodyPr>
            <a:lstStyle/>
            <a:p>
              <a:r>
                <a:rPr lang="en-US" sz="2800" dirty="0" smtClean="0">
                  <a:latin typeface="Arial" panose="020B0604020202020204" pitchFamily="34" charset="0"/>
                  <a:cs typeface="Arial" panose="020B0604020202020204" pitchFamily="34" charset="0"/>
                </a:rPr>
                <a:t>Xin (2014)</a:t>
              </a:r>
              <a:endParaRPr lang="en-US" sz="2800" dirty="0"/>
            </a:p>
          </p:txBody>
        </p:sp>
        <p:pic>
          <p:nvPicPr>
            <p:cNvPr id="312" name="Picture 311"/>
            <p:cNvPicPr>
              <a:picLocks noChangeAspect="1"/>
            </p:cNvPicPr>
            <p:nvPr/>
          </p:nvPicPr>
          <p:blipFill>
            <a:blip r:embed="rId72">
              <a:extLst>
                <a:ext uri="{28A0092B-C50C-407E-A947-70E740481C1C}">
                  <a14:useLocalDpi xmlns:a14="http://schemas.microsoft.com/office/drawing/2010/main" val="0"/>
                </a:ext>
              </a:extLst>
            </a:blip>
            <a:stretch>
              <a:fillRect/>
            </a:stretch>
          </p:blipFill>
          <p:spPr>
            <a:xfrm>
              <a:off x="1615916" y="4507196"/>
              <a:ext cx="2194084" cy="2350804"/>
            </a:xfrm>
            <a:prstGeom prst="rect">
              <a:avLst/>
            </a:prstGeom>
          </p:spPr>
        </p:pic>
        <p:pic>
          <p:nvPicPr>
            <p:cNvPr id="313" name="Picture 312"/>
            <p:cNvPicPr>
              <a:picLocks noChangeAspect="1"/>
            </p:cNvPicPr>
            <p:nvPr/>
          </p:nvPicPr>
          <p:blipFill>
            <a:blip r:embed="rId7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1498" y="5029200"/>
              <a:ext cx="897467" cy="751628"/>
            </a:xfrm>
            <a:prstGeom prst="rect">
              <a:avLst/>
            </a:prstGeom>
          </p:spPr>
        </p:pic>
        <p:pic>
          <p:nvPicPr>
            <p:cNvPr id="314" name="Picture 313"/>
            <p:cNvPicPr>
              <a:picLocks noChangeAspect="1"/>
            </p:cNvPicPr>
            <p:nvPr/>
          </p:nvPicPr>
          <p:blipFill>
            <a:blip r:embed="rId7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9842" y="4455928"/>
              <a:ext cx="1360358" cy="949086"/>
            </a:xfrm>
            <a:prstGeom prst="rect">
              <a:avLst/>
            </a:prstGeom>
          </p:spPr>
        </p:pic>
      </p:grpSp>
      <p:grpSp>
        <p:nvGrpSpPr>
          <p:cNvPr id="315" name="Group 314"/>
          <p:cNvGrpSpPr>
            <a:grpSpLocks noChangeAspect="1"/>
          </p:cNvGrpSpPr>
          <p:nvPr/>
        </p:nvGrpSpPr>
        <p:grpSpPr>
          <a:xfrm>
            <a:off x="1096160" y="17049750"/>
            <a:ext cx="8886039" cy="2785351"/>
            <a:chOff x="727710" y="575735"/>
            <a:chExt cx="8240774" cy="2583089"/>
          </a:xfrm>
        </p:grpSpPr>
        <p:sp>
          <p:nvSpPr>
            <p:cNvPr id="321" name="Text Box 9"/>
            <p:cNvSpPr txBox="1"/>
            <p:nvPr/>
          </p:nvSpPr>
          <p:spPr>
            <a:xfrm>
              <a:off x="6490695" y="575735"/>
              <a:ext cx="2477789" cy="1077667"/>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pPr>
              <a:r>
                <a:rPr lang="en-US" sz="2000" dirty="0">
                  <a:effectLst/>
                  <a:latin typeface="Times New Roman"/>
                  <a:ea typeface="Calibri"/>
                  <a:cs typeface="Times New Roman"/>
                </a:rPr>
                <a:t>Extract </a:t>
              </a:r>
              <a:r>
                <a:rPr lang="en-US" sz="2000" dirty="0" smtClean="0">
                  <a:effectLst/>
                  <a:latin typeface="Times New Roman"/>
                  <a:ea typeface="Calibri"/>
                  <a:cs typeface="Times New Roman"/>
                </a:rPr>
                <a:t>surface </a:t>
              </a:r>
            </a:p>
            <a:p>
              <a:pPr marL="0" marR="0" algn="ctr">
                <a:spcBef>
                  <a:spcPts val="0"/>
                </a:spcBef>
              </a:pPr>
              <a:r>
                <a:rPr lang="en-US" sz="2000" dirty="0" smtClean="0">
                  <a:effectLst/>
                  <a:latin typeface="Times New Roman"/>
                  <a:ea typeface="Calibri"/>
                  <a:cs typeface="Times New Roman"/>
                </a:rPr>
                <a:t>mesh </a:t>
              </a:r>
              <a:r>
                <a:rPr lang="en-US" sz="2000" dirty="0">
                  <a:effectLst/>
                  <a:latin typeface="Times New Roman"/>
                  <a:ea typeface="Calibri"/>
                  <a:cs typeface="Times New Roman"/>
                </a:rPr>
                <a:t>of </a:t>
              </a:r>
              <a:r>
                <a:rPr lang="en-US" sz="2000" dirty="0" smtClean="0">
                  <a:effectLst/>
                  <a:latin typeface="Times New Roman"/>
                  <a:ea typeface="Calibri"/>
                  <a:cs typeface="Times New Roman"/>
                </a:rPr>
                <a:t>individual </a:t>
              </a:r>
              <a:br>
                <a:rPr lang="en-US" sz="2000" dirty="0" smtClean="0">
                  <a:effectLst/>
                  <a:latin typeface="Times New Roman"/>
                  <a:ea typeface="Calibri"/>
                  <a:cs typeface="Times New Roman"/>
                </a:rPr>
              </a:br>
              <a:r>
                <a:rPr lang="en-US" sz="2000" dirty="0" smtClean="0">
                  <a:effectLst/>
                  <a:latin typeface="Times New Roman"/>
                  <a:ea typeface="Calibri"/>
                  <a:cs typeface="Times New Roman"/>
                </a:rPr>
                <a:t>grain</a:t>
              </a:r>
              <a:endParaRPr lang="en-US" sz="1800" dirty="0">
                <a:effectLst/>
                <a:ea typeface="Calibri"/>
                <a:cs typeface="Times New Roman"/>
              </a:endParaRPr>
            </a:p>
          </p:txBody>
        </p:sp>
        <p:pic>
          <p:nvPicPr>
            <p:cNvPr id="316" name="Picture 315"/>
            <p:cNvPicPr>
              <a:picLocks noChangeAspect="1"/>
            </p:cNvPicPr>
            <p:nvPr/>
          </p:nvPicPr>
          <p:blipFill>
            <a:blip r:embed="rId75" cstate="print">
              <a:extLst>
                <a:ext uri="{28A0092B-C50C-407E-A947-70E740481C1C}">
                  <a14:useLocalDpi xmlns:a14="http://schemas.microsoft.com/office/drawing/2010/main" val="0"/>
                </a:ext>
              </a:extLst>
            </a:blip>
            <a:stretch>
              <a:fillRect/>
            </a:stretch>
          </p:blipFill>
          <p:spPr>
            <a:xfrm>
              <a:off x="1012249" y="1604343"/>
              <a:ext cx="1554589" cy="1554480"/>
            </a:xfrm>
            <a:prstGeom prst="rect">
              <a:avLst/>
            </a:prstGeom>
          </p:spPr>
        </p:pic>
        <p:pic>
          <p:nvPicPr>
            <p:cNvPr id="317" name="Picture 316"/>
            <p:cNvPicPr/>
            <p:nvPr/>
          </p:nvPicPr>
          <p:blipFill>
            <a:blip r:embed="rId76" cstate="print">
              <a:extLst>
                <a:ext uri="{28A0092B-C50C-407E-A947-70E740481C1C}">
                  <a14:useLocalDpi xmlns:a14="http://schemas.microsoft.com/office/drawing/2010/main" val="0"/>
                </a:ext>
              </a:extLst>
            </a:blip>
            <a:stretch>
              <a:fillRect/>
            </a:stretch>
          </p:blipFill>
          <p:spPr>
            <a:xfrm>
              <a:off x="2485828" y="2480385"/>
              <a:ext cx="479627" cy="463925"/>
            </a:xfrm>
            <a:prstGeom prst="rect">
              <a:avLst/>
            </a:prstGeom>
          </p:spPr>
        </p:pic>
        <p:sp>
          <p:nvSpPr>
            <p:cNvPr id="318" name="Text Box 8"/>
            <p:cNvSpPr txBox="1"/>
            <p:nvPr/>
          </p:nvSpPr>
          <p:spPr>
            <a:xfrm>
              <a:off x="4534150" y="575735"/>
              <a:ext cx="2220112" cy="85228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000" dirty="0">
                  <a:effectLst/>
                  <a:latin typeface="Times New Roman"/>
                  <a:ea typeface="Calibri"/>
                  <a:cs typeface="Times New Roman"/>
                </a:rPr>
                <a:t>Perform deformation</a:t>
              </a:r>
              <a:br>
                <a:rPr lang="en-US" sz="2000" dirty="0">
                  <a:effectLst/>
                  <a:latin typeface="Times New Roman"/>
                  <a:ea typeface="Calibri"/>
                  <a:cs typeface="Times New Roman"/>
                </a:rPr>
              </a:br>
              <a:r>
                <a:rPr lang="en-US" sz="2000" dirty="0" smtClean="0">
                  <a:effectLst/>
                  <a:latin typeface="Times New Roman"/>
                  <a:ea typeface="Calibri"/>
                  <a:cs typeface="Times New Roman"/>
                </a:rPr>
                <a:t>(simple compression)</a:t>
              </a:r>
              <a:endParaRPr lang="en-US" sz="1800" dirty="0">
                <a:effectLst/>
                <a:ea typeface="Calibri"/>
                <a:cs typeface="Times New Roman"/>
              </a:endParaRPr>
            </a:p>
          </p:txBody>
        </p:sp>
        <p:sp>
          <p:nvSpPr>
            <p:cNvPr id="319" name="Text Box 6"/>
            <p:cNvSpPr txBox="1"/>
            <p:nvPr/>
          </p:nvSpPr>
          <p:spPr>
            <a:xfrm>
              <a:off x="727710" y="575735"/>
              <a:ext cx="2035715" cy="95972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2000" dirty="0" smtClean="0">
                  <a:effectLst/>
                  <a:latin typeface="Times New Roman"/>
                  <a:ea typeface="Calibri"/>
                  <a:cs typeface="Times New Roman"/>
                </a:rPr>
                <a:t>Create voxel-based polycrystalline</a:t>
              </a:r>
              <a:br>
                <a:rPr lang="en-US" sz="2000" dirty="0" smtClean="0">
                  <a:effectLst/>
                  <a:latin typeface="Times New Roman"/>
                  <a:ea typeface="Calibri"/>
                  <a:cs typeface="Times New Roman"/>
                </a:rPr>
              </a:br>
              <a:r>
                <a:rPr lang="en-US" sz="2000" dirty="0" smtClean="0">
                  <a:effectLst/>
                  <a:latin typeface="Times New Roman"/>
                  <a:ea typeface="Calibri"/>
                  <a:cs typeface="Times New Roman"/>
                </a:rPr>
                <a:t> microstructures</a:t>
              </a:r>
              <a:endParaRPr lang="en-US" sz="1800" dirty="0">
                <a:effectLst/>
                <a:ea typeface="Calibri"/>
                <a:cs typeface="Times New Roman"/>
              </a:endParaRPr>
            </a:p>
          </p:txBody>
        </p:sp>
        <p:sp>
          <p:nvSpPr>
            <p:cNvPr id="320" name="Text Box 5"/>
            <p:cNvSpPr txBox="1"/>
            <p:nvPr/>
          </p:nvSpPr>
          <p:spPr>
            <a:xfrm>
              <a:off x="2679149" y="575735"/>
              <a:ext cx="1912151" cy="114638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2000" dirty="0" smtClean="0">
                  <a:effectLst/>
                  <a:latin typeface="Times New Roman"/>
                  <a:ea typeface="Calibri"/>
                  <a:cs typeface="Times New Roman"/>
                </a:rPr>
                <a:t>Define finite element mesh of grain structure</a:t>
              </a:r>
              <a:endParaRPr lang="en-US" sz="1800" dirty="0">
                <a:effectLst/>
                <a:ea typeface="Calibri"/>
                <a:cs typeface="Times New Roman"/>
              </a:endParaRPr>
            </a:p>
          </p:txBody>
        </p:sp>
        <p:pic>
          <p:nvPicPr>
            <p:cNvPr id="322" name="Picture 321"/>
            <p:cNvPicPr>
              <a:picLocks noChangeAspect="1"/>
            </p:cNvPicPr>
            <p:nvPr/>
          </p:nvPicPr>
          <p:blipFill>
            <a:blip r:embed="rId77" cstate="print">
              <a:extLst>
                <a:ext uri="{28A0092B-C50C-407E-A947-70E740481C1C}">
                  <a14:useLocalDpi xmlns:a14="http://schemas.microsoft.com/office/drawing/2010/main" val="0"/>
                </a:ext>
              </a:extLst>
            </a:blip>
            <a:stretch>
              <a:fillRect/>
            </a:stretch>
          </p:blipFill>
          <p:spPr>
            <a:xfrm>
              <a:off x="2942851" y="1604343"/>
              <a:ext cx="1524770" cy="1554480"/>
            </a:xfrm>
            <a:prstGeom prst="rect">
              <a:avLst/>
            </a:prstGeom>
          </p:spPr>
        </p:pic>
        <p:pic>
          <p:nvPicPr>
            <p:cNvPr id="323" name="Picture 322"/>
            <p:cNvPicPr>
              <a:picLocks noChangeAspect="1"/>
            </p:cNvPicPr>
            <p:nvPr/>
          </p:nvPicPr>
          <p:blipFill>
            <a:blip r:embed="rId78">
              <a:extLst>
                <a:ext uri="{28A0092B-C50C-407E-A947-70E740481C1C}">
                  <a14:useLocalDpi xmlns:a14="http://schemas.microsoft.com/office/drawing/2010/main" val="0"/>
                </a:ext>
              </a:extLst>
            </a:blip>
            <a:stretch>
              <a:fillRect/>
            </a:stretch>
          </p:blipFill>
          <p:spPr>
            <a:xfrm>
              <a:off x="4454934" y="1366059"/>
              <a:ext cx="2318657" cy="1792765"/>
            </a:xfrm>
            <a:prstGeom prst="rect">
              <a:avLst/>
            </a:prstGeom>
          </p:spPr>
        </p:pic>
        <p:pic>
          <p:nvPicPr>
            <p:cNvPr id="324" name="Picture 323"/>
            <p:cNvPicPr>
              <a:picLocks noChangeAspect="1"/>
            </p:cNvPicPr>
            <p:nvPr/>
          </p:nvPicPr>
          <p:blipFill>
            <a:blip r:embed="rId79" cstate="print">
              <a:extLst>
                <a:ext uri="{28A0092B-C50C-407E-A947-70E740481C1C}">
                  <a14:useLocalDpi xmlns:a14="http://schemas.microsoft.com/office/drawing/2010/main" val="0"/>
                </a:ext>
              </a:extLst>
            </a:blip>
            <a:stretch>
              <a:fillRect/>
            </a:stretch>
          </p:blipFill>
          <p:spPr>
            <a:xfrm>
              <a:off x="6854878" y="1604343"/>
              <a:ext cx="1630717" cy="1554480"/>
            </a:xfrm>
            <a:prstGeom prst="rect">
              <a:avLst/>
            </a:prstGeom>
          </p:spPr>
        </p:pic>
      </p:grpSp>
      <p:grpSp>
        <p:nvGrpSpPr>
          <p:cNvPr id="325" name="Group 324"/>
          <p:cNvGrpSpPr>
            <a:grpSpLocks noChangeAspect="1"/>
          </p:cNvGrpSpPr>
          <p:nvPr/>
        </p:nvGrpSpPr>
        <p:grpSpPr>
          <a:xfrm>
            <a:off x="843524" y="19811999"/>
            <a:ext cx="8833876" cy="3348271"/>
            <a:chOff x="659570" y="3455955"/>
            <a:chExt cx="7821270" cy="2964467"/>
          </a:xfrm>
        </p:grpSpPr>
        <p:pic>
          <p:nvPicPr>
            <p:cNvPr id="326" name="Picture 325"/>
            <p:cNvPicPr>
              <a:picLocks noChangeAspect="1"/>
            </p:cNvPicPr>
            <p:nvPr/>
          </p:nvPicPr>
          <p:blipFill>
            <a:blip r:embed="rId80"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871796" y="4873117"/>
              <a:ext cx="1871404" cy="1371601"/>
            </a:xfrm>
            <a:prstGeom prst="rect">
              <a:avLst/>
            </a:prstGeom>
          </p:spPr>
        </p:pic>
        <p:pic>
          <p:nvPicPr>
            <p:cNvPr id="327" name="Picture 326"/>
            <p:cNvPicPr>
              <a:picLocks noChangeAspect="1"/>
            </p:cNvPicPr>
            <p:nvPr/>
          </p:nvPicPr>
          <p:blipFill>
            <a:blip r:embed="rId8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3080" y="4591621"/>
              <a:ext cx="3207142" cy="1828800"/>
            </a:xfrm>
            <a:prstGeom prst="rect">
              <a:avLst/>
            </a:prstGeom>
          </p:spPr>
        </p:pic>
        <p:pic>
          <p:nvPicPr>
            <p:cNvPr id="328" name="Picture 327"/>
            <p:cNvPicPr>
              <a:picLocks noChangeAspect="1"/>
            </p:cNvPicPr>
            <p:nvPr/>
          </p:nvPicPr>
          <p:blipFill>
            <a:blip r:embed="rId8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10704" y="4728782"/>
              <a:ext cx="1870136" cy="1691640"/>
            </a:xfrm>
            <a:prstGeom prst="rect">
              <a:avLst/>
            </a:prstGeom>
          </p:spPr>
        </p:pic>
        <p:sp>
          <p:nvSpPr>
            <p:cNvPr id="329" name="Text Box 50"/>
            <p:cNvSpPr txBox="1"/>
            <p:nvPr/>
          </p:nvSpPr>
          <p:spPr>
            <a:xfrm>
              <a:off x="4615092" y="3721305"/>
              <a:ext cx="1841787" cy="5982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2000" dirty="0">
                  <a:effectLst/>
                  <a:latin typeface="Times New Roman"/>
                  <a:ea typeface="Calibri"/>
                  <a:cs typeface="Times New Roman"/>
                </a:rPr>
                <a:t>Intersect grain surface mesh with twin planes</a:t>
              </a:r>
              <a:endParaRPr lang="en-US" sz="1800" dirty="0">
                <a:effectLst/>
                <a:ea typeface="Calibri"/>
                <a:cs typeface="Times New Roman"/>
              </a:endParaRPr>
            </a:p>
          </p:txBody>
        </p:sp>
        <mc:AlternateContent xmlns:mc="http://schemas.openxmlformats.org/markup-compatibility/2006" xmlns:a14="http://schemas.microsoft.com/office/drawing/2010/main">
          <mc:Choice Requires="a14">
            <p:sp>
              <p:nvSpPr>
                <p:cNvPr id="330" name="Text Box 47"/>
                <p:cNvSpPr txBox="1"/>
                <p:nvPr/>
              </p:nvSpPr>
              <p:spPr>
                <a:xfrm>
                  <a:off x="659570" y="3700705"/>
                  <a:ext cx="1967512" cy="9071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2000" dirty="0">
                      <a:effectLst/>
                      <a:latin typeface="Times New Roman"/>
                      <a:ea typeface="Calibri"/>
                      <a:cs typeface="Times New Roman"/>
                    </a:rPr>
                    <a:t>Select grains </a:t>
                  </a:r>
                  <a:br>
                    <a:rPr lang="en-US" sz="2000" dirty="0">
                      <a:effectLst/>
                      <a:latin typeface="Times New Roman"/>
                      <a:ea typeface="Calibri"/>
                      <a:cs typeface="Times New Roman"/>
                    </a:rPr>
                  </a:br>
                  <a:r>
                    <a:rPr lang="en-US" sz="2000" dirty="0">
                      <a:effectLst/>
                      <a:latin typeface="Times New Roman"/>
                      <a:ea typeface="Calibri"/>
                      <a:cs typeface="Times New Roman"/>
                    </a:rPr>
                    <a:t>developing  </a:t>
                  </a:r>
                  <a14:m>
                    <m:oMath xmlns:m="http://schemas.openxmlformats.org/officeDocument/2006/math">
                      <m:sSup>
                        <m:sSupPr>
                          <m:ctrlPr>
                            <a:rPr lang="en-US" sz="2000" i="1">
                              <a:effectLst/>
                              <a:latin typeface="Cambria Math"/>
                              <a:ea typeface="Calibri"/>
                              <a:cs typeface="Times New Roman"/>
                            </a:rPr>
                          </m:ctrlPr>
                        </m:sSupPr>
                        <m:e>
                          <m:r>
                            <a:rPr lang="en-US" sz="2000" i="1">
                              <a:effectLst/>
                              <a:latin typeface="Cambria Math"/>
                              <a:ea typeface="Calibri"/>
                              <a:cs typeface="Times New Roman"/>
                            </a:rPr>
                            <m:t>𝑓</m:t>
                          </m:r>
                        </m:e>
                        <m:sup>
                          <m:r>
                            <a:rPr lang="en-US" sz="2000" i="1">
                              <a:effectLst/>
                              <a:latin typeface="Cambria Math"/>
                              <a:ea typeface="Calibri"/>
                              <a:cs typeface="Times New Roman"/>
                            </a:rPr>
                            <m:t>𝑡𝑤</m:t>
                          </m:r>
                          <m:r>
                            <a:rPr lang="en-US" sz="2000" i="1">
                              <a:effectLst/>
                              <a:latin typeface="Cambria Math"/>
                              <a:ea typeface="Calibri"/>
                              <a:cs typeface="Times New Roman"/>
                            </a:rPr>
                            <m:t>,</m:t>
                          </m:r>
                          <m:r>
                            <a:rPr lang="en-US" sz="2000" i="1">
                              <a:effectLst/>
                              <a:latin typeface="Cambria Math"/>
                              <a:ea typeface="Calibri"/>
                              <a:cs typeface="Times New Roman"/>
                            </a:rPr>
                            <m:t>𝑝𝑡𝑠</m:t>
                          </m:r>
                        </m:sup>
                      </m:sSup>
                    </m:oMath>
                  </a14:m>
                  <a:endParaRPr lang="en-US" sz="1800" dirty="0">
                    <a:effectLst/>
                    <a:ea typeface="Calibri"/>
                    <a:cs typeface="Times New Roman"/>
                  </a:endParaRPr>
                </a:p>
              </p:txBody>
            </p:sp>
          </mc:Choice>
          <mc:Fallback xmlns="">
            <p:sp>
              <p:nvSpPr>
                <p:cNvPr id="330" name="Text Box 47"/>
                <p:cNvSpPr txBox="1">
                  <a:spLocks noRot="1" noChangeAspect="1" noMove="1" noResize="1" noEditPoints="1" noAdjustHandles="1" noChangeArrowheads="1" noChangeShapeType="1" noTextEdit="1"/>
                </p:cNvSpPr>
                <p:nvPr/>
              </p:nvSpPr>
              <p:spPr>
                <a:xfrm>
                  <a:off x="659570" y="3700705"/>
                  <a:ext cx="1967512" cy="907198"/>
                </a:xfrm>
                <a:prstGeom prst="rect">
                  <a:avLst/>
                </a:prstGeom>
                <a:blipFill rotWithShape="1">
                  <a:blip r:embed="rId83"/>
                  <a:stretch>
                    <a:fillRect l="-1644" t="-1190"/>
                  </a:stretch>
                </a:blipFill>
                <a:ln w="6350">
                  <a:noFill/>
                </a:ln>
                <a:effectLst/>
              </p:spPr>
              <p:txBody>
                <a:bodyPr/>
                <a:lstStyle/>
                <a:p>
                  <a:r>
                    <a:rPr lang="sr-Latn-RS">
                      <a:noFill/>
                    </a:rPr>
                    <a:t> </a:t>
                  </a:r>
                </a:p>
              </p:txBody>
            </p:sp>
          </mc:Fallback>
        </mc:AlternateContent>
        <p:sp>
          <p:nvSpPr>
            <p:cNvPr id="331" name="Text Box 49"/>
            <p:cNvSpPr txBox="1"/>
            <p:nvPr/>
          </p:nvSpPr>
          <p:spPr>
            <a:xfrm>
              <a:off x="2391450" y="3723778"/>
              <a:ext cx="2233456" cy="9071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2000" dirty="0">
                  <a:effectLst/>
                  <a:latin typeface="Times New Roman"/>
                  <a:ea typeface="Calibri"/>
                  <a:cs typeface="Times New Roman"/>
                </a:rPr>
                <a:t>Define twin planes corresponding to</a:t>
              </a:r>
              <a:r>
                <a:rPr lang="en-US" sz="2000" i="1" dirty="0">
                  <a:effectLst/>
                  <a:latin typeface="Times New Roman"/>
                  <a:ea typeface="Calibri"/>
                  <a:cs typeface="Times New Roman"/>
                </a:rPr>
                <a:t> β=</a:t>
              </a:r>
              <a:r>
                <a:rPr lang="en-US" sz="2000" i="1" dirty="0" err="1">
                  <a:effectLst/>
                  <a:latin typeface="Times New Roman"/>
                  <a:ea typeface="Calibri"/>
                  <a:cs typeface="Times New Roman"/>
                </a:rPr>
                <a:t>tw,pts</a:t>
              </a:r>
              <a:r>
                <a:rPr lang="en-US" sz="2000" i="1" dirty="0">
                  <a:effectLst/>
                  <a:latin typeface="Times New Roman"/>
                  <a:ea typeface="Calibri"/>
                  <a:cs typeface="Times New Roman"/>
                </a:rPr>
                <a:t> </a:t>
              </a:r>
              <a:endParaRPr lang="en-US" sz="1800" dirty="0">
                <a:effectLst/>
                <a:ea typeface="Calibri"/>
                <a:cs typeface="Times New Roman"/>
              </a:endParaRPr>
            </a:p>
          </p:txBody>
        </p:sp>
        <p:sp>
          <p:nvSpPr>
            <p:cNvPr id="332" name="Text Box 45"/>
            <p:cNvSpPr txBox="1"/>
            <p:nvPr/>
          </p:nvSpPr>
          <p:spPr>
            <a:xfrm>
              <a:off x="6300987" y="3721305"/>
              <a:ext cx="2139746" cy="5982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2000" dirty="0">
                  <a:effectLst/>
                  <a:latin typeface="Times New Roman"/>
                  <a:ea typeface="Calibri"/>
                  <a:cs typeface="Times New Roman"/>
                </a:rPr>
                <a:t>Generate surface mesh over parent grain and twin </a:t>
              </a:r>
              <a:endParaRPr lang="en-US" sz="1800" dirty="0">
                <a:effectLst/>
                <a:ea typeface="Calibri"/>
                <a:cs typeface="Times New Roman"/>
              </a:endParaRPr>
            </a:p>
          </p:txBody>
        </p:sp>
        <p:sp>
          <p:nvSpPr>
            <p:cNvPr id="333" name="Text Box 44"/>
            <p:cNvSpPr txBox="1"/>
            <p:nvPr/>
          </p:nvSpPr>
          <p:spPr>
            <a:xfrm>
              <a:off x="3151075" y="3455955"/>
              <a:ext cx="2948512" cy="32959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2000" b="1" dirty="0">
                  <a:effectLst/>
                  <a:latin typeface="Times New Roman"/>
                  <a:ea typeface="Calibri"/>
                  <a:cs typeface="Times New Roman"/>
                </a:rPr>
                <a:t>Twin formation</a:t>
              </a:r>
              <a:endParaRPr lang="en-US" sz="1800" dirty="0">
                <a:effectLst/>
                <a:ea typeface="Calibri"/>
                <a:cs typeface="Times New Roman"/>
              </a:endParaRPr>
            </a:p>
          </p:txBody>
        </p:sp>
        <p:pic>
          <p:nvPicPr>
            <p:cNvPr id="334" name="Picture 333"/>
            <p:cNvPicPr>
              <a:picLocks noChangeAspect="1"/>
            </p:cNvPicPr>
            <p:nvPr/>
          </p:nvPicPr>
          <p:blipFill>
            <a:blip r:embed="rId84" cstate="print">
              <a:extLst>
                <a:ext uri="{28A0092B-C50C-407E-A947-70E740481C1C}">
                  <a14:useLocalDpi xmlns:a14="http://schemas.microsoft.com/office/drawing/2010/main" val="0"/>
                </a:ext>
              </a:extLst>
            </a:blip>
            <a:stretch>
              <a:fillRect/>
            </a:stretch>
          </p:blipFill>
          <p:spPr>
            <a:xfrm>
              <a:off x="2787192" y="5724678"/>
              <a:ext cx="669384" cy="548640"/>
            </a:xfrm>
            <a:prstGeom prst="rect">
              <a:avLst/>
            </a:prstGeom>
          </p:spPr>
        </p:pic>
      </p:grpSp>
      <p:grpSp>
        <p:nvGrpSpPr>
          <p:cNvPr id="335" name="Group 334"/>
          <p:cNvGrpSpPr>
            <a:grpSpLocks noChangeAspect="1"/>
          </p:cNvGrpSpPr>
          <p:nvPr/>
        </p:nvGrpSpPr>
        <p:grpSpPr>
          <a:xfrm>
            <a:off x="790944" y="26390596"/>
            <a:ext cx="9115056" cy="2474742"/>
            <a:chOff x="685800" y="4297610"/>
            <a:chExt cx="7878602" cy="2139044"/>
          </a:xfrm>
        </p:grpSpPr>
        <p:pic>
          <p:nvPicPr>
            <p:cNvPr id="336" name="Picture 335"/>
            <p:cNvPicPr>
              <a:picLocks noChangeAspect="1"/>
            </p:cNvPicPr>
            <p:nvPr/>
          </p:nvPicPr>
          <p:blipFill>
            <a:blip r:embed="rId85" cstate="print">
              <a:extLst>
                <a:ext uri="{28A0092B-C50C-407E-A947-70E740481C1C}">
                  <a14:useLocalDpi xmlns:a14="http://schemas.microsoft.com/office/drawing/2010/main" val="0"/>
                </a:ext>
              </a:extLst>
            </a:blip>
            <a:stretch>
              <a:fillRect/>
            </a:stretch>
          </p:blipFill>
          <p:spPr>
            <a:xfrm>
              <a:off x="3505200" y="4889967"/>
              <a:ext cx="1488860" cy="1188720"/>
            </a:xfrm>
            <a:prstGeom prst="rect">
              <a:avLst/>
            </a:prstGeom>
          </p:spPr>
        </p:pic>
        <p:sp>
          <p:nvSpPr>
            <p:cNvPr id="337" name="Text Box 108"/>
            <p:cNvSpPr txBox="1"/>
            <p:nvPr/>
          </p:nvSpPr>
          <p:spPr>
            <a:xfrm>
              <a:off x="1020947" y="4297610"/>
              <a:ext cx="3228682" cy="65484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sr-Latn-RS" sz="2000" dirty="0">
                  <a:effectLst/>
                  <a:latin typeface="Times New Roman"/>
                  <a:ea typeface="Calibri"/>
                  <a:cs typeface="Times New Roman"/>
                </a:rPr>
                <a:t>Insert grains neighboring twin lamella</a:t>
              </a:r>
              <a:endParaRPr lang="en-US" sz="1800" dirty="0">
                <a:effectLst/>
                <a:ea typeface="Calibri"/>
                <a:cs typeface="Times New Roman"/>
              </a:endParaRPr>
            </a:p>
          </p:txBody>
        </p:sp>
        <p:sp>
          <p:nvSpPr>
            <p:cNvPr id="338" name="Text Box 126"/>
            <p:cNvSpPr txBox="1"/>
            <p:nvPr/>
          </p:nvSpPr>
          <p:spPr>
            <a:xfrm>
              <a:off x="4735287" y="4297610"/>
              <a:ext cx="1970313" cy="64094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2000" dirty="0">
                  <a:effectLst/>
                  <a:latin typeface="Times New Roman"/>
                  <a:ea typeface="Calibri"/>
                  <a:cs typeface="Times New Roman"/>
                </a:rPr>
                <a:t>Assemble mesh and </a:t>
              </a:r>
              <a:br>
                <a:rPr lang="en-US" sz="2000" dirty="0">
                  <a:effectLst/>
                  <a:latin typeface="Times New Roman"/>
                  <a:ea typeface="Calibri"/>
                  <a:cs typeface="Times New Roman"/>
                </a:rPr>
              </a:br>
              <a:r>
                <a:rPr lang="en-US" sz="2000" dirty="0">
                  <a:effectLst/>
                  <a:latin typeface="Times New Roman"/>
                  <a:ea typeface="Calibri"/>
                  <a:cs typeface="Times New Roman"/>
                </a:rPr>
                <a:t>perform mesh repair</a:t>
              </a:r>
              <a:endParaRPr lang="en-US" sz="1800" dirty="0">
                <a:effectLst/>
                <a:ea typeface="Calibri"/>
                <a:cs typeface="Times New Roman"/>
              </a:endParaRPr>
            </a:p>
          </p:txBody>
        </p:sp>
        <p:sp>
          <p:nvSpPr>
            <p:cNvPr id="339" name="Text Box 125"/>
            <p:cNvSpPr txBox="1"/>
            <p:nvPr/>
          </p:nvSpPr>
          <p:spPr>
            <a:xfrm>
              <a:off x="6602970" y="4297610"/>
              <a:ext cx="1961432" cy="6008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2000" dirty="0">
                  <a:effectLst/>
                  <a:latin typeface="Times New Roman"/>
                  <a:ea typeface="Calibri"/>
                  <a:cs typeface="Times New Roman"/>
                </a:rPr>
                <a:t>Meshing and mapping state variables</a:t>
              </a:r>
              <a:endParaRPr lang="en-US" sz="1800" dirty="0">
                <a:effectLst/>
                <a:ea typeface="Calibri"/>
                <a:cs typeface="Times New Roman"/>
              </a:endParaRPr>
            </a:p>
          </p:txBody>
        </p:sp>
        <p:pic>
          <p:nvPicPr>
            <p:cNvPr id="340" name="Picture 339"/>
            <p:cNvPicPr>
              <a:picLocks noChangeAspect="1"/>
            </p:cNvPicPr>
            <p:nvPr/>
          </p:nvPicPr>
          <p:blipFill>
            <a:blip r:embed="rId86"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685800" y="4875571"/>
              <a:ext cx="1629146" cy="1371600"/>
            </a:xfrm>
            <a:prstGeom prst="rect">
              <a:avLst/>
            </a:prstGeom>
          </p:spPr>
        </p:pic>
        <p:pic>
          <p:nvPicPr>
            <p:cNvPr id="341" name="Picture 340"/>
            <p:cNvPicPr>
              <a:picLocks noChangeAspect="1"/>
            </p:cNvPicPr>
            <p:nvPr/>
          </p:nvPicPr>
          <p:blipFill>
            <a:blip r:embed="rId87"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2202662" y="5791039"/>
              <a:ext cx="616738" cy="548640"/>
            </a:xfrm>
            <a:prstGeom prst="rect">
              <a:avLst/>
            </a:prstGeom>
          </p:spPr>
        </p:pic>
        <p:pic>
          <p:nvPicPr>
            <p:cNvPr id="342" name="Picture 341"/>
            <p:cNvPicPr>
              <a:picLocks noChangeAspect="1"/>
            </p:cNvPicPr>
            <p:nvPr/>
          </p:nvPicPr>
          <p:blipFill>
            <a:blip r:embed="rId88">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2286000" y="4932631"/>
              <a:ext cx="1370850" cy="1097280"/>
            </a:xfrm>
            <a:prstGeom prst="rect">
              <a:avLst/>
            </a:prstGeom>
          </p:spPr>
        </p:pic>
        <p:cxnSp>
          <p:nvCxnSpPr>
            <p:cNvPr id="343" name="Straight Arrow Connector 342"/>
            <p:cNvCxnSpPr/>
            <p:nvPr/>
          </p:nvCxnSpPr>
          <p:spPr>
            <a:xfrm>
              <a:off x="3521184" y="5522391"/>
              <a:ext cx="422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44" name="Picture 343"/>
            <p:cNvPicPr>
              <a:picLocks noChangeAspect="1"/>
            </p:cNvPicPr>
            <p:nvPr/>
          </p:nvPicPr>
          <p:blipFill>
            <a:blip r:embed="rId89"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986016" y="4882174"/>
              <a:ext cx="1607196" cy="1554480"/>
            </a:xfrm>
            <a:prstGeom prst="rect">
              <a:avLst/>
            </a:prstGeom>
          </p:spPr>
        </p:pic>
        <p:pic>
          <p:nvPicPr>
            <p:cNvPr id="345" name="Picture 344"/>
            <p:cNvPicPr>
              <a:picLocks noChangeAspect="1"/>
            </p:cNvPicPr>
            <p:nvPr/>
          </p:nvPicPr>
          <p:blipFill>
            <a:blip r:embed="rId90"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6702871" y="4882174"/>
              <a:ext cx="1631146" cy="1554480"/>
            </a:xfrm>
            <a:prstGeom prst="rect">
              <a:avLst/>
            </a:prstGeom>
          </p:spPr>
        </p:pic>
        <p:pic>
          <p:nvPicPr>
            <p:cNvPr id="346" name="Picture 345"/>
            <p:cNvPicPr>
              <a:picLocks noChangeAspect="1"/>
            </p:cNvPicPr>
            <p:nvPr/>
          </p:nvPicPr>
          <p:blipFill>
            <a:blip r:embed="rId91"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542387" y="5826255"/>
              <a:ext cx="573504" cy="548640"/>
            </a:xfrm>
            <a:prstGeom prst="rect">
              <a:avLst/>
            </a:prstGeom>
          </p:spPr>
        </p:pic>
      </p:grpSp>
      <p:grpSp>
        <p:nvGrpSpPr>
          <p:cNvPr id="347" name="Group 346"/>
          <p:cNvGrpSpPr>
            <a:grpSpLocks noChangeAspect="1"/>
          </p:cNvGrpSpPr>
          <p:nvPr/>
        </p:nvGrpSpPr>
        <p:grpSpPr>
          <a:xfrm>
            <a:off x="714730" y="23110791"/>
            <a:ext cx="8962669" cy="3400460"/>
            <a:chOff x="577180" y="820556"/>
            <a:chExt cx="7884638" cy="2991452"/>
          </a:xfrm>
        </p:grpSpPr>
        <mc:AlternateContent xmlns:mc="http://schemas.openxmlformats.org/markup-compatibility/2006" xmlns:a14="http://schemas.microsoft.com/office/drawing/2010/main">
          <mc:Choice Requires="a14">
            <p:sp>
              <p:nvSpPr>
                <p:cNvPr id="348" name="Text Box 101"/>
                <p:cNvSpPr txBox="1"/>
                <p:nvPr/>
              </p:nvSpPr>
              <p:spPr>
                <a:xfrm>
                  <a:off x="577180" y="1083613"/>
                  <a:ext cx="1795658" cy="60187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2000" dirty="0">
                      <a:effectLst/>
                      <a:latin typeface="Times New Roman"/>
                      <a:ea typeface="Calibri"/>
                      <a:cs typeface="Times New Roman"/>
                    </a:rPr>
                    <a:t>Select grains with growing  </a:t>
                  </a:r>
                  <a14:m>
                    <m:oMath xmlns:m="http://schemas.openxmlformats.org/officeDocument/2006/math">
                      <m:sSup>
                        <m:sSupPr>
                          <m:ctrlPr>
                            <a:rPr lang="en-US" sz="2000" i="1">
                              <a:effectLst/>
                              <a:latin typeface="Cambria Math"/>
                              <a:ea typeface="Calibri"/>
                              <a:cs typeface="Times New Roman"/>
                            </a:rPr>
                          </m:ctrlPr>
                        </m:sSupPr>
                        <m:e>
                          <m:r>
                            <a:rPr lang="en-US" sz="2000" i="1">
                              <a:effectLst/>
                              <a:latin typeface="Cambria Math"/>
                              <a:ea typeface="Calibri"/>
                              <a:cs typeface="Times New Roman"/>
                            </a:rPr>
                            <m:t>𝑓</m:t>
                          </m:r>
                        </m:e>
                        <m:sup>
                          <m:r>
                            <a:rPr lang="en-US" sz="2000" i="1">
                              <a:effectLst/>
                              <a:latin typeface="Cambria Math"/>
                              <a:ea typeface="Calibri"/>
                              <a:cs typeface="Times New Roman"/>
                            </a:rPr>
                            <m:t>𝑡𝑤</m:t>
                          </m:r>
                          <m:r>
                            <a:rPr lang="en-US" sz="2000" i="1">
                              <a:effectLst/>
                              <a:latin typeface="Cambria Math"/>
                              <a:ea typeface="Calibri"/>
                              <a:cs typeface="Times New Roman"/>
                            </a:rPr>
                            <m:t>,</m:t>
                          </m:r>
                          <m:r>
                            <a:rPr lang="en-US" sz="2000" i="1">
                              <a:effectLst/>
                              <a:latin typeface="Cambria Math"/>
                              <a:ea typeface="Calibri"/>
                              <a:cs typeface="Times New Roman"/>
                            </a:rPr>
                            <m:t>𝑝𝑡𝑠</m:t>
                          </m:r>
                        </m:sup>
                      </m:sSup>
                    </m:oMath>
                  </a14:m>
                  <a:endParaRPr lang="en-US" sz="1800" dirty="0">
                    <a:effectLst/>
                    <a:ea typeface="Calibri"/>
                    <a:cs typeface="Times New Roman"/>
                  </a:endParaRPr>
                </a:p>
              </p:txBody>
            </p:sp>
          </mc:Choice>
          <mc:Fallback xmlns="">
            <p:sp>
              <p:nvSpPr>
                <p:cNvPr id="348" name="Text Box 101"/>
                <p:cNvSpPr txBox="1">
                  <a:spLocks noRot="1" noChangeAspect="1" noMove="1" noResize="1" noEditPoints="1" noAdjustHandles="1" noChangeArrowheads="1" noChangeShapeType="1" noTextEdit="1"/>
                </p:cNvSpPr>
                <p:nvPr/>
              </p:nvSpPr>
              <p:spPr>
                <a:xfrm>
                  <a:off x="577180" y="1083613"/>
                  <a:ext cx="1795658" cy="601874"/>
                </a:xfrm>
                <a:prstGeom prst="rect">
                  <a:avLst/>
                </a:prstGeom>
                <a:blipFill rotWithShape="1">
                  <a:blip r:embed="rId92"/>
                  <a:stretch>
                    <a:fillRect l="-2090" t="-1786" r="-5075" b="-28571"/>
                  </a:stretch>
                </a:blipFill>
                <a:ln w="6350">
                  <a:noFill/>
                </a:ln>
                <a:effectLst/>
              </p:spPr>
              <p:txBody>
                <a:bodyPr/>
                <a:lstStyle/>
                <a:p>
                  <a:r>
                    <a:rPr lang="en-US">
                      <a:noFill/>
                    </a:rPr>
                    <a:t> </a:t>
                  </a:r>
                </a:p>
              </p:txBody>
            </p:sp>
          </mc:Fallback>
        </mc:AlternateContent>
        <p:sp>
          <p:nvSpPr>
            <p:cNvPr id="349" name="Text Box 54"/>
            <p:cNvSpPr txBox="1"/>
            <p:nvPr/>
          </p:nvSpPr>
          <p:spPr>
            <a:xfrm>
              <a:off x="6416504" y="1081983"/>
              <a:ext cx="2045314" cy="59128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2000" dirty="0">
                  <a:effectLst/>
                  <a:latin typeface="Times New Roman"/>
                  <a:ea typeface="Calibri"/>
                  <a:cs typeface="Times New Roman"/>
                </a:rPr>
                <a:t>Generate surface mesh over parent grain and twin </a:t>
              </a:r>
              <a:endParaRPr lang="en-US" sz="1800" dirty="0">
                <a:effectLst/>
                <a:ea typeface="Calibri"/>
                <a:cs typeface="Times New Roman"/>
              </a:endParaRPr>
            </a:p>
          </p:txBody>
        </p:sp>
        <p:sp>
          <p:nvSpPr>
            <p:cNvPr id="350" name="Text Box 52"/>
            <p:cNvSpPr txBox="1"/>
            <p:nvPr/>
          </p:nvSpPr>
          <p:spPr>
            <a:xfrm>
              <a:off x="3429000" y="820556"/>
              <a:ext cx="2114672" cy="33799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2000" b="1" dirty="0">
                  <a:effectLst/>
                  <a:latin typeface="Times New Roman"/>
                  <a:ea typeface="Calibri"/>
                  <a:cs typeface="Times New Roman"/>
                </a:rPr>
                <a:t>Twin thickening</a:t>
              </a:r>
              <a:endParaRPr lang="en-US" sz="1800" dirty="0">
                <a:effectLst/>
                <a:ea typeface="Calibri"/>
                <a:cs typeface="Times New Roman"/>
              </a:endParaRPr>
            </a:p>
          </p:txBody>
        </p:sp>
        <p:pic>
          <p:nvPicPr>
            <p:cNvPr id="351" name="Picture 350"/>
            <p:cNvPicPr>
              <a:picLocks noChangeAspect="1"/>
            </p:cNvPicPr>
            <p:nvPr/>
          </p:nvPicPr>
          <p:blipFill>
            <a:blip r:embed="rId9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61866" y="1891768"/>
              <a:ext cx="3097844" cy="1920240"/>
            </a:xfrm>
            <a:prstGeom prst="rect">
              <a:avLst/>
            </a:prstGeom>
          </p:spPr>
        </p:pic>
        <p:pic>
          <p:nvPicPr>
            <p:cNvPr id="352" name="Picture 351"/>
            <p:cNvPicPr>
              <a:picLocks noChangeAspect="1"/>
            </p:cNvPicPr>
            <p:nvPr/>
          </p:nvPicPr>
          <p:blipFill>
            <a:blip r:embed="rId84" cstate="print">
              <a:extLst>
                <a:ext uri="{28A0092B-C50C-407E-A947-70E740481C1C}">
                  <a14:useLocalDpi xmlns:a14="http://schemas.microsoft.com/office/drawing/2010/main" val="0"/>
                </a:ext>
              </a:extLst>
            </a:blip>
            <a:stretch>
              <a:fillRect/>
            </a:stretch>
          </p:blipFill>
          <p:spPr>
            <a:xfrm>
              <a:off x="2824103" y="3001178"/>
              <a:ext cx="647330" cy="548640"/>
            </a:xfrm>
            <a:prstGeom prst="rect">
              <a:avLst/>
            </a:prstGeom>
          </p:spPr>
        </p:pic>
        <p:pic>
          <p:nvPicPr>
            <p:cNvPr id="353" name="Picture 352"/>
            <p:cNvPicPr>
              <a:picLocks noChangeAspect="1"/>
            </p:cNvPicPr>
            <p:nvPr/>
          </p:nvPicPr>
          <p:blipFill>
            <a:blip r:embed="rId94"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762000" y="2211807"/>
              <a:ext cx="1852531" cy="1371600"/>
            </a:xfrm>
            <a:prstGeom prst="rect">
              <a:avLst/>
            </a:prstGeom>
          </p:spPr>
        </p:pic>
        <p:pic>
          <p:nvPicPr>
            <p:cNvPr id="354" name="Picture 353"/>
            <p:cNvPicPr>
              <a:picLocks noChangeAspect="1"/>
            </p:cNvPicPr>
            <p:nvPr/>
          </p:nvPicPr>
          <p:blipFill>
            <a:blip r:embed="rId9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41688" y="2166085"/>
              <a:ext cx="1848779" cy="1645920"/>
            </a:xfrm>
            <a:prstGeom prst="rect">
              <a:avLst/>
            </a:prstGeom>
          </p:spPr>
        </p:pic>
        <p:sp>
          <p:nvSpPr>
            <p:cNvPr id="355" name="Text Box 104"/>
            <p:cNvSpPr txBox="1"/>
            <p:nvPr/>
          </p:nvSpPr>
          <p:spPr>
            <a:xfrm>
              <a:off x="2082355" y="1081983"/>
              <a:ext cx="2580443" cy="9668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2000" dirty="0">
                  <a:effectLst/>
                  <a:latin typeface="Times New Roman"/>
                  <a:ea typeface="Calibri"/>
                  <a:cs typeface="Times New Roman"/>
                </a:rPr>
                <a:t>Define twin planes corresponding </a:t>
              </a:r>
              <a:r>
                <a:rPr lang="en-US" sz="2000" dirty="0" smtClean="0">
                  <a:effectLst/>
                  <a:latin typeface="Times New Roman"/>
                  <a:ea typeface="Calibri"/>
                  <a:cs typeface="Times New Roman"/>
                </a:rPr>
                <a:t/>
              </a:r>
              <a:br>
                <a:rPr lang="en-US" sz="2000" dirty="0" smtClean="0">
                  <a:effectLst/>
                  <a:latin typeface="Times New Roman"/>
                  <a:ea typeface="Calibri"/>
                  <a:cs typeface="Times New Roman"/>
                </a:rPr>
              </a:br>
              <a:r>
                <a:rPr lang="en-US" sz="2000" dirty="0" smtClean="0">
                  <a:effectLst/>
                  <a:latin typeface="Times New Roman"/>
                  <a:ea typeface="Calibri"/>
                  <a:cs typeface="Times New Roman"/>
                </a:rPr>
                <a:t>to</a:t>
              </a:r>
              <a:r>
                <a:rPr lang="en-US" sz="2000" dirty="0" smtClean="0">
                  <a:effectLst/>
                  <a:latin typeface="Times New Roman"/>
                  <a:ea typeface="MS Mincho"/>
                  <a:cs typeface="Times New Roman"/>
                </a:rPr>
                <a:t> </a:t>
              </a:r>
              <a:r>
                <a:rPr lang="en-US" sz="2000" i="1" dirty="0">
                  <a:effectLst/>
                  <a:latin typeface="Times New Roman"/>
                  <a:ea typeface="Calibri"/>
                  <a:cs typeface="Times New Roman"/>
                </a:rPr>
                <a:t>β=</a:t>
              </a:r>
              <a:r>
                <a:rPr lang="en-US" sz="2000" i="1" dirty="0" err="1">
                  <a:effectLst/>
                  <a:latin typeface="Times New Roman"/>
                  <a:ea typeface="Calibri"/>
                  <a:cs typeface="Times New Roman"/>
                </a:rPr>
                <a:t>tw,pts</a:t>
              </a:r>
              <a:endParaRPr lang="en-US" sz="1800" dirty="0">
                <a:effectLst/>
                <a:ea typeface="Calibri"/>
                <a:cs typeface="Times New Roman"/>
              </a:endParaRPr>
            </a:p>
          </p:txBody>
        </p:sp>
        <p:sp>
          <p:nvSpPr>
            <p:cNvPr id="356" name="Text Box 105"/>
            <p:cNvSpPr txBox="1"/>
            <p:nvPr/>
          </p:nvSpPr>
          <p:spPr>
            <a:xfrm>
              <a:off x="4291553" y="1081983"/>
              <a:ext cx="2261891" cy="85694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2000" dirty="0">
                  <a:effectLst/>
                  <a:latin typeface="Times New Roman"/>
                  <a:ea typeface="Calibri"/>
                  <a:cs typeface="Times New Roman"/>
                </a:rPr>
                <a:t>Intersect grain surface mesh </a:t>
              </a:r>
              <a:r>
                <a:rPr lang="en-US" sz="2000" dirty="0" smtClean="0">
                  <a:effectLst/>
                  <a:latin typeface="Times New Roman"/>
                  <a:ea typeface="Calibri"/>
                  <a:cs typeface="Times New Roman"/>
                </a:rPr>
                <a:t>with twin </a:t>
              </a:r>
              <a:r>
                <a:rPr lang="en-US" sz="2000" dirty="0">
                  <a:effectLst/>
                  <a:latin typeface="Times New Roman"/>
                  <a:ea typeface="Calibri"/>
                  <a:cs typeface="Times New Roman"/>
                </a:rPr>
                <a:t>planes</a:t>
              </a:r>
              <a:endParaRPr lang="en-US" sz="1800" dirty="0">
                <a:effectLst/>
                <a:ea typeface="Calibri"/>
                <a:cs typeface="Times New Roman"/>
              </a:endParaRPr>
            </a:p>
          </p:txBody>
        </p:sp>
      </p:grpSp>
      <mc:AlternateContent xmlns:mc="http://schemas.openxmlformats.org/markup-compatibility/2006" xmlns:a14="http://schemas.microsoft.com/office/drawing/2010/main">
        <mc:Choice Requires="a14">
          <p:sp>
            <p:nvSpPr>
              <p:cNvPr id="162" name="Rectangle 161"/>
              <p:cNvSpPr/>
              <p:nvPr/>
            </p:nvSpPr>
            <p:spPr>
              <a:xfrm>
                <a:off x="7848600" y="10907378"/>
                <a:ext cx="158511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𝐓</m:t>
                          </m:r>
                        </m:e>
                        <m:sup>
                          <m:r>
                            <a:rPr lang="en-US" sz="2400" i="1">
                              <a:latin typeface="Cambria Math" panose="02040503050406030204" pitchFamily="18" charset="0"/>
                              <a:ea typeface="Cambria Math" panose="02040503050406030204" pitchFamily="18" charset="0"/>
                            </a:rPr>
                            <m:t>𝑒</m:t>
                          </m:r>
                        </m:sup>
                      </m:sSup>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𝐂</m:t>
                      </m:r>
                      <m:sSup>
                        <m:sSupPr>
                          <m:ctrlPr>
                            <a:rPr lang="en-US" sz="2400" b="1" i="1">
                              <a:latin typeface="Cambria Math"/>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𝐄</m:t>
                          </m:r>
                        </m:e>
                        <m:sup>
                          <m:r>
                            <a:rPr lang="en-US" sz="2400" i="1">
                              <a:latin typeface="Cambria Math" panose="02040503050406030204" pitchFamily="18" charset="0"/>
                              <a:ea typeface="Cambria Math" panose="02040503050406030204" pitchFamily="18" charset="0"/>
                            </a:rPr>
                            <m:t>𝑒</m:t>
                          </m:r>
                        </m:sup>
                      </m:sSup>
                      <m:r>
                        <a:rPr lang="en-US" sz="2400" i="1">
                          <a:latin typeface="Cambria Math" panose="02040503050406030204" pitchFamily="18" charset="0"/>
                          <a:ea typeface="Cambria Math" panose="02040503050406030204" pitchFamily="18" charset="0"/>
                        </a:rPr>
                        <m:t>,</m:t>
                      </m:r>
                    </m:oMath>
                  </m:oMathPara>
                </a14:m>
                <a:endParaRPr lang="en-US" sz="2400" dirty="0">
                  <a:latin typeface="Cambria Math" panose="02040503050406030204" pitchFamily="18" charset="0"/>
                  <a:ea typeface="Cambria Math" panose="02040503050406030204" pitchFamily="18" charset="0"/>
                </a:endParaRPr>
              </a:p>
            </p:txBody>
          </p:sp>
        </mc:Choice>
        <mc:Fallback xmlns="">
          <p:sp>
            <p:nvSpPr>
              <p:cNvPr id="162" name="Rectangle 161"/>
              <p:cNvSpPr>
                <a:spLocks noRot="1" noChangeAspect="1" noMove="1" noResize="1" noEditPoints="1" noAdjustHandles="1" noChangeArrowheads="1" noChangeShapeType="1" noTextEdit="1"/>
              </p:cNvSpPr>
              <p:nvPr/>
            </p:nvSpPr>
            <p:spPr>
              <a:xfrm>
                <a:off x="7848600" y="10907378"/>
                <a:ext cx="1585114" cy="461665"/>
              </a:xfrm>
              <a:prstGeom prst="rect">
                <a:avLst/>
              </a:prstGeom>
              <a:blipFill rotWithShape="1">
                <a:blip r:embed="rId9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3" name="Rectangle 162"/>
              <p:cNvSpPr/>
              <p:nvPr/>
            </p:nvSpPr>
            <p:spPr>
              <a:xfrm>
                <a:off x="7848600" y="10296602"/>
                <a:ext cx="3682034" cy="5237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𝐓</m:t>
                          </m:r>
                        </m:e>
                        <m:sup>
                          <m:r>
                            <a:rPr lang="en-US" sz="2400" i="1">
                              <a:latin typeface="Cambria Math" panose="02040503050406030204" pitchFamily="18" charset="0"/>
                              <a:ea typeface="Cambria Math" panose="02040503050406030204" pitchFamily="18" charset="0"/>
                            </a:rPr>
                            <m:t>𝑒</m:t>
                          </m:r>
                        </m:sup>
                      </m:sSup>
                      <m:r>
                        <a:rPr lang="en-US" sz="2400" i="1">
                          <a:latin typeface="Cambria Math" panose="02040503050406030204" pitchFamily="18" charset="0"/>
                          <a:ea typeface="Cambria Math" panose="02040503050406030204" pitchFamily="18" charset="0"/>
                        </a:rPr>
                        <m:t>=</m:t>
                      </m:r>
                      <m:sSup>
                        <m:sSupPr>
                          <m:ctrlPr>
                            <a:rPr lang="en-US" sz="2400" i="1">
                              <a:latin typeface="Cambria Math"/>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𝐅</m:t>
                          </m:r>
                        </m:e>
                        <m:sup>
                          <m:sSup>
                            <m:sSupPr>
                              <m:ctrlPr>
                                <a:rPr lang="en-US" sz="2400" i="1">
                                  <a:latin typeface="Cambria Math"/>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𝑒</m:t>
                              </m:r>
                            </m:e>
                            <m:sup>
                              <m:r>
                                <a:rPr lang="en-US" sz="2400" i="1">
                                  <a:latin typeface="Cambria Math" panose="02040503050406030204" pitchFamily="18" charset="0"/>
                                  <a:ea typeface="Cambria Math" panose="02040503050406030204" pitchFamily="18" charset="0"/>
                                </a:rPr>
                                <m:t>−1</m:t>
                              </m:r>
                            </m:sup>
                          </m:sSup>
                        </m:sup>
                      </m:sSup>
                      <m:d>
                        <m:dPr>
                          <m:begChr m:val="{"/>
                          <m:endChr m:val="}"/>
                          <m:ctrlPr>
                            <a:rPr lang="en-US" sz="2400" i="1">
                              <a:latin typeface="Cambria Math"/>
                              <a:ea typeface="Cambria Math" panose="02040503050406030204" pitchFamily="18" charset="0"/>
                            </a:rPr>
                          </m:ctrlPr>
                        </m:dPr>
                        <m:e>
                          <m:d>
                            <m:dPr>
                              <m:ctrlPr>
                                <a:rPr lang="en-US" sz="2400" i="1">
                                  <a:latin typeface="Cambria Math"/>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𝑑𝑒𝑡</m:t>
                              </m:r>
                              <m:sSup>
                                <m:sSupPr>
                                  <m:ctrlPr>
                                    <a:rPr lang="en-US" sz="2400" i="1">
                                      <a:latin typeface="Cambria Math"/>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𝐅</m:t>
                                  </m:r>
                                </m:e>
                                <m:sup>
                                  <m:r>
                                    <a:rPr lang="en-US" sz="2400" i="1">
                                      <a:latin typeface="Cambria Math" panose="02040503050406030204" pitchFamily="18" charset="0"/>
                                      <a:ea typeface="Cambria Math" panose="02040503050406030204" pitchFamily="18" charset="0"/>
                                    </a:rPr>
                                    <m:t>𝑒</m:t>
                                  </m:r>
                                </m:sup>
                              </m:sSup>
                            </m:e>
                          </m:d>
                          <m:r>
                            <a:rPr lang="en-US" sz="2400" b="1" i="1">
                              <a:latin typeface="Cambria Math" panose="02040503050406030204" pitchFamily="18" charset="0"/>
                              <a:ea typeface="Cambria Math" panose="02040503050406030204" pitchFamily="18" charset="0"/>
                            </a:rPr>
                            <m:t>𝛔</m:t>
                          </m:r>
                        </m:e>
                      </m:d>
                      <m:sSup>
                        <m:sSupPr>
                          <m:ctrlPr>
                            <a:rPr lang="en-US" sz="2400" i="1">
                              <a:latin typeface="Cambria Math"/>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𝐅</m:t>
                          </m:r>
                        </m:e>
                        <m:sup>
                          <m:sSup>
                            <m:sSupPr>
                              <m:ctrlPr>
                                <a:rPr lang="en-US" sz="2400" i="1">
                                  <a:latin typeface="Cambria Math"/>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𝑒</m:t>
                              </m:r>
                            </m:e>
                            <m:sup>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𝑇</m:t>
                              </m:r>
                            </m:sup>
                          </m:sSup>
                        </m:sup>
                      </m:sSup>
                    </m:oMath>
                  </m:oMathPara>
                </a14:m>
                <a:endParaRPr lang="en-US" sz="24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63" name="Rectangle 162"/>
              <p:cNvSpPr>
                <a:spLocks noRot="1" noChangeAspect="1" noMove="1" noResize="1" noEditPoints="1" noAdjustHandles="1" noChangeArrowheads="1" noChangeShapeType="1" noTextEdit="1"/>
              </p:cNvSpPr>
              <p:nvPr/>
            </p:nvSpPr>
            <p:spPr>
              <a:xfrm>
                <a:off x="7848600" y="10296602"/>
                <a:ext cx="3682034" cy="523798"/>
              </a:xfrm>
              <a:prstGeom prst="rect">
                <a:avLst/>
              </a:prstGeom>
              <a:blipFill rotWithShape="1">
                <a:blip r:embed="rId9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4" name="Rectangle 163"/>
              <p:cNvSpPr/>
              <p:nvPr/>
            </p:nvSpPr>
            <p:spPr>
              <a:xfrm>
                <a:off x="9296400" y="10706100"/>
                <a:ext cx="2745752" cy="783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𝐄</m:t>
                          </m:r>
                        </m:e>
                        <m:sup>
                          <m:r>
                            <a:rPr lang="en-US" sz="2400" i="1">
                              <a:latin typeface="Cambria Math" panose="02040503050406030204" pitchFamily="18" charset="0"/>
                              <a:ea typeface="Cambria Math" panose="02040503050406030204" pitchFamily="18" charset="0"/>
                            </a:rPr>
                            <m:t>𝑒</m:t>
                          </m:r>
                        </m:sup>
                      </m:sSup>
                      <m:r>
                        <a:rPr lang="en-US" sz="2400" i="1">
                          <a:latin typeface="Cambria Math" panose="02040503050406030204" pitchFamily="18" charset="0"/>
                          <a:ea typeface="Cambria Math" panose="02040503050406030204" pitchFamily="18" charset="0"/>
                        </a:rPr>
                        <m:t>=</m:t>
                      </m:r>
                      <m:f>
                        <m:fPr>
                          <m:ctrlPr>
                            <a:rPr lang="en-US" sz="2400" i="1">
                              <a:latin typeface="Cambria Math"/>
                              <a:ea typeface="Cambria Math" panose="02040503050406030204" pitchFamily="18" charset="0"/>
                            </a:rPr>
                          </m:ctrlPr>
                        </m:fPr>
                        <m:num>
                          <m:r>
                            <a:rPr lang="en-US" sz="2400">
                              <a:latin typeface="Cambria Math" panose="02040503050406030204" pitchFamily="18" charset="0"/>
                              <a:ea typeface="Cambria Math" panose="02040503050406030204" pitchFamily="18" charset="0"/>
                            </a:rPr>
                            <m:t>1</m:t>
                          </m:r>
                        </m:num>
                        <m:den>
                          <m:r>
                            <a:rPr lang="en-US" sz="2400">
                              <a:latin typeface="Cambria Math" panose="02040503050406030204" pitchFamily="18" charset="0"/>
                              <a:ea typeface="Cambria Math" panose="02040503050406030204" pitchFamily="18" charset="0"/>
                            </a:rPr>
                            <m:t>2</m:t>
                          </m:r>
                        </m:den>
                      </m:f>
                      <m:d>
                        <m:dPr>
                          <m:begChr m:val="{"/>
                          <m:endChr m:val="}"/>
                          <m:ctrlPr>
                            <a:rPr lang="en-US" sz="2400" i="1">
                              <a:latin typeface="Cambria Math"/>
                              <a:ea typeface="Cambria Math" panose="02040503050406030204" pitchFamily="18" charset="0"/>
                            </a:rPr>
                          </m:ctrlPr>
                        </m:dPr>
                        <m:e>
                          <m:sSup>
                            <m:sSupPr>
                              <m:ctrlPr>
                                <a:rPr lang="en-US" sz="2400" i="1">
                                  <a:latin typeface="Cambria Math"/>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𝐅</m:t>
                              </m:r>
                            </m:e>
                            <m:sup>
                              <m:sSup>
                                <m:sSupPr>
                                  <m:ctrlPr>
                                    <a:rPr lang="en-US" sz="2400" i="1">
                                      <a:latin typeface="Cambria Math"/>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𝑒</m:t>
                                  </m:r>
                                </m:e>
                                <m:sup>
                                  <m:r>
                                    <a:rPr lang="en-US" sz="2400" i="1">
                                      <a:latin typeface="Cambria Math" panose="02040503050406030204" pitchFamily="18" charset="0"/>
                                      <a:ea typeface="Cambria Math" panose="02040503050406030204" pitchFamily="18" charset="0"/>
                                    </a:rPr>
                                    <m:t>𝑇</m:t>
                                  </m:r>
                                </m:sup>
                              </m:sSup>
                            </m:sup>
                          </m:sSup>
                          <m:sSup>
                            <m:sSupPr>
                              <m:ctrlPr>
                                <a:rPr lang="en-US" sz="2400" i="1">
                                  <a:latin typeface="Cambria Math"/>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𝐅</m:t>
                              </m:r>
                            </m:e>
                            <m:sup>
                              <m:r>
                                <a:rPr lang="en-US" sz="2400" i="1">
                                  <a:latin typeface="Cambria Math" panose="02040503050406030204" pitchFamily="18" charset="0"/>
                                  <a:ea typeface="Cambria Math" panose="02040503050406030204" pitchFamily="18" charset="0"/>
                                </a:rPr>
                                <m:t>𝑒</m:t>
                              </m:r>
                            </m:sup>
                          </m:sSup>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𝐈</m:t>
                          </m:r>
                        </m:e>
                      </m:d>
                    </m:oMath>
                  </m:oMathPara>
                </a14:m>
                <a:endParaRPr lang="en-US" sz="2400" dirty="0">
                  <a:latin typeface="Cambria Math" panose="02040503050406030204" pitchFamily="18" charset="0"/>
                  <a:ea typeface="Cambria Math" panose="02040503050406030204" pitchFamily="18" charset="0"/>
                </a:endParaRPr>
              </a:p>
            </p:txBody>
          </p:sp>
        </mc:Choice>
        <mc:Fallback xmlns="">
          <p:sp>
            <p:nvSpPr>
              <p:cNvPr id="164" name="Rectangle 163"/>
              <p:cNvSpPr>
                <a:spLocks noRot="1" noChangeAspect="1" noMove="1" noResize="1" noEditPoints="1" noAdjustHandles="1" noChangeArrowheads="1" noChangeShapeType="1" noTextEdit="1"/>
              </p:cNvSpPr>
              <p:nvPr/>
            </p:nvSpPr>
            <p:spPr>
              <a:xfrm>
                <a:off x="9296400" y="10706100"/>
                <a:ext cx="2745752" cy="783804"/>
              </a:xfrm>
              <a:prstGeom prst="rect">
                <a:avLst/>
              </a:prstGeom>
              <a:blipFill rotWithShape="1">
                <a:blip r:embed="rId98"/>
                <a:stretch>
                  <a:fillRect/>
                </a:stretch>
              </a:blipFill>
            </p:spPr>
            <p:txBody>
              <a:bodyPr/>
              <a:lstStyle/>
              <a:p>
                <a:r>
                  <a:rPr lang="en-US">
                    <a:noFill/>
                  </a:rPr>
                  <a:t> </a:t>
                </a:r>
              </a:p>
            </p:txBody>
          </p:sp>
        </mc:Fallback>
      </mc:AlternateContent>
      <p:sp>
        <p:nvSpPr>
          <p:cNvPr id="165" name="TextBox 164"/>
          <p:cNvSpPr txBox="1"/>
          <p:nvPr/>
        </p:nvSpPr>
        <p:spPr>
          <a:xfrm>
            <a:off x="7912100" y="9856435"/>
            <a:ext cx="2342308" cy="461665"/>
          </a:xfrm>
          <a:prstGeom prst="rect">
            <a:avLst/>
          </a:prstGeom>
          <a:noFill/>
        </p:spPr>
        <p:txBody>
          <a:bodyPr wrap="none" rtlCol="0">
            <a:spAutoFit/>
          </a:bodyPr>
          <a:lstStyle/>
          <a:p>
            <a:r>
              <a:rPr lang="en-US" sz="2400" u="sng" dirty="0" smtClean="0">
                <a:latin typeface="Arial" panose="020B0604020202020204" pitchFamily="34" charset="0"/>
                <a:cs typeface="Arial" panose="020B0604020202020204" pitchFamily="34" charset="0"/>
              </a:rPr>
              <a:t>Constitutive law</a:t>
            </a:r>
          </a:p>
        </p:txBody>
      </p:sp>
      <mc:AlternateContent xmlns:mc="http://schemas.openxmlformats.org/markup-compatibility/2006" xmlns:a14="http://schemas.microsoft.com/office/drawing/2010/main">
        <mc:Choice Requires="a14">
          <p:sp>
            <p:nvSpPr>
              <p:cNvPr id="170" name="Rectangle 169"/>
              <p:cNvSpPr/>
              <p:nvPr/>
            </p:nvSpPr>
            <p:spPr>
              <a:xfrm>
                <a:off x="12086719" y="10296602"/>
                <a:ext cx="14984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ea typeface="Cambria Math" panose="02040503050406030204" pitchFamily="18" charset="0"/>
                        </a:rPr>
                        <m:t>𝐅</m:t>
                      </m:r>
                      <m:r>
                        <a:rPr lang="en-US" sz="2400" i="1">
                          <a:latin typeface="Cambria Math" panose="02040503050406030204" pitchFamily="18" charset="0"/>
                          <a:ea typeface="Cambria Math" panose="02040503050406030204" pitchFamily="18" charset="0"/>
                        </a:rPr>
                        <m:t>=</m:t>
                      </m:r>
                      <m:sSup>
                        <m:sSupPr>
                          <m:ctrlPr>
                            <a:rPr lang="en-US" sz="2400" i="1">
                              <a:latin typeface="Cambria Math"/>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𝐅</m:t>
                          </m:r>
                        </m:e>
                        <m:sup>
                          <m:r>
                            <a:rPr lang="en-US" sz="2400" i="1">
                              <a:latin typeface="Cambria Math" panose="02040503050406030204" pitchFamily="18" charset="0"/>
                              <a:ea typeface="Cambria Math" panose="02040503050406030204" pitchFamily="18" charset="0"/>
                            </a:rPr>
                            <m:t>𝑒</m:t>
                          </m:r>
                        </m:sup>
                      </m:sSup>
                      <m:sSup>
                        <m:sSupPr>
                          <m:ctrlPr>
                            <a:rPr lang="en-US" sz="2400" i="1">
                              <a:latin typeface="Cambria Math"/>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𝐅</m:t>
                          </m:r>
                        </m:e>
                        <m:sup>
                          <m:r>
                            <a:rPr lang="en-US" sz="2400" i="1">
                              <a:latin typeface="Cambria Math" panose="02040503050406030204" pitchFamily="18" charset="0"/>
                              <a:ea typeface="Cambria Math" panose="02040503050406030204" pitchFamily="18" charset="0"/>
                            </a:rPr>
                            <m:t>𝑝</m:t>
                          </m:r>
                        </m:sup>
                      </m:sSup>
                    </m:oMath>
                  </m:oMathPara>
                </a14:m>
                <a:endParaRPr lang="en-US" sz="2400" dirty="0">
                  <a:latin typeface="Cambria Math" panose="02040503050406030204" pitchFamily="18" charset="0"/>
                  <a:ea typeface="Cambria Math" panose="02040503050406030204" pitchFamily="18" charset="0"/>
                </a:endParaRPr>
              </a:p>
            </p:txBody>
          </p:sp>
        </mc:Choice>
        <mc:Fallback xmlns="">
          <p:sp>
            <p:nvSpPr>
              <p:cNvPr id="170" name="Rectangle 169"/>
              <p:cNvSpPr>
                <a:spLocks noRot="1" noChangeAspect="1" noMove="1" noResize="1" noEditPoints="1" noAdjustHandles="1" noChangeArrowheads="1" noChangeShapeType="1" noTextEdit="1"/>
              </p:cNvSpPr>
              <p:nvPr/>
            </p:nvSpPr>
            <p:spPr>
              <a:xfrm>
                <a:off x="12086719" y="10296602"/>
                <a:ext cx="1498424" cy="461665"/>
              </a:xfrm>
              <a:prstGeom prst="rect">
                <a:avLst/>
              </a:prstGeom>
              <a:blipFill rotWithShape="1">
                <a:blip r:embed="rId9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1" name="Rectangle 170"/>
              <p:cNvSpPr/>
              <p:nvPr/>
            </p:nvSpPr>
            <p:spPr>
              <a:xfrm>
                <a:off x="12086719" y="10907378"/>
                <a:ext cx="1670201" cy="4732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a:ea typeface="Cambria Math" panose="02040503050406030204" pitchFamily="18" charset="0"/>
                            </a:rPr>
                          </m:ctrlPr>
                        </m:sSupPr>
                        <m:e>
                          <m:acc>
                            <m:accPr>
                              <m:chr m:val="̇"/>
                              <m:ctrlPr>
                                <a:rPr lang="en-US" sz="2400" i="1">
                                  <a:latin typeface="Cambria Math"/>
                                  <a:ea typeface="Cambria Math" panose="02040503050406030204" pitchFamily="18" charset="0"/>
                                </a:rPr>
                              </m:ctrlPr>
                            </m:accPr>
                            <m:e>
                              <m:r>
                                <a:rPr lang="en-US" sz="2400" b="1" i="1">
                                  <a:latin typeface="Cambria Math" panose="02040503050406030204" pitchFamily="18" charset="0"/>
                                  <a:ea typeface="Cambria Math" panose="02040503050406030204" pitchFamily="18" charset="0"/>
                                </a:rPr>
                                <m:t>𝐅</m:t>
                              </m:r>
                            </m:e>
                          </m:acc>
                        </m:e>
                        <m:sup>
                          <m:r>
                            <a:rPr lang="en-US" sz="2400" i="1">
                              <a:latin typeface="Cambria Math" panose="02040503050406030204" pitchFamily="18" charset="0"/>
                              <a:ea typeface="Cambria Math" panose="02040503050406030204" pitchFamily="18" charset="0"/>
                            </a:rPr>
                            <m:t>𝑝</m:t>
                          </m:r>
                        </m:sup>
                      </m:sSup>
                      <m:r>
                        <a:rPr lang="en-US" sz="2400" i="1">
                          <a:latin typeface="Cambria Math" panose="02040503050406030204" pitchFamily="18" charset="0"/>
                          <a:ea typeface="Cambria Math" panose="02040503050406030204" pitchFamily="18" charset="0"/>
                        </a:rPr>
                        <m:t>=</m:t>
                      </m:r>
                      <m:sSup>
                        <m:sSupPr>
                          <m:ctrlPr>
                            <a:rPr lang="en-US" sz="2400" i="1">
                              <a:latin typeface="Cambria Math"/>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𝐋</m:t>
                          </m:r>
                        </m:e>
                        <m:sup>
                          <m:r>
                            <a:rPr lang="en-US" sz="2400" i="1">
                              <a:latin typeface="Cambria Math" panose="02040503050406030204" pitchFamily="18" charset="0"/>
                              <a:ea typeface="Cambria Math" panose="02040503050406030204" pitchFamily="18" charset="0"/>
                            </a:rPr>
                            <m:t>𝑝</m:t>
                          </m:r>
                        </m:sup>
                      </m:sSup>
                      <m:sSup>
                        <m:sSupPr>
                          <m:ctrlPr>
                            <a:rPr lang="en-US" sz="2400" i="1">
                              <a:latin typeface="Cambria Math"/>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𝐅</m:t>
                          </m:r>
                        </m:e>
                        <m:sup>
                          <m:r>
                            <a:rPr lang="en-US" sz="2400" i="1">
                              <a:latin typeface="Cambria Math" panose="02040503050406030204" pitchFamily="18" charset="0"/>
                              <a:ea typeface="Cambria Math" panose="02040503050406030204" pitchFamily="18" charset="0"/>
                            </a:rPr>
                            <m:t>𝑝</m:t>
                          </m:r>
                        </m:sup>
                      </m:sSup>
                    </m:oMath>
                  </m:oMathPara>
                </a14:m>
                <a:endParaRPr lang="en-US" sz="2400" dirty="0">
                  <a:latin typeface="Cambria Math" panose="02040503050406030204" pitchFamily="18" charset="0"/>
                  <a:ea typeface="Cambria Math" panose="02040503050406030204" pitchFamily="18" charset="0"/>
                </a:endParaRPr>
              </a:p>
            </p:txBody>
          </p:sp>
        </mc:Choice>
        <mc:Fallback xmlns="">
          <p:sp>
            <p:nvSpPr>
              <p:cNvPr id="171" name="Rectangle 170"/>
              <p:cNvSpPr>
                <a:spLocks noRot="1" noChangeAspect="1" noMove="1" noResize="1" noEditPoints="1" noAdjustHandles="1" noChangeArrowheads="1" noChangeShapeType="1" noTextEdit="1"/>
              </p:cNvSpPr>
              <p:nvPr/>
            </p:nvSpPr>
            <p:spPr>
              <a:xfrm>
                <a:off x="12086719" y="10907378"/>
                <a:ext cx="1670201" cy="473206"/>
              </a:xfrm>
              <a:prstGeom prst="rect">
                <a:avLst/>
              </a:prstGeom>
              <a:blipFill rotWithShape="1">
                <a:blip r:embed="rId10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2" name="Rectangle 171"/>
              <p:cNvSpPr/>
              <p:nvPr/>
            </p:nvSpPr>
            <p:spPr>
              <a:xfrm>
                <a:off x="12086719" y="11351869"/>
                <a:ext cx="1857881" cy="8033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i="1">
                              <a:latin typeface="Cambria Math"/>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𝑑</m:t>
                          </m:r>
                          <m:sSup>
                            <m:sSupPr>
                              <m:ctrlPr>
                                <a:rPr lang="en-US" sz="2400" b="1" i="1">
                                  <a:latin typeface="Cambria Math"/>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𝐅</m:t>
                              </m:r>
                            </m:e>
                            <m:sup>
                              <m:r>
                                <a:rPr lang="en-US" sz="2400" i="1">
                                  <a:latin typeface="Cambria Math" panose="02040503050406030204" pitchFamily="18" charset="0"/>
                                  <a:ea typeface="Cambria Math" panose="02040503050406030204" pitchFamily="18" charset="0"/>
                                </a:rPr>
                                <m:t>𝑝</m:t>
                              </m:r>
                            </m:sup>
                          </m:sSup>
                        </m:num>
                        <m:den>
                          <m:r>
                            <a:rPr lang="en-US" sz="2400" i="1">
                              <a:latin typeface="Cambria Math" panose="02040503050406030204" pitchFamily="18" charset="0"/>
                              <a:ea typeface="Cambria Math" panose="02040503050406030204" pitchFamily="18" charset="0"/>
                            </a:rPr>
                            <m:t>𝑑𝑡</m:t>
                          </m:r>
                        </m:den>
                      </m:f>
                      <m:r>
                        <a:rPr lang="en-US" sz="2400" i="1">
                          <a:latin typeface="Cambria Math" panose="02040503050406030204" pitchFamily="18" charset="0"/>
                          <a:ea typeface="Cambria Math" panose="02040503050406030204" pitchFamily="18" charset="0"/>
                        </a:rPr>
                        <m:t>=</m:t>
                      </m:r>
                      <m:sSup>
                        <m:sSupPr>
                          <m:ctrlPr>
                            <a:rPr lang="en-US" sz="2400" i="1">
                              <a:latin typeface="Cambria Math"/>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𝐋</m:t>
                          </m:r>
                        </m:e>
                        <m:sup>
                          <m:r>
                            <a:rPr lang="en-US" sz="2400" i="1">
                              <a:latin typeface="Cambria Math" panose="02040503050406030204" pitchFamily="18" charset="0"/>
                              <a:ea typeface="Cambria Math" panose="02040503050406030204" pitchFamily="18" charset="0"/>
                            </a:rPr>
                            <m:t>𝑝</m:t>
                          </m:r>
                        </m:sup>
                      </m:sSup>
                      <m:sSup>
                        <m:sSupPr>
                          <m:ctrlPr>
                            <a:rPr lang="en-US" sz="2400" i="1">
                              <a:latin typeface="Cambria Math"/>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𝐅</m:t>
                          </m:r>
                        </m:e>
                        <m:sup>
                          <m:r>
                            <a:rPr lang="en-US" sz="2400" i="1">
                              <a:latin typeface="Cambria Math" panose="02040503050406030204" pitchFamily="18" charset="0"/>
                              <a:ea typeface="Cambria Math" panose="02040503050406030204" pitchFamily="18" charset="0"/>
                            </a:rPr>
                            <m:t>𝑝</m:t>
                          </m:r>
                        </m:sup>
                      </m:sSup>
                    </m:oMath>
                  </m:oMathPara>
                </a14:m>
                <a:endParaRPr lang="en-US" sz="2400" dirty="0">
                  <a:latin typeface="Cambria Math" panose="02040503050406030204" pitchFamily="18" charset="0"/>
                  <a:ea typeface="Cambria Math" panose="02040503050406030204" pitchFamily="18" charset="0"/>
                </a:endParaRPr>
              </a:p>
            </p:txBody>
          </p:sp>
        </mc:Choice>
        <mc:Fallback xmlns="">
          <p:sp>
            <p:nvSpPr>
              <p:cNvPr id="172" name="Rectangle 171"/>
              <p:cNvSpPr>
                <a:spLocks noRot="1" noChangeAspect="1" noMove="1" noResize="1" noEditPoints="1" noAdjustHandles="1" noChangeArrowheads="1" noChangeShapeType="1" noTextEdit="1"/>
              </p:cNvSpPr>
              <p:nvPr/>
            </p:nvSpPr>
            <p:spPr>
              <a:xfrm>
                <a:off x="12086719" y="11351869"/>
                <a:ext cx="1857881" cy="803361"/>
              </a:xfrm>
              <a:prstGeom prst="rect">
                <a:avLst/>
              </a:prstGeom>
              <a:blipFill rotWithShape="1">
                <a:blip r:embed="rId101"/>
                <a:stretch>
                  <a:fillRect/>
                </a:stretch>
              </a:blipFill>
            </p:spPr>
            <p:txBody>
              <a:bodyPr/>
              <a:lstStyle/>
              <a:p>
                <a:r>
                  <a:rPr lang="en-US">
                    <a:noFill/>
                  </a:rPr>
                  <a:t> </a:t>
                </a:r>
              </a:p>
            </p:txBody>
          </p:sp>
        </mc:Fallback>
      </mc:AlternateContent>
      <p:sp>
        <p:nvSpPr>
          <p:cNvPr id="173" name="TextBox 172"/>
          <p:cNvSpPr txBox="1"/>
          <p:nvPr/>
        </p:nvSpPr>
        <p:spPr>
          <a:xfrm>
            <a:off x="12007351" y="9856435"/>
            <a:ext cx="1435008" cy="461665"/>
          </a:xfrm>
          <a:prstGeom prst="rect">
            <a:avLst/>
          </a:prstGeom>
          <a:noFill/>
        </p:spPr>
        <p:txBody>
          <a:bodyPr wrap="none" rtlCol="0">
            <a:spAutoFit/>
          </a:bodyPr>
          <a:lstStyle/>
          <a:p>
            <a:r>
              <a:rPr lang="en-US" sz="2400" u="sng" dirty="0" smtClean="0">
                <a:latin typeface="Arial" panose="020B0604020202020204" pitchFamily="34" charset="0"/>
                <a:cs typeface="Arial" panose="020B0604020202020204" pitchFamily="34" charset="0"/>
              </a:rPr>
              <a:t>Flow rule</a:t>
            </a:r>
          </a:p>
        </p:txBody>
      </p:sp>
      <p:pic>
        <p:nvPicPr>
          <p:cNvPr id="174" name="Picture 26"/>
          <p:cNvPicPr>
            <a:picLocks noChangeAspect="1" noChangeArrowheads="1"/>
          </p:cNvPicPr>
          <p:nvPr/>
        </p:nvPicPr>
        <p:blipFill>
          <a:blip r:embed="rId102" cstate="print">
            <a:extLst>
              <a:ext uri="{28A0092B-C50C-407E-A947-70E740481C1C}">
                <a14:useLocalDpi xmlns:a14="http://schemas.microsoft.com/office/drawing/2010/main" val="0"/>
              </a:ext>
            </a:extLst>
          </a:blip>
          <a:srcRect/>
          <a:stretch>
            <a:fillRect/>
          </a:stretch>
        </p:blipFill>
        <p:spPr bwMode="auto">
          <a:xfrm>
            <a:off x="13843041" y="9918685"/>
            <a:ext cx="2118229" cy="196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75" name="Rectangle 174"/>
              <p:cNvSpPr/>
              <p:nvPr/>
            </p:nvSpPr>
            <p:spPr>
              <a:xfrm>
                <a:off x="8357264" y="12309421"/>
                <a:ext cx="4275594" cy="5037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latin typeface="Cambria Math"/>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𝜏</m:t>
                          </m:r>
                        </m:e>
                        <m:sub>
                          <m:r>
                            <a:rPr lang="en-US" sz="2400" i="1">
                              <a:latin typeface="Cambria Math" panose="02040503050406030204" pitchFamily="18" charset="0"/>
                              <a:ea typeface="Cambria Math" panose="02040503050406030204" pitchFamily="18" charset="0"/>
                            </a:rPr>
                            <m:t>𝑐</m:t>
                          </m:r>
                        </m:sub>
                        <m:sup>
                          <m:r>
                            <a:rPr lang="en-US" sz="2400" i="1">
                              <a:latin typeface="Cambria Math" panose="02040503050406030204" pitchFamily="18" charset="0"/>
                              <a:ea typeface="Cambria Math" panose="02040503050406030204" pitchFamily="18" charset="0"/>
                            </a:rPr>
                            <m:t>𝛼</m:t>
                          </m:r>
                        </m:sup>
                      </m:sSubSup>
                      <m:r>
                        <a:rPr lang="en-US" sz="2400" i="1">
                          <a:latin typeface="Cambria Math" panose="02040503050406030204" pitchFamily="18" charset="0"/>
                          <a:ea typeface="Cambria Math" panose="02040503050406030204" pitchFamily="18" charset="0"/>
                        </a:rPr>
                        <m:t>=</m:t>
                      </m:r>
                      <m:sSubSup>
                        <m:sSubSupPr>
                          <m:ctrlPr>
                            <a:rPr lang="en-US" sz="2400" i="1">
                              <a:latin typeface="Cambria Math"/>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𝜏</m:t>
                          </m:r>
                        </m:e>
                        <m:sub>
                          <m:r>
                            <a:rPr lang="en-US" sz="2400" i="1">
                              <a:latin typeface="Cambria Math" panose="02040503050406030204" pitchFamily="18" charset="0"/>
                              <a:ea typeface="Cambria Math" panose="02040503050406030204" pitchFamily="18" charset="0"/>
                            </a:rPr>
                            <m:t>0,</m:t>
                          </m:r>
                          <m:r>
                            <a:rPr lang="en-US" sz="2400" i="1">
                              <a:latin typeface="Cambria Math" panose="02040503050406030204" pitchFamily="18" charset="0"/>
                              <a:ea typeface="Cambria Math" panose="02040503050406030204" pitchFamily="18" charset="0"/>
                            </a:rPr>
                            <m:t>𝑓</m:t>
                          </m:r>
                        </m:sub>
                        <m:sup>
                          <m:r>
                            <a:rPr lang="en-US" sz="2400" i="1">
                              <a:latin typeface="Cambria Math" panose="02040503050406030204" pitchFamily="18" charset="0"/>
                              <a:ea typeface="Cambria Math" panose="02040503050406030204" pitchFamily="18" charset="0"/>
                            </a:rPr>
                            <m:t>𝛼</m:t>
                          </m:r>
                        </m:sup>
                      </m:sSubSup>
                      <m:r>
                        <a:rPr lang="en-US" sz="2400" i="1">
                          <a:latin typeface="Cambria Math" panose="02040503050406030204" pitchFamily="18" charset="0"/>
                          <a:ea typeface="Cambria Math" panose="02040503050406030204" pitchFamily="18" charset="0"/>
                        </a:rPr>
                        <m:t>+</m:t>
                      </m:r>
                      <m:sSubSup>
                        <m:sSubSupPr>
                          <m:ctrlPr>
                            <a:rPr lang="en-US" sz="2400" i="1">
                              <a:latin typeface="Cambria Math"/>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𝜏</m:t>
                          </m:r>
                        </m:e>
                        <m:sub>
                          <m:r>
                            <a:rPr lang="en-US" sz="2400" i="1">
                              <a:latin typeface="Cambria Math" panose="02040503050406030204" pitchFamily="18" charset="0"/>
                              <a:ea typeface="Cambria Math" panose="02040503050406030204" pitchFamily="18" charset="0"/>
                            </a:rPr>
                            <m:t>0,</m:t>
                          </m:r>
                          <m:r>
                            <a:rPr lang="en-US" sz="2400" i="1">
                              <a:latin typeface="Cambria Math" panose="02040503050406030204" pitchFamily="18" charset="0"/>
                              <a:ea typeface="Cambria Math" panose="02040503050406030204" pitchFamily="18" charset="0"/>
                            </a:rPr>
                            <m:t>𝐻𝑃</m:t>
                          </m:r>
                        </m:sub>
                        <m:sup>
                          <m:r>
                            <a:rPr lang="en-US" sz="2400" i="1">
                              <a:latin typeface="Cambria Math" panose="02040503050406030204" pitchFamily="18" charset="0"/>
                              <a:ea typeface="Cambria Math" panose="02040503050406030204" pitchFamily="18" charset="0"/>
                            </a:rPr>
                            <m:t>𝛼</m:t>
                          </m:r>
                        </m:sup>
                      </m:sSubSup>
                      <m:r>
                        <a:rPr lang="en-US" sz="2400" i="1">
                          <a:latin typeface="Cambria Math" panose="02040503050406030204" pitchFamily="18" charset="0"/>
                          <a:ea typeface="Cambria Math" panose="02040503050406030204" pitchFamily="18" charset="0"/>
                        </a:rPr>
                        <m:t>+</m:t>
                      </m:r>
                      <m:sSubSup>
                        <m:sSubSupPr>
                          <m:ctrlPr>
                            <a:rPr lang="en-US" sz="2400" i="1">
                              <a:latin typeface="Cambria Math"/>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𝜏</m:t>
                          </m:r>
                        </m:e>
                        <m:sub>
                          <m:r>
                            <a:rPr lang="en-US" sz="2400" i="1">
                              <a:latin typeface="Cambria Math" panose="02040503050406030204" pitchFamily="18" charset="0"/>
                              <a:ea typeface="Cambria Math" panose="02040503050406030204" pitchFamily="18" charset="0"/>
                            </a:rPr>
                            <m:t>𝑓𝑜𝑟</m:t>
                          </m:r>
                        </m:sub>
                        <m:sup>
                          <m:r>
                            <a:rPr lang="en-US" sz="2400" i="1">
                              <a:latin typeface="Cambria Math" panose="02040503050406030204" pitchFamily="18" charset="0"/>
                              <a:ea typeface="Cambria Math" panose="02040503050406030204" pitchFamily="18" charset="0"/>
                            </a:rPr>
                            <m:t>𝛼</m:t>
                          </m:r>
                        </m:sup>
                      </m:sSubSup>
                      <m:r>
                        <a:rPr lang="en-US" sz="2400" i="1">
                          <a:latin typeface="Cambria Math" panose="02040503050406030204" pitchFamily="18" charset="0"/>
                          <a:ea typeface="Cambria Math" panose="02040503050406030204" pitchFamily="18" charset="0"/>
                        </a:rPr>
                        <m:t>+</m:t>
                      </m:r>
                      <m:sSubSup>
                        <m:sSubSupPr>
                          <m:ctrlPr>
                            <a:rPr lang="en-US" sz="2400" i="1">
                              <a:latin typeface="Cambria Math"/>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𝜏</m:t>
                          </m:r>
                        </m:e>
                        <m:sub>
                          <m:r>
                            <a:rPr lang="en-US" sz="2400" i="1">
                              <a:latin typeface="Cambria Math" panose="02040503050406030204" pitchFamily="18" charset="0"/>
                              <a:ea typeface="Cambria Math" panose="02040503050406030204" pitchFamily="18" charset="0"/>
                            </a:rPr>
                            <m:t>𝑠𝑢𝑏</m:t>
                          </m:r>
                        </m:sub>
                        <m:sup>
                          <m:r>
                            <a:rPr lang="en-US" sz="2400" i="1">
                              <a:latin typeface="Cambria Math" panose="02040503050406030204" pitchFamily="18" charset="0"/>
                              <a:ea typeface="Cambria Math" panose="02040503050406030204" pitchFamily="18" charset="0"/>
                            </a:rPr>
                            <m:t>𝛼</m:t>
                          </m:r>
                        </m:sup>
                      </m:sSubSup>
                    </m:oMath>
                  </m:oMathPara>
                </a14:m>
                <a:endParaRPr lang="en-US" sz="2400" dirty="0">
                  <a:latin typeface="Cambria Math" panose="02040503050406030204" pitchFamily="18" charset="0"/>
                  <a:ea typeface="Cambria Math" panose="02040503050406030204" pitchFamily="18" charset="0"/>
                </a:endParaRPr>
              </a:p>
            </p:txBody>
          </p:sp>
        </mc:Choice>
        <mc:Fallback xmlns="">
          <p:sp>
            <p:nvSpPr>
              <p:cNvPr id="175" name="Rectangle 174"/>
              <p:cNvSpPr>
                <a:spLocks noRot="1" noChangeAspect="1" noMove="1" noResize="1" noEditPoints="1" noAdjustHandles="1" noChangeArrowheads="1" noChangeShapeType="1" noTextEdit="1"/>
              </p:cNvSpPr>
              <p:nvPr/>
            </p:nvSpPr>
            <p:spPr>
              <a:xfrm>
                <a:off x="8357264" y="12309421"/>
                <a:ext cx="4275594" cy="503728"/>
              </a:xfrm>
              <a:prstGeom prst="rect">
                <a:avLst/>
              </a:prstGeom>
              <a:blipFill rotWithShape="1">
                <a:blip r:embed="rId103"/>
                <a:stretch>
                  <a:fillRect b="-10843"/>
                </a:stretch>
              </a:blipFill>
            </p:spPr>
            <p:txBody>
              <a:bodyPr/>
              <a:lstStyle/>
              <a:p>
                <a:r>
                  <a:rPr lang="en-US">
                    <a:noFill/>
                  </a:rPr>
                  <a:t> </a:t>
                </a:r>
              </a:p>
            </p:txBody>
          </p:sp>
        </mc:Fallback>
      </mc:AlternateContent>
      <p:sp>
        <p:nvSpPr>
          <p:cNvPr id="176" name="Rectangle 175"/>
          <p:cNvSpPr/>
          <p:nvPr/>
        </p:nvSpPr>
        <p:spPr>
          <a:xfrm>
            <a:off x="8357264" y="11887200"/>
            <a:ext cx="3481529" cy="461665"/>
          </a:xfrm>
          <a:prstGeom prst="rect">
            <a:avLst/>
          </a:prstGeom>
        </p:spPr>
        <p:txBody>
          <a:bodyPr wrap="square">
            <a:spAutoFit/>
          </a:bodyPr>
          <a:lstStyle/>
          <a:p>
            <a:r>
              <a:rPr lang="en-US" sz="2400" u="sng" dirty="0" smtClean="0">
                <a:latin typeface="Arial" panose="020B0604020202020204" pitchFamily="34" charset="0"/>
                <a:cs typeface="Arial" panose="020B0604020202020204" pitchFamily="34" charset="0"/>
              </a:rPr>
              <a:t>Slip resistance:</a:t>
            </a:r>
            <a:endParaRPr lang="en-US" sz="2400" u="sng"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77" name="Rectangle 176"/>
              <p:cNvSpPr/>
              <p:nvPr/>
            </p:nvSpPr>
            <p:spPr>
              <a:xfrm>
                <a:off x="8305800" y="14323741"/>
                <a:ext cx="4348883"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latin typeface="Cambria Math"/>
                            </a:rPr>
                          </m:ctrlPr>
                        </m:sSubSupPr>
                        <m:e>
                          <m:r>
                            <a:rPr lang="en-US" sz="2400" i="1">
                              <a:latin typeface="Cambria Math"/>
                            </a:rPr>
                            <m:t>𝜏</m:t>
                          </m:r>
                        </m:e>
                        <m:sub>
                          <m:r>
                            <a:rPr lang="en-US" sz="2400" i="1">
                              <a:latin typeface="Cambria Math"/>
                            </a:rPr>
                            <m:t>𝑐</m:t>
                          </m:r>
                        </m:sub>
                        <m:sup>
                          <m:r>
                            <a:rPr lang="en-US" sz="2400" i="1">
                              <a:latin typeface="Cambria Math"/>
                            </a:rPr>
                            <m:t>𝛽</m:t>
                          </m:r>
                        </m:sup>
                      </m:sSubSup>
                      <m:r>
                        <a:rPr lang="en-US" sz="2400" i="1">
                          <a:latin typeface="Cambria Math"/>
                        </a:rPr>
                        <m:t>=</m:t>
                      </m:r>
                      <m:sSubSup>
                        <m:sSubSupPr>
                          <m:ctrlPr>
                            <a:rPr lang="en-US" sz="2400" i="1">
                              <a:latin typeface="Cambria Math"/>
                            </a:rPr>
                          </m:ctrlPr>
                        </m:sSubSupPr>
                        <m:e>
                          <m:r>
                            <a:rPr lang="en-US" sz="2400" i="1">
                              <a:latin typeface="Cambria Math"/>
                            </a:rPr>
                            <m:t>𝜏</m:t>
                          </m:r>
                        </m:e>
                        <m:sub>
                          <m:r>
                            <a:rPr lang="en-US" sz="2400" i="1">
                              <a:latin typeface="Cambria Math"/>
                            </a:rPr>
                            <m:t>0</m:t>
                          </m:r>
                        </m:sub>
                        <m:sup>
                          <m:r>
                            <a:rPr lang="en-US" sz="2400" i="1">
                              <a:latin typeface="Cambria Math"/>
                            </a:rPr>
                            <m:t>𝛽</m:t>
                          </m:r>
                        </m:sup>
                      </m:sSubSup>
                      <m:r>
                        <a:rPr lang="en-US" sz="2400" i="1">
                          <a:latin typeface="Cambria Math"/>
                        </a:rPr>
                        <m:t>+</m:t>
                      </m:r>
                      <m:sSup>
                        <m:sSupPr>
                          <m:ctrlPr>
                            <a:rPr lang="en-US" sz="2400" i="1">
                              <a:latin typeface="Cambria Math"/>
                            </a:rPr>
                          </m:ctrlPr>
                        </m:sSupPr>
                        <m:e>
                          <m:r>
                            <a:rPr lang="en-US" sz="2400" i="1">
                              <a:latin typeface="Cambria Math"/>
                            </a:rPr>
                            <m:t>𝜇</m:t>
                          </m:r>
                        </m:e>
                        <m:sup>
                          <m:r>
                            <a:rPr lang="en-US" sz="2400" i="1">
                              <a:latin typeface="Cambria Math"/>
                            </a:rPr>
                            <m:t>𝛽</m:t>
                          </m:r>
                        </m:sup>
                      </m:sSup>
                      <m:nary>
                        <m:naryPr>
                          <m:chr m:val="∑"/>
                          <m:limLoc m:val="undOvr"/>
                          <m:supHide m:val="on"/>
                          <m:ctrlPr>
                            <a:rPr lang="en-US" sz="2400" i="1">
                              <a:latin typeface="Cambria Math"/>
                            </a:rPr>
                          </m:ctrlPr>
                        </m:naryPr>
                        <m:sub>
                          <m:r>
                            <a:rPr lang="en-US" sz="2400" i="1">
                              <a:latin typeface="Cambria Math"/>
                            </a:rPr>
                            <m:t>𝛼</m:t>
                          </m:r>
                        </m:sub>
                        <m:sup/>
                        <m:e>
                          <m:sSup>
                            <m:sSupPr>
                              <m:ctrlPr>
                                <a:rPr lang="en-US" sz="2400" i="1">
                                  <a:latin typeface="Cambria Math"/>
                                </a:rPr>
                              </m:ctrlPr>
                            </m:sSupPr>
                            <m:e>
                              <m:r>
                                <a:rPr lang="en-US" sz="2400" i="1">
                                  <a:latin typeface="Cambria Math"/>
                                </a:rPr>
                                <m:t>𝐶</m:t>
                              </m:r>
                            </m:e>
                            <m:sup>
                              <m:r>
                                <a:rPr lang="en-US" sz="2400" i="1">
                                  <a:latin typeface="Cambria Math"/>
                                </a:rPr>
                                <m:t>𝛼𝛽</m:t>
                              </m:r>
                            </m:sup>
                          </m:sSup>
                          <m:sSup>
                            <m:sSupPr>
                              <m:ctrlPr>
                                <a:rPr lang="en-US" sz="2400" i="1">
                                  <a:latin typeface="Cambria Math"/>
                                </a:rPr>
                              </m:ctrlPr>
                            </m:sSupPr>
                            <m:e>
                              <m:r>
                                <a:rPr lang="en-US" sz="2400" i="1">
                                  <a:latin typeface="Cambria Math"/>
                                </a:rPr>
                                <m:t>𝑏</m:t>
                              </m:r>
                            </m:e>
                            <m:sup>
                              <m:r>
                                <a:rPr lang="en-US" sz="2400" i="1">
                                  <a:latin typeface="Cambria Math"/>
                                </a:rPr>
                                <m:t>𝛽</m:t>
                              </m:r>
                            </m:sup>
                          </m:sSup>
                          <m:sSup>
                            <m:sSupPr>
                              <m:ctrlPr>
                                <a:rPr lang="en-US" sz="2400" i="1">
                                  <a:latin typeface="Cambria Math"/>
                                </a:rPr>
                              </m:ctrlPr>
                            </m:sSupPr>
                            <m:e>
                              <m:r>
                                <a:rPr lang="en-US" sz="2400" i="1">
                                  <a:latin typeface="Cambria Math"/>
                                </a:rPr>
                                <m:t>𝑏</m:t>
                              </m:r>
                            </m:e>
                            <m:sup>
                              <m:r>
                                <a:rPr lang="en-US" sz="2400" i="1">
                                  <a:latin typeface="Cambria Math"/>
                                </a:rPr>
                                <m:t>𝛼</m:t>
                              </m:r>
                            </m:sup>
                          </m:sSup>
                          <m:sSubSup>
                            <m:sSubSupPr>
                              <m:ctrlPr>
                                <a:rPr lang="en-US" sz="2400" i="1">
                                  <a:latin typeface="Cambria Math"/>
                                </a:rPr>
                              </m:ctrlPr>
                            </m:sSubSupPr>
                            <m:e>
                              <m:r>
                                <a:rPr lang="en-US" sz="2400" i="1">
                                  <a:latin typeface="Cambria Math"/>
                                </a:rPr>
                                <m:t>𝜌</m:t>
                              </m:r>
                            </m:e>
                            <m:sub>
                              <m:r>
                                <a:rPr lang="en-US" sz="2400" i="1">
                                  <a:latin typeface="Cambria Math"/>
                                </a:rPr>
                                <m:t>𝑓𝑜𝑟</m:t>
                              </m:r>
                            </m:sub>
                            <m:sup>
                              <m:r>
                                <a:rPr lang="en-US" sz="2400" i="1">
                                  <a:latin typeface="Cambria Math"/>
                                </a:rPr>
                                <m:t>𝛼</m:t>
                              </m:r>
                            </m:sup>
                          </m:sSubSup>
                        </m:e>
                      </m:nary>
                    </m:oMath>
                  </m:oMathPara>
                </a14:m>
                <a:endParaRPr lang="en-US" sz="2400" dirty="0"/>
              </a:p>
            </p:txBody>
          </p:sp>
        </mc:Choice>
        <mc:Fallback xmlns="">
          <p:sp>
            <p:nvSpPr>
              <p:cNvPr id="177" name="Rectangle 176"/>
              <p:cNvSpPr>
                <a:spLocks noRot="1" noChangeAspect="1" noMove="1" noResize="1" noEditPoints="1" noAdjustHandles="1" noChangeArrowheads="1" noChangeShapeType="1" noTextEdit="1"/>
              </p:cNvSpPr>
              <p:nvPr/>
            </p:nvSpPr>
            <p:spPr>
              <a:xfrm>
                <a:off x="8305800" y="14323741"/>
                <a:ext cx="4348883" cy="988540"/>
              </a:xfrm>
              <a:prstGeom prst="rect">
                <a:avLst/>
              </a:prstGeom>
              <a:blipFill rotWithShape="1">
                <a:blip r:embed="rId104"/>
                <a:stretch>
                  <a:fillRect/>
                </a:stretch>
              </a:blipFill>
            </p:spPr>
            <p:txBody>
              <a:bodyPr/>
              <a:lstStyle/>
              <a:p>
                <a:r>
                  <a:rPr lang="en-US">
                    <a:noFill/>
                  </a:rPr>
                  <a:t> </a:t>
                </a:r>
              </a:p>
            </p:txBody>
          </p:sp>
        </mc:Fallback>
      </mc:AlternateContent>
      <p:sp>
        <p:nvSpPr>
          <p:cNvPr id="178" name="Rectangle 177"/>
          <p:cNvSpPr/>
          <p:nvPr/>
        </p:nvSpPr>
        <p:spPr>
          <a:xfrm>
            <a:off x="8357264" y="14020800"/>
            <a:ext cx="3492570" cy="461665"/>
          </a:xfrm>
          <a:prstGeom prst="rect">
            <a:avLst/>
          </a:prstGeom>
        </p:spPr>
        <p:txBody>
          <a:bodyPr wrap="square">
            <a:spAutoFit/>
          </a:bodyPr>
          <a:lstStyle/>
          <a:p>
            <a:r>
              <a:rPr lang="en-US" sz="2400" u="sng" dirty="0" smtClean="0">
                <a:latin typeface="Arial" panose="020B0604020202020204" pitchFamily="34" charset="0"/>
                <a:cs typeface="Arial" panose="020B0604020202020204" pitchFamily="34" charset="0"/>
              </a:rPr>
              <a:t>Twin resistance:</a:t>
            </a:r>
            <a:endParaRPr lang="en-US" sz="2400" u="sng" dirty="0">
              <a:latin typeface="Arial" panose="020B0604020202020204" pitchFamily="34" charset="0"/>
              <a:cs typeface="Arial" panose="020B0604020202020204" pitchFamily="34" charset="0"/>
            </a:endParaRPr>
          </a:p>
        </p:txBody>
      </p:sp>
      <p:grpSp>
        <p:nvGrpSpPr>
          <p:cNvPr id="7" name="Group 6"/>
          <p:cNvGrpSpPr/>
          <p:nvPr/>
        </p:nvGrpSpPr>
        <p:grpSpPr>
          <a:xfrm>
            <a:off x="9486900" y="12727149"/>
            <a:ext cx="2105724" cy="1390254"/>
            <a:chOff x="9565576" y="12785923"/>
            <a:chExt cx="2105724" cy="1390254"/>
          </a:xfrm>
        </p:grpSpPr>
        <p:pic>
          <p:nvPicPr>
            <p:cNvPr id="2" name="Picture 1"/>
            <p:cNvPicPr>
              <a:picLocks noChangeAspect="1"/>
            </p:cNvPicPr>
            <p:nvPr/>
          </p:nvPicPr>
          <p:blipFill>
            <a:blip r:embed="rId10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16094" y="12902378"/>
              <a:ext cx="802150" cy="1237603"/>
            </a:xfrm>
            <a:prstGeom prst="rect">
              <a:avLst/>
            </a:prstGeom>
          </p:spPr>
        </p:pic>
        <mc:AlternateContent xmlns:mc="http://schemas.openxmlformats.org/markup-compatibility/2006" xmlns:a14="http://schemas.microsoft.com/office/drawing/2010/main">
          <mc:Choice Requires="a14">
            <p:sp>
              <p:nvSpPr>
                <p:cNvPr id="184" name="TextBox 183"/>
                <p:cNvSpPr txBox="1"/>
                <p:nvPr/>
              </p:nvSpPr>
              <p:spPr>
                <a:xfrm>
                  <a:off x="10007600" y="13868400"/>
                  <a:ext cx="47557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b="1" i="1" smtClean="0">
                                <a:solidFill>
                                  <a:prstClr val="black"/>
                                </a:solidFill>
                                <a:latin typeface="Cambria Math"/>
                                <a:cs typeface="Arial" panose="020B0604020202020204" pitchFamily="34" charset="0"/>
                              </a:rPr>
                            </m:ctrlPr>
                          </m:dPr>
                          <m:e>
                            <m:r>
                              <a:rPr lang="en-US" sz="1400" b="1" smtClean="0">
                                <a:solidFill>
                                  <a:prstClr val="black"/>
                                </a:solidFill>
                                <a:latin typeface="Cambria Math"/>
                                <a:cs typeface="Arial" panose="020B0604020202020204" pitchFamily="34" charset="0"/>
                              </a:rPr>
                              <m:t>𝐚</m:t>
                            </m:r>
                          </m:e>
                        </m:d>
                      </m:oMath>
                    </m:oMathPara>
                  </a14:m>
                  <a:endParaRPr lang="en-US" sz="1100" b="1" dirty="0">
                    <a:solidFill>
                      <a:prstClr val="black"/>
                    </a:solidFill>
                    <a:latin typeface="Arial" panose="020B0604020202020204" pitchFamily="34" charset="0"/>
                    <a:cs typeface="Arial" panose="020B0604020202020204" pitchFamily="34" charset="0"/>
                  </a:endParaRPr>
                </a:p>
              </p:txBody>
            </p:sp>
          </mc:Choice>
          <mc:Fallback xmlns="">
            <p:sp>
              <p:nvSpPr>
                <p:cNvPr id="184" name="TextBox 183"/>
                <p:cNvSpPr txBox="1">
                  <a:spLocks noRot="1" noChangeAspect="1" noMove="1" noResize="1" noEditPoints="1" noAdjustHandles="1" noChangeArrowheads="1" noChangeShapeType="1" noTextEdit="1"/>
                </p:cNvSpPr>
                <p:nvPr/>
              </p:nvSpPr>
              <p:spPr>
                <a:xfrm>
                  <a:off x="10007600" y="13868400"/>
                  <a:ext cx="475578" cy="307777"/>
                </a:xfrm>
                <a:prstGeom prst="rect">
                  <a:avLst/>
                </a:prstGeom>
                <a:blipFill rotWithShape="1">
                  <a:blip r:embed="rId10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5" name="TextBox 184"/>
                <p:cNvSpPr txBox="1"/>
                <p:nvPr/>
              </p:nvSpPr>
              <p:spPr>
                <a:xfrm>
                  <a:off x="10302160" y="12785923"/>
                  <a:ext cx="45474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b="1" i="1" smtClean="0">
                                <a:solidFill>
                                  <a:prstClr val="black"/>
                                </a:solidFill>
                                <a:latin typeface="Cambria Math"/>
                                <a:cs typeface="Arial" panose="020B0604020202020204" pitchFamily="34" charset="0"/>
                              </a:rPr>
                            </m:ctrlPr>
                          </m:dPr>
                          <m:e>
                            <m:r>
                              <a:rPr lang="en-US" sz="1400" b="1" smtClean="0">
                                <a:solidFill>
                                  <a:prstClr val="black"/>
                                </a:solidFill>
                                <a:latin typeface="Cambria Math"/>
                                <a:cs typeface="Arial" panose="020B0604020202020204" pitchFamily="34" charset="0"/>
                              </a:rPr>
                              <m:t>𝐜</m:t>
                            </m:r>
                          </m:e>
                        </m:d>
                      </m:oMath>
                    </m:oMathPara>
                  </a14:m>
                  <a:endParaRPr lang="en-US" sz="1100" b="1" dirty="0">
                    <a:solidFill>
                      <a:prstClr val="black"/>
                    </a:solidFill>
                    <a:latin typeface="Arial" panose="020B0604020202020204" pitchFamily="34" charset="0"/>
                    <a:cs typeface="Arial" panose="020B0604020202020204" pitchFamily="34" charset="0"/>
                  </a:endParaRPr>
                </a:p>
              </p:txBody>
            </p:sp>
          </mc:Choice>
          <mc:Fallback xmlns="">
            <p:sp>
              <p:nvSpPr>
                <p:cNvPr id="185" name="TextBox 184"/>
                <p:cNvSpPr txBox="1">
                  <a:spLocks noRot="1" noChangeAspect="1" noMove="1" noResize="1" noEditPoints="1" noAdjustHandles="1" noChangeArrowheads="1" noChangeShapeType="1" noTextEdit="1"/>
                </p:cNvSpPr>
                <p:nvPr/>
              </p:nvSpPr>
              <p:spPr>
                <a:xfrm>
                  <a:off x="10302160" y="12785923"/>
                  <a:ext cx="454740" cy="307777"/>
                </a:xfrm>
                <a:prstGeom prst="rect">
                  <a:avLst/>
                </a:prstGeom>
                <a:blipFill rotWithShape="1">
                  <a:blip r:embed="rId10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7" name="TextBox 186"/>
                <p:cNvSpPr txBox="1"/>
                <p:nvPr/>
              </p:nvSpPr>
              <p:spPr>
                <a:xfrm>
                  <a:off x="10858322" y="13831755"/>
                  <a:ext cx="81297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1400" b="1" i="1" smtClean="0">
                                <a:solidFill>
                                  <a:prstClr val="black"/>
                                </a:solidFill>
                                <a:latin typeface="Cambria Math"/>
                                <a:cs typeface="Arial" panose="020B0604020202020204" pitchFamily="34" charset="0"/>
                              </a:rPr>
                            </m:ctrlPr>
                          </m:dPr>
                          <m:e>
                            <m:r>
                              <a:rPr lang="en-US" sz="1400" b="1" i="1" smtClean="0">
                                <a:solidFill>
                                  <a:prstClr val="black"/>
                                </a:solidFill>
                                <a:latin typeface="Cambria Math"/>
                                <a:cs typeface="Arial" panose="020B0604020202020204" pitchFamily="34" charset="0"/>
                              </a:rPr>
                              <m:t>𝟎𝟎𝟎𝟏</m:t>
                            </m:r>
                          </m:e>
                        </m:d>
                      </m:oMath>
                    </m:oMathPara>
                  </a14:m>
                  <a:endParaRPr lang="en-US" sz="1100" b="1" dirty="0">
                    <a:solidFill>
                      <a:prstClr val="black"/>
                    </a:solidFill>
                    <a:latin typeface="Arial" panose="020B0604020202020204" pitchFamily="34" charset="0"/>
                    <a:cs typeface="Arial" panose="020B0604020202020204" pitchFamily="34" charset="0"/>
                  </a:endParaRPr>
                </a:p>
              </p:txBody>
            </p:sp>
          </mc:Choice>
          <mc:Fallback xmlns="">
            <p:sp>
              <p:nvSpPr>
                <p:cNvPr id="187" name="TextBox 186"/>
                <p:cNvSpPr txBox="1">
                  <a:spLocks noRot="1" noChangeAspect="1" noMove="1" noResize="1" noEditPoints="1" noAdjustHandles="1" noChangeArrowheads="1" noChangeShapeType="1" noTextEdit="1"/>
                </p:cNvSpPr>
                <p:nvPr/>
              </p:nvSpPr>
              <p:spPr>
                <a:xfrm>
                  <a:off x="10858322" y="13831755"/>
                  <a:ext cx="812978" cy="307777"/>
                </a:xfrm>
                <a:prstGeom prst="rect">
                  <a:avLst/>
                </a:prstGeom>
                <a:blipFill rotWithShape="1">
                  <a:blip r:embed="rId10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1" name="TextBox 190"/>
                <p:cNvSpPr txBox="1"/>
                <p:nvPr/>
              </p:nvSpPr>
              <p:spPr>
                <a:xfrm>
                  <a:off x="9565576" y="13330274"/>
                  <a:ext cx="83869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0" b="1" smtClean="0">
                            <a:solidFill>
                              <a:prstClr val="black"/>
                            </a:solidFill>
                            <a:latin typeface="Cambria Math"/>
                            <a:cs typeface="Arial" panose="020B0604020202020204" pitchFamily="34" charset="0"/>
                          </a:rPr>
                          <m:t>𝐁𝐚𝐬𝐚𝐥</m:t>
                        </m:r>
                      </m:oMath>
                    </m:oMathPara>
                  </a14:m>
                  <a:endParaRPr lang="en-US" sz="1400" b="1" dirty="0">
                    <a:solidFill>
                      <a:prstClr val="black"/>
                    </a:solidFill>
                    <a:latin typeface="Arial" panose="020B0604020202020204" pitchFamily="34" charset="0"/>
                    <a:cs typeface="Arial" panose="020B0604020202020204" pitchFamily="34" charset="0"/>
                  </a:endParaRPr>
                </a:p>
              </p:txBody>
            </p:sp>
          </mc:Choice>
          <mc:Fallback xmlns="">
            <p:sp>
              <p:nvSpPr>
                <p:cNvPr id="191" name="TextBox 190"/>
                <p:cNvSpPr txBox="1">
                  <a:spLocks noRot="1" noChangeAspect="1" noMove="1" noResize="1" noEditPoints="1" noAdjustHandles="1" noChangeArrowheads="1" noChangeShapeType="1" noTextEdit="1"/>
                </p:cNvSpPr>
                <p:nvPr/>
              </p:nvSpPr>
              <p:spPr>
                <a:xfrm>
                  <a:off x="9565576" y="13330274"/>
                  <a:ext cx="838691" cy="369332"/>
                </a:xfrm>
                <a:prstGeom prst="rect">
                  <a:avLst/>
                </a:prstGeom>
                <a:blipFill rotWithShape="1">
                  <a:blip r:embed="rId109"/>
                  <a:stretch>
                    <a:fillRect/>
                  </a:stretch>
                </a:blipFill>
              </p:spPr>
              <p:txBody>
                <a:bodyPr/>
                <a:lstStyle/>
                <a:p>
                  <a:r>
                    <a:rPr lang="en-US">
                      <a:noFill/>
                    </a:rPr>
                    <a:t> </a:t>
                  </a:r>
                </a:p>
              </p:txBody>
            </p:sp>
          </mc:Fallback>
        </mc:AlternateContent>
      </p:grpSp>
      <p:grpSp>
        <p:nvGrpSpPr>
          <p:cNvPr id="9" name="Group 8"/>
          <p:cNvGrpSpPr/>
          <p:nvPr/>
        </p:nvGrpSpPr>
        <p:grpSpPr>
          <a:xfrm>
            <a:off x="11658600" y="12711668"/>
            <a:ext cx="1593357" cy="1415458"/>
            <a:chOff x="11843422" y="12770442"/>
            <a:chExt cx="1593357" cy="1415458"/>
          </a:xfrm>
        </p:grpSpPr>
        <p:pic>
          <p:nvPicPr>
            <p:cNvPr id="3" name="Picture 2"/>
            <p:cNvPicPr>
              <a:picLocks noChangeAspect="1"/>
            </p:cNvPicPr>
            <p:nvPr/>
          </p:nvPicPr>
          <p:blipFill>
            <a:blip r:embed="rId1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099407" y="13042701"/>
              <a:ext cx="802150" cy="1097280"/>
            </a:xfrm>
            <a:prstGeom prst="rect">
              <a:avLst/>
            </a:prstGeom>
          </p:spPr>
        </p:pic>
        <mc:AlternateContent xmlns:mc="http://schemas.openxmlformats.org/markup-compatibility/2006" xmlns:a14="http://schemas.microsoft.com/office/drawing/2010/main">
          <mc:Choice Requires="a14">
            <p:sp>
              <p:nvSpPr>
                <p:cNvPr id="186" name="TextBox 185"/>
                <p:cNvSpPr txBox="1"/>
                <p:nvPr/>
              </p:nvSpPr>
              <p:spPr>
                <a:xfrm>
                  <a:off x="11843422" y="13852723"/>
                  <a:ext cx="47557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b="1" i="1" smtClean="0">
                                <a:solidFill>
                                  <a:prstClr val="black"/>
                                </a:solidFill>
                                <a:latin typeface="Cambria Math"/>
                                <a:cs typeface="Arial" panose="020B0604020202020204" pitchFamily="34" charset="0"/>
                              </a:rPr>
                            </m:ctrlPr>
                          </m:dPr>
                          <m:e>
                            <m:r>
                              <a:rPr lang="en-US" sz="1400" b="1" smtClean="0">
                                <a:solidFill>
                                  <a:prstClr val="black"/>
                                </a:solidFill>
                                <a:latin typeface="Cambria Math"/>
                                <a:cs typeface="Arial" panose="020B0604020202020204" pitchFamily="34" charset="0"/>
                              </a:rPr>
                              <m:t>𝐚</m:t>
                            </m:r>
                          </m:e>
                        </m:d>
                      </m:oMath>
                    </m:oMathPara>
                  </a14:m>
                  <a:endParaRPr lang="en-US" sz="1100" b="1" dirty="0">
                    <a:solidFill>
                      <a:prstClr val="black"/>
                    </a:solidFill>
                    <a:latin typeface="Arial" panose="020B0604020202020204" pitchFamily="34" charset="0"/>
                    <a:cs typeface="Arial" panose="020B0604020202020204" pitchFamily="34" charset="0"/>
                  </a:endParaRPr>
                </a:p>
              </p:txBody>
            </p:sp>
          </mc:Choice>
          <mc:Fallback xmlns="">
            <p:sp>
              <p:nvSpPr>
                <p:cNvPr id="186" name="TextBox 185"/>
                <p:cNvSpPr txBox="1">
                  <a:spLocks noRot="1" noChangeAspect="1" noMove="1" noResize="1" noEditPoints="1" noAdjustHandles="1" noChangeArrowheads="1" noChangeShapeType="1" noTextEdit="1"/>
                </p:cNvSpPr>
                <p:nvPr/>
              </p:nvSpPr>
              <p:spPr>
                <a:xfrm>
                  <a:off x="11843422" y="13852723"/>
                  <a:ext cx="475578" cy="307777"/>
                </a:xfrm>
                <a:prstGeom prst="rect">
                  <a:avLst/>
                </a:prstGeom>
                <a:blipFill rotWithShape="1">
                  <a:blip r:embed="rId1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8" name="TextBox 187"/>
                <p:cNvSpPr txBox="1"/>
                <p:nvPr/>
              </p:nvSpPr>
              <p:spPr>
                <a:xfrm>
                  <a:off x="12623800" y="13877674"/>
                  <a:ext cx="812979" cy="3082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1400" b="1" i="1" smtClean="0">
                                <a:solidFill>
                                  <a:prstClr val="black"/>
                                </a:solidFill>
                                <a:latin typeface="Cambria Math"/>
                                <a:cs typeface="Arial" panose="020B0604020202020204" pitchFamily="34" charset="0"/>
                              </a:rPr>
                            </m:ctrlPr>
                          </m:dPr>
                          <m:e>
                            <m:r>
                              <a:rPr lang="en-US" sz="1400" b="1" i="1" smtClean="0">
                                <a:solidFill>
                                  <a:prstClr val="black"/>
                                </a:solidFill>
                                <a:latin typeface="Cambria Math"/>
                                <a:cs typeface="Arial" panose="020B0604020202020204" pitchFamily="34" charset="0"/>
                              </a:rPr>
                              <m:t>𝟎𝟏</m:t>
                            </m:r>
                            <m:acc>
                              <m:accPr>
                                <m:chr m:val="̅"/>
                                <m:ctrlPr>
                                  <a:rPr lang="en-US" sz="1400" b="1" i="1" smtClean="0">
                                    <a:solidFill>
                                      <a:prstClr val="black"/>
                                    </a:solidFill>
                                    <a:latin typeface="Cambria Math"/>
                                    <a:cs typeface="Arial" panose="020B0604020202020204" pitchFamily="34" charset="0"/>
                                  </a:rPr>
                                </m:ctrlPr>
                              </m:accPr>
                              <m:e>
                                <m:r>
                                  <a:rPr lang="en-US" sz="1400" b="1" i="1" smtClean="0">
                                    <a:solidFill>
                                      <a:prstClr val="black"/>
                                    </a:solidFill>
                                    <a:latin typeface="Cambria Math"/>
                                    <a:cs typeface="Arial" panose="020B0604020202020204" pitchFamily="34" charset="0"/>
                                  </a:rPr>
                                  <m:t>𝟏</m:t>
                                </m:r>
                              </m:e>
                            </m:acc>
                            <m:r>
                              <a:rPr lang="en-US" sz="1400" b="1" i="1" smtClean="0">
                                <a:solidFill>
                                  <a:prstClr val="black"/>
                                </a:solidFill>
                                <a:latin typeface="Cambria Math"/>
                                <a:cs typeface="Arial" panose="020B0604020202020204" pitchFamily="34" charset="0"/>
                              </a:rPr>
                              <m:t>𝟎</m:t>
                            </m:r>
                          </m:e>
                        </m:d>
                      </m:oMath>
                    </m:oMathPara>
                  </a14:m>
                  <a:endParaRPr lang="en-US" sz="1100" b="1" dirty="0">
                    <a:solidFill>
                      <a:prstClr val="black"/>
                    </a:solidFill>
                    <a:latin typeface="Arial" panose="020B0604020202020204" pitchFamily="34" charset="0"/>
                    <a:cs typeface="Arial" panose="020B0604020202020204" pitchFamily="34" charset="0"/>
                  </a:endParaRPr>
                </a:p>
              </p:txBody>
            </p:sp>
          </mc:Choice>
          <mc:Fallback xmlns="">
            <p:sp>
              <p:nvSpPr>
                <p:cNvPr id="188" name="TextBox 187"/>
                <p:cNvSpPr txBox="1">
                  <a:spLocks noRot="1" noChangeAspect="1" noMove="1" noResize="1" noEditPoints="1" noAdjustHandles="1" noChangeArrowheads="1" noChangeShapeType="1" noTextEdit="1"/>
                </p:cNvSpPr>
                <p:nvPr/>
              </p:nvSpPr>
              <p:spPr>
                <a:xfrm>
                  <a:off x="12623800" y="13877674"/>
                  <a:ext cx="812979" cy="308226"/>
                </a:xfrm>
                <a:prstGeom prst="rect">
                  <a:avLst/>
                </a:prstGeom>
                <a:blipFill rotWithShape="1">
                  <a:blip r:embed="rId112"/>
                  <a:stretch>
                    <a:fillRect r="-30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2" name="TextBox 191"/>
                <p:cNvSpPr txBox="1"/>
                <p:nvPr/>
              </p:nvSpPr>
              <p:spPr>
                <a:xfrm>
                  <a:off x="11871147" y="12770442"/>
                  <a:ext cx="129875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0" b="1" smtClean="0">
                            <a:solidFill>
                              <a:prstClr val="black"/>
                            </a:solidFill>
                            <a:latin typeface="Cambria Math"/>
                            <a:cs typeface="Arial" panose="020B0604020202020204" pitchFamily="34" charset="0"/>
                          </a:rPr>
                          <m:t>𝐏𝐫𝐢𝐬𝐦𝐚𝐭𝐢𝐜</m:t>
                        </m:r>
                      </m:oMath>
                    </m:oMathPara>
                  </a14:m>
                  <a:endParaRPr lang="en-US" sz="1400" b="1" dirty="0">
                    <a:solidFill>
                      <a:prstClr val="black"/>
                    </a:solidFill>
                    <a:latin typeface="Arial" panose="020B0604020202020204" pitchFamily="34" charset="0"/>
                    <a:cs typeface="Arial" panose="020B0604020202020204" pitchFamily="34" charset="0"/>
                  </a:endParaRPr>
                </a:p>
              </p:txBody>
            </p:sp>
          </mc:Choice>
          <mc:Fallback xmlns="">
            <p:sp>
              <p:nvSpPr>
                <p:cNvPr id="192" name="TextBox 191"/>
                <p:cNvSpPr txBox="1">
                  <a:spLocks noRot="1" noChangeAspect="1" noMove="1" noResize="1" noEditPoints="1" noAdjustHandles="1" noChangeArrowheads="1" noChangeShapeType="1" noTextEdit="1"/>
                </p:cNvSpPr>
                <p:nvPr/>
              </p:nvSpPr>
              <p:spPr>
                <a:xfrm>
                  <a:off x="11871147" y="12770442"/>
                  <a:ext cx="1298753" cy="369332"/>
                </a:xfrm>
                <a:prstGeom prst="rect">
                  <a:avLst/>
                </a:prstGeom>
                <a:blipFill rotWithShape="1">
                  <a:blip r:embed="rId113"/>
                  <a:stretch>
                    <a:fillRect/>
                  </a:stretch>
                </a:blipFill>
              </p:spPr>
              <p:txBody>
                <a:bodyPr/>
                <a:lstStyle/>
                <a:p>
                  <a:r>
                    <a:rPr lang="en-US">
                      <a:noFill/>
                    </a:rPr>
                    <a:t> </a:t>
                  </a:r>
                </a:p>
              </p:txBody>
            </p:sp>
          </mc:Fallback>
        </mc:AlternateContent>
      </p:grpSp>
      <p:grpSp>
        <p:nvGrpSpPr>
          <p:cNvPr id="8" name="Group 7"/>
          <p:cNvGrpSpPr/>
          <p:nvPr/>
        </p:nvGrpSpPr>
        <p:grpSpPr>
          <a:xfrm>
            <a:off x="13258800" y="12725400"/>
            <a:ext cx="2667000" cy="1427126"/>
            <a:chOff x="13242280" y="12784174"/>
            <a:chExt cx="2667000" cy="1427126"/>
          </a:xfrm>
        </p:grpSpPr>
        <p:pic>
          <p:nvPicPr>
            <p:cNvPr id="4" name="Picture 3"/>
            <p:cNvPicPr>
              <a:picLocks noChangeAspect="1"/>
            </p:cNvPicPr>
            <p:nvPr/>
          </p:nvPicPr>
          <p:blipFill>
            <a:blip r:embed="rId1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715039" y="13042701"/>
              <a:ext cx="915775" cy="1097280"/>
            </a:xfrm>
            <a:prstGeom prst="rect">
              <a:avLst/>
            </a:prstGeom>
          </p:spPr>
        </p:pic>
        <mc:AlternateContent xmlns:mc="http://schemas.openxmlformats.org/markup-compatibility/2006" xmlns:a14="http://schemas.microsoft.com/office/drawing/2010/main">
          <mc:Choice Requires="a14">
            <p:sp>
              <p:nvSpPr>
                <p:cNvPr id="189" name="TextBox 188"/>
                <p:cNvSpPr txBox="1"/>
                <p:nvPr/>
              </p:nvSpPr>
              <p:spPr>
                <a:xfrm>
                  <a:off x="14401621" y="13903074"/>
                  <a:ext cx="812979" cy="3082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1400" b="1" i="1" smtClean="0">
                                <a:solidFill>
                                  <a:prstClr val="black"/>
                                </a:solidFill>
                                <a:latin typeface="Cambria Math"/>
                                <a:cs typeface="Arial" panose="020B0604020202020204" pitchFamily="34" charset="0"/>
                              </a:rPr>
                            </m:ctrlPr>
                          </m:dPr>
                          <m:e>
                            <m:r>
                              <a:rPr lang="en-US" sz="1400" b="1" i="1" smtClean="0">
                                <a:solidFill>
                                  <a:prstClr val="black"/>
                                </a:solidFill>
                                <a:latin typeface="Cambria Math"/>
                                <a:cs typeface="Arial" panose="020B0604020202020204" pitchFamily="34" charset="0"/>
                              </a:rPr>
                              <m:t>𝟏𝟏</m:t>
                            </m:r>
                            <m:acc>
                              <m:accPr>
                                <m:chr m:val="̅"/>
                                <m:ctrlPr>
                                  <a:rPr lang="en-US" sz="1400" b="1" i="1" smtClean="0">
                                    <a:solidFill>
                                      <a:prstClr val="black"/>
                                    </a:solidFill>
                                    <a:latin typeface="Cambria Math"/>
                                    <a:cs typeface="Arial" panose="020B0604020202020204" pitchFamily="34" charset="0"/>
                                  </a:rPr>
                                </m:ctrlPr>
                              </m:accPr>
                              <m:e>
                                <m:r>
                                  <a:rPr lang="en-US" sz="1400" b="1" i="1" smtClean="0">
                                    <a:solidFill>
                                      <a:prstClr val="black"/>
                                    </a:solidFill>
                                    <a:latin typeface="Cambria Math"/>
                                    <a:cs typeface="Arial" panose="020B0604020202020204" pitchFamily="34" charset="0"/>
                                  </a:rPr>
                                  <m:t>𝟐</m:t>
                                </m:r>
                              </m:e>
                            </m:acc>
                            <m:r>
                              <a:rPr lang="en-US" sz="1400" b="1" i="1" smtClean="0">
                                <a:solidFill>
                                  <a:prstClr val="black"/>
                                </a:solidFill>
                                <a:latin typeface="Cambria Math"/>
                                <a:cs typeface="Arial" panose="020B0604020202020204" pitchFamily="34" charset="0"/>
                              </a:rPr>
                              <m:t>𝟐</m:t>
                            </m:r>
                          </m:e>
                        </m:d>
                      </m:oMath>
                    </m:oMathPara>
                  </a14:m>
                  <a:endParaRPr lang="en-US" sz="1100" b="1" dirty="0">
                    <a:solidFill>
                      <a:prstClr val="black"/>
                    </a:solidFill>
                    <a:latin typeface="Arial" panose="020B0604020202020204" pitchFamily="34" charset="0"/>
                    <a:cs typeface="Arial" panose="020B0604020202020204" pitchFamily="34" charset="0"/>
                  </a:endParaRPr>
                </a:p>
              </p:txBody>
            </p:sp>
          </mc:Choice>
          <mc:Fallback xmlns="">
            <p:sp>
              <p:nvSpPr>
                <p:cNvPr id="189" name="TextBox 188"/>
                <p:cNvSpPr txBox="1">
                  <a:spLocks noRot="1" noChangeAspect="1" noMove="1" noResize="1" noEditPoints="1" noAdjustHandles="1" noChangeArrowheads="1" noChangeShapeType="1" noTextEdit="1"/>
                </p:cNvSpPr>
                <p:nvPr/>
              </p:nvSpPr>
              <p:spPr>
                <a:xfrm>
                  <a:off x="14401621" y="13903074"/>
                  <a:ext cx="812979" cy="308226"/>
                </a:xfrm>
                <a:prstGeom prst="rect">
                  <a:avLst/>
                </a:prstGeom>
                <a:blipFill rotWithShape="1">
                  <a:blip r:embed="rId115"/>
                  <a:stretch>
                    <a:fillRect r="-29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0" name="TextBox 189"/>
                <p:cNvSpPr txBox="1"/>
                <p:nvPr/>
              </p:nvSpPr>
              <p:spPr>
                <a:xfrm>
                  <a:off x="13242280" y="12784174"/>
                  <a:ext cx="789640" cy="3082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b="1" i="1" smtClean="0">
                                <a:solidFill>
                                  <a:prstClr val="black"/>
                                </a:solidFill>
                                <a:latin typeface="Cambria Math"/>
                                <a:cs typeface="Arial" panose="020B0604020202020204" pitchFamily="34" charset="0"/>
                              </a:rPr>
                            </m:ctrlPr>
                          </m:dPr>
                          <m:e>
                            <m:acc>
                              <m:accPr>
                                <m:chr m:val="̅"/>
                                <m:ctrlPr>
                                  <a:rPr lang="en-US" sz="1400" b="1" i="1" smtClean="0">
                                    <a:solidFill>
                                      <a:prstClr val="black"/>
                                    </a:solidFill>
                                    <a:latin typeface="Cambria Math"/>
                                    <a:cs typeface="Arial" panose="020B0604020202020204" pitchFamily="34" charset="0"/>
                                  </a:rPr>
                                </m:ctrlPr>
                              </m:accPr>
                              <m:e>
                                <m:r>
                                  <a:rPr lang="en-US" sz="1400" b="1" i="1" smtClean="0">
                                    <a:solidFill>
                                      <a:prstClr val="black"/>
                                    </a:solidFill>
                                    <a:latin typeface="Cambria Math"/>
                                    <a:cs typeface="Arial" panose="020B0604020202020204" pitchFamily="34" charset="0"/>
                                  </a:rPr>
                                  <m:t>𝟏</m:t>
                                </m:r>
                              </m:e>
                            </m:acc>
                            <m:acc>
                              <m:accPr>
                                <m:chr m:val="̅"/>
                                <m:ctrlPr>
                                  <a:rPr lang="en-US" sz="1400" b="1" i="1">
                                    <a:solidFill>
                                      <a:prstClr val="black"/>
                                    </a:solidFill>
                                    <a:latin typeface="Cambria Math"/>
                                    <a:cs typeface="Arial" panose="020B0604020202020204" pitchFamily="34" charset="0"/>
                                  </a:rPr>
                                </m:ctrlPr>
                              </m:accPr>
                              <m:e>
                                <m:r>
                                  <a:rPr lang="en-US" sz="1400" b="1" i="1">
                                    <a:solidFill>
                                      <a:prstClr val="black"/>
                                    </a:solidFill>
                                    <a:latin typeface="Cambria Math"/>
                                    <a:cs typeface="Arial" panose="020B0604020202020204" pitchFamily="34" charset="0"/>
                                  </a:rPr>
                                  <m:t>𝟏</m:t>
                                </m:r>
                              </m:e>
                            </m:acc>
                            <m:r>
                              <a:rPr lang="en-US" sz="1400" b="1" i="1" smtClean="0">
                                <a:solidFill>
                                  <a:prstClr val="black"/>
                                </a:solidFill>
                                <a:latin typeface="Cambria Math"/>
                                <a:cs typeface="Arial" panose="020B0604020202020204" pitchFamily="34" charset="0"/>
                              </a:rPr>
                              <m:t>𝟐𝟑</m:t>
                            </m:r>
                          </m:e>
                        </m:d>
                      </m:oMath>
                    </m:oMathPara>
                  </a14:m>
                  <a:endParaRPr lang="en-US" sz="1100" b="1" dirty="0">
                    <a:solidFill>
                      <a:prstClr val="black"/>
                    </a:solidFill>
                    <a:latin typeface="Arial" panose="020B0604020202020204" pitchFamily="34" charset="0"/>
                    <a:cs typeface="Arial" panose="020B0604020202020204" pitchFamily="34" charset="0"/>
                  </a:endParaRPr>
                </a:p>
              </p:txBody>
            </p:sp>
          </mc:Choice>
          <mc:Fallback xmlns="">
            <p:sp>
              <p:nvSpPr>
                <p:cNvPr id="190" name="TextBox 189"/>
                <p:cNvSpPr txBox="1">
                  <a:spLocks noRot="1" noChangeAspect="1" noMove="1" noResize="1" noEditPoints="1" noAdjustHandles="1" noChangeArrowheads="1" noChangeShapeType="1" noTextEdit="1"/>
                </p:cNvSpPr>
                <p:nvPr/>
              </p:nvSpPr>
              <p:spPr>
                <a:xfrm>
                  <a:off x="13242280" y="12784174"/>
                  <a:ext cx="789640" cy="308226"/>
                </a:xfrm>
                <a:prstGeom prst="rect">
                  <a:avLst/>
                </a:prstGeom>
                <a:blipFill rotWithShape="1">
                  <a:blip r:embed="rId1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3" name="TextBox 192"/>
                <p:cNvSpPr txBox="1"/>
                <p:nvPr/>
              </p:nvSpPr>
              <p:spPr>
                <a:xfrm>
                  <a:off x="14491904" y="13088974"/>
                  <a:ext cx="1417376"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0" b="1" smtClean="0">
                            <a:solidFill>
                              <a:prstClr val="black"/>
                            </a:solidFill>
                            <a:latin typeface="Cambria Math"/>
                            <a:cs typeface="Arial" panose="020B0604020202020204" pitchFamily="34" charset="0"/>
                          </a:rPr>
                          <m:t>𝐏𝐲𝐫𝐚𝐦𝐢𝐝𝐚𝐥</m:t>
                        </m:r>
                        <m:r>
                          <a:rPr lang="en-US" sz="1800" b="1" smtClean="0">
                            <a:solidFill>
                              <a:prstClr val="black"/>
                            </a:solidFill>
                            <a:latin typeface="Cambria Math"/>
                            <a:cs typeface="Arial" panose="020B0604020202020204" pitchFamily="34" charset="0"/>
                          </a:rPr>
                          <m:t> </m:t>
                        </m:r>
                      </m:oMath>
                    </m:oMathPara>
                  </a14:m>
                  <a:endParaRPr lang="en-US" sz="1800" b="1" dirty="0" smtClean="0">
                    <a:solidFill>
                      <a:prstClr val="black"/>
                    </a:solidFill>
                    <a:latin typeface="Cambria Math"/>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en-US" sz="1800" b="1" smtClean="0">
                            <a:solidFill>
                              <a:prstClr val="black"/>
                            </a:solidFill>
                            <a:latin typeface="Cambria Math"/>
                            <a:cs typeface="Arial" panose="020B0604020202020204" pitchFamily="34" charset="0"/>
                          </a:rPr>
                          <m:t>𝐈𝐈</m:t>
                        </m:r>
                      </m:oMath>
                    </m:oMathPara>
                  </a14:m>
                  <a:endParaRPr lang="en-US" sz="1400" b="1" dirty="0">
                    <a:solidFill>
                      <a:prstClr val="black"/>
                    </a:solidFill>
                    <a:latin typeface="Arial" panose="020B0604020202020204" pitchFamily="34" charset="0"/>
                    <a:cs typeface="Arial" panose="020B0604020202020204" pitchFamily="34" charset="0"/>
                  </a:endParaRPr>
                </a:p>
              </p:txBody>
            </p:sp>
          </mc:Choice>
          <mc:Fallback xmlns="">
            <p:sp>
              <p:nvSpPr>
                <p:cNvPr id="193" name="TextBox 192"/>
                <p:cNvSpPr txBox="1">
                  <a:spLocks noRot="1" noChangeAspect="1" noMove="1" noResize="1" noEditPoints="1" noAdjustHandles="1" noChangeArrowheads="1" noChangeShapeType="1" noTextEdit="1"/>
                </p:cNvSpPr>
                <p:nvPr/>
              </p:nvSpPr>
              <p:spPr>
                <a:xfrm>
                  <a:off x="14491904" y="13088974"/>
                  <a:ext cx="1417376" cy="646331"/>
                </a:xfrm>
                <a:prstGeom prst="rect">
                  <a:avLst/>
                </a:prstGeom>
                <a:blipFill rotWithShape="1">
                  <a:blip r:embed="rId117"/>
                  <a:stretch>
                    <a:fillRect/>
                  </a:stretch>
                </a:blipFill>
              </p:spPr>
              <p:txBody>
                <a:bodyPr/>
                <a:lstStyle/>
                <a:p>
                  <a:r>
                    <a:rPr lang="en-US">
                      <a:noFill/>
                    </a:rPr>
                    <a:t> </a:t>
                  </a:r>
                </a:p>
              </p:txBody>
            </p:sp>
          </mc:Fallback>
        </mc:AlternateContent>
      </p:grpSp>
      <p:grpSp>
        <p:nvGrpSpPr>
          <p:cNvPr id="11" name="Group 10"/>
          <p:cNvGrpSpPr/>
          <p:nvPr/>
        </p:nvGrpSpPr>
        <p:grpSpPr>
          <a:xfrm>
            <a:off x="12192000" y="14334253"/>
            <a:ext cx="1993900" cy="1671173"/>
            <a:chOff x="12522200" y="14223379"/>
            <a:chExt cx="1993900" cy="1671173"/>
          </a:xfrm>
        </p:grpSpPr>
        <p:pic>
          <p:nvPicPr>
            <p:cNvPr id="5" name="Picture 4"/>
            <p:cNvPicPr>
              <a:picLocks noChangeAspect="1"/>
            </p:cNvPicPr>
            <p:nvPr/>
          </p:nvPicPr>
          <p:blipFill>
            <a:blip r:embed="rId11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16655" y="14763253"/>
              <a:ext cx="941696" cy="1097280"/>
            </a:xfrm>
            <a:prstGeom prst="rect">
              <a:avLst/>
            </a:prstGeom>
          </p:spPr>
        </p:pic>
        <mc:AlternateContent xmlns:mc="http://schemas.openxmlformats.org/markup-compatibility/2006" xmlns:a14="http://schemas.microsoft.com/office/drawing/2010/main">
          <mc:Choice Requires="a14">
            <p:sp>
              <p:nvSpPr>
                <p:cNvPr id="225" name="TextBox 224"/>
                <p:cNvSpPr txBox="1"/>
                <p:nvPr/>
              </p:nvSpPr>
              <p:spPr>
                <a:xfrm>
                  <a:off x="12947219" y="14223379"/>
                  <a:ext cx="1167306"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0" b="1" smtClean="0">
                            <a:solidFill>
                              <a:prstClr val="black"/>
                            </a:solidFill>
                            <a:latin typeface="Cambria Math"/>
                            <a:cs typeface="Arial" panose="020B0604020202020204" pitchFamily="34" charset="0"/>
                          </a:rPr>
                          <m:t>𝐓𝐞𝐧𝐬𝐢𝐨𝐧</m:t>
                        </m:r>
                        <m:r>
                          <a:rPr lang="en-US" sz="1800" b="1" i="0" smtClean="0">
                            <a:solidFill>
                              <a:prstClr val="black"/>
                            </a:solidFill>
                            <a:latin typeface="Cambria Math"/>
                            <a:cs typeface="Arial" panose="020B0604020202020204" pitchFamily="34" charset="0"/>
                          </a:rPr>
                          <m:t> </m:t>
                        </m:r>
                      </m:oMath>
                    </m:oMathPara>
                  </a14:m>
                  <a:endParaRPr lang="en-US" sz="1800" b="1" i="0" dirty="0" smtClean="0">
                    <a:solidFill>
                      <a:prstClr val="black"/>
                    </a:solidFill>
                    <a:latin typeface="Cambria Math"/>
                    <a:cs typeface="Arial" panose="020B0604020202020204" pitchFamily="34" charset="0"/>
                  </a:endParaRPr>
                </a:p>
                <a:p>
                  <a:pPr algn="ctr"/>
                  <a14:m>
                    <m:oMathPara xmlns:m="http://schemas.openxmlformats.org/officeDocument/2006/math">
                      <m:oMathParaPr>
                        <m:jc m:val="centerGroup"/>
                      </m:oMathParaPr>
                      <m:oMath xmlns:m="http://schemas.openxmlformats.org/officeDocument/2006/math">
                        <m:r>
                          <a:rPr lang="en-US" sz="1800" b="1" i="0" smtClean="0">
                            <a:solidFill>
                              <a:prstClr val="black"/>
                            </a:solidFill>
                            <a:latin typeface="Cambria Math"/>
                            <a:cs typeface="Arial" panose="020B0604020202020204" pitchFamily="34" charset="0"/>
                          </a:rPr>
                          <m:t>𝐭𝐰𝐢𝐧𝐬</m:t>
                        </m:r>
                      </m:oMath>
                    </m:oMathPara>
                  </a14:m>
                  <a:endParaRPr lang="en-US" sz="1800" b="1" dirty="0">
                    <a:solidFill>
                      <a:prstClr val="black"/>
                    </a:solidFill>
                    <a:latin typeface="Arial" panose="020B0604020202020204" pitchFamily="34" charset="0"/>
                    <a:cs typeface="Arial" panose="020B0604020202020204" pitchFamily="34" charset="0"/>
                  </a:endParaRPr>
                </a:p>
              </p:txBody>
            </p:sp>
          </mc:Choice>
          <mc:Fallback xmlns="">
            <p:sp>
              <p:nvSpPr>
                <p:cNvPr id="225" name="TextBox 224"/>
                <p:cNvSpPr txBox="1">
                  <a:spLocks noRot="1" noChangeAspect="1" noMove="1" noResize="1" noEditPoints="1" noAdjustHandles="1" noChangeArrowheads="1" noChangeShapeType="1" noTextEdit="1"/>
                </p:cNvSpPr>
                <p:nvPr/>
              </p:nvSpPr>
              <p:spPr>
                <a:xfrm>
                  <a:off x="12947219" y="14223379"/>
                  <a:ext cx="1167306" cy="646331"/>
                </a:xfrm>
                <a:prstGeom prst="rect">
                  <a:avLst/>
                </a:prstGeom>
                <a:blipFill rotWithShape="1">
                  <a:blip r:embed="rId1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6" name="TextBox 225"/>
                <p:cNvSpPr txBox="1"/>
                <p:nvPr/>
              </p:nvSpPr>
              <p:spPr>
                <a:xfrm>
                  <a:off x="12522200" y="14931774"/>
                  <a:ext cx="789640" cy="3082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b="1" i="1" smtClean="0">
                                <a:solidFill>
                                  <a:prstClr val="black"/>
                                </a:solidFill>
                                <a:latin typeface="Cambria Math"/>
                                <a:cs typeface="Arial" panose="020B0604020202020204" pitchFamily="34" charset="0"/>
                              </a:rPr>
                            </m:ctrlPr>
                          </m:dPr>
                          <m:e>
                            <m:r>
                              <a:rPr lang="en-US" sz="1400" b="1" i="1" smtClean="0">
                                <a:solidFill>
                                  <a:prstClr val="black"/>
                                </a:solidFill>
                                <a:latin typeface="Cambria Math"/>
                                <a:cs typeface="Arial" panose="020B0604020202020204" pitchFamily="34" charset="0"/>
                              </a:rPr>
                              <m:t>𝟎</m:t>
                            </m:r>
                            <m:acc>
                              <m:accPr>
                                <m:chr m:val="̅"/>
                                <m:ctrlPr>
                                  <a:rPr lang="en-US" sz="1400" b="1" i="1" smtClean="0">
                                    <a:solidFill>
                                      <a:prstClr val="black"/>
                                    </a:solidFill>
                                    <a:latin typeface="Cambria Math"/>
                                    <a:cs typeface="Arial" panose="020B0604020202020204" pitchFamily="34" charset="0"/>
                                  </a:rPr>
                                </m:ctrlPr>
                              </m:accPr>
                              <m:e>
                                <m:r>
                                  <a:rPr lang="en-US" sz="1400" b="1" i="1" smtClean="0">
                                    <a:solidFill>
                                      <a:prstClr val="black"/>
                                    </a:solidFill>
                                    <a:latin typeface="Cambria Math"/>
                                    <a:cs typeface="Arial" panose="020B0604020202020204" pitchFamily="34" charset="0"/>
                                  </a:rPr>
                                  <m:t>𝟏</m:t>
                                </m:r>
                              </m:e>
                            </m:acc>
                            <m:r>
                              <a:rPr lang="en-US" sz="1400" b="1" i="1" smtClean="0">
                                <a:solidFill>
                                  <a:prstClr val="black"/>
                                </a:solidFill>
                                <a:latin typeface="Cambria Math"/>
                                <a:cs typeface="Arial" panose="020B0604020202020204" pitchFamily="34" charset="0"/>
                              </a:rPr>
                              <m:t>𝟏𝟏</m:t>
                            </m:r>
                          </m:e>
                        </m:d>
                      </m:oMath>
                    </m:oMathPara>
                  </a14:m>
                  <a:endParaRPr lang="en-US" sz="1100" b="1" dirty="0">
                    <a:solidFill>
                      <a:prstClr val="black"/>
                    </a:solidFill>
                    <a:latin typeface="Arial" panose="020B0604020202020204" pitchFamily="34" charset="0"/>
                    <a:cs typeface="Arial" panose="020B0604020202020204" pitchFamily="34" charset="0"/>
                  </a:endParaRPr>
                </a:p>
              </p:txBody>
            </p:sp>
          </mc:Choice>
          <mc:Fallback xmlns="">
            <p:sp>
              <p:nvSpPr>
                <p:cNvPr id="226" name="TextBox 225"/>
                <p:cNvSpPr txBox="1">
                  <a:spLocks noRot="1" noChangeAspect="1" noMove="1" noResize="1" noEditPoints="1" noAdjustHandles="1" noChangeArrowheads="1" noChangeShapeType="1" noTextEdit="1"/>
                </p:cNvSpPr>
                <p:nvPr/>
              </p:nvSpPr>
              <p:spPr>
                <a:xfrm>
                  <a:off x="12522200" y="14931774"/>
                  <a:ext cx="789640" cy="308226"/>
                </a:xfrm>
                <a:prstGeom prst="rect">
                  <a:avLst/>
                </a:prstGeom>
                <a:blipFill rotWithShape="1">
                  <a:blip r:embed="rId1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7" name="TextBox 226"/>
                <p:cNvSpPr txBox="1"/>
                <p:nvPr/>
              </p:nvSpPr>
              <p:spPr>
                <a:xfrm>
                  <a:off x="13703121" y="15586326"/>
                  <a:ext cx="812979" cy="3082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1400" b="1" i="1" smtClean="0">
                                <a:solidFill>
                                  <a:prstClr val="black"/>
                                </a:solidFill>
                                <a:latin typeface="Cambria Math"/>
                                <a:cs typeface="Arial" panose="020B0604020202020204" pitchFamily="34" charset="0"/>
                              </a:rPr>
                            </m:ctrlPr>
                          </m:dPr>
                          <m:e>
                            <m:r>
                              <a:rPr lang="en-US" sz="1400" b="1" i="1" smtClean="0">
                                <a:solidFill>
                                  <a:prstClr val="black"/>
                                </a:solidFill>
                                <a:latin typeface="Cambria Math"/>
                                <a:cs typeface="Arial" panose="020B0604020202020204" pitchFamily="34" charset="0"/>
                              </a:rPr>
                              <m:t>𝟎𝟏</m:t>
                            </m:r>
                            <m:acc>
                              <m:accPr>
                                <m:chr m:val="̅"/>
                                <m:ctrlPr>
                                  <a:rPr lang="en-US" sz="1400" b="1" i="1" smtClean="0">
                                    <a:solidFill>
                                      <a:prstClr val="black"/>
                                    </a:solidFill>
                                    <a:latin typeface="Cambria Math"/>
                                    <a:cs typeface="Arial" panose="020B0604020202020204" pitchFamily="34" charset="0"/>
                                  </a:rPr>
                                </m:ctrlPr>
                              </m:accPr>
                              <m:e>
                                <m:r>
                                  <a:rPr lang="en-US" sz="1400" b="1" i="1" smtClean="0">
                                    <a:solidFill>
                                      <a:prstClr val="black"/>
                                    </a:solidFill>
                                    <a:latin typeface="Cambria Math"/>
                                    <a:cs typeface="Arial" panose="020B0604020202020204" pitchFamily="34" charset="0"/>
                                  </a:rPr>
                                  <m:t>𝟏</m:t>
                                </m:r>
                              </m:e>
                            </m:acc>
                            <m:r>
                              <a:rPr lang="en-US" sz="1400" b="1" i="1" smtClean="0">
                                <a:solidFill>
                                  <a:prstClr val="black"/>
                                </a:solidFill>
                                <a:latin typeface="Cambria Math"/>
                                <a:cs typeface="Arial" panose="020B0604020202020204" pitchFamily="34" charset="0"/>
                              </a:rPr>
                              <m:t>𝟐</m:t>
                            </m:r>
                          </m:e>
                        </m:d>
                      </m:oMath>
                    </m:oMathPara>
                  </a14:m>
                  <a:endParaRPr lang="en-US" sz="1100" b="1" dirty="0">
                    <a:solidFill>
                      <a:prstClr val="black"/>
                    </a:solidFill>
                    <a:latin typeface="Arial" panose="020B0604020202020204" pitchFamily="34" charset="0"/>
                    <a:cs typeface="Arial" panose="020B0604020202020204" pitchFamily="34" charset="0"/>
                  </a:endParaRPr>
                </a:p>
              </p:txBody>
            </p:sp>
          </mc:Choice>
          <mc:Fallback xmlns="">
            <p:sp>
              <p:nvSpPr>
                <p:cNvPr id="227" name="TextBox 226"/>
                <p:cNvSpPr txBox="1">
                  <a:spLocks noRot="1" noChangeAspect="1" noMove="1" noResize="1" noEditPoints="1" noAdjustHandles="1" noChangeArrowheads="1" noChangeShapeType="1" noTextEdit="1"/>
                </p:cNvSpPr>
                <p:nvPr/>
              </p:nvSpPr>
              <p:spPr>
                <a:xfrm>
                  <a:off x="13703121" y="15586326"/>
                  <a:ext cx="812979" cy="308226"/>
                </a:xfrm>
                <a:prstGeom prst="rect">
                  <a:avLst/>
                </a:prstGeom>
                <a:blipFill rotWithShape="1">
                  <a:blip r:embed="rId121"/>
                  <a:stretch>
                    <a:fillRect r="-3008"/>
                  </a:stretch>
                </a:blipFill>
              </p:spPr>
              <p:txBody>
                <a:bodyPr/>
                <a:lstStyle/>
                <a:p>
                  <a:r>
                    <a:rPr lang="en-US">
                      <a:noFill/>
                    </a:rPr>
                    <a:t> </a:t>
                  </a:r>
                </a:p>
              </p:txBody>
            </p:sp>
          </mc:Fallback>
        </mc:AlternateContent>
      </p:grpSp>
      <p:grpSp>
        <p:nvGrpSpPr>
          <p:cNvPr id="12" name="Group 11"/>
          <p:cNvGrpSpPr/>
          <p:nvPr/>
        </p:nvGrpSpPr>
        <p:grpSpPr>
          <a:xfrm>
            <a:off x="14020800" y="14325600"/>
            <a:ext cx="1943100" cy="1679826"/>
            <a:chOff x="14325600" y="14214726"/>
            <a:chExt cx="1943100" cy="1679826"/>
          </a:xfrm>
        </p:grpSpPr>
        <p:pic>
          <p:nvPicPr>
            <p:cNvPr id="6" name="Picture 5"/>
            <p:cNvPicPr>
              <a:picLocks noChangeAspect="1"/>
            </p:cNvPicPr>
            <p:nvPr/>
          </p:nvPicPr>
          <p:blipFill>
            <a:blip r:embed="rId12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689864" y="14676005"/>
              <a:ext cx="846091" cy="1184528"/>
            </a:xfrm>
            <a:prstGeom prst="rect">
              <a:avLst/>
            </a:prstGeom>
          </p:spPr>
        </p:pic>
        <mc:AlternateContent xmlns:mc="http://schemas.openxmlformats.org/markup-compatibility/2006" xmlns:a14="http://schemas.microsoft.com/office/drawing/2010/main">
          <mc:Choice Requires="a14">
            <p:sp>
              <p:nvSpPr>
                <p:cNvPr id="228" name="TextBox 227"/>
                <p:cNvSpPr txBox="1"/>
                <p:nvPr/>
              </p:nvSpPr>
              <p:spPr>
                <a:xfrm>
                  <a:off x="14554769" y="14214726"/>
                  <a:ext cx="1713931" cy="646331"/>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US" sz="1800" b="1" smtClean="0">
                            <a:solidFill>
                              <a:prstClr val="black"/>
                            </a:solidFill>
                            <a:latin typeface="Cambria Math"/>
                            <a:cs typeface="Arial" panose="020B0604020202020204" pitchFamily="34" charset="0"/>
                          </a:rPr>
                          <m:t>𝐂𝐨𝐦𝐩𝐫𝐞𝐬𝐬𝐢𝐨𝐧</m:t>
                        </m:r>
                        <m:r>
                          <a:rPr lang="en-US" sz="1800" b="1" i="0" smtClean="0">
                            <a:solidFill>
                              <a:prstClr val="black"/>
                            </a:solidFill>
                            <a:latin typeface="Cambria Math"/>
                            <a:cs typeface="Arial" panose="020B0604020202020204" pitchFamily="34" charset="0"/>
                          </a:rPr>
                          <m:t> </m:t>
                        </m:r>
                      </m:oMath>
                      <m:oMath xmlns:m="http://schemas.openxmlformats.org/officeDocument/2006/math">
                        <m:r>
                          <a:rPr lang="en-US" sz="1800" b="1" i="0" smtClean="0">
                            <a:solidFill>
                              <a:prstClr val="black"/>
                            </a:solidFill>
                            <a:latin typeface="Cambria Math"/>
                            <a:cs typeface="Arial" panose="020B0604020202020204" pitchFamily="34" charset="0"/>
                          </a:rPr>
                          <m:t>𝐭𝐰𝐢𝐧𝐬</m:t>
                        </m:r>
                      </m:oMath>
                    </m:oMathPara>
                  </a14:m>
                  <a:endParaRPr lang="en-US" sz="1400" b="1" dirty="0">
                    <a:solidFill>
                      <a:prstClr val="black"/>
                    </a:solidFill>
                    <a:latin typeface="Arial" panose="020B0604020202020204" pitchFamily="34" charset="0"/>
                    <a:cs typeface="Arial" panose="020B0604020202020204" pitchFamily="34" charset="0"/>
                  </a:endParaRPr>
                </a:p>
              </p:txBody>
            </p:sp>
          </mc:Choice>
          <mc:Fallback xmlns="">
            <p:sp>
              <p:nvSpPr>
                <p:cNvPr id="228" name="TextBox 227"/>
                <p:cNvSpPr txBox="1">
                  <a:spLocks noRot="1" noChangeAspect="1" noMove="1" noResize="1" noEditPoints="1" noAdjustHandles="1" noChangeArrowheads="1" noChangeShapeType="1" noTextEdit="1"/>
                </p:cNvSpPr>
                <p:nvPr/>
              </p:nvSpPr>
              <p:spPr>
                <a:xfrm>
                  <a:off x="14554769" y="14214726"/>
                  <a:ext cx="1713931" cy="646331"/>
                </a:xfrm>
                <a:prstGeom prst="rect">
                  <a:avLst/>
                </a:prstGeom>
                <a:blipFill rotWithShape="1">
                  <a:blip r:embed="rId1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9" name="TextBox 228"/>
                <p:cNvSpPr txBox="1"/>
                <p:nvPr/>
              </p:nvSpPr>
              <p:spPr>
                <a:xfrm>
                  <a:off x="14325600" y="14703174"/>
                  <a:ext cx="789640" cy="3082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b="1" i="1" smtClean="0">
                                <a:solidFill>
                                  <a:prstClr val="black"/>
                                </a:solidFill>
                                <a:latin typeface="Cambria Math"/>
                                <a:cs typeface="Arial" panose="020B0604020202020204" pitchFamily="34" charset="0"/>
                              </a:rPr>
                            </m:ctrlPr>
                          </m:dPr>
                          <m:e>
                            <m:r>
                              <a:rPr lang="en-US" sz="1400" b="1" i="1" smtClean="0">
                                <a:solidFill>
                                  <a:prstClr val="black"/>
                                </a:solidFill>
                                <a:latin typeface="Cambria Math"/>
                                <a:cs typeface="Arial" panose="020B0604020202020204" pitchFamily="34" charset="0"/>
                              </a:rPr>
                              <m:t>𝟎</m:t>
                            </m:r>
                            <m:acc>
                              <m:accPr>
                                <m:chr m:val="̅"/>
                                <m:ctrlPr>
                                  <a:rPr lang="en-US" sz="1400" b="1" i="1">
                                    <a:solidFill>
                                      <a:prstClr val="black"/>
                                    </a:solidFill>
                                    <a:latin typeface="Cambria Math"/>
                                    <a:cs typeface="Arial" panose="020B0604020202020204" pitchFamily="34" charset="0"/>
                                  </a:rPr>
                                </m:ctrlPr>
                              </m:accPr>
                              <m:e>
                                <m:r>
                                  <a:rPr lang="en-US" sz="1400" b="1" i="1">
                                    <a:solidFill>
                                      <a:prstClr val="black"/>
                                    </a:solidFill>
                                    <a:latin typeface="Cambria Math"/>
                                    <a:cs typeface="Arial" panose="020B0604020202020204" pitchFamily="34" charset="0"/>
                                  </a:rPr>
                                  <m:t>𝟏</m:t>
                                </m:r>
                              </m:e>
                            </m:acc>
                            <m:r>
                              <a:rPr lang="en-US" sz="1400" b="1" i="1" smtClean="0">
                                <a:solidFill>
                                  <a:prstClr val="black"/>
                                </a:solidFill>
                                <a:latin typeface="Cambria Math"/>
                                <a:cs typeface="Arial" panose="020B0604020202020204" pitchFamily="34" charset="0"/>
                              </a:rPr>
                              <m:t>𝟏𝟐</m:t>
                            </m:r>
                          </m:e>
                        </m:d>
                      </m:oMath>
                    </m:oMathPara>
                  </a14:m>
                  <a:endParaRPr lang="en-US" sz="1100" b="1" dirty="0">
                    <a:solidFill>
                      <a:prstClr val="black"/>
                    </a:solidFill>
                    <a:latin typeface="Arial" panose="020B0604020202020204" pitchFamily="34" charset="0"/>
                    <a:cs typeface="Arial" panose="020B0604020202020204" pitchFamily="34" charset="0"/>
                  </a:endParaRPr>
                </a:p>
              </p:txBody>
            </p:sp>
          </mc:Choice>
          <mc:Fallback xmlns="">
            <p:sp>
              <p:nvSpPr>
                <p:cNvPr id="229" name="TextBox 228"/>
                <p:cNvSpPr txBox="1">
                  <a:spLocks noRot="1" noChangeAspect="1" noMove="1" noResize="1" noEditPoints="1" noAdjustHandles="1" noChangeArrowheads="1" noChangeShapeType="1" noTextEdit="1"/>
                </p:cNvSpPr>
                <p:nvPr/>
              </p:nvSpPr>
              <p:spPr>
                <a:xfrm>
                  <a:off x="14325600" y="14703174"/>
                  <a:ext cx="789640" cy="308226"/>
                </a:xfrm>
                <a:prstGeom prst="rect">
                  <a:avLst/>
                </a:prstGeom>
                <a:blipFill rotWithShape="1">
                  <a:blip r:embed="rId1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0" name="TextBox 229"/>
                <p:cNvSpPr txBox="1"/>
                <p:nvPr/>
              </p:nvSpPr>
              <p:spPr>
                <a:xfrm>
                  <a:off x="15341421" y="15586326"/>
                  <a:ext cx="812979" cy="3082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1400" b="1" i="1" smtClean="0">
                                <a:solidFill>
                                  <a:prstClr val="black"/>
                                </a:solidFill>
                                <a:latin typeface="Cambria Math"/>
                                <a:cs typeface="Arial" panose="020B0604020202020204" pitchFamily="34" charset="0"/>
                              </a:rPr>
                            </m:ctrlPr>
                          </m:dPr>
                          <m:e>
                            <m:r>
                              <a:rPr lang="en-US" sz="1400" b="1" i="1" smtClean="0">
                                <a:solidFill>
                                  <a:prstClr val="black"/>
                                </a:solidFill>
                                <a:latin typeface="Cambria Math"/>
                                <a:cs typeface="Arial" panose="020B0604020202020204" pitchFamily="34" charset="0"/>
                              </a:rPr>
                              <m:t>𝟎𝟏</m:t>
                            </m:r>
                            <m:acc>
                              <m:accPr>
                                <m:chr m:val="̅"/>
                                <m:ctrlPr>
                                  <a:rPr lang="en-US" sz="1400" b="1" i="1" smtClean="0">
                                    <a:solidFill>
                                      <a:prstClr val="black"/>
                                    </a:solidFill>
                                    <a:latin typeface="Cambria Math"/>
                                    <a:cs typeface="Arial" panose="020B0604020202020204" pitchFamily="34" charset="0"/>
                                  </a:rPr>
                                </m:ctrlPr>
                              </m:accPr>
                              <m:e>
                                <m:r>
                                  <a:rPr lang="en-US" sz="1400" b="1" i="1" smtClean="0">
                                    <a:solidFill>
                                      <a:prstClr val="black"/>
                                    </a:solidFill>
                                    <a:latin typeface="Cambria Math"/>
                                    <a:cs typeface="Arial" panose="020B0604020202020204" pitchFamily="34" charset="0"/>
                                  </a:rPr>
                                  <m:t>𝟏</m:t>
                                </m:r>
                              </m:e>
                            </m:acc>
                            <m:r>
                              <a:rPr lang="en-US" sz="1400" b="1" i="1" smtClean="0">
                                <a:solidFill>
                                  <a:prstClr val="black"/>
                                </a:solidFill>
                                <a:latin typeface="Cambria Math"/>
                                <a:cs typeface="Arial" panose="020B0604020202020204" pitchFamily="34" charset="0"/>
                              </a:rPr>
                              <m:t>𝟏</m:t>
                            </m:r>
                          </m:e>
                        </m:d>
                      </m:oMath>
                    </m:oMathPara>
                  </a14:m>
                  <a:endParaRPr lang="en-US" sz="1100" b="1" dirty="0">
                    <a:solidFill>
                      <a:prstClr val="black"/>
                    </a:solidFill>
                    <a:latin typeface="Arial" panose="020B0604020202020204" pitchFamily="34" charset="0"/>
                    <a:cs typeface="Arial" panose="020B0604020202020204" pitchFamily="34" charset="0"/>
                  </a:endParaRPr>
                </a:p>
              </p:txBody>
            </p:sp>
          </mc:Choice>
          <mc:Fallback xmlns="">
            <p:sp>
              <p:nvSpPr>
                <p:cNvPr id="230" name="TextBox 229"/>
                <p:cNvSpPr txBox="1">
                  <a:spLocks noRot="1" noChangeAspect="1" noMove="1" noResize="1" noEditPoints="1" noAdjustHandles="1" noChangeArrowheads="1" noChangeShapeType="1" noTextEdit="1"/>
                </p:cNvSpPr>
                <p:nvPr/>
              </p:nvSpPr>
              <p:spPr>
                <a:xfrm>
                  <a:off x="15341421" y="15586326"/>
                  <a:ext cx="812979" cy="308226"/>
                </a:xfrm>
                <a:prstGeom prst="rect">
                  <a:avLst/>
                </a:prstGeom>
                <a:blipFill rotWithShape="1">
                  <a:blip r:embed="rId125"/>
                  <a:stretch>
                    <a:fillRect r="-3008"/>
                  </a:stretch>
                </a:blipFill>
              </p:spPr>
              <p:txBody>
                <a:bodyPr/>
                <a:lstStyle/>
                <a:p>
                  <a:r>
                    <a:rPr lang="en-US">
                      <a:noFill/>
                    </a:rPr>
                    <a:t> </a:t>
                  </a:r>
                </a:p>
              </p:txBody>
            </p:sp>
          </mc:Fallback>
        </mc:AlternateContent>
      </p:grpSp>
      <p:grpSp>
        <p:nvGrpSpPr>
          <p:cNvPr id="231" name="Group 230"/>
          <p:cNvGrpSpPr/>
          <p:nvPr/>
        </p:nvGrpSpPr>
        <p:grpSpPr>
          <a:xfrm>
            <a:off x="11153394" y="17539304"/>
            <a:ext cx="3868996" cy="3710313"/>
            <a:chOff x="2491067" y="1074308"/>
            <a:chExt cx="3868996" cy="3710313"/>
          </a:xfrm>
        </p:grpSpPr>
        <p:pic>
          <p:nvPicPr>
            <p:cNvPr id="232" name="Picture 231"/>
            <p:cNvPicPr>
              <a:picLocks noChangeAspect="1"/>
            </p:cNvPicPr>
            <p:nvPr/>
          </p:nvPicPr>
          <p:blipFill>
            <a:blip r:embed="rId126"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2491067" y="3962400"/>
              <a:ext cx="738467" cy="686278"/>
            </a:xfrm>
            <a:prstGeom prst="rect">
              <a:avLst/>
            </a:prstGeom>
          </p:spPr>
        </p:pic>
        <p:pic>
          <p:nvPicPr>
            <p:cNvPr id="233" name="Picture 232"/>
            <p:cNvPicPr>
              <a:picLocks noChangeAspect="1"/>
            </p:cNvPicPr>
            <p:nvPr/>
          </p:nvPicPr>
          <p:blipFill>
            <a:blip r:embed="rId127"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2860300" y="1074308"/>
              <a:ext cx="3499763" cy="3710313"/>
            </a:xfrm>
            <a:prstGeom prst="rect">
              <a:avLst/>
            </a:prstGeom>
          </p:spPr>
        </p:pic>
        <p:sp>
          <p:nvSpPr>
            <p:cNvPr id="234" name="Arc 233"/>
            <p:cNvSpPr/>
            <p:nvPr/>
          </p:nvSpPr>
          <p:spPr>
            <a:xfrm flipH="1">
              <a:off x="4038600" y="2819400"/>
              <a:ext cx="732370" cy="514350"/>
            </a:xfrm>
            <a:prstGeom prst="arc">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 name="Arc 234"/>
            <p:cNvSpPr/>
            <p:nvPr/>
          </p:nvSpPr>
          <p:spPr>
            <a:xfrm flipH="1" flipV="1">
              <a:off x="4328584" y="3327400"/>
              <a:ext cx="472016" cy="496358"/>
            </a:xfrm>
            <a:prstGeom prst="arc">
              <a:avLst>
                <a:gd name="adj1" fmla="val 19008071"/>
                <a:gd name="adj2" fmla="val 365849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 name="Rectangle 235"/>
            <p:cNvSpPr/>
            <p:nvPr/>
          </p:nvSpPr>
          <p:spPr>
            <a:xfrm>
              <a:off x="3862446" y="2438954"/>
              <a:ext cx="938077" cy="461665"/>
            </a:xfrm>
            <a:prstGeom prst="rect">
              <a:avLst/>
            </a:prstGeom>
          </p:spPr>
          <p:txBody>
            <a:bodyPr wrap="none">
              <a:spAutoFit/>
            </a:bodyPr>
            <a:lstStyle/>
            <a:p>
              <a:r>
                <a:rPr lang="en-US" sz="2400" dirty="0" smtClean="0">
                  <a:latin typeface="Arial" panose="020B0604020202020204" pitchFamily="34" charset="0"/>
                  <a:cs typeface="Arial" panose="020B0604020202020204" pitchFamily="34" charset="0"/>
                </a:rPr>
                <a:t>strain</a:t>
              </a:r>
              <a:endParaRPr lang="en-US" sz="2400" dirty="0">
                <a:latin typeface="Arial" panose="020B0604020202020204" pitchFamily="34" charset="0"/>
                <a:cs typeface="Arial" panose="020B0604020202020204" pitchFamily="34" charset="0"/>
              </a:endParaRPr>
            </a:p>
          </p:txBody>
        </p:sp>
        <p:sp>
          <p:nvSpPr>
            <p:cNvPr id="237" name="Rectangle 236"/>
            <p:cNvSpPr/>
            <p:nvPr/>
          </p:nvSpPr>
          <p:spPr>
            <a:xfrm>
              <a:off x="3459823" y="3347004"/>
              <a:ext cx="938077" cy="461665"/>
            </a:xfrm>
            <a:prstGeom prst="rect">
              <a:avLst/>
            </a:prstGeom>
          </p:spPr>
          <p:txBody>
            <a:bodyPr wrap="none">
              <a:spAutoFit/>
            </a:bodyPr>
            <a:lstStyle/>
            <a:p>
              <a:r>
                <a:rPr lang="en-US" sz="2400" dirty="0" smtClean="0">
                  <a:latin typeface="Arial" panose="020B0604020202020204" pitchFamily="34" charset="0"/>
                  <a:cs typeface="Arial" panose="020B0604020202020204" pitchFamily="34" charset="0"/>
                </a:rPr>
                <a:t>strain</a:t>
              </a:r>
              <a:endParaRPr lang="en-US" sz="2400" dirty="0">
                <a:latin typeface="Arial" panose="020B0604020202020204" pitchFamily="34" charset="0"/>
                <a:cs typeface="Arial" panose="020B0604020202020204" pitchFamily="34" charset="0"/>
              </a:endParaRPr>
            </a:p>
          </p:txBody>
        </p:sp>
      </p:grpSp>
      <p:sp>
        <p:nvSpPr>
          <p:cNvPr id="240" name="Rectangle 239"/>
          <p:cNvSpPr/>
          <p:nvPr/>
        </p:nvSpPr>
        <p:spPr>
          <a:xfrm>
            <a:off x="13078428" y="19750089"/>
            <a:ext cx="561372" cy="461665"/>
          </a:xfrm>
          <a:prstGeom prst="rect">
            <a:avLst/>
          </a:prstGeom>
        </p:spPr>
        <p:txBody>
          <a:bodyPr wrap="none">
            <a:spAutoFit/>
          </a:bodyPr>
          <a:lstStyle/>
          <a:p>
            <a:r>
              <a:rPr lang="en-US" sz="2400" b="1" dirty="0" smtClean="0">
                <a:latin typeface="Arial" panose="020B0604020202020204" pitchFamily="34" charset="0"/>
                <a:cs typeface="Arial" panose="020B0604020202020204" pitchFamily="34" charset="0"/>
              </a:rPr>
              <a:t>(1)</a:t>
            </a:r>
            <a:endParaRPr lang="en-US" sz="2400" b="1" dirty="0">
              <a:latin typeface="Arial" panose="020B0604020202020204" pitchFamily="34" charset="0"/>
              <a:cs typeface="Arial" panose="020B0604020202020204" pitchFamily="34" charset="0"/>
            </a:endParaRPr>
          </a:p>
        </p:txBody>
      </p:sp>
      <p:sp>
        <p:nvSpPr>
          <p:cNvPr id="242" name="Rectangle 241"/>
          <p:cNvSpPr/>
          <p:nvPr/>
        </p:nvSpPr>
        <p:spPr>
          <a:xfrm>
            <a:off x="13002228" y="19140489"/>
            <a:ext cx="561372" cy="461665"/>
          </a:xfrm>
          <a:prstGeom prst="rect">
            <a:avLst/>
          </a:prstGeom>
        </p:spPr>
        <p:txBody>
          <a:bodyPr wrap="none">
            <a:spAutoFit/>
          </a:bodyPr>
          <a:lstStyle/>
          <a:p>
            <a:r>
              <a:rPr lang="en-US" sz="2400" b="1" dirty="0" smtClean="0">
                <a:latin typeface="Arial" panose="020B0604020202020204" pitchFamily="34" charset="0"/>
                <a:cs typeface="Arial" panose="020B0604020202020204" pitchFamily="34" charset="0"/>
              </a:rPr>
              <a:t>(2)</a:t>
            </a:r>
            <a:endParaRPr lang="en-US" sz="2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47" name="Rectangle 246"/>
              <p:cNvSpPr/>
              <p:nvPr/>
            </p:nvSpPr>
            <p:spPr>
              <a:xfrm>
                <a:off x="10439400" y="22167388"/>
                <a:ext cx="3890872" cy="5029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200" i="1">
                              <a:latin typeface="Cambria Math"/>
                              <a:ea typeface="Cambria Math" panose="02040503050406030204" pitchFamily="18" charset="0"/>
                            </a:rPr>
                          </m:ctrlPr>
                        </m:sSupPr>
                        <m:e>
                          <m:r>
                            <a:rPr lang="en-US" sz="2200" b="1" i="1">
                              <a:latin typeface="Cambria Math" panose="02040503050406030204" pitchFamily="18" charset="0"/>
                              <a:ea typeface="Cambria Math" panose="02040503050406030204" pitchFamily="18" charset="0"/>
                            </a:rPr>
                            <m:t>𝐅</m:t>
                          </m:r>
                        </m:e>
                        <m:sup>
                          <m:sSup>
                            <m:sSupPr>
                              <m:ctrlPr>
                                <a:rPr lang="en-US" sz="2200" i="1">
                                  <a:latin typeface="Cambria Math"/>
                                  <a:ea typeface="Cambria Math" panose="02040503050406030204" pitchFamily="18" charset="0"/>
                                </a:rPr>
                              </m:ctrlPr>
                            </m:sSupPr>
                            <m:e>
                              <m:r>
                                <a:rPr lang="en-US" sz="2200" i="1">
                                  <a:latin typeface="Cambria Math" panose="02040503050406030204" pitchFamily="18" charset="0"/>
                                  <a:ea typeface="Cambria Math" panose="02040503050406030204" pitchFamily="18" charset="0"/>
                                </a:rPr>
                                <m:t>𝑝</m:t>
                              </m:r>
                            </m:e>
                            <m:sup>
                              <m:r>
                                <a:rPr lang="en-US" sz="2200" i="1">
                                  <a:latin typeface="Cambria Math" panose="02040503050406030204" pitchFamily="18" charset="0"/>
                                  <a:ea typeface="Cambria Math" panose="02040503050406030204" pitchFamily="18" charset="0"/>
                                </a:rPr>
                                <m:t>−1</m:t>
                              </m:r>
                            </m:sup>
                          </m:sSup>
                        </m:sup>
                      </m:sSup>
                      <m:d>
                        <m:dPr>
                          <m:ctrlPr>
                            <a:rPr lang="en-US" sz="2200" i="1">
                              <a:latin typeface="Cambria Math"/>
                              <a:ea typeface="Cambria Math" panose="02040503050406030204" pitchFamily="18" charset="0"/>
                            </a:rPr>
                          </m:ctrlPr>
                        </m:dPr>
                        <m:e>
                          <m:r>
                            <a:rPr lang="en-US" sz="2200" i="1">
                              <a:latin typeface="Cambria Math" panose="02040503050406030204" pitchFamily="18" charset="0"/>
                              <a:ea typeface="Cambria Math" panose="02040503050406030204" pitchFamily="18" charset="0"/>
                            </a:rPr>
                            <m:t>𝜏</m:t>
                          </m:r>
                        </m:e>
                      </m:d>
                      <m:r>
                        <a:rPr lang="en-US" sz="2200" i="1">
                          <a:latin typeface="Cambria Math" panose="02040503050406030204" pitchFamily="18" charset="0"/>
                          <a:ea typeface="Cambria Math" panose="02040503050406030204" pitchFamily="18" charset="0"/>
                        </a:rPr>
                        <m:t>=</m:t>
                      </m:r>
                      <m:d>
                        <m:dPr>
                          <m:begChr m:val="{"/>
                          <m:endChr m:val="}"/>
                          <m:ctrlPr>
                            <a:rPr lang="en-US" sz="2200" i="1">
                              <a:latin typeface="Cambria Math"/>
                              <a:ea typeface="Cambria Math" panose="02040503050406030204" pitchFamily="18" charset="0"/>
                            </a:rPr>
                          </m:ctrlPr>
                        </m:dPr>
                        <m:e>
                          <m:r>
                            <a:rPr lang="en-US" sz="2200" b="1" i="1">
                              <a:latin typeface="Cambria Math" panose="02040503050406030204" pitchFamily="18" charset="0"/>
                              <a:ea typeface="Cambria Math" panose="02040503050406030204" pitchFamily="18" charset="0"/>
                            </a:rPr>
                            <m:t>𝐈</m:t>
                          </m:r>
                          <m:r>
                            <a:rPr lang="en-US" sz="2200" i="1">
                              <a:latin typeface="Cambria Math" panose="02040503050406030204" pitchFamily="18" charset="0"/>
                              <a:ea typeface="Cambria Math" panose="02040503050406030204" pitchFamily="18" charset="0"/>
                            </a:rPr>
                            <m:t>−</m:t>
                          </m:r>
                          <m:sSup>
                            <m:sSupPr>
                              <m:ctrlPr>
                                <a:rPr lang="en-US" sz="2200" i="1">
                                  <a:latin typeface="Cambria Math"/>
                                  <a:ea typeface="Cambria Math" panose="02040503050406030204" pitchFamily="18" charset="0"/>
                                </a:rPr>
                              </m:ctrlPr>
                            </m:sSupPr>
                            <m:e>
                              <m:r>
                                <a:rPr lang="en-US" sz="2200" i="1">
                                  <a:latin typeface="Cambria Math" panose="02040503050406030204" pitchFamily="18" charset="0"/>
                                  <a:ea typeface="Cambria Math" panose="02040503050406030204" pitchFamily="18" charset="0"/>
                                </a:rPr>
                                <m:t>𝑆</m:t>
                              </m:r>
                            </m:e>
                            <m:sup>
                              <m:r>
                                <a:rPr lang="en-US" sz="2200" i="1">
                                  <a:latin typeface="Cambria Math" panose="02040503050406030204" pitchFamily="18" charset="0"/>
                                  <a:ea typeface="Cambria Math" panose="02040503050406030204" pitchFamily="18" charset="0"/>
                                </a:rPr>
                                <m:t>𝑡𝑤</m:t>
                              </m:r>
                              <m:r>
                                <a:rPr lang="en-US" sz="2200" i="1">
                                  <a:latin typeface="Cambria Math" panose="02040503050406030204" pitchFamily="18" charset="0"/>
                                  <a:ea typeface="Cambria Math" panose="02040503050406030204" pitchFamily="18" charset="0"/>
                                </a:rPr>
                                <m:t>,</m:t>
                              </m:r>
                              <m:r>
                                <a:rPr lang="en-US" sz="2200" i="1">
                                  <a:latin typeface="Cambria Math" panose="02040503050406030204" pitchFamily="18" charset="0"/>
                                  <a:ea typeface="Cambria Math" panose="02040503050406030204" pitchFamily="18" charset="0"/>
                                </a:rPr>
                                <m:t>𝑝𝑡𝑠</m:t>
                              </m:r>
                            </m:sup>
                          </m:sSup>
                          <m:sSubSup>
                            <m:sSubSupPr>
                              <m:ctrlPr>
                                <a:rPr lang="en-US" sz="2200" i="1">
                                  <a:latin typeface="Cambria Math"/>
                                  <a:ea typeface="Cambria Math" panose="02040503050406030204" pitchFamily="18" charset="0"/>
                                </a:rPr>
                              </m:ctrlPr>
                            </m:sSubSupPr>
                            <m:e>
                              <m:r>
                                <a:rPr lang="en-US" sz="2200" b="1" i="1">
                                  <a:latin typeface="Cambria Math" panose="02040503050406030204" pitchFamily="18" charset="0"/>
                                  <a:ea typeface="Cambria Math" panose="02040503050406030204" pitchFamily="18" charset="0"/>
                                </a:rPr>
                                <m:t>𝐦</m:t>
                              </m:r>
                            </m:e>
                            <m:sub>
                              <m:r>
                                <a:rPr lang="en-US" sz="2200" i="1">
                                  <a:latin typeface="Cambria Math" panose="02040503050406030204" pitchFamily="18" charset="0"/>
                                  <a:ea typeface="Cambria Math" panose="02040503050406030204" pitchFamily="18" charset="0"/>
                                </a:rPr>
                                <m:t>0</m:t>
                              </m:r>
                            </m:sub>
                            <m:sup>
                              <m:r>
                                <a:rPr lang="en-US" sz="2200" i="1">
                                  <a:latin typeface="Cambria Math" panose="02040503050406030204" pitchFamily="18" charset="0"/>
                                  <a:ea typeface="Cambria Math" panose="02040503050406030204" pitchFamily="18" charset="0"/>
                                </a:rPr>
                                <m:t>𝑡𝑤</m:t>
                              </m:r>
                              <m:r>
                                <a:rPr lang="en-US" sz="2200" i="1">
                                  <a:latin typeface="Cambria Math" panose="02040503050406030204" pitchFamily="18" charset="0"/>
                                  <a:ea typeface="Cambria Math" panose="02040503050406030204" pitchFamily="18" charset="0"/>
                                </a:rPr>
                                <m:t>,</m:t>
                              </m:r>
                              <m:r>
                                <a:rPr lang="en-US" sz="2200" i="1">
                                  <a:latin typeface="Cambria Math" panose="02040503050406030204" pitchFamily="18" charset="0"/>
                                  <a:ea typeface="Cambria Math" panose="02040503050406030204" pitchFamily="18" charset="0"/>
                                </a:rPr>
                                <m:t>𝑝𝑡𝑠</m:t>
                              </m:r>
                            </m:sup>
                          </m:sSubSup>
                        </m:e>
                      </m:d>
                    </m:oMath>
                  </m:oMathPara>
                </a14:m>
                <a:endParaRPr lang="en-US" sz="2200" dirty="0">
                  <a:latin typeface="Cambria Math" panose="02040503050406030204" pitchFamily="18" charset="0"/>
                  <a:ea typeface="Cambria Math" panose="02040503050406030204" pitchFamily="18" charset="0"/>
                </a:endParaRPr>
              </a:p>
            </p:txBody>
          </p:sp>
        </mc:Choice>
        <mc:Fallback xmlns="">
          <p:sp>
            <p:nvSpPr>
              <p:cNvPr id="247" name="Rectangle 246"/>
              <p:cNvSpPr>
                <a:spLocks noRot="1" noChangeAspect="1" noMove="1" noResize="1" noEditPoints="1" noAdjustHandles="1" noChangeArrowheads="1" noChangeShapeType="1" noTextEdit="1"/>
              </p:cNvSpPr>
              <p:nvPr/>
            </p:nvSpPr>
            <p:spPr>
              <a:xfrm>
                <a:off x="10439400" y="22167388"/>
                <a:ext cx="3890872" cy="502958"/>
              </a:xfrm>
              <a:prstGeom prst="rect">
                <a:avLst/>
              </a:prstGeom>
              <a:blipFill rotWithShape="1">
                <a:blip r:embed="rId128"/>
                <a:stretch>
                  <a:fillRect/>
                </a:stretch>
              </a:blipFill>
            </p:spPr>
            <p:txBody>
              <a:bodyPr/>
              <a:lstStyle/>
              <a:p>
                <a:r>
                  <a:rPr lang="en-US">
                    <a:noFill/>
                  </a:rPr>
                  <a:t> </a:t>
                </a:r>
              </a:p>
            </p:txBody>
          </p:sp>
        </mc:Fallback>
      </mc:AlternateContent>
      <p:sp>
        <p:nvSpPr>
          <p:cNvPr id="248" name="Rectangle 247"/>
          <p:cNvSpPr/>
          <p:nvPr/>
        </p:nvSpPr>
        <p:spPr>
          <a:xfrm>
            <a:off x="10498108" y="21611020"/>
            <a:ext cx="2705612" cy="523220"/>
          </a:xfrm>
          <a:prstGeom prst="rect">
            <a:avLst/>
          </a:prstGeom>
        </p:spPr>
        <p:txBody>
          <a:bodyPr wrap="none">
            <a:spAutoFit/>
          </a:bodyPr>
          <a:lstStyle/>
          <a:p>
            <a:r>
              <a:rPr lang="en-US" sz="2800" dirty="0" smtClean="0">
                <a:latin typeface="Arial" panose="020B0604020202020204" pitchFamily="34" charset="0"/>
                <a:cs typeface="Arial" panose="020B0604020202020204" pitchFamily="34" charset="0"/>
              </a:rPr>
              <a:t>Twin lamella (1)</a:t>
            </a:r>
            <a:endParaRPr lang="en-US" sz="2800" dirty="0"/>
          </a:p>
        </p:txBody>
      </p:sp>
      <mc:AlternateContent xmlns:mc="http://schemas.openxmlformats.org/markup-compatibility/2006" xmlns:a14="http://schemas.microsoft.com/office/drawing/2010/main">
        <mc:Choice Requires="a14">
          <p:sp>
            <p:nvSpPr>
              <p:cNvPr id="250" name="Rectangle 249"/>
              <p:cNvSpPr/>
              <p:nvPr/>
            </p:nvSpPr>
            <p:spPr>
              <a:xfrm>
                <a:off x="10439400" y="23500042"/>
                <a:ext cx="5603970" cy="5029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200" i="1" smtClean="0">
                              <a:latin typeface="Cambria Math"/>
                              <a:ea typeface="Cambria Math" panose="02040503050406030204" pitchFamily="18" charset="0"/>
                            </a:rPr>
                          </m:ctrlPr>
                        </m:sSupPr>
                        <m:e>
                          <m:r>
                            <a:rPr lang="en-US" sz="2200" b="1" i="1">
                              <a:latin typeface="Cambria Math" panose="02040503050406030204" pitchFamily="18" charset="0"/>
                              <a:ea typeface="Cambria Math" panose="02040503050406030204" pitchFamily="18" charset="0"/>
                            </a:rPr>
                            <m:t>𝐅</m:t>
                          </m:r>
                        </m:e>
                        <m:sup>
                          <m:sSup>
                            <m:sSupPr>
                              <m:ctrlPr>
                                <a:rPr lang="en-US" sz="2200" i="1">
                                  <a:latin typeface="Cambria Math"/>
                                  <a:ea typeface="Cambria Math" panose="02040503050406030204" pitchFamily="18" charset="0"/>
                                </a:rPr>
                              </m:ctrlPr>
                            </m:sSupPr>
                            <m:e>
                              <m:r>
                                <a:rPr lang="en-US" sz="2200" i="1">
                                  <a:latin typeface="Cambria Math" panose="02040503050406030204" pitchFamily="18" charset="0"/>
                                  <a:ea typeface="Cambria Math" panose="02040503050406030204" pitchFamily="18" charset="0"/>
                                </a:rPr>
                                <m:t>𝑝</m:t>
                              </m:r>
                            </m:e>
                            <m:sup>
                              <m:r>
                                <a:rPr lang="en-US" sz="2200" i="1">
                                  <a:latin typeface="Cambria Math" panose="02040503050406030204" pitchFamily="18" charset="0"/>
                                  <a:ea typeface="Cambria Math" panose="02040503050406030204" pitchFamily="18" charset="0"/>
                                </a:rPr>
                                <m:t>−1</m:t>
                              </m:r>
                            </m:sup>
                          </m:sSup>
                        </m:sup>
                      </m:sSup>
                      <m:d>
                        <m:dPr>
                          <m:ctrlPr>
                            <a:rPr lang="en-US" sz="2200" i="1">
                              <a:latin typeface="Cambria Math"/>
                              <a:ea typeface="Cambria Math" panose="02040503050406030204" pitchFamily="18" charset="0"/>
                            </a:rPr>
                          </m:ctrlPr>
                        </m:dPr>
                        <m:e>
                          <m:r>
                            <a:rPr lang="en-US" sz="2200" i="1">
                              <a:latin typeface="Cambria Math" panose="02040503050406030204" pitchFamily="18" charset="0"/>
                              <a:ea typeface="Cambria Math" panose="02040503050406030204" pitchFamily="18" charset="0"/>
                            </a:rPr>
                            <m:t>𝜏</m:t>
                          </m:r>
                        </m:e>
                      </m:d>
                      <m:r>
                        <a:rPr lang="en-US" sz="2200" i="1">
                          <a:latin typeface="Cambria Math" panose="02040503050406030204" pitchFamily="18" charset="0"/>
                          <a:ea typeface="Cambria Math" panose="02040503050406030204" pitchFamily="18" charset="0"/>
                        </a:rPr>
                        <m:t>=</m:t>
                      </m:r>
                      <m:sSup>
                        <m:sSupPr>
                          <m:ctrlPr>
                            <a:rPr lang="en-US" sz="2200" i="1">
                              <a:latin typeface="Cambria Math"/>
                              <a:ea typeface="Cambria Math" panose="02040503050406030204" pitchFamily="18" charset="0"/>
                            </a:rPr>
                          </m:ctrlPr>
                        </m:sSupPr>
                        <m:e>
                          <m:r>
                            <a:rPr lang="en-US" sz="2200" b="1" i="1">
                              <a:latin typeface="Cambria Math" panose="02040503050406030204" pitchFamily="18" charset="0"/>
                              <a:ea typeface="Cambria Math" panose="02040503050406030204" pitchFamily="18" charset="0"/>
                            </a:rPr>
                            <m:t>𝐅</m:t>
                          </m:r>
                        </m:e>
                        <m:sup>
                          <m:sSup>
                            <m:sSupPr>
                              <m:ctrlPr>
                                <a:rPr lang="en-US" sz="2200" i="1">
                                  <a:latin typeface="Cambria Math"/>
                                  <a:ea typeface="Cambria Math" panose="02040503050406030204" pitchFamily="18" charset="0"/>
                                </a:rPr>
                              </m:ctrlPr>
                            </m:sSupPr>
                            <m:e>
                              <m:r>
                                <a:rPr lang="en-US" sz="2200" i="1">
                                  <a:latin typeface="Cambria Math" panose="02040503050406030204" pitchFamily="18" charset="0"/>
                                  <a:ea typeface="Cambria Math" panose="02040503050406030204" pitchFamily="18" charset="0"/>
                                </a:rPr>
                                <m:t>𝑝</m:t>
                              </m:r>
                            </m:e>
                            <m:sup>
                              <m:r>
                                <a:rPr lang="en-US" sz="2200" i="1">
                                  <a:latin typeface="Cambria Math" panose="02040503050406030204" pitchFamily="18" charset="0"/>
                                  <a:ea typeface="Cambria Math" panose="02040503050406030204" pitchFamily="18" charset="0"/>
                                </a:rPr>
                                <m:t>−1</m:t>
                              </m:r>
                            </m:sup>
                          </m:sSup>
                        </m:sup>
                      </m:sSup>
                      <m:d>
                        <m:dPr>
                          <m:ctrlPr>
                            <a:rPr lang="en-US" sz="2200" i="1">
                              <a:latin typeface="Cambria Math"/>
                              <a:ea typeface="Cambria Math" panose="02040503050406030204" pitchFamily="18" charset="0"/>
                            </a:rPr>
                          </m:ctrlPr>
                        </m:dPr>
                        <m:e>
                          <m:r>
                            <a:rPr lang="en-US" sz="2200" i="1">
                              <a:latin typeface="Cambria Math" panose="02040503050406030204" pitchFamily="18" charset="0"/>
                              <a:ea typeface="Cambria Math" panose="02040503050406030204" pitchFamily="18" charset="0"/>
                            </a:rPr>
                            <m:t>𝑡</m:t>
                          </m:r>
                        </m:e>
                      </m:d>
                      <m:d>
                        <m:dPr>
                          <m:begChr m:val="{"/>
                          <m:endChr m:val="}"/>
                          <m:ctrlPr>
                            <a:rPr lang="en-US" sz="2200" i="1">
                              <a:latin typeface="Cambria Math"/>
                              <a:ea typeface="Cambria Math" panose="02040503050406030204" pitchFamily="18" charset="0"/>
                            </a:rPr>
                          </m:ctrlPr>
                        </m:dPr>
                        <m:e>
                          <m:r>
                            <a:rPr lang="en-US" sz="2200" b="1" i="1">
                              <a:latin typeface="Cambria Math" panose="02040503050406030204" pitchFamily="18" charset="0"/>
                              <a:ea typeface="Cambria Math" panose="02040503050406030204" pitchFamily="18" charset="0"/>
                            </a:rPr>
                            <m:t>𝐈</m:t>
                          </m:r>
                          <m:r>
                            <a:rPr lang="en-US" sz="2200" b="1">
                              <a:latin typeface="Cambria Math" panose="02040503050406030204" pitchFamily="18" charset="0"/>
                              <a:ea typeface="Cambria Math" panose="02040503050406030204" pitchFamily="18" charset="0"/>
                            </a:rPr>
                            <m:t>+</m:t>
                          </m:r>
                          <m:sSup>
                            <m:sSupPr>
                              <m:ctrlPr>
                                <a:rPr lang="en-US" sz="2200" i="1">
                                  <a:latin typeface="Cambria Math"/>
                                  <a:ea typeface="Cambria Math" panose="02040503050406030204" pitchFamily="18" charset="0"/>
                                </a:rPr>
                              </m:ctrlPr>
                            </m:sSupPr>
                            <m:e>
                              <m:r>
                                <a:rPr lang="en-US" sz="2200" i="1">
                                  <a:latin typeface="Cambria Math" panose="02040503050406030204" pitchFamily="18" charset="0"/>
                                  <a:ea typeface="Cambria Math" panose="02040503050406030204" pitchFamily="18" charset="0"/>
                                </a:rPr>
                                <m:t>𝑓</m:t>
                              </m:r>
                            </m:e>
                            <m:sup>
                              <m:r>
                                <a:rPr lang="en-US" sz="2200" i="1">
                                  <a:latin typeface="Cambria Math" panose="02040503050406030204" pitchFamily="18" charset="0"/>
                                  <a:ea typeface="Cambria Math" panose="02040503050406030204" pitchFamily="18" charset="0"/>
                                </a:rPr>
                                <m:t>𝑡𝑤</m:t>
                              </m:r>
                              <m:r>
                                <a:rPr lang="en-US" sz="2200" i="1">
                                  <a:latin typeface="Cambria Math" panose="02040503050406030204" pitchFamily="18" charset="0"/>
                                  <a:ea typeface="Cambria Math" panose="02040503050406030204" pitchFamily="18" charset="0"/>
                                </a:rPr>
                                <m:t>,</m:t>
                              </m:r>
                              <m:r>
                                <a:rPr lang="en-US" sz="2200" i="1">
                                  <a:latin typeface="Cambria Math" panose="02040503050406030204" pitchFamily="18" charset="0"/>
                                  <a:ea typeface="Cambria Math" panose="02040503050406030204" pitchFamily="18" charset="0"/>
                                </a:rPr>
                                <m:t>𝑝𝑡𝑠</m:t>
                              </m:r>
                            </m:sup>
                          </m:sSup>
                          <m:sSup>
                            <m:sSupPr>
                              <m:ctrlPr>
                                <a:rPr lang="en-US" sz="2200" i="1">
                                  <a:latin typeface="Cambria Math"/>
                                  <a:ea typeface="Cambria Math" panose="02040503050406030204" pitchFamily="18" charset="0"/>
                                </a:rPr>
                              </m:ctrlPr>
                            </m:sSupPr>
                            <m:e>
                              <m:r>
                                <a:rPr lang="en-US" sz="2200" i="1">
                                  <a:latin typeface="Cambria Math" panose="02040503050406030204" pitchFamily="18" charset="0"/>
                                  <a:ea typeface="Cambria Math" panose="02040503050406030204" pitchFamily="18" charset="0"/>
                                </a:rPr>
                                <m:t>𝑆</m:t>
                              </m:r>
                            </m:e>
                            <m:sup>
                              <m:r>
                                <a:rPr lang="en-US" sz="2200" i="1">
                                  <a:latin typeface="Cambria Math" panose="02040503050406030204" pitchFamily="18" charset="0"/>
                                  <a:ea typeface="Cambria Math" panose="02040503050406030204" pitchFamily="18" charset="0"/>
                                </a:rPr>
                                <m:t>𝑡𝑤</m:t>
                              </m:r>
                              <m:r>
                                <a:rPr lang="en-US" sz="2200" i="1">
                                  <a:latin typeface="Cambria Math" panose="02040503050406030204" pitchFamily="18" charset="0"/>
                                  <a:ea typeface="Cambria Math" panose="02040503050406030204" pitchFamily="18" charset="0"/>
                                </a:rPr>
                                <m:t>,</m:t>
                              </m:r>
                              <m:r>
                                <a:rPr lang="en-US" sz="2200" i="1">
                                  <a:latin typeface="Cambria Math" panose="02040503050406030204" pitchFamily="18" charset="0"/>
                                  <a:ea typeface="Cambria Math" panose="02040503050406030204" pitchFamily="18" charset="0"/>
                                </a:rPr>
                                <m:t>𝑝𝑡𝑠</m:t>
                              </m:r>
                            </m:sup>
                          </m:sSup>
                          <m:sSubSup>
                            <m:sSubSupPr>
                              <m:ctrlPr>
                                <a:rPr lang="en-US" sz="2200" i="1">
                                  <a:latin typeface="Cambria Math"/>
                                  <a:ea typeface="Cambria Math" panose="02040503050406030204" pitchFamily="18" charset="0"/>
                                </a:rPr>
                              </m:ctrlPr>
                            </m:sSubSupPr>
                            <m:e>
                              <m:r>
                                <a:rPr lang="en-US" sz="2200" b="1" i="1">
                                  <a:latin typeface="Cambria Math" panose="02040503050406030204" pitchFamily="18" charset="0"/>
                                  <a:ea typeface="Cambria Math" panose="02040503050406030204" pitchFamily="18" charset="0"/>
                                </a:rPr>
                                <m:t>𝐦</m:t>
                              </m:r>
                            </m:e>
                            <m:sub>
                              <m:r>
                                <a:rPr lang="en-US" sz="2200" i="1">
                                  <a:latin typeface="Cambria Math" panose="02040503050406030204" pitchFamily="18" charset="0"/>
                                  <a:ea typeface="Cambria Math" panose="02040503050406030204" pitchFamily="18" charset="0"/>
                                </a:rPr>
                                <m:t>0</m:t>
                              </m:r>
                            </m:sub>
                            <m:sup>
                              <m:r>
                                <a:rPr lang="en-US" sz="2200" i="1">
                                  <a:latin typeface="Cambria Math" panose="02040503050406030204" pitchFamily="18" charset="0"/>
                                  <a:ea typeface="Cambria Math" panose="02040503050406030204" pitchFamily="18" charset="0"/>
                                </a:rPr>
                                <m:t>𝑡𝑤</m:t>
                              </m:r>
                              <m:r>
                                <a:rPr lang="en-US" sz="2200" i="1">
                                  <a:latin typeface="Cambria Math" panose="02040503050406030204" pitchFamily="18" charset="0"/>
                                  <a:ea typeface="Cambria Math" panose="02040503050406030204" pitchFamily="18" charset="0"/>
                                </a:rPr>
                                <m:t>,</m:t>
                              </m:r>
                              <m:r>
                                <a:rPr lang="en-US" sz="2200" i="1">
                                  <a:latin typeface="Cambria Math" panose="02040503050406030204" pitchFamily="18" charset="0"/>
                                  <a:ea typeface="Cambria Math" panose="02040503050406030204" pitchFamily="18" charset="0"/>
                                </a:rPr>
                                <m:t>𝑝𝑡𝑠</m:t>
                              </m:r>
                            </m:sup>
                          </m:sSubSup>
                        </m:e>
                      </m:d>
                    </m:oMath>
                  </m:oMathPara>
                </a14:m>
                <a:endParaRPr lang="en-US" sz="2200" dirty="0">
                  <a:latin typeface="Cambria Math" panose="02040503050406030204" pitchFamily="18" charset="0"/>
                  <a:ea typeface="Cambria Math" panose="02040503050406030204" pitchFamily="18" charset="0"/>
                </a:endParaRPr>
              </a:p>
            </p:txBody>
          </p:sp>
        </mc:Choice>
        <mc:Fallback xmlns="">
          <p:sp>
            <p:nvSpPr>
              <p:cNvPr id="250" name="Rectangle 249"/>
              <p:cNvSpPr>
                <a:spLocks noRot="1" noChangeAspect="1" noMove="1" noResize="1" noEditPoints="1" noAdjustHandles="1" noChangeArrowheads="1" noChangeShapeType="1" noTextEdit="1"/>
              </p:cNvSpPr>
              <p:nvPr/>
            </p:nvSpPr>
            <p:spPr>
              <a:xfrm>
                <a:off x="10439400" y="23500042"/>
                <a:ext cx="5603970" cy="502958"/>
              </a:xfrm>
              <a:prstGeom prst="rect">
                <a:avLst/>
              </a:prstGeom>
              <a:blipFill rotWithShape="1">
                <a:blip r:embed="rId129"/>
                <a:stretch>
                  <a:fillRect/>
                </a:stretch>
              </a:blipFill>
            </p:spPr>
            <p:txBody>
              <a:bodyPr/>
              <a:lstStyle/>
              <a:p>
                <a:r>
                  <a:rPr lang="en-US">
                    <a:noFill/>
                  </a:rPr>
                  <a:t> </a:t>
                </a:r>
              </a:p>
            </p:txBody>
          </p:sp>
        </mc:Fallback>
      </mc:AlternateContent>
      <p:sp>
        <p:nvSpPr>
          <p:cNvPr id="252" name="Rectangle 251"/>
          <p:cNvSpPr/>
          <p:nvPr/>
        </p:nvSpPr>
        <p:spPr>
          <a:xfrm>
            <a:off x="10498108" y="22961577"/>
            <a:ext cx="2685351" cy="523220"/>
          </a:xfrm>
          <a:prstGeom prst="rect">
            <a:avLst/>
          </a:prstGeom>
        </p:spPr>
        <p:txBody>
          <a:bodyPr wrap="none">
            <a:spAutoFit/>
          </a:bodyPr>
          <a:lstStyle/>
          <a:p>
            <a:r>
              <a:rPr lang="en-US" sz="2800" dirty="0" smtClean="0">
                <a:latin typeface="Arial" panose="020B0604020202020204" pitchFamily="34" charset="0"/>
                <a:cs typeface="Arial" panose="020B0604020202020204" pitchFamily="34" charset="0"/>
              </a:rPr>
              <a:t>Parent grain (2)</a:t>
            </a:r>
            <a:endParaRPr lang="en-US" sz="2800" dirty="0"/>
          </a:p>
        </p:txBody>
      </p:sp>
      <p:grpSp>
        <p:nvGrpSpPr>
          <p:cNvPr id="255" name="Group 254"/>
          <p:cNvGrpSpPr/>
          <p:nvPr/>
        </p:nvGrpSpPr>
        <p:grpSpPr>
          <a:xfrm>
            <a:off x="29722815" y="6477000"/>
            <a:ext cx="5987052" cy="4114800"/>
            <a:chOff x="1256932" y="2438400"/>
            <a:chExt cx="5987052" cy="4114800"/>
          </a:xfrm>
        </p:grpSpPr>
        <p:grpSp>
          <p:nvGrpSpPr>
            <p:cNvPr id="256" name="Group 255"/>
            <p:cNvGrpSpPr/>
            <p:nvPr/>
          </p:nvGrpSpPr>
          <p:grpSpPr>
            <a:xfrm>
              <a:off x="1676400" y="2957286"/>
              <a:ext cx="5567584" cy="3595914"/>
              <a:chOff x="2194330" y="899886"/>
              <a:chExt cx="5567584" cy="3595914"/>
            </a:xfrm>
          </p:grpSpPr>
          <p:grpSp>
            <p:nvGrpSpPr>
              <p:cNvPr id="360" name="Group 359"/>
              <p:cNvGrpSpPr/>
              <p:nvPr/>
            </p:nvGrpSpPr>
            <p:grpSpPr>
              <a:xfrm>
                <a:off x="6732465" y="899886"/>
                <a:ext cx="1029449" cy="2543824"/>
                <a:chOff x="-16521" y="4481286"/>
                <a:chExt cx="1029449" cy="2543824"/>
              </a:xfrm>
            </p:grpSpPr>
            <p:pic>
              <p:nvPicPr>
                <p:cNvPr id="367" name="Picture 366"/>
                <p:cNvPicPr>
                  <a:picLocks noChangeAspect="1"/>
                </p:cNvPicPr>
                <p:nvPr/>
              </p:nvPicPr>
              <p:blipFill>
                <a:blip r:embed="rId13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1923" y="4724399"/>
                  <a:ext cx="809988" cy="2300711"/>
                </a:xfrm>
                <a:prstGeom prst="rect">
                  <a:avLst/>
                </a:prstGeom>
              </p:spPr>
            </p:pic>
            <mc:AlternateContent xmlns:mc="http://schemas.openxmlformats.org/markup-compatibility/2006" xmlns:a14="http://schemas.microsoft.com/office/drawing/2010/main">
              <mc:Choice Requires="a14">
                <p:sp>
                  <p:nvSpPr>
                    <p:cNvPr id="368" name="Rectangle 367"/>
                    <p:cNvSpPr/>
                    <p:nvPr/>
                  </p:nvSpPr>
                  <p:spPr>
                    <a:xfrm>
                      <a:off x="-16521" y="4481286"/>
                      <a:ext cx="102944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000" i="1" smtClean="0">
                                    <a:latin typeface="Cambria Math"/>
                                    <a:cs typeface="Arial" panose="020B0604020202020204" pitchFamily="34" charset="0"/>
                                  </a:rPr>
                                </m:ctrlPr>
                              </m:accPr>
                              <m:e>
                                <m:r>
                                  <m:rPr>
                                    <m:sty m:val="p"/>
                                  </m:rPr>
                                  <a:rPr lang="en-US" sz="2000" b="0" i="0" smtClean="0">
                                    <a:latin typeface="Cambria Math"/>
                                    <a:cs typeface="Arial" panose="020B0604020202020204" pitchFamily="34" charset="0"/>
                                  </a:rPr>
                                  <m:t>VMises</m:t>
                                </m:r>
                              </m:e>
                            </m:acc>
                          </m:oMath>
                        </m:oMathPara>
                      </a14:m>
                      <a:endParaRPr lang="en-US" sz="2000" dirty="0"/>
                    </a:p>
                  </p:txBody>
                </p:sp>
              </mc:Choice>
              <mc:Fallback xmlns="">
                <p:sp>
                  <p:nvSpPr>
                    <p:cNvPr id="368" name="Rectangle 367"/>
                    <p:cNvSpPr>
                      <a:spLocks noRot="1" noChangeAspect="1" noMove="1" noResize="1" noEditPoints="1" noAdjustHandles="1" noChangeArrowheads="1" noChangeShapeType="1" noTextEdit="1"/>
                    </p:cNvSpPr>
                    <p:nvPr/>
                  </p:nvSpPr>
                  <p:spPr>
                    <a:xfrm>
                      <a:off x="-16521" y="4481286"/>
                      <a:ext cx="1029449" cy="400110"/>
                    </a:xfrm>
                    <a:prstGeom prst="rect">
                      <a:avLst/>
                    </a:prstGeom>
                    <a:blipFill rotWithShape="1">
                      <a:blip r:embed="rId131"/>
                      <a:stretch>
                        <a:fillRect/>
                      </a:stretch>
                    </a:blipFill>
                  </p:spPr>
                  <p:txBody>
                    <a:bodyPr/>
                    <a:lstStyle/>
                    <a:p>
                      <a:r>
                        <a:rPr lang="en-US">
                          <a:noFill/>
                        </a:rPr>
                        <a:t> </a:t>
                      </a:r>
                    </a:p>
                  </p:txBody>
                </p:sp>
              </mc:Fallback>
            </mc:AlternateContent>
          </p:grpSp>
          <p:pic>
            <p:nvPicPr>
              <p:cNvPr id="361" name="Picture 360"/>
              <p:cNvPicPr>
                <a:picLocks noChangeAspect="1"/>
              </p:cNvPicPr>
              <p:nvPr/>
            </p:nvPicPr>
            <p:blipFill>
              <a:blip r:embed="rId132"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480330" y="2071813"/>
                <a:ext cx="2329958" cy="2423987"/>
              </a:xfrm>
              <a:prstGeom prst="rect">
                <a:avLst/>
              </a:prstGeom>
            </p:spPr>
          </p:pic>
          <p:pic>
            <p:nvPicPr>
              <p:cNvPr id="362" name="Picture 361"/>
              <p:cNvPicPr>
                <a:picLocks noChangeAspect="1"/>
              </p:cNvPicPr>
              <p:nvPr/>
            </p:nvPicPr>
            <p:blipFill>
              <a:blip r:embed="rId133"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6749399" y="3764757"/>
                <a:ext cx="675869" cy="690562"/>
              </a:xfrm>
              <a:prstGeom prst="rect">
                <a:avLst/>
              </a:prstGeom>
            </p:spPr>
          </p:pic>
          <p:pic>
            <p:nvPicPr>
              <p:cNvPr id="363" name="Picture 362"/>
              <p:cNvPicPr>
                <a:picLocks noChangeAspect="1"/>
              </p:cNvPicPr>
              <p:nvPr/>
            </p:nvPicPr>
            <p:blipFill>
              <a:blip r:embed="rId134"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2194330" y="2071813"/>
                <a:ext cx="2286000" cy="2423987"/>
              </a:xfrm>
              <a:prstGeom prst="rect">
                <a:avLst/>
              </a:prstGeom>
            </p:spPr>
          </p:pic>
          <p:pic>
            <p:nvPicPr>
              <p:cNvPr id="364" name="Picture 363"/>
              <p:cNvPicPr>
                <a:picLocks noChangeAspect="1"/>
              </p:cNvPicPr>
              <p:nvPr/>
            </p:nvPicPr>
            <p:blipFill>
              <a:blip r:embed="rId135"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2659997" y="914399"/>
                <a:ext cx="1344649" cy="1097280"/>
              </a:xfrm>
              <a:prstGeom prst="rect">
                <a:avLst/>
              </a:prstGeom>
            </p:spPr>
          </p:pic>
          <p:pic>
            <p:nvPicPr>
              <p:cNvPr id="365" name="Picture 364"/>
              <p:cNvPicPr>
                <a:picLocks noChangeAspect="1"/>
              </p:cNvPicPr>
              <p:nvPr/>
            </p:nvPicPr>
            <p:blipFill>
              <a:blip r:embed="rId136"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908347" y="914399"/>
                <a:ext cx="1325848" cy="1097280"/>
              </a:xfrm>
              <a:prstGeom prst="rect">
                <a:avLst/>
              </a:prstGeom>
            </p:spPr>
          </p:pic>
          <p:pic>
            <p:nvPicPr>
              <p:cNvPr id="366" name="Picture 365"/>
              <p:cNvPicPr>
                <a:picLocks noChangeAspect="1"/>
              </p:cNvPicPr>
              <p:nvPr/>
            </p:nvPicPr>
            <p:blipFill>
              <a:blip r:embed="rId137"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055712" y="1366245"/>
                <a:ext cx="700235" cy="645434"/>
              </a:xfrm>
              <a:prstGeom prst="rect">
                <a:avLst/>
              </a:prstGeom>
            </p:spPr>
          </p:pic>
        </p:grpSp>
        <p:sp>
          <p:nvSpPr>
            <p:cNvPr id="308" name="Rectangle 307"/>
            <p:cNvSpPr/>
            <p:nvPr/>
          </p:nvSpPr>
          <p:spPr>
            <a:xfrm>
              <a:off x="1256932" y="2438400"/>
              <a:ext cx="2853666" cy="430887"/>
            </a:xfrm>
            <a:prstGeom prst="rect">
              <a:avLst/>
            </a:prstGeom>
          </p:spPr>
          <p:txBody>
            <a:bodyPr wrap="none">
              <a:spAutoFit/>
            </a:bodyPr>
            <a:lstStyle/>
            <a:p>
              <a:r>
                <a:rPr lang="en-US" sz="2200" dirty="0" smtClean="0">
                  <a:latin typeface="Arial" panose="020B0604020202020204" pitchFamily="34" charset="0"/>
                  <a:cs typeface="Arial" panose="020B0604020202020204" pitchFamily="34" charset="0"/>
                </a:rPr>
                <a:t>Before twin formation</a:t>
              </a:r>
              <a:endParaRPr lang="en-US" sz="2200" dirty="0"/>
            </a:p>
          </p:txBody>
        </p:sp>
        <p:sp>
          <p:nvSpPr>
            <p:cNvPr id="357" name="Rectangle 356"/>
            <p:cNvSpPr/>
            <p:nvPr/>
          </p:nvSpPr>
          <p:spPr>
            <a:xfrm>
              <a:off x="4120493" y="2438400"/>
              <a:ext cx="2618024" cy="430887"/>
            </a:xfrm>
            <a:prstGeom prst="rect">
              <a:avLst/>
            </a:prstGeom>
          </p:spPr>
          <p:txBody>
            <a:bodyPr wrap="none">
              <a:spAutoFit/>
            </a:bodyPr>
            <a:lstStyle/>
            <a:p>
              <a:r>
                <a:rPr lang="en-US" sz="2200" dirty="0" smtClean="0">
                  <a:latin typeface="Arial" panose="020B0604020202020204" pitchFamily="34" charset="0"/>
                  <a:cs typeface="Arial" panose="020B0604020202020204" pitchFamily="34" charset="0"/>
                </a:rPr>
                <a:t>After twin formation</a:t>
              </a:r>
              <a:endParaRPr lang="en-US" sz="2200" dirty="0"/>
            </a:p>
          </p:txBody>
        </p:sp>
        <p:cxnSp>
          <p:nvCxnSpPr>
            <p:cNvPr id="358" name="Straight Arrow Connector 357"/>
            <p:cNvCxnSpPr/>
            <p:nvPr/>
          </p:nvCxnSpPr>
          <p:spPr>
            <a:xfrm>
              <a:off x="5245832" y="3214199"/>
              <a:ext cx="88168" cy="222912"/>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9" name="Straight Arrow Connector 358"/>
            <p:cNvCxnSpPr/>
            <p:nvPr/>
          </p:nvCxnSpPr>
          <p:spPr>
            <a:xfrm flipV="1">
              <a:off x="4273915" y="5350934"/>
              <a:ext cx="196484" cy="14519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graphicFrame>
            <p:nvGraphicFramePr>
              <p:cNvPr id="369" name="Table 368"/>
              <p:cNvGraphicFramePr>
                <a:graphicFrameLocks noGrp="1"/>
              </p:cNvGraphicFramePr>
              <p:nvPr>
                <p:extLst>
                  <p:ext uri="{D42A27DB-BD31-4B8C-83A1-F6EECF244321}">
                    <p14:modId xmlns:p14="http://schemas.microsoft.com/office/powerpoint/2010/main" val="3754134643"/>
                  </p:ext>
                </p:extLst>
              </p:nvPr>
            </p:nvGraphicFramePr>
            <p:xfrm>
              <a:off x="25450800" y="17138319"/>
              <a:ext cx="9317223" cy="921081"/>
            </p:xfrm>
            <a:graphic>
              <a:graphicData uri="http://schemas.openxmlformats.org/drawingml/2006/table">
                <a:tbl>
                  <a:tblPr firstRow="1" bandRow="1"/>
                  <a:tblGrid>
                    <a:gridCol w="3297423"/>
                    <a:gridCol w="1017808"/>
                    <a:gridCol w="937055"/>
                    <a:gridCol w="1016937"/>
                    <a:gridCol w="1066800"/>
                    <a:gridCol w="990600"/>
                    <a:gridCol w="990600"/>
                  </a:tblGrid>
                  <a:tr h="413166">
                    <a:tc>
                      <a:txBody>
                        <a:bodyPr/>
                        <a:lstStyle/>
                        <a:p>
                          <a:pPr algn="ctr"/>
                          <a:r>
                            <a:rPr lang="en-US" sz="2000" dirty="0" smtClean="0">
                              <a:latin typeface="Arial" panose="020B0604020202020204" pitchFamily="34" charset="0"/>
                              <a:cs typeface="Arial" panose="020B0604020202020204" pitchFamily="34" charset="0"/>
                            </a:rPr>
                            <a:t>Twin volume fraction [x10</a:t>
                          </a:r>
                          <a:r>
                            <a:rPr lang="en-US" sz="2000" baseline="30000" dirty="0" smtClean="0">
                              <a:latin typeface="Arial" panose="020B0604020202020204" pitchFamily="34" charset="0"/>
                              <a:cs typeface="Arial" panose="020B0604020202020204" pitchFamily="34" charset="0"/>
                            </a:rPr>
                            <a:t>-2</a:t>
                          </a:r>
                          <a:r>
                            <a:rPr lang="en-US" sz="2000" dirty="0" smtClean="0">
                              <a:latin typeface="Arial" panose="020B0604020202020204" pitchFamily="34" charset="0"/>
                              <a:cs typeface="Arial" panose="020B0604020202020204" pitchFamily="34" charset="0"/>
                            </a:rPr>
                            <a:t>]</a:t>
                          </a:r>
                          <a:endParaRPr lang="en-US" sz="2000" baseline="30000"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400" b="0" i="1" smtClean="0">
                                    <a:solidFill>
                                      <a:prstClr val="black"/>
                                    </a:solidFill>
                                    <a:latin typeface="Cambria Math"/>
                                    <a:ea typeface="Cambria Math"/>
                                    <a:cs typeface="Arial" panose="020B0604020202020204" pitchFamily="34" charset="0"/>
                                  </a:rPr>
                                  <m:t>2.08</m:t>
                                </m:r>
                              </m:oMath>
                            </m:oMathPara>
                          </a14:m>
                          <a:endParaRPr lang="en-US" sz="2400" dirty="0">
                            <a:solidFill>
                              <a:schemeClr val="tx2"/>
                            </a:solidFill>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400" b="0" i="1" smtClean="0">
                                    <a:solidFill>
                                      <a:prstClr val="black"/>
                                    </a:solidFill>
                                    <a:latin typeface="Cambria Math"/>
                                    <a:ea typeface="Cambria Math"/>
                                    <a:cs typeface="Arial" panose="020B0604020202020204" pitchFamily="34" charset="0"/>
                                  </a:rPr>
                                  <m:t>4.91</m:t>
                                </m:r>
                              </m:oMath>
                            </m:oMathPara>
                          </a14:m>
                          <a:endParaRPr lang="en-US" sz="2400" dirty="0">
                            <a:solidFill>
                              <a:schemeClr val="tx2"/>
                            </a:solidFill>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400" b="0" i="1" smtClean="0">
                                    <a:solidFill>
                                      <a:prstClr val="black"/>
                                    </a:solidFill>
                                    <a:latin typeface="Cambria Math"/>
                                    <a:ea typeface="Cambria Math"/>
                                    <a:cs typeface="Arial" panose="020B0604020202020204" pitchFamily="34" charset="0"/>
                                  </a:rPr>
                                  <m:t>10.07</m:t>
                                </m:r>
                              </m:oMath>
                            </m:oMathPara>
                          </a14:m>
                          <a:endParaRPr lang="en-US" sz="2400" dirty="0">
                            <a:solidFill>
                              <a:schemeClr val="tx2"/>
                            </a:solidFill>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400" b="0" i="1" smtClean="0">
                                    <a:solidFill>
                                      <a:prstClr val="black"/>
                                    </a:solidFill>
                                    <a:latin typeface="Cambria Math"/>
                                    <a:ea typeface="Cambria Math"/>
                                    <a:cs typeface="Arial" panose="020B0604020202020204" pitchFamily="34" charset="0"/>
                                  </a:rPr>
                                  <m:t>19.76</m:t>
                                </m:r>
                              </m:oMath>
                            </m:oMathPara>
                          </a14:m>
                          <a:endParaRPr lang="en-US" sz="2400" b="0" dirty="0" smtClean="0">
                            <a:solidFill>
                              <a:prstClr val="black"/>
                            </a:solidFill>
                            <a:latin typeface="Arial" panose="020B0604020202020204" pitchFamily="34" charset="0"/>
                            <a:ea typeface="Cambria Math"/>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400" b="0" i="1" smtClean="0">
                                    <a:solidFill>
                                      <a:prstClr val="black"/>
                                    </a:solidFill>
                                    <a:latin typeface="Cambria Math"/>
                                    <a:ea typeface="Cambria Math"/>
                                    <a:cs typeface="Arial" panose="020B0604020202020204" pitchFamily="34" charset="0"/>
                                  </a:rPr>
                                  <m:t>35.77</m:t>
                                </m:r>
                              </m:oMath>
                            </m:oMathPara>
                          </a14:m>
                          <a:endParaRPr lang="en-US" sz="2400" dirty="0">
                            <a:solidFill>
                              <a:schemeClr val="tx2"/>
                            </a:solidFill>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400" b="0" i="1" smtClean="0">
                                    <a:solidFill>
                                      <a:prstClr val="black"/>
                                    </a:solidFill>
                                    <a:latin typeface="Cambria Math"/>
                                    <a:ea typeface="Cambria Math"/>
                                    <a:cs typeface="Arial" panose="020B0604020202020204" pitchFamily="34" charset="0"/>
                                  </a:rPr>
                                  <m:t>44.94</m:t>
                                </m:r>
                              </m:oMath>
                            </m:oMathPara>
                          </a14:m>
                          <a:endParaRPr lang="en-US" sz="2400" dirty="0">
                            <a:solidFill>
                              <a:schemeClr val="tx2"/>
                            </a:solidFill>
                            <a:latin typeface="Arial" panose="020B0604020202020204" pitchFamily="34" charset="0"/>
                            <a:cs typeface="Arial" panose="020B0604020202020204" pitchFamily="34" charset="0"/>
                          </a:endParaRPr>
                        </a:p>
                      </a:txBody>
                      <a:tcPr/>
                    </a:tc>
                  </a:tr>
                  <a:tr h="463881">
                    <a:tc>
                      <a:txBody>
                        <a:bodyPr/>
                        <a:lstStyle/>
                        <a:p>
                          <a:pPr algn="ctr"/>
                          <a:r>
                            <a:rPr lang="en-US" sz="2000" dirty="0" smtClean="0">
                              <a:latin typeface="Arial" panose="020B0604020202020204" pitchFamily="34" charset="0"/>
                              <a:cs typeface="Arial" panose="020B0604020202020204" pitchFamily="34" charset="0"/>
                            </a:rPr>
                            <a:t>Applied</a:t>
                          </a:r>
                          <a:r>
                            <a:rPr lang="en-US" sz="2000" baseline="0" dirty="0" smtClean="0">
                              <a:latin typeface="Arial" panose="020B0604020202020204" pitchFamily="34" charset="0"/>
                              <a:cs typeface="Arial" panose="020B0604020202020204" pitchFamily="34" charset="0"/>
                            </a:rPr>
                            <a:t> effective strain</a:t>
                          </a:r>
                          <a:endParaRPr lang="en-US" sz="2000"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400" b="0" i="1" smtClean="0">
                                    <a:solidFill>
                                      <a:prstClr val="black"/>
                                    </a:solidFill>
                                    <a:latin typeface="Cambria Math"/>
                                    <a:ea typeface="Cambria Math"/>
                                    <a:cs typeface="Arial" panose="020B0604020202020204" pitchFamily="34" charset="0"/>
                                  </a:rPr>
                                  <m:t>0.0021</m:t>
                                </m:r>
                              </m:oMath>
                            </m:oMathPara>
                          </a14:m>
                          <a:endParaRPr lang="en-US" sz="2400" dirty="0">
                            <a:solidFill>
                              <a:schemeClr val="tx2"/>
                            </a:solidFill>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400" b="0" i="1" smtClean="0">
                                    <a:solidFill>
                                      <a:prstClr val="black"/>
                                    </a:solidFill>
                                    <a:latin typeface="Cambria Math"/>
                                    <a:ea typeface="Cambria Math"/>
                                    <a:cs typeface="Arial" panose="020B0604020202020204" pitchFamily="34" charset="0"/>
                                  </a:rPr>
                                  <m:t>0.006</m:t>
                                </m:r>
                              </m:oMath>
                            </m:oMathPara>
                          </a14:m>
                          <a:endParaRPr lang="en-US" sz="2400" dirty="0">
                            <a:solidFill>
                              <a:schemeClr val="tx2"/>
                            </a:solidFill>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400" b="0" i="1" smtClean="0">
                                    <a:solidFill>
                                      <a:prstClr val="black"/>
                                    </a:solidFill>
                                    <a:latin typeface="Cambria Math"/>
                                    <a:ea typeface="Cambria Math"/>
                                    <a:cs typeface="Arial" panose="020B0604020202020204" pitchFamily="34" charset="0"/>
                                  </a:rPr>
                                  <m:t>0.0127</m:t>
                                </m:r>
                              </m:oMath>
                            </m:oMathPara>
                          </a14:m>
                          <a:endParaRPr lang="en-US" sz="2400" dirty="0">
                            <a:solidFill>
                              <a:schemeClr val="tx2"/>
                            </a:solidFill>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400" b="0" i="1" smtClean="0">
                                    <a:solidFill>
                                      <a:prstClr val="black"/>
                                    </a:solidFill>
                                    <a:latin typeface="Cambria Math"/>
                                    <a:ea typeface="Cambria Math"/>
                                    <a:cs typeface="Arial" panose="020B0604020202020204" pitchFamily="34" charset="0"/>
                                  </a:rPr>
                                  <m:t>0.0259</m:t>
                                </m:r>
                              </m:oMath>
                            </m:oMathPara>
                          </a14:m>
                          <a:endParaRPr lang="en-US" sz="2400" dirty="0">
                            <a:solidFill>
                              <a:schemeClr val="tx2"/>
                            </a:solidFill>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400" b="0" i="1" smtClean="0">
                                    <a:solidFill>
                                      <a:prstClr val="black"/>
                                    </a:solidFill>
                                    <a:latin typeface="Cambria Math"/>
                                    <a:ea typeface="Cambria Math"/>
                                    <a:cs typeface="Arial" panose="020B0604020202020204" pitchFamily="34" charset="0"/>
                                  </a:rPr>
                                  <m:t>0.0489</m:t>
                                </m:r>
                              </m:oMath>
                            </m:oMathPara>
                          </a14:m>
                          <a:endParaRPr lang="en-US" sz="2400" dirty="0">
                            <a:solidFill>
                              <a:schemeClr val="tx2"/>
                            </a:solidFill>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400" b="0" i="1" smtClean="0">
                                    <a:solidFill>
                                      <a:prstClr val="black"/>
                                    </a:solidFill>
                                    <a:latin typeface="Cambria Math"/>
                                    <a:ea typeface="Cambria Math"/>
                                    <a:cs typeface="Arial" panose="020B0604020202020204" pitchFamily="34" charset="0"/>
                                  </a:rPr>
                                  <m:t> 0.0671</m:t>
                                </m:r>
                              </m:oMath>
                            </m:oMathPara>
                          </a14:m>
                          <a:endParaRPr lang="en-US" sz="2400" dirty="0">
                            <a:solidFill>
                              <a:schemeClr val="tx2"/>
                            </a:solidFill>
                            <a:latin typeface="Arial" panose="020B0604020202020204" pitchFamily="34" charset="0"/>
                            <a:cs typeface="Arial" panose="020B0604020202020204" pitchFamily="34" charset="0"/>
                          </a:endParaRPr>
                        </a:p>
                      </a:txBody>
                      <a:tcPr/>
                    </a:tc>
                  </a:tr>
                </a:tbl>
              </a:graphicData>
            </a:graphic>
          </p:graphicFrame>
        </mc:Choice>
        <mc:Fallback xmlns="">
          <p:graphicFrame>
            <p:nvGraphicFramePr>
              <p:cNvPr id="369" name="Table 368"/>
              <p:cNvGraphicFramePr>
                <a:graphicFrameLocks noGrp="1"/>
              </p:cNvGraphicFramePr>
              <p:nvPr>
                <p:extLst>
                  <p:ext uri="{D42A27DB-BD31-4B8C-83A1-F6EECF244321}">
                    <p14:modId xmlns:p14="http://schemas.microsoft.com/office/powerpoint/2010/main" val="3754134643"/>
                  </p:ext>
                </p:extLst>
              </p:nvPr>
            </p:nvGraphicFramePr>
            <p:xfrm>
              <a:off x="25450800" y="17138319"/>
              <a:ext cx="9317223" cy="921081"/>
            </p:xfrm>
            <a:graphic>
              <a:graphicData uri="http://schemas.openxmlformats.org/drawingml/2006/table">
                <a:tbl>
                  <a:tblPr firstRow="1" bandRow="1"/>
                  <a:tblGrid>
                    <a:gridCol w="3297423"/>
                    <a:gridCol w="1017808"/>
                    <a:gridCol w="937055"/>
                    <a:gridCol w="1016937"/>
                    <a:gridCol w="1066800"/>
                    <a:gridCol w="990600"/>
                    <a:gridCol w="990600"/>
                  </a:tblGrid>
                  <a:tr h="457200">
                    <a:tc>
                      <a:txBody>
                        <a:bodyPr/>
                        <a:lstStyle/>
                        <a:p>
                          <a:pPr algn="ctr"/>
                          <a:r>
                            <a:rPr lang="en-US" sz="2000" dirty="0" smtClean="0">
                              <a:latin typeface="Arial" panose="020B0604020202020204" pitchFamily="34" charset="0"/>
                              <a:cs typeface="Arial" panose="020B0604020202020204" pitchFamily="34" charset="0"/>
                            </a:rPr>
                            <a:t>Twin volume fraction [x10</a:t>
                          </a:r>
                          <a:r>
                            <a:rPr lang="en-US" sz="2000" baseline="30000" dirty="0" smtClean="0">
                              <a:latin typeface="Arial" panose="020B0604020202020204" pitchFamily="34" charset="0"/>
                              <a:cs typeface="Arial" panose="020B0604020202020204" pitchFamily="34" charset="0"/>
                            </a:rPr>
                            <a:t>-2</a:t>
                          </a:r>
                          <a:r>
                            <a:rPr lang="en-US" sz="2000" dirty="0" smtClean="0">
                              <a:latin typeface="Arial" panose="020B0604020202020204" pitchFamily="34" charset="0"/>
                              <a:cs typeface="Arial" panose="020B0604020202020204" pitchFamily="34" charset="0"/>
                            </a:rPr>
                            <a:t>]</a:t>
                          </a:r>
                          <a:endParaRPr lang="en-US" sz="2000" baseline="30000" dirty="0">
                            <a:latin typeface="Arial" panose="020B0604020202020204" pitchFamily="34" charset="0"/>
                            <a:cs typeface="Arial" panose="020B0604020202020204" pitchFamily="34" charset="0"/>
                          </a:endParaRPr>
                        </a:p>
                      </a:txBody>
                      <a:tcPr/>
                    </a:tc>
                    <a:tc>
                      <a:txBody>
                        <a:bodyPr/>
                        <a:lstStyle/>
                        <a:p>
                          <a:endParaRPr lang="en-US"/>
                        </a:p>
                      </a:txBody>
                      <a:tcPr>
                        <a:blipFill rotWithShape="1">
                          <a:blip r:embed="rId138"/>
                          <a:stretch>
                            <a:fillRect l="-323952" t="-5333" r="-491617" b="-112000"/>
                          </a:stretch>
                        </a:blipFill>
                      </a:tcPr>
                    </a:tc>
                    <a:tc>
                      <a:txBody>
                        <a:bodyPr/>
                        <a:lstStyle/>
                        <a:p>
                          <a:endParaRPr lang="en-US"/>
                        </a:p>
                      </a:txBody>
                      <a:tcPr>
                        <a:blipFill rotWithShape="1">
                          <a:blip r:embed="rId138"/>
                          <a:stretch>
                            <a:fillRect l="-462745" t="-5333" r="-436601" b="-112000"/>
                          </a:stretch>
                        </a:blipFill>
                      </a:tcPr>
                    </a:tc>
                    <a:tc>
                      <a:txBody>
                        <a:bodyPr/>
                        <a:lstStyle/>
                        <a:p>
                          <a:endParaRPr lang="en-US"/>
                        </a:p>
                      </a:txBody>
                      <a:tcPr>
                        <a:blipFill rotWithShape="1">
                          <a:blip r:embed="rId138"/>
                          <a:stretch>
                            <a:fillRect l="-515569" t="-5333" r="-300000" b="-112000"/>
                          </a:stretch>
                        </a:blipFill>
                      </a:tcPr>
                    </a:tc>
                    <a:tc>
                      <a:txBody>
                        <a:bodyPr/>
                        <a:lstStyle/>
                        <a:p>
                          <a:endParaRPr lang="en-US"/>
                        </a:p>
                      </a:txBody>
                      <a:tcPr>
                        <a:blipFill rotWithShape="1">
                          <a:blip r:embed="rId138"/>
                          <a:stretch>
                            <a:fillRect l="-587429" t="-5333" r="-186286" b="-112000"/>
                          </a:stretch>
                        </a:blipFill>
                      </a:tcPr>
                    </a:tc>
                    <a:tc>
                      <a:txBody>
                        <a:bodyPr/>
                        <a:lstStyle/>
                        <a:p>
                          <a:endParaRPr lang="en-US"/>
                        </a:p>
                      </a:txBody>
                      <a:tcPr>
                        <a:blipFill rotWithShape="1">
                          <a:blip r:embed="rId138"/>
                          <a:stretch>
                            <a:fillRect l="-738037" t="-5333" r="-100000" b="-112000"/>
                          </a:stretch>
                        </a:blipFill>
                      </a:tcPr>
                    </a:tc>
                    <a:tc>
                      <a:txBody>
                        <a:bodyPr/>
                        <a:lstStyle/>
                        <a:p>
                          <a:endParaRPr lang="en-US"/>
                        </a:p>
                      </a:txBody>
                      <a:tcPr>
                        <a:blipFill rotWithShape="1">
                          <a:blip r:embed="rId138"/>
                          <a:stretch>
                            <a:fillRect l="-843210" t="-5333" r="-617" b="-112000"/>
                          </a:stretch>
                        </a:blipFill>
                      </a:tcPr>
                    </a:tc>
                  </a:tr>
                  <a:tr h="463881">
                    <a:tc>
                      <a:txBody>
                        <a:bodyPr/>
                        <a:lstStyle/>
                        <a:p>
                          <a:pPr algn="ctr"/>
                          <a:r>
                            <a:rPr lang="en-US" sz="2000" dirty="0" smtClean="0">
                              <a:latin typeface="Arial" panose="020B0604020202020204" pitchFamily="34" charset="0"/>
                              <a:cs typeface="Arial" panose="020B0604020202020204" pitchFamily="34" charset="0"/>
                            </a:rPr>
                            <a:t>Applied</a:t>
                          </a:r>
                          <a:r>
                            <a:rPr lang="en-US" sz="2000" baseline="0" dirty="0" smtClean="0">
                              <a:latin typeface="Arial" panose="020B0604020202020204" pitchFamily="34" charset="0"/>
                              <a:cs typeface="Arial" panose="020B0604020202020204" pitchFamily="34" charset="0"/>
                            </a:rPr>
                            <a:t> effective strain</a:t>
                          </a:r>
                          <a:endParaRPr lang="en-US" sz="2000" dirty="0">
                            <a:latin typeface="Arial" panose="020B0604020202020204" pitchFamily="34" charset="0"/>
                            <a:cs typeface="Arial" panose="020B0604020202020204" pitchFamily="34" charset="0"/>
                          </a:endParaRPr>
                        </a:p>
                      </a:txBody>
                      <a:tcPr/>
                    </a:tc>
                    <a:tc>
                      <a:txBody>
                        <a:bodyPr/>
                        <a:lstStyle/>
                        <a:p>
                          <a:endParaRPr lang="en-US"/>
                        </a:p>
                      </a:txBody>
                      <a:tcPr>
                        <a:blipFill rotWithShape="1">
                          <a:blip r:embed="rId138"/>
                          <a:stretch>
                            <a:fillRect l="-323952" t="-102597" r="-491617" b="-9091"/>
                          </a:stretch>
                        </a:blipFill>
                      </a:tcPr>
                    </a:tc>
                    <a:tc>
                      <a:txBody>
                        <a:bodyPr/>
                        <a:lstStyle/>
                        <a:p>
                          <a:endParaRPr lang="en-US"/>
                        </a:p>
                      </a:txBody>
                      <a:tcPr>
                        <a:blipFill rotWithShape="1">
                          <a:blip r:embed="rId138"/>
                          <a:stretch>
                            <a:fillRect l="-462745" t="-102597" r="-436601" b="-9091"/>
                          </a:stretch>
                        </a:blipFill>
                      </a:tcPr>
                    </a:tc>
                    <a:tc>
                      <a:txBody>
                        <a:bodyPr/>
                        <a:lstStyle/>
                        <a:p>
                          <a:endParaRPr lang="en-US"/>
                        </a:p>
                      </a:txBody>
                      <a:tcPr>
                        <a:blipFill rotWithShape="1">
                          <a:blip r:embed="rId138"/>
                          <a:stretch>
                            <a:fillRect l="-515569" t="-102597" r="-300000" b="-9091"/>
                          </a:stretch>
                        </a:blipFill>
                      </a:tcPr>
                    </a:tc>
                    <a:tc>
                      <a:txBody>
                        <a:bodyPr/>
                        <a:lstStyle/>
                        <a:p>
                          <a:endParaRPr lang="en-US"/>
                        </a:p>
                      </a:txBody>
                      <a:tcPr>
                        <a:blipFill rotWithShape="1">
                          <a:blip r:embed="rId138"/>
                          <a:stretch>
                            <a:fillRect l="-587429" t="-102597" r="-186286" b="-9091"/>
                          </a:stretch>
                        </a:blipFill>
                      </a:tcPr>
                    </a:tc>
                    <a:tc>
                      <a:txBody>
                        <a:bodyPr/>
                        <a:lstStyle/>
                        <a:p>
                          <a:endParaRPr lang="en-US"/>
                        </a:p>
                      </a:txBody>
                      <a:tcPr>
                        <a:blipFill rotWithShape="1">
                          <a:blip r:embed="rId138"/>
                          <a:stretch>
                            <a:fillRect l="-738037" t="-102597" r="-100000" b="-9091"/>
                          </a:stretch>
                        </a:blipFill>
                      </a:tcPr>
                    </a:tc>
                    <a:tc>
                      <a:txBody>
                        <a:bodyPr/>
                        <a:lstStyle/>
                        <a:p>
                          <a:endParaRPr lang="en-US"/>
                        </a:p>
                      </a:txBody>
                      <a:tcPr>
                        <a:blipFill rotWithShape="1">
                          <a:blip r:embed="rId138"/>
                          <a:stretch>
                            <a:fillRect l="-843210" t="-102597" r="-617" b="-9091"/>
                          </a:stretch>
                        </a:blipFill>
                      </a:tcPr>
                    </a:tc>
                  </a:tr>
                </a:tbl>
              </a:graphicData>
            </a:graphic>
          </p:graphicFrame>
        </mc:Fallback>
      </mc:AlternateContent>
      <p:grpSp>
        <p:nvGrpSpPr>
          <p:cNvPr id="370" name="Group 369"/>
          <p:cNvGrpSpPr/>
          <p:nvPr/>
        </p:nvGrpSpPr>
        <p:grpSpPr>
          <a:xfrm>
            <a:off x="20363415" y="11767841"/>
            <a:ext cx="7297185" cy="4787054"/>
            <a:chOff x="1025629" y="606212"/>
            <a:chExt cx="7297185" cy="4787054"/>
          </a:xfrm>
        </p:grpSpPr>
        <p:grpSp>
          <p:nvGrpSpPr>
            <p:cNvPr id="371" name="Group 370"/>
            <p:cNvGrpSpPr/>
            <p:nvPr/>
          </p:nvGrpSpPr>
          <p:grpSpPr>
            <a:xfrm>
              <a:off x="1025629" y="606212"/>
              <a:ext cx="7203971" cy="4787054"/>
              <a:chOff x="1014133" y="436881"/>
              <a:chExt cx="7203971" cy="4787054"/>
            </a:xfrm>
          </p:grpSpPr>
          <p:pic>
            <p:nvPicPr>
              <p:cNvPr id="390" name="Picture 389"/>
              <p:cNvPicPr>
                <a:picLocks noChangeAspect="1"/>
              </p:cNvPicPr>
              <p:nvPr/>
            </p:nvPicPr>
            <p:blipFill>
              <a:blip r:embed="rId139"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1295400" y="2853324"/>
                <a:ext cx="2337635" cy="2331720"/>
              </a:xfrm>
              <a:prstGeom prst="rect">
                <a:avLst/>
              </a:prstGeom>
            </p:spPr>
          </p:pic>
          <p:pic>
            <p:nvPicPr>
              <p:cNvPr id="391" name="Picture 390"/>
              <p:cNvPicPr>
                <a:picLocks noChangeAspect="1"/>
              </p:cNvPicPr>
              <p:nvPr/>
            </p:nvPicPr>
            <p:blipFill>
              <a:blip r:embed="rId126"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1014133" y="4537657"/>
                <a:ext cx="738467" cy="686278"/>
              </a:xfrm>
              <a:prstGeom prst="rect">
                <a:avLst/>
              </a:prstGeom>
            </p:spPr>
          </p:pic>
          <p:pic>
            <p:nvPicPr>
              <p:cNvPr id="392" name="Picture 391"/>
              <p:cNvPicPr>
                <a:picLocks noChangeAspect="1"/>
              </p:cNvPicPr>
              <p:nvPr/>
            </p:nvPicPr>
            <p:blipFill>
              <a:blip r:embed="rId140"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1295400" y="468028"/>
                <a:ext cx="2316153" cy="2423160"/>
              </a:xfrm>
              <a:prstGeom prst="rect">
                <a:avLst/>
              </a:prstGeom>
            </p:spPr>
          </p:pic>
          <p:pic>
            <p:nvPicPr>
              <p:cNvPr id="393" name="Picture 392"/>
              <p:cNvPicPr>
                <a:picLocks noChangeAspect="1"/>
              </p:cNvPicPr>
              <p:nvPr/>
            </p:nvPicPr>
            <p:blipFill>
              <a:blip r:embed="rId141"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3610806" y="516910"/>
                <a:ext cx="2274433" cy="2374278"/>
              </a:xfrm>
              <a:prstGeom prst="rect">
                <a:avLst/>
              </a:prstGeom>
            </p:spPr>
          </p:pic>
          <p:pic>
            <p:nvPicPr>
              <p:cNvPr id="394" name="Picture 393"/>
              <p:cNvPicPr>
                <a:picLocks noChangeAspect="1"/>
              </p:cNvPicPr>
              <p:nvPr/>
            </p:nvPicPr>
            <p:blipFill>
              <a:blip r:embed="rId142"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5862827" y="541180"/>
                <a:ext cx="2278336" cy="2350008"/>
              </a:xfrm>
              <a:prstGeom prst="rect">
                <a:avLst/>
              </a:prstGeom>
            </p:spPr>
          </p:pic>
          <p:pic>
            <p:nvPicPr>
              <p:cNvPr id="395" name="Picture 394"/>
              <p:cNvPicPr>
                <a:picLocks noChangeAspect="1"/>
              </p:cNvPicPr>
              <p:nvPr/>
            </p:nvPicPr>
            <p:blipFill>
              <a:blip r:embed="rId14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89867" y="2889900"/>
                <a:ext cx="2355943" cy="2295144"/>
              </a:xfrm>
              <a:prstGeom prst="rect">
                <a:avLst/>
              </a:prstGeom>
            </p:spPr>
          </p:pic>
          <p:pic>
            <p:nvPicPr>
              <p:cNvPr id="396" name="Picture 395"/>
              <p:cNvPicPr>
                <a:picLocks noChangeAspect="1"/>
              </p:cNvPicPr>
              <p:nvPr/>
            </p:nvPicPr>
            <p:blipFill>
              <a:blip r:embed="rId14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92691" y="2934024"/>
                <a:ext cx="2325413" cy="2258568"/>
              </a:xfrm>
              <a:prstGeom prst="rect">
                <a:avLst/>
              </a:prstGeom>
            </p:spPr>
          </p:pic>
          <p:pic>
            <p:nvPicPr>
              <p:cNvPr id="397" name="Picture 396"/>
              <p:cNvPicPr>
                <a:picLocks noChangeAspect="1"/>
              </p:cNvPicPr>
              <p:nvPr/>
            </p:nvPicPr>
            <p:blipFill>
              <a:blip r:embed="rId145" cstate="print">
                <a:extLst>
                  <a:ext uri="{28A0092B-C50C-407E-A947-70E740481C1C}">
                    <a14:useLocalDpi xmlns:a14="http://schemas.microsoft.com/office/drawing/2010/main" val="0"/>
                  </a:ext>
                </a:extLst>
              </a:blip>
              <a:stretch>
                <a:fillRect/>
              </a:stretch>
            </p:blipFill>
            <p:spPr>
              <a:xfrm>
                <a:off x="2372823" y="436881"/>
                <a:ext cx="1152015" cy="960120"/>
              </a:xfrm>
              <a:prstGeom prst="rect">
                <a:avLst/>
              </a:prstGeom>
            </p:spPr>
          </p:pic>
          <p:pic>
            <p:nvPicPr>
              <p:cNvPr id="398" name="Picture 397"/>
              <p:cNvPicPr>
                <a:picLocks noChangeAspect="1"/>
              </p:cNvPicPr>
              <p:nvPr/>
            </p:nvPicPr>
            <p:blipFill>
              <a:blip r:embed="rId146" cstate="print">
                <a:extLst>
                  <a:ext uri="{28A0092B-C50C-407E-A947-70E740481C1C}">
                    <a14:useLocalDpi xmlns:a14="http://schemas.microsoft.com/office/drawing/2010/main" val="0"/>
                  </a:ext>
                </a:extLst>
              </a:blip>
              <a:stretch>
                <a:fillRect/>
              </a:stretch>
            </p:blipFill>
            <p:spPr>
              <a:xfrm>
                <a:off x="4648200" y="436881"/>
                <a:ext cx="1152338" cy="941832"/>
              </a:xfrm>
              <a:prstGeom prst="rect">
                <a:avLst/>
              </a:prstGeom>
            </p:spPr>
          </p:pic>
          <p:pic>
            <p:nvPicPr>
              <p:cNvPr id="399" name="Picture 398"/>
              <p:cNvPicPr>
                <a:picLocks noChangeAspect="1"/>
              </p:cNvPicPr>
              <p:nvPr/>
            </p:nvPicPr>
            <p:blipFill>
              <a:blip r:embed="rId147" cstate="print">
                <a:extLst>
                  <a:ext uri="{28A0092B-C50C-407E-A947-70E740481C1C}">
                    <a14:useLocalDpi xmlns:a14="http://schemas.microsoft.com/office/drawing/2010/main" val="0"/>
                  </a:ext>
                </a:extLst>
              </a:blip>
              <a:stretch>
                <a:fillRect/>
              </a:stretch>
            </p:blipFill>
            <p:spPr>
              <a:xfrm>
                <a:off x="6921526" y="436881"/>
                <a:ext cx="1147207" cy="941832"/>
              </a:xfrm>
              <a:prstGeom prst="rect">
                <a:avLst/>
              </a:prstGeom>
            </p:spPr>
          </p:pic>
          <p:pic>
            <p:nvPicPr>
              <p:cNvPr id="400" name="Picture 399"/>
              <p:cNvPicPr>
                <a:picLocks noChangeAspect="1"/>
              </p:cNvPicPr>
              <p:nvPr/>
            </p:nvPicPr>
            <p:blipFill>
              <a:blip r:embed="rId148" cstate="print">
                <a:extLst>
                  <a:ext uri="{28A0092B-C50C-407E-A947-70E740481C1C}">
                    <a14:useLocalDpi xmlns:a14="http://schemas.microsoft.com/office/drawing/2010/main" val="0"/>
                  </a:ext>
                </a:extLst>
              </a:blip>
              <a:stretch>
                <a:fillRect/>
              </a:stretch>
            </p:blipFill>
            <p:spPr>
              <a:xfrm>
                <a:off x="2372823" y="2801112"/>
                <a:ext cx="1152144" cy="932688"/>
              </a:xfrm>
              <a:prstGeom prst="rect">
                <a:avLst/>
              </a:prstGeom>
            </p:spPr>
          </p:pic>
          <p:pic>
            <p:nvPicPr>
              <p:cNvPr id="401" name="Picture 400"/>
              <p:cNvPicPr>
                <a:picLocks noChangeAspect="1"/>
              </p:cNvPicPr>
              <p:nvPr/>
            </p:nvPicPr>
            <p:blipFill>
              <a:blip r:embed="rId149" cstate="print">
                <a:extLst>
                  <a:ext uri="{28A0092B-C50C-407E-A947-70E740481C1C}">
                    <a14:useLocalDpi xmlns:a14="http://schemas.microsoft.com/office/drawing/2010/main" val="0"/>
                  </a:ext>
                </a:extLst>
              </a:blip>
              <a:stretch>
                <a:fillRect/>
              </a:stretch>
            </p:blipFill>
            <p:spPr>
              <a:xfrm>
                <a:off x="4648200" y="2801112"/>
                <a:ext cx="1143416" cy="914400"/>
              </a:xfrm>
              <a:prstGeom prst="rect">
                <a:avLst/>
              </a:prstGeom>
            </p:spPr>
          </p:pic>
          <p:pic>
            <p:nvPicPr>
              <p:cNvPr id="402" name="Picture 401"/>
              <p:cNvPicPr>
                <a:picLocks noChangeAspect="1"/>
              </p:cNvPicPr>
              <p:nvPr/>
            </p:nvPicPr>
            <p:blipFill>
              <a:blip r:embed="rId150" cstate="print">
                <a:extLst>
                  <a:ext uri="{28A0092B-C50C-407E-A947-70E740481C1C}">
                    <a14:useLocalDpi xmlns:a14="http://schemas.microsoft.com/office/drawing/2010/main" val="0"/>
                  </a:ext>
                </a:extLst>
              </a:blip>
              <a:stretch>
                <a:fillRect/>
              </a:stretch>
            </p:blipFill>
            <p:spPr>
              <a:xfrm>
                <a:off x="6921526" y="2801112"/>
                <a:ext cx="1165651" cy="914400"/>
              </a:xfrm>
              <a:prstGeom prst="rect">
                <a:avLst/>
              </a:prstGeom>
            </p:spPr>
          </p:pic>
          <p:pic>
            <p:nvPicPr>
              <p:cNvPr id="403" name="Picture 402"/>
              <p:cNvPicPr>
                <a:picLocks noChangeAspect="1"/>
              </p:cNvPicPr>
              <p:nvPr/>
            </p:nvPicPr>
            <p:blipFill>
              <a:blip r:embed="rId151"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2286000" y="965202"/>
                <a:ext cx="561505" cy="475488"/>
              </a:xfrm>
              <a:prstGeom prst="rect">
                <a:avLst/>
              </a:prstGeom>
            </p:spPr>
          </p:pic>
        </p:grpSp>
        <p:grpSp>
          <p:nvGrpSpPr>
            <p:cNvPr id="372" name="Group 371"/>
            <p:cNvGrpSpPr/>
            <p:nvPr/>
          </p:nvGrpSpPr>
          <p:grpSpPr>
            <a:xfrm>
              <a:off x="3364093" y="2557569"/>
              <a:ext cx="356188" cy="461665"/>
              <a:chOff x="205619" y="1920724"/>
              <a:chExt cx="356188" cy="461665"/>
            </a:xfrm>
          </p:grpSpPr>
          <p:sp>
            <p:nvSpPr>
              <p:cNvPr id="388" name="Oval 387"/>
              <p:cNvSpPr/>
              <p:nvPr/>
            </p:nvSpPr>
            <p:spPr>
              <a:xfrm>
                <a:off x="229054" y="1978649"/>
                <a:ext cx="295879" cy="30735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Rectangle 388"/>
              <p:cNvSpPr/>
              <p:nvPr/>
            </p:nvSpPr>
            <p:spPr>
              <a:xfrm>
                <a:off x="205619" y="1920724"/>
                <a:ext cx="356188" cy="461665"/>
              </a:xfrm>
              <a:prstGeom prst="rect">
                <a:avLst/>
              </a:prstGeom>
            </p:spPr>
            <p:txBody>
              <a:bodyPr wrap="none">
                <a:spAutoFit/>
              </a:bodyPr>
              <a:lstStyle/>
              <a:p>
                <a:r>
                  <a:rPr lang="en-US" sz="2400" b="1" dirty="0" smtClean="0">
                    <a:latin typeface="Arial" panose="020B0604020202020204" pitchFamily="34" charset="0"/>
                    <a:cs typeface="Arial" panose="020B0604020202020204" pitchFamily="34" charset="0"/>
                  </a:rPr>
                  <a:t>1</a:t>
                </a:r>
                <a:endParaRPr lang="en-US" sz="2400" b="1" dirty="0"/>
              </a:p>
            </p:txBody>
          </p:sp>
        </p:grpSp>
        <p:grpSp>
          <p:nvGrpSpPr>
            <p:cNvPr id="373" name="Group 372"/>
            <p:cNvGrpSpPr/>
            <p:nvPr/>
          </p:nvGrpSpPr>
          <p:grpSpPr>
            <a:xfrm>
              <a:off x="7966626" y="4904192"/>
              <a:ext cx="356188" cy="461665"/>
              <a:chOff x="205619" y="1920724"/>
              <a:chExt cx="356188" cy="461665"/>
            </a:xfrm>
          </p:grpSpPr>
          <p:sp>
            <p:nvSpPr>
              <p:cNvPr id="386" name="Oval 385"/>
              <p:cNvSpPr/>
              <p:nvPr/>
            </p:nvSpPr>
            <p:spPr>
              <a:xfrm>
                <a:off x="229054" y="1978649"/>
                <a:ext cx="295879" cy="30735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Rectangle 386"/>
              <p:cNvSpPr/>
              <p:nvPr/>
            </p:nvSpPr>
            <p:spPr>
              <a:xfrm>
                <a:off x="205619" y="1920724"/>
                <a:ext cx="356188" cy="461665"/>
              </a:xfrm>
              <a:prstGeom prst="rect">
                <a:avLst/>
              </a:prstGeom>
            </p:spPr>
            <p:txBody>
              <a:bodyPr wrap="none">
                <a:spAutoFit/>
              </a:bodyPr>
              <a:lstStyle/>
              <a:p>
                <a:r>
                  <a:rPr lang="en-US" sz="2400" b="1" dirty="0" smtClean="0">
                    <a:latin typeface="Arial" panose="020B0604020202020204" pitchFamily="34" charset="0"/>
                    <a:cs typeface="Arial" panose="020B0604020202020204" pitchFamily="34" charset="0"/>
                  </a:rPr>
                  <a:t>6</a:t>
                </a:r>
                <a:endParaRPr lang="en-US" sz="2400" b="1" dirty="0"/>
              </a:p>
            </p:txBody>
          </p:sp>
        </p:grpSp>
        <p:grpSp>
          <p:nvGrpSpPr>
            <p:cNvPr id="374" name="Group 373"/>
            <p:cNvGrpSpPr/>
            <p:nvPr/>
          </p:nvGrpSpPr>
          <p:grpSpPr>
            <a:xfrm>
              <a:off x="5644085" y="4904192"/>
              <a:ext cx="356188" cy="461665"/>
              <a:chOff x="220133" y="1920724"/>
              <a:chExt cx="356188" cy="461665"/>
            </a:xfrm>
          </p:grpSpPr>
          <p:sp>
            <p:nvSpPr>
              <p:cNvPr id="384" name="Oval 383"/>
              <p:cNvSpPr/>
              <p:nvPr/>
            </p:nvSpPr>
            <p:spPr>
              <a:xfrm>
                <a:off x="229054" y="1978649"/>
                <a:ext cx="295879" cy="30735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Rectangle 384"/>
              <p:cNvSpPr/>
              <p:nvPr/>
            </p:nvSpPr>
            <p:spPr>
              <a:xfrm>
                <a:off x="220133" y="1920724"/>
                <a:ext cx="356188" cy="461665"/>
              </a:xfrm>
              <a:prstGeom prst="rect">
                <a:avLst/>
              </a:prstGeom>
            </p:spPr>
            <p:txBody>
              <a:bodyPr wrap="none">
                <a:spAutoFit/>
              </a:bodyPr>
              <a:lstStyle/>
              <a:p>
                <a:r>
                  <a:rPr lang="en-US" sz="2400" b="1" dirty="0" smtClean="0">
                    <a:latin typeface="Arial" panose="020B0604020202020204" pitchFamily="34" charset="0"/>
                    <a:cs typeface="Arial" panose="020B0604020202020204" pitchFamily="34" charset="0"/>
                  </a:rPr>
                  <a:t>5</a:t>
                </a:r>
                <a:endParaRPr lang="en-US" sz="2400" b="1" dirty="0"/>
              </a:p>
            </p:txBody>
          </p:sp>
        </p:grpSp>
        <p:grpSp>
          <p:nvGrpSpPr>
            <p:cNvPr id="375" name="Group 374"/>
            <p:cNvGrpSpPr/>
            <p:nvPr/>
          </p:nvGrpSpPr>
          <p:grpSpPr>
            <a:xfrm>
              <a:off x="3364093" y="4904192"/>
              <a:ext cx="356188" cy="461665"/>
              <a:chOff x="205619" y="1920724"/>
              <a:chExt cx="356188" cy="461665"/>
            </a:xfrm>
          </p:grpSpPr>
          <p:sp>
            <p:nvSpPr>
              <p:cNvPr id="382" name="Oval 381"/>
              <p:cNvSpPr/>
              <p:nvPr/>
            </p:nvSpPr>
            <p:spPr>
              <a:xfrm>
                <a:off x="229054" y="1978649"/>
                <a:ext cx="295879" cy="30735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Rectangle 382"/>
              <p:cNvSpPr/>
              <p:nvPr/>
            </p:nvSpPr>
            <p:spPr>
              <a:xfrm>
                <a:off x="205619" y="1920724"/>
                <a:ext cx="356188" cy="461665"/>
              </a:xfrm>
              <a:prstGeom prst="rect">
                <a:avLst/>
              </a:prstGeom>
            </p:spPr>
            <p:txBody>
              <a:bodyPr wrap="none">
                <a:spAutoFit/>
              </a:bodyPr>
              <a:lstStyle/>
              <a:p>
                <a:r>
                  <a:rPr lang="en-US" sz="2400" b="1" dirty="0" smtClean="0">
                    <a:latin typeface="Arial" panose="020B0604020202020204" pitchFamily="34" charset="0"/>
                    <a:cs typeface="Arial" panose="020B0604020202020204" pitchFamily="34" charset="0"/>
                  </a:rPr>
                  <a:t>4</a:t>
                </a:r>
                <a:endParaRPr lang="en-US" sz="2400" b="1" dirty="0"/>
              </a:p>
            </p:txBody>
          </p:sp>
        </p:grpSp>
        <p:grpSp>
          <p:nvGrpSpPr>
            <p:cNvPr id="376" name="Group 375"/>
            <p:cNvGrpSpPr/>
            <p:nvPr/>
          </p:nvGrpSpPr>
          <p:grpSpPr>
            <a:xfrm>
              <a:off x="7966626" y="2557569"/>
              <a:ext cx="356188" cy="461665"/>
              <a:chOff x="205619" y="1920724"/>
              <a:chExt cx="356188" cy="461665"/>
            </a:xfrm>
          </p:grpSpPr>
          <p:sp>
            <p:nvSpPr>
              <p:cNvPr id="380" name="Oval 379"/>
              <p:cNvSpPr/>
              <p:nvPr/>
            </p:nvSpPr>
            <p:spPr>
              <a:xfrm>
                <a:off x="229054" y="1978649"/>
                <a:ext cx="295879" cy="30735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Rectangle 380"/>
              <p:cNvSpPr/>
              <p:nvPr/>
            </p:nvSpPr>
            <p:spPr>
              <a:xfrm>
                <a:off x="205619" y="1920724"/>
                <a:ext cx="356188" cy="461665"/>
              </a:xfrm>
              <a:prstGeom prst="rect">
                <a:avLst/>
              </a:prstGeom>
            </p:spPr>
            <p:txBody>
              <a:bodyPr wrap="none">
                <a:spAutoFit/>
              </a:bodyPr>
              <a:lstStyle/>
              <a:p>
                <a:r>
                  <a:rPr lang="en-US" sz="2400" b="1" dirty="0" smtClean="0">
                    <a:latin typeface="Arial" panose="020B0604020202020204" pitchFamily="34" charset="0"/>
                    <a:cs typeface="Arial" panose="020B0604020202020204" pitchFamily="34" charset="0"/>
                  </a:rPr>
                  <a:t>3</a:t>
                </a:r>
                <a:endParaRPr lang="en-US" sz="2400" b="1" dirty="0"/>
              </a:p>
            </p:txBody>
          </p:sp>
        </p:grpSp>
        <p:grpSp>
          <p:nvGrpSpPr>
            <p:cNvPr id="377" name="Group 376"/>
            <p:cNvGrpSpPr/>
            <p:nvPr/>
          </p:nvGrpSpPr>
          <p:grpSpPr>
            <a:xfrm>
              <a:off x="5629571" y="2557569"/>
              <a:ext cx="356188" cy="461665"/>
              <a:chOff x="205619" y="1920724"/>
              <a:chExt cx="356188" cy="461665"/>
            </a:xfrm>
          </p:grpSpPr>
          <p:sp>
            <p:nvSpPr>
              <p:cNvPr id="378" name="Oval 377"/>
              <p:cNvSpPr/>
              <p:nvPr/>
            </p:nvSpPr>
            <p:spPr>
              <a:xfrm>
                <a:off x="229054" y="1978649"/>
                <a:ext cx="295879" cy="30735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Rectangle 378"/>
              <p:cNvSpPr/>
              <p:nvPr/>
            </p:nvSpPr>
            <p:spPr>
              <a:xfrm>
                <a:off x="205619" y="1920724"/>
                <a:ext cx="356188" cy="461665"/>
              </a:xfrm>
              <a:prstGeom prst="rect">
                <a:avLst/>
              </a:prstGeom>
            </p:spPr>
            <p:txBody>
              <a:bodyPr wrap="none">
                <a:spAutoFit/>
              </a:bodyPr>
              <a:lstStyle/>
              <a:p>
                <a:r>
                  <a:rPr lang="en-US" sz="2400" b="1" dirty="0" smtClean="0">
                    <a:latin typeface="Arial" panose="020B0604020202020204" pitchFamily="34" charset="0"/>
                    <a:cs typeface="Arial" panose="020B0604020202020204" pitchFamily="34" charset="0"/>
                  </a:rPr>
                  <a:t>2</a:t>
                </a:r>
                <a:endParaRPr lang="en-US" sz="2400" b="1" dirty="0"/>
              </a:p>
            </p:txBody>
          </p:sp>
        </p:grpSp>
      </p:grpSp>
      <mc:AlternateContent xmlns:mc="http://schemas.openxmlformats.org/markup-compatibility/2006">
        <mc:Choice xmlns:a14="http://schemas.microsoft.com/office/drawing/2010/main" Requires="a14">
          <p:sp>
            <p:nvSpPr>
              <p:cNvPr id="13" name="Rectangle 12"/>
              <p:cNvSpPr/>
              <p:nvPr/>
            </p:nvSpPr>
            <p:spPr>
              <a:xfrm>
                <a:off x="16383000" y="6670838"/>
                <a:ext cx="5576602" cy="4155753"/>
              </a:xfrm>
              <a:prstGeom prst="rect">
                <a:avLst/>
              </a:prstGeom>
            </p:spPr>
            <p:txBody>
              <a:bodyPr wrap="square">
                <a:spAutoFit/>
              </a:bodyPr>
              <a:lstStyle/>
              <a:p>
                <a:r>
                  <a:rPr lang="en-US" sz="2400" dirty="0" smtClean="0">
                    <a:latin typeface="Arial" panose="020B0604020202020204" pitchFamily="34" charset="0"/>
                    <a:cs typeface="Arial" panose="020B0604020202020204" pitchFamily="34" charset="0"/>
                  </a:rPr>
                  <a:t>Initially, we </a:t>
                </a:r>
                <a:r>
                  <a:rPr lang="en-US" sz="2400" dirty="0">
                    <a:latin typeface="Arial" panose="020B0604020202020204" pitchFamily="34" charset="0"/>
                    <a:cs typeface="Arial" panose="020B0604020202020204" pitchFamily="34" charset="0"/>
                  </a:rPr>
                  <a:t>pre-strain the grain </a:t>
                </a:r>
                <a:r>
                  <a:rPr lang="en-US" sz="2400" dirty="0" smtClean="0">
                    <a:latin typeface="Arial" panose="020B0604020202020204" pitchFamily="34" charset="0"/>
                    <a:cs typeface="Arial" panose="020B0604020202020204" pitchFamily="34" charset="0"/>
                  </a:rPr>
                  <a:t>model </a:t>
                </a:r>
              </a:p>
              <a:p>
                <a:r>
                  <a:rPr lang="en-US" sz="2400" dirty="0" smtClean="0">
                    <a:latin typeface="Arial" panose="020B0604020202020204" pitchFamily="34" charset="0"/>
                    <a:cs typeface="Arial" panose="020B0604020202020204" pitchFamily="34" charset="0"/>
                  </a:rPr>
                  <a:t>in simple compression. The </a:t>
                </a:r>
                <a:r>
                  <a:rPr lang="en-US" sz="2400" dirty="0">
                    <a:latin typeface="Arial" panose="020B0604020202020204" pitchFamily="34" charset="0"/>
                    <a:cs typeface="Arial" panose="020B0604020202020204" pitchFamily="34" charset="0"/>
                  </a:rPr>
                  <a:t>grain in the </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center </a:t>
                </a:r>
                <a:r>
                  <a:rPr lang="en-US" sz="2400" dirty="0">
                    <a:latin typeface="Arial" panose="020B0604020202020204" pitchFamily="34" charset="0"/>
                    <a:cs typeface="Arial" panose="020B0604020202020204" pitchFamily="34" charset="0"/>
                  </a:rPr>
                  <a:t>has starting crystal orientation </a:t>
                </a:r>
                <a:br>
                  <a:rPr lang="en-US" sz="2400" dirty="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that is favorable for tension twinning (</a:t>
                </a:r>
                <a14:m>
                  <m:oMath xmlns:m="http://schemas.openxmlformats.org/officeDocument/2006/math">
                    <m:d>
                      <m:dPr>
                        <m:ctrlPr>
                          <a:rPr lang="en-US" sz="2400" b="1" i="1">
                            <a:solidFill>
                              <a:prstClr val="black"/>
                            </a:solidFill>
                            <a:latin typeface="Cambria Math"/>
                            <a:cs typeface="Arial" panose="020B0604020202020204" pitchFamily="34" charset="0"/>
                          </a:rPr>
                        </m:ctrlPr>
                      </m:dPr>
                      <m:e>
                        <m:r>
                          <a:rPr lang="en-US" sz="2400" b="1" i="1">
                            <a:solidFill>
                              <a:prstClr val="black"/>
                            </a:solidFill>
                            <a:latin typeface="Cambria Math"/>
                            <a:cs typeface="Arial" panose="020B0604020202020204" pitchFamily="34" charset="0"/>
                          </a:rPr>
                          <m:t>𝟎𝟏</m:t>
                        </m:r>
                        <m:acc>
                          <m:accPr>
                            <m:chr m:val="̅"/>
                            <m:ctrlPr>
                              <a:rPr lang="en-US" sz="2400" b="1" i="1">
                                <a:solidFill>
                                  <a:prstClr val="black"/>
                                </a:solidFill>
                                <a:latin typeface="Cambria Math"/>
                                <a:cs typeface="Arial" panose="020B0604020202020204" pitchFamily="34" charset="0"/>
                              </a:rPr>
                            </m:ctrlPr>
                          </m:accPr>
                          <m:e>
                            <m:r>
                              <a:rPr lang="en-US" sz="2400" b="1" i="1">
                                <a:solidFill>
                                  <a:prstClr val="black"/>
                                </a:solidFill>
                                <a:latin typeface="Cambria Math"/>
                                <a:cs typeface="Arial" panose="020B0604020202020204" pitchFamily="34" charset="0"/>
                              </a:rPr>
                              <m:t>𝟏</m:t>
                            </m:r>
                          </m:e>
                        </m:acc>
                        <m:r>
                          <a:rPr lang="en-US" sz="2400" b="1" i="1">
                            <a:solidFill>
                              <a:prstClr val="black"/>
                            </a:solidFill>
                            <a:latin typeface="Cambria Math"/>
                            <a:cs typeface="Arial" panose="020B0604020202020204" pitchFamily="34" charset="0"/>
                          </a:rPr>
                          <m:t>𝟐</m:t>
                        </m:r>
                      </m:e>
                    </m:d>
                    <m:d>
                      <m:dPr>
                        <m:begChr m:val="["/>
                        <m:endChr m:val="]"/>
                        <m:ctrlPr>
                          <a:rPr lang="en-US" sz="2400" b="1" i="1">
                            <a:solidFill>
                              <a:prstClr val="black"/>
                            </a:solidFill>
                            <a:latin typeface="Cambria Math"/>
                            <a:cs typeface="Arial" panose="020B0604020202020204" pitchFamily="34" charset="0"/>
                          </a:rPr>
                        </m:ctrlPr>
                      </m:dPr>
                      <m:e>
                        <m:r>
                          <a:rPr lang="en-US" sz="2400" b="1" i="1">
                            <a:solidFill>
                              <a:prstClr val="black"/>
                            </a:solidFill>
                            <a:latin typeface="Cambria Math"/>
                            <a:cs typeface="Arial" panose="020B0604020202020204" pitchFamily="34" charset="0"/>
                          </a:rPr>
                          <m:t>𝟎</m:t>
                        </m:r>
                        <m:acc>
                          <m:accPr>
                            <m:chr m:val="̅"/>
                            <m:ctrlPr>
                              <a:rPr lang="en-US" sz="2400" b="1" i="1">
                                <a:solidFill>
                                  <a:prstClr val="black"/>
                                </a:solidFill>
                                <a:latin typeface="Cambria Math"/>
                                <a:cs typeface="Arial" panose="020B0604020202020204" pitchFamily="34" charset="0"/>
                              </a:rPr>
                            </m:ctrlPr>
                          </m:accPr>
                          <m:e>
                            <m:r>
                              <a:rPr lang="en-US" sz="2400" b="1" i="1">
                                <a:solidFill>
                                  <a:prstClr val="black"/>
                                </a:solidFill>
                                <a:latin typeface="Cambria Math"/>
                                <a:cs typeface="Arial" panose="020B0604020202020204" pitchFamily="34" charset="0"/>
                              </a:rPr>
                              <m:t>𝟏</m:t>
                            </m:r>
                          </m:e>
                        </m:acc>
                        <m:r>
                          <a:rPr lang="en-US" sz="2400" b="1" i="1">
                            <a:solidFill>
                              <a:prstClr val="black"/>
                            </a:solidFill>
                            <a:latin typeface="Cambria Math"/>
                            <a:cs typeface="Arial" panose="020B0604020202020204" pitchFamily="34" charset="0"/>
                          </a:rPr>
                          <m:t>𝟏𝟏</m:t>
                        </m:r>
                      </m:e>
                    </m:d>
                  </m:oMath>
                </a14:m>
                <a:r>
                  <a:rPr lang="en-US" sz="2400" dirty="0">
                    <a:latin typeface="Arial" panose="020B0604020202020204" pitchFamily="34" charset="0"/>
                    <a:cs typeface="Arial" panose="020B0604020202020204" pitchFamily="34" charset="0"/>
                  </a:rPr>
                  <a:t> extension twin </a:t>
                </a:r>
                <a:r>
                  <a:rPr lang="en-US" sz="2400" dirty="0" smtClean="0">
                    <a:latin typeface="Arial" panose="020B0604020202020204" pitchFamily="34" charset="0"/>
                    <a:cs typeface="Arial" panose="020B0604020202020204" pitchFamily="34" charset="0"/>
                  </a:rPr>
                  <a:t>variant</a:t>
                </a:r>
              </a:p>
              <a:p>
                <a:r>
                  <a:rPr lang="en-US" sz="2400" dirty="0" smtClean="0">
                    <a:latin typeface="Arial" panose="020B0604020202020204" pitchFamily="34" charset="0"/>
                    <a:cs typeface="Arial" panose="020B0604020202020204" pitchFamily="34" charset="0"/>
                  </a:rPr>
                  <a:t>- Figure 1</a:t>
                </a:r>
                <a:r>
                  <a:rPr lang="en-US" sz="2400" dirty="0" smtClean="0">
                    <a:latin typeface="Arial" panose="020B0604020202020204" pitchFamily="34" charset="0"/>
                    <a:cs typeface="Arial" panose="020B0604020202020204" pitchFamily="34" charset="0"/>
                  </a:rPr>
                  <a:t>).</a:t>
                </a:r>
                <a:endParaRPr lang="en-US" sz="2400" dirty="0" smtClean="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The twin is thickened from the initial 2% volume fraction in six different deformation steps to specific volume </a:t>
                </a:r>
                <a:r>
                  <a:rPr lang="en-US" sz="2400" dirty="0" smtClean="0">
                    <a:latin typeface="Arial" panose="020B0604020202020204" pitchFamily="34" charset="0"/>
                    <a:cs typeface="Arial" panose="020B0604020202020204" pitchFamily="34" charset="0"/>
                  </a:rPr>
                  <a:t>fractions (Figure 2).</a:t>
                </a:r>
                <a:endParaRPr lang="en-US" sz="2400" dirty="0" smtClean="0">
                  <a:latin typeface="Arial" panose="020B0604020202020204" pitchFamily="34" charset="0"/>
                  <a:cs typeface="Arial" panose="020B0604020202020204" pitchFamily="34" charset="0"/>
                </a:endParaRPr>
              </a:p>
            </p:txBody>
          </p:sp>
        </mc:Choice>
        <mc:Fallback>
          <p:sp>
            <p:nvSpPr>
              <p:cNvPr id="13" name="Rectangle 12"/>
              <p:cNvSpPr>
                <a:spLocks noRot="1" noChangeAspect="1" noMove="1" noResize="1" noEditPoints="1" noAdjustHandles="1" noChangeArrowheads="1" noChangeShapeType="1" noTextEdit="1"/>
              </p:cNvSpPr>
              <p:nvPr/>
            </p:nvSpPr>
            <p:spPr>
              <a:xfrm>
                <a:off x="16383000" y="6670838"/>
                <a:ext cx="5576602" cy="4155753"/>
              </a:xfrm>
              <a:prstGeom prst="rect">
                <a:avLst/>
              </a:prstGeom>
              <a:blipFill rotWithShape="1">
                <a:blip r:embed="rId152"/>
                <a:stretch>
                  <a:fillRect l="-1751" t="-1026" r="-2516" b="-2493"/>
                </a:stretch>
              </a:blipFill>
            </p:spPr>
            <p:txBody>
              <a:bodyPr/>
              <a:lstStyle/>
              <a:p>
                <a:r>
                  <a:rPr lang="en-US">
                    <a:noFill/>
                  </a:rPr>
                  <a:t> </a:t>
                </a:r>
              </a:p>
            </p:txBody>
          </p:sp>
        </mc:Fallback>
      </mc:AlternateContent>
      <p:sp>
        <p:nvSpPr>
          <p:cNvPr id="14" name="Rectangle 13"/>
          <p:cNvSpPr/>
          <p:nvPr/>
        </p:nvSpPr>
        <p:spPr>
          <a:xfrm>
            <a:off x="29691752" y="5867400"/>
            <a:ext cx="4979248" cy="461665"/>
          </a:xfrm>
          <a:prstGeom prst="rect">
            <a:avLst/>
          </a:prstGeom>
        </p:spPr>
        <p:txBody>
          <a:bodyPr wrap="none">
            <a:spAutoFit/>
          </a:bodyPr>
          <a:lstStyle/>
          <a:p>
            <a:r>
              <a:rPr lang="en-US" sz="2400" u="sng" dirty="0">
                <a:latin typeface="Arial" panose="020B0604020202020204" pitchFamily="34" charset="0"/>
                <a:cs typeface="Arial" panose="020B0604020202020204" pitchFamily="34" charset="0"/>
              </a:rPr>
              <a:t>Placement of the initial twin lamella</a:t>
            </a:r>
          </a:p>
        </p:txBody>
      </p:sp>
      <p:sp>
        <p:nvSpPr>
          <p:cNvPr id="16" name="Rectangle 15"/>
          <p:cNvSpPr/>
          <p:nvPr/>
        </p:nvSpPr>
        <p:spPr>
          <a:xfrm>
            <a:off x="29718000" y="10631823"/>
            <a:ext cx="6211887" cy="830997"/>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The black arrow indicates the location of </a:t>
            </a:r>
            <a:r>
              <a:rPr lang="en-US" sz="2400" dirty="0" smtClean="0">
                <a:latin typeface="Arial" panose="020B0604020202020204" pitchFamily="34" charset="0"/>
                <a:cs typeface="Arial" panose="020B0604020202020204" pitchFamily="34" charset="0"/>
              </a:rPr>
              <a:t>the</a:t>
            </a:r>
          </a:p>
          <a:p>
            <a:r>
              <a:rPr lang="en-US" sz="2400" dirty="0" smtClean="0">
                <a:latin typeface="Arial" panose="020B0604020202020204" pitchFamily="34" charset="0"/>
                <a:cs typeface="Arial" panose="020B0604020202020204" pitchFamily="34" charset="0"/>
              </a:rPr>
              <a:t>highest </a:t>
            </a:r>
            <a:r>
              <a:rPr lang="en-US" sz="2400" dirty="0">
                <a:latin typeface="Arial" panose="020B0604020202020204" pitchFamily="34" charset="0"/>
                <a:cs typeface="Arial" panose="020B0604020202020204" pitchFamily="34" charset="0"/>
              </a:rPr>
              <a:t>stress concentration</a:t>
            </a:r>
            <a:endParaRPr lang="en-US" sz="2400" dirty="0"/>
          </a:p>
        </p:txBody>
      </p:sp>
      <p:grpSp>
        <p:nvGrpSpPr>
          <p:cNvPr id="404" name="Group 403"/>
          <p:cNvGrpSpPr/>
          <p:nvPr/>
        </p:nvGrpSpPr>
        <p:grpSpPr>
          <a:xfrm>
            <a:off x="27641550" y="11767841"/>
            <a:ext cx="8305800" cy="4832021"/>
            <a:chOff x="760545" y="609600"/>
            <a:chExt cx="8305800" cy="4832021"/>
          </a:xfrm>
        </p:grpSpPr>
        <p:grpSp>
          <p:nvGrpSpPr>
            <p:cNvPr id="405" name="Group 404"/>
            <p:cNvGrpSpPr/>
            <p:nvPr/>
          </p:nvGrpSpPr>
          <p:grpSpPr>
            <a:xfrm>
              <a:off x="760545" y="609600"/>
              <a:ext cx="8305800" cy="4737114"/>
              <a:chOff x="404533" y="317481"/>
              <a:chExt cx="8305800" cy="4737114"/>
            </a:xfrm>
          </p:grpSpPr>
          <p:pic>
            <p:nvPicPr>
              <p:cNvPr id="424" name="Picture 423"/>
              <p:cNvPicPr>
                <a:picLocks noChangeAspect="1"/>
              </p:cNvPicPr>
              <p:nvPr/>
            </p:nvPicPr>
            <p:blipFill>
              <a:blip r:embed="rId153"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686425" y="317481"/>
                <a:ext cx="2310257" cy="2423160"/>
              </a:xfrm>
              <a:prstGeom prst="rect">
                <a:avLst/>
              </a:prstGeom>
            </p:spPr>
          </p:pic>
          <p:pic>
            <p:nvPicPr>
              <p:cNvPr id="425" name="Picture 424"/>
              <p:cNvPicPr>
                <a:picLocks noChangeAspect="1"/>
              </p:cNvPicPr>
              <p:nvPr/>
            </p:nvPicPr>
            <p:blipFill>
              <a:blip r:embed="rId154"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2997201" y="354057"/>
                <a:ext cx="2315032" cy="2386584"/>
              </a:xfrm>
              <a:prstGeom prst="rect">
                <a:avLst/>
              </a:prstGeom>
            </p:spPr>
          </p:pic>
          <p:pic>
            <p:nvPicPr>
              <p:cNvPr id="426" name="Picture 425"/>
              <p:cNvPicPr>
                <a:picLocks noChangeAspect="1"/>
              </p:cNvPicPr>
              <p:nvPr/>
            </p:nvPicPr>
            <p:blipFill>
              <a:blip r:embed="rId155"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686425" y="2663026"/>
                <a:ext cx="2337589" cy="2331720"/>
              </a:xfrm>
              <a:prstGeom prst="rect">
                <a:avLst/>
              </a:prstGeom>
            </p:spPr>
          </p:pic>
          <p:pic>
            <p:nvPicPr>
              <p:cNvPr id="427" name="Picture 426"/>
              <p:cNvPicPr>
                <a:picLocks noChangeAspect="1"/>
              </p:cNvPicPr>
              <p:nvPr/>
            </p:nvPicPr>
            <p:blipFill>
              <a:blip r:embed="rId15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97201" y="2699602"/>
                <a:ext cx="2355943" cy="2295144"/>
              </a:xfrm>
              <a:prstGeom prst="rect">
                <a:avLst/>
              </a:prstGeom>
            </p:spPr>
          </p:pic>
          <p:pic>
            <p:nvPicPr>
              <p:cNvPr id="428" name="Picture 427"/>
              <p:cNvPicPr>
                <a:picLocks noChangeAspect="1"/>
              </p:cNvPicPr>
              <p:nvPr/>
            </p:nvPicPr>
            <p:blipFill>
              <a:blip r:embed="rId15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40632" y="2736178"/>
                <a:ext cx="2315257" cy="2258568"/>
              </a:xfrm>
              <a:prstGeom prst="rect">
                <a:avLst/>
              </a:prstGeom>
            </p:spPr>
          </p:pic>
          <p:pic>
            <p:nvPicPr>
              <p:cNvPr id="429" name="Picture 428"/>
              <p:cNvPicPr>
                <a:picLocks noChangeAspect="1"/>
              </p:cNvPicPr>
              <p:nvPr/>
            </p:nvPicPr>
            <p:blipFill>
              <a:blip r:embed="rId126"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04533" y="4368317"/>
                <a:ext cx="738467" cy="686278"/>
              </a:xfrm>
              <a:prstGeom prst="rect">
                <a:avLst/>
              </a:prstGeom>
            </p:spPr>
          </p:pic>
          <p:pic>
            <p:nvPicPr>
              <p:cNvPr id="430" name="Picture 429"/>
              <p:cNvPicPr>
                <a:picLocks noChangeAspect="1"/>
              </p:cNvPicPr>
              <p:nvPr/>
            </p:nvPicPr>
            <p:blipFill>
              <a:blip r:embed="rId13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09327" y="1716874"/>
                <a:ext cx="813816" cy="2311584"/>
              </a:xfrm>
              <a:prstGeom prst="rect">
                <a:avLst/>
              </a:prstGeom>
            </p:spPr>
          </p:pic>
          <mc:AlternateContent xmlns:mc="http://schemas.openxmlformats.org/markup-compatibility/2006" xmlns:a14="http://schemas.microsoft.com/office/drawing/2010/main">
            <mc:Choice Requires="a14">
              <p:sp>
                <p:nvSpPr>
                  <p:cNvPr id="431" name="Rectangle 430"/>
                  <p:cNvSpPr/>
                  <p:nvPr/>
                </p:nvSpPr>
                <p:spPr>
                  <a:xfrm>
                    <a:off x="7680884" y="1468387"/>
                    <a:ext cx="102944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000" i="1" smtClean="0">
                                  <a:latin typeface="Cambria Math"/>
                                  <a:cs typeface="Arial" panose="020B0604020202020204" pitchFamily="34" charset="0"/>
                                </a:rPr>
                              </m:ctrlPr>
                            </m:accPr>
                            <m:e>
                              <m:r>
                                <m:rPr>
                                  <m:sty m:val="p"/>
                                </m:rPr>
                                <a:rPr lang="en-US" sz="2000" b="0" i="0" smtClean="0">
                                  <a:latin typeface="Cambria Math"/>
                                  <a:cs typeface="Arial" panose="020B0604020202020204" pitchFamily="34" charset="0"/>
                                </a:rPr>
                                <m:t>VMises</m:t>
                              </m:r>
                            </m:e>
                          </m:acc>
                        </m:oMath>
                      </m:oMathPara>
                    </a14:m>
                    <a:endParaRPr lang="en-US" sz="2000" dirty="0"/>
                  </a:p>
                </p:txBody>
              </p:sp>
            </mc:Choice>
            <mc:Fallback xmlns="">
              <p:sp>
                <p:nvSpPr>
                  <p:cNvPr id="431" name="Rectangle 430"/>
                  <p:cNvSpPr>
                    <a:spLocks noRot="1" noChangeAspect="1" noMove="1" noResize="1" noEditPoints="1" noAdjustHandles="1" noChangeArrowheads="1" noChangeShapeType="1" noTextEdit="1"/>
                  </p:cNvSpPr>
                  <p:nvPr/>
                </p:nvSpPr>
                <p:spPr>
                  <a:xfrm>
                    <a:off x="7680884" y="1468387"/>
                    <a:ext cx="1029449" cy="400110"/>
                  </a:xfrm>
                  <a:prstGeom prst="rect">
                    <a:avLst/>
                  </a:prstGeom>
                  <a:blipFill rotWithShape="1">
                    <a:blip r:embed="rId158"/>
                    <a:stretch>
                      <a:fillRect/>
                    </a:stretch>
                  </a:blipFill>
                </p:spPr>
                <p:txBody>
                  <a:bodyPr/>
                  <a:lstStyle/>
                  <a:p>
                    <a:r>
                      <a:rPr lang="en-US">
                        <a:noFill/>
                      </a:rPr>
                      <a:t> </a:t>
                    </a:r>
                  </a:p>
                </p:txBody>
              </p:sp>
            </mc:Fallback>
          </mc:AlternateContent>
          <p:pic>
            <p:nvPicPr>
              <p:cNvPr id="432" name="Picture 431"/>
              <p:cNvPicPr>
                <a:picLocks noChangeAspect="1"/>
              </p:cNvPicPr>
              <p:nvPr/>
            </p:nvPicPr>
            <p:blipFill>
              <a:blip r:embed="rId159"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5287308" y="390633"/>
                <a:ext cx="2289362" cy="2350008"/>
              </a:xfrm>
              <a:prstGeom prst="rect">
                <a:avLst/>
              </a:prstGeom>
            </p:spPr>
          </p:pic>
        </p:grpSp>
        <p:grpSp>
          <p:nvGrpSpPr>
            <p:cNvPr id="406" name="Group 405"/>
            <p:cNvGrpSpPr/>
            <p:nvPr/>
          </p:nvGrpSpPr>
          <p:grpSpPr>
            <a:xfrm>
              <a:off x="3160453" y="2617756"/>
              <a:ext cx="356188" cy="461665"/>
              <a:chOff x="210358" y="1903354"/>
              <a:chExt cx="356188" cy="461665"/>
            </a:xfrm>
          </p:grpSpPr>
          <p:sp>
            <p:nvSpPr>
              <p:cNvPr id="422" name="Oval 421"/>
              <p:cNvSpPr/>
              <p:nvPr/>
            </p:nvSpPr>
            <p:spPr>
              <a:xfrm>
                <a:off x="229054" y="1978649"/>
                <a:ext cx="295879" cy="30735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Rectangle 422"/>
              <p:cNvSpPr/>
              <p:nvPr/>
            </p:nvSpPr>
            <p:spPr>
              <a:xfrm>
                <a:off x="210358" y="1903354"/>
                <a:ext cx="356188" cy="461665"/>
              </a:xfrm>
              <a:prstGeom prst="rect">
                <a:avLst/>
              </a:prstGeom>
            </p:spPr>
            <p:txBody>
              <a:bodyPr wrap="none">
                <a:spAutoFit/>
              </a:bodyPr>
              <a:lstStyle/>
              <a:p>
                <a:r>
                  <a:rPr lang="en-US" sz="2400" b="1" dirty="0" smtClean="0">
                    <a:latin typeface="Arial" panose="020B0604020202020204" pitchFamily="34" charset="0"/>
                    <a:cs typeface="Arial" panose="020B0604020202020204" pitchFamily="34" charset="0"/>
                  </a:rPr>
                  <a:t>1</a:t>
                </a:r>
                <a:endParaRPr lang="en-US" sz="2400" b="1" dirty="0"/>
              </a:p>
            </p:txBody>
          </p:sp>
        </p:grpSp>
        <p:grpSp>
          <p:nvGrpSpPr>
            <p:cNvPr id="407" name="Group 406"/>
            <p:cNvGrpSpPr/>
            <p:nvPr/>
          </p:nvGrpSpPr>
          <p:grpSpPr>
            <a:xfrm>
              <a:off x="7772761" y="4979956"/>
              <a:ext cx="356188" cy="461665"/>
              <a:chOff x="220133" y="1915022"/>
              <a:chExt cx="356188" cy="461665"/>
            </a:xfrm>
          </p:grpSpPr>
          <p:sp>
            <p:nvSpPr>
              <p:cNvPr id="420" name="Oval 419"/>
              <p:cNvSpPr/>
              <p:nvPr/>
            </p:nvSpPr>
            <p:spPr>
              <a:xfrm>
                <a:off x="229054" y="1978649"/>
                <a:ext cx="295879" cy="30735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Rectangle 420"/>
              <p:cNvSpPr/>
              <p:nvPr/>
            </p:nvSpPr>
            <p:spPr>
              <a:xfrm>
                <a:off x="220133" y="1915022"/>
                <a:ext cx="356188" cy="461665"/>
              </a:xfrm>
              <a:prstGeom prst="rect">
                <a:avLst/>
              </a:prstGeom>
            </p:spPr>
            <p:txBody>
              <a:bodyPr wrap="none">
                <a:spAutoFit/>
              </a:bodyPr>
              <a:lstStyle/>
              <a:p>
                <a:r>
                  <a:rPr lang="en-US" sz="2400" b="1" dirty="0" smtClean="0">
                    <a:latin typeface="Arial" panose="020B0604020202020204" pitchFamily="34" charset="0"/>
                    <a:cs typeface="Arial" panose="020B0604020202020204" pitchFamily="34" charset="0"/>
                  </a:rPr>
                  <a:t>6</a:t>
                </a:r>
                <a:endParaRPr lang="en-US" sz="2400" b="1" dirty="0"/>
              </a:p>
            </p:txBody>
          </p:sp>
        </p:grpSp>
        <p:grpSp>
          <p:nvGrpSpPr>
            <p:cNvPr id="408" name="Group 407"/>
            <p:cNvGrpSpPr/>
            <p:nvPr/>
          </p:nvGrpSpPr>
          <p:grpSpPr>
            <a:xfrm>
              <a:off x="5416656" y="4972050"/>
              <a:ext cx="356188" cy="461665"/>
              <a:chOff x="201083" y="1907116"/>
              <a:chExt cx="356188" cy="461665"/>
            </a:xfrm>
          </p:grpSpPr>
          <p:sp>
            <p:nvSpPr>
              <p:cNvPr id="418" name="Oval 417"/>
              <p:cNvSpPr/>
              <p:nvPr/>
            </p:nvSpPr>
            <p:spPr>
              <a:xfrm>
                <a:off x="229054" y="1978649"/>
                <a:ext cx="295879" cy="30735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Rectangle 418"/>
              <p:cNvSpPr/>
              <p:nvPr/>
            </p:nvSpPr>
            <p:spPr>
              <a:xfrm>
                <a:off x="201083" y="1907116"/>
                <a:ext cx="356188" cy="461665"/>
              </a:xfrm>
              <a:prstGeom prst="rect">
                <a:avLst/>
              </a:prstGeom>
            </p:spPr>
            <p:txBody>
              <a:bodyPr wrap="none">
                <a:spAutoFit/>
              </a:bodyPr>
              <a:lstStyle/>
              <a:p>
                <a:r>
                  <a:rPr lang="en-US" sz="2400" b="1" dirty="0" smtClean="0">
                    <a:latin typeface="Arial" panose="020B0604020202020204" pitchFamily="34" charset="0"/>
                    <a:cs typeface="Arial" panose="020B0604020202020204" pitchFamily="34" charset="0"/>
                  </a:rPr>
                  <a:t>5</a:t>
                </a:r>
                <a:endParaRPr lang="en-US" sz="2400" b="1" dirty="0"/>
              </a:p>
            </p:txBody>
          </p:sp>
        </p:grpSp>
        <p:grpSp>
          <p:nvGrpSpPr>
            <p:cNvPr id="409" name="Group 408"/>
            <p:cNvGrpSpPr/>
            <p:nvPr/>
          </p:nvGrpSpPr>
          <p:grpSpPr>
            <a:xfrm>
              <a:off x="3132128" y="4979956"/>
              <a:ext cx="356188" cy="461665"/>
              <a:chOff x="182033" y="1915022"/>
              <a:chExt cx="356188" cy="461665"/>
            </a:xfrm>
          </p:grpSpPr>
          <p:sp>
            <p:nvSpPr>
              <p:cNvPr id="416" name="Oval 415"/>
              <p:cNvSpPr/>
              <p:nvPr/>
            </p:nvSpPr>
            <p:spPr>
              <a:xfrm>
                <a:off x="229054" y="1978649"/>
                <a:ext cx="295879" cy="30735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Rectangle 416"/>
              <p:cNvSpPr/>
              <p:nvPr/>
            </p:nvSpPr>
            <p:spPr>
              <a:xfrm>
                <a:off x="182033" y="1915022"/>
                <a:ext cx="356188" cy="461665"/>
              </a:xfrm>
              <a:prstGeom prst="rect">
                <a:avLst/>
              </a:prstGeom>
            </p:spPr>
            <p:txBody>
              <a:bodyPr wrap="none">
                <a:spAutoFit/>
              </a:bodyPr>
              <a:lstStyle/>
              <a:p>
                <a:r>
                  <a:rPr lang="en-US" sz="2400" b="1" dirty="0" smtClean="0">
                    <a:latin typeface="Arial" panose="020B0604020202020204" pitchFamily="34" charset="0"/>
                    <a:cs typeface="Arial" panose="020B0604020202020204" pitchFamily="34" charset="0"/>
                  </a:rPr>
                  <a:t>4</a:t>
                </a:r>
                <a:endParaRPr lang="en-US" sz="2400" b="1" dirty="0"/>
              </a:p>
            </p:txBody>
          </p:sp>
        </p:grpSp>
        <p:grpSp>
          <p:nvGrpSpPr>
            <p:cNvPr id="410" name="Group 409"/>
            <p:cNvGrpSpPr/>
            <p:nvPr/>
          </p:nvGrpSpPr>
          <p:grpSpPr>
            <a:xfrm>
              <a:off x="7753711" y="2621518"/>
              <a:ext cx="356188" cy="461665"/>
              <a:chOff x="201083" y="1907116"/>
              <a:chExt cx="356188" cy="461665"/>
            </a:xfrm>
          </p:grpSpPr>
          <p:sp>
            <p:nvSpPr>
              <p:cNvPr id="414" name="Oval 413"/>
              <p:cNvSpPr/>
              <p:nvPr/>
            </p:nvSpPr>
            <p:spPr>
              <a:xfrm>
                <a:off x="229054" y="1978649"/>
                <a:ext cx="295879" cy="30735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Rectangle 414"/>
              <p:cNvSpPr/>
              <p:nvPr/>
            </p:nvSpPr>
            <p:spPr>
              <a:xfrm>
                <a:off x="201083" y="1907116"/>
                <a:ext cx="356188" cy="461665"/>
              </a:xfrm>
              <a:prstGeom prst="rect">
                <a:avLst/>
              </a:prstGeom>
            </p:spPr>
            <p:txBody>
              <a:bodyPr wrap="none">
                <a:spAutoFit/>
              </a:bodyPr>
              <a:lstStyle/>
              <a:p>
                <a:r>
                  <a:rPr lang="en-US" sz="2400" b="1" dirty="0" smtClean="0">
                    <a:latin typeface="Arial" panose="020B0604020202020204" pitchFamily="34" charset="0"/>
                    <a:cs typeface="Arial" panose="020B0604020202020204" pitchFamily="34" charset="0"/>
                  </a:rPr>
                  <a:t>3</a:t>
                </a:r>
                <a:endParaRPr lang="en-US" sz="2400" b="1" dirty="0"/>
              </a:p>
            </p:txBody>
          </p:sp>
        </p:grpSp>
        <p:grpSp>
          <p:nvGrpSpPr>
            <p:cNvPr id="411" name="Group 410"/>
            <p:cNvGrpSpPr/>
            <p:nvPr/>
          </p:nvGrpSpPr>
          <p:grpSpPr>
            <a:xfrm>
              <a:off x="5416656" y="2636806"/>
              <a:ext cx="356188" cy="461665"/>
              <a:chOff x="201083" y="1922404"/>
              <a:chExt cx="356188" cy="461665"/>
            </a:xfrm>
          </p:grpSpPr>
          <p:sp>
            <p:nvSpPr>
              <p:cNvPr id="412" name="Oval 411"/>
              <p:cNvSpPr/>
              <p:nvPr/>
            </p:nvSpPr>
            <p:spPr>
              <a:xfrm>
                <a:off x="229054" y="1978649"/>
                <a:ext cx="295879" cy="30735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Rectangle 412"/>
              <p:cNvSpPr/>
              <p:nvPr/>
            </p:nvSpPr>
            <p:spPr>
              <a:xfrm>
                <a:off x="201083" y="1922404"/>
                <a:ext cx="356188" cy="461665"/>
              </a:xfrm>
              <a:prstGeom prst="rect">
                <a:avLst/>
              </a:prstGeom>
            </p:spPr>
            <p:txBody>
              <a:bodyPr wrap="none">
                <a:spAutoFit/>
              </a:bodyPr>
              <a:lstStyle/>
              <a:p>
                <a:r>
                  <a:rPr lang="en-US" sz="2400" b="1" dirty="0" smtClean="0">
                    <a:latin typeface="Arial" panose="020B0604020202020204" pitchFamily="34" charset="0"/>
                    <a:cs typeface="Arial" panose="020B0604020202020204" pitchFamily="34" charset="0"/>
                  </a:rPr>
                  <a:t>2</a:t>
                </a:r>
                <a:endParaRPr lang="en-US" sz="2400" b="1" dirty="0"/>
              </a:p>
            </p:txBody>
          </p:sp>
        </p:grpSp>
      </p:grpSp>
      <p:grpSp>
        <p:nvGrpSpPr>
          <p:cNvPr id="433" name="Group 432"/>
          <p:cNvGrpSpPr/>
          <p:nvPr/>
        </p:nvGrpSpPr>
        <p:grpSpPr>
          <a:xfrm>
            <a:off x="29080239" y="16649784"/>
            <a:ext cx="5335229" cy="485565"/>
            <a:chOff x="3812788" y="5429250"/>
            <a:chExt cx="5371490" cy="478572"/>
          </a:xfrm>
        </p:grpSpPr>
        <p:grpSp>
          <p:nvGrpSpPr>
            <p:cNvPr id="434" name="Group 433"/>
            <p:cNvGrpSpPr/>
            <p:nvPr/>
          </p:nvGrpSpPr>
          <p:grpSpPr>
            <a:xfrm>
              <a:off x="3812788" y="5429250"/>
              <a:ext cx="356188" cy="461665"/>
              <a:chOff x="712792" y="1907116"/>
              <a:chExt cx="356188" cy="461665"/>
            </a:xfrm>
          </p:grpSpPr>
          <p:sp>
            <p:nvSpPr>
              <p:cNvPr id="450" name="Oval 449"/>
              <p:cNvSpPr/>
              <p:nvPr/>
            </p:nvSpPr>
            <p:spPr>
              <a:xfrm>
                <a:off x="740763" y="1978649"/>
                <a:ext cx="295879" cy="30735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Rectangle 450"/>
              <p:cNvSpPr/>
              <p:nvPr/>
            </p:nvSpPr>
            <p:spPr>
              <a:xfrm>
                <a:off x="712792" y="1907116"/>
                <a:ext cx="356188" cy="461665"/>
              </a:xfrm>
              <a:prstGeom prst="rect">
                <a:avLst/>
              </a:prstGeom>
            </p:spPr>
            <p:txBody>
              <a:bodyPr wrap="none">
                <a:spAutoFit/>
              </a:bodyPr>
              <a:lstStyle/>
              <a:p>
                <a:r>
                  <a:rPr lang="en-US" sz="2400" b="1" dirty="0" smtClean="0">
                    <a:latin typeface="Arial" panose="020B0604020202020204" pitchFamily="34" charset="0"/>
                    <a:cs typeface="Arial" panose="020B0604020202020204" pitchFamily="34" charset="0"/>
                  </a:rPr>
                  <a:t>1</a:t>
                </a:r>
                <a:endParaRPr lang="en-US" sz="2400" b="1" dirty="0"/>
              </a:p>
            </p:txBody>
          </p:sp>
        </p:grpSp>
        <p:grpSp>
          <p:nvGrpSpPr>
            <p:cNvPr id="435" name="Group 434"/>
            <p:cNvGrpSpPr/>
            <p:nvPr/>
          </p:nvGrpSpPr>
          <p:grpSpPr>
            <a:xfrm>
              <a:off x="4810121" y="5446157"/>
              <a:ext cx="356188" cy="461665"/>
              <a:chOff x="788094" y="1924023"/>
              <a:chExt cx="356188" cy="461665"/>
            </a:xfrm>
          </p:grpSpPr>
          <p:sp>
            <p:nvSpPr>
              <p:cNvPr id="448" name="Oval 447"/>
              <p:cNvSpPr/>
              <p:nvPr/>
            </p:nvSpPr>
            <p:spPr>
              <a:xfrm>
                <a:off x="795613" y="1978649"/>
                <a:ext cx="295879" cy="30735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Rectangle 448"/>
              <p:cNvSpPr/>
              <p:nvPr/>
            </p:nvSpPr>
            <p:spPr>
              <a:xfrm>
                <a:off x="788094" y="1924023"/>
                <a:ext cx="356188" cy="461665"/>
              </a:xfrm>
              <a:prstGeom prst="rect">
                <a:avLst/>
              </a:prstGeom>
            </p:spPr>
            <p:txBody>
              <a:bodyPr wrap="none">
                <a:spAutoFit/>
              </a:bodyPr>
              <a:lstStyle/>
              <a:p>
                <a:r>
                  <a:rPr lang="en-US" sz="2400" b="1" dirty="0" smtClean="0">
                    <a:latin typeface="Arial" panose="020B0604020202020204" pitchFamily="34" charset="0"/>
                    <a:cs typeface="Arial" panose="020B0604020202020204" pitchFamily="34" charset="0"/>
                  </a:rPr>
                  <a:t>2</a:t>
                </a:r>
                <a:endParaRPr lang="en-US" sz="2400" b="1" dirty="0"/>
              </a:p>
            </p:txBody>
          </p:sp>
        </p:grpSp>
        <p:grpSp>
          <p:nvGrpSpPr>
            <p:cNvPr id="436" name="Group 435"/>
            <p:cNvGrpSpPr/>
            <p:nvPr/>
          </p:nvGrpSpPr>
          <p:grpSpPr>
            <a:xfrm>
              <a:off x="5845813" y="5429250"/>
              <a:ext cx="356188" cy="461665"/>
              <a:chOff x="909386" y="1907116"/>
              <a:chExt cx="356188" cy="461665"/>
            </a:xfrm>
          </p:grpSpPr>
          <p:sp>
            <p:nvSpPr>
              <p:cNvPr id="446" name="Oval 445"/>
              <p:cNvSpPr/>
              <p:nvPr/>
            </p:nvSpPr>
            <p:spPr>
              <a:xfrm>
                <a:off x="918306" y="1978649"/>
                <a:ext cx="295879" cy="30735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Rectangle 446"/>
              <p:cNvSpPr/>
              <p:nvPr/>
            </p:nvSpPr>
            <p:spPr>
              <a:xfrm>
                <a:off x="909386" y="1907116"/>
                <a:ext cx="356188" cy="461665"/>
              </a:xfrm>
              <a:prstGeom prst="rect">
                <a:avLst/>
              </a:prstGeom>
            </p:spPr>
            <p:txBody>
              <a:bodyPr wrap="none">
                <a:spAutoFit/>
              </a:bodyPr>
              <a:lstStyle/>
              <a:p>
                <a:r>
                  <a:rPr lang="en-US" sz="2400" b="1" dirty="0" smtClean="0">
                    <a:latin typeface="Arial" panose="020B0604020202020204" pitchFamily="34" charset="0"/>
                    <a:cs typeface="Arial" panose="020B0604020202020204" pitchFamily="34" charset="0"/>
                  </a:rPr>
                  <a:t>3</a:t>
                </a:r>
                <a:endParaRPr lang="en-US" sz="2400" b="1" dirty="0"/>
              </a:p>
            </p:txBody>
          </p:sp>
        </p:grpSp>
        <p:grpSp>
          <p:nvGrpSpPr>
            <p:cNvPr id="437" name="Group 436"/>
            <p:cNvGrpSpPr/>
            <p:nvPr/>
          </p:nvGrpSpPr>
          <p:grpSpPr>
            <a:xfrm>
              <a:off x="6854103" y="5429250"/>
              <a:ext cx="356188" cy="461665"/>
              <a:chOff x="986342" y="1907116"/>
              <a:chExt cx="356188" cy="461665"/>
            </a:xfrm>
          </p:grpSpPr>
          <p:sp>
            <p:nvSpPr>
              <p:cNvPr id="444" name="Oval 443"/>
              <p:cNvSpPr/>
              <p:nvPr/>
            </p:nvSpPr>
            <p:spPr>
              <a:xfrm>
                <a:off x="1014313" y="1978649"/>
                <a:ext cx="295879" cy="30735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Rectangle 444"/>
              <p:cNvSpPr/>
              <p:nvPr/>
            </p:nvSpPr>
            <p:spPr>
              <a:xfrm>
                <a:off x="986342" y="1907116"/>
                <a:ext cx="356188" cy="461665"/>
              </a:xfrm>
              <a:prstGeom prst="rect">
                <a:avLst/>
              </a:prstGeom>
            </p:spPr>
            <p:txBody>
              <a:bodyPr wrap="none">
                <a:spAutoFit/>
              </a:bodyPr>
              <a:lstStyle/>
              <a:p>
                <a:r>
                  <a:rPr lang="en-US" sz="2400" b="1" dirty="0" smtClean="0">
                    <a:latin typeface="Arial" panose="020B0604020202020204" pitchFamily="34" charset="0"/>
                    <a:cs typeface="Arial" panose="020B0604020202020204" pitchFamily="34" charset="0"/>
                  </a:rPr>
                  <a:t>4</a:t>
                </a:r>
                <a:endParaRPr lang="en-US" sz="2400" b="1" dirty="0"/>
              </a:p>
            </p:txBody>
          </p:sp>
        </p:grpSp>
        <p:grpSp>
          <p:nvGrpSpPr>
            <p:cNvPr id="438" name="Group 437"/>
            <p:cNvGrpSpPr/>
            <p:nvPr/>
          </p:nvGrpSpPr>
          <p:grpSpPr>
            <a:xfrm>
              <a:off x="7878837" y="5446157"/>
              <a:ext cx="356188" cy="461665"/>
              <a:chOff x="1012370" y="1924023"/>
              <a:chExt cx="356188" cy="461665"/>
            </a:xfrm>
          </p:grpSpPr>
          <p:sp>
            <p:nvSpPr>
              <p:cNvPr id="442" name="Oval 441"/>
              <p:cNvSpPr/>
              <p:nvPr/>
            </p:nvSpPr>
            <p:spPr>
              <a:xfrm>
                <a:off x="1040341" y="1978649"/>
                <a:ext cx="295879" cy="30735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Rectangle 442"/>
              <p:cNvSpPr/>
              <p:nvPr/>
            </p:nvSpPr>
            <p:spPr>
              <a:xfrm>
                <a:off x="1012370" y="1924023"/>
                <a:ext cx="356188" cy="461665"/>
              </a:xfrm>
              <a:prstGeom prst="rect">
                <a:avLst/>
              </a:prstGeom>
            </p:spPr>
            <p:txBody>
              <a:bodyPr wrap="none">
                <a:spAutoFit/>
              </a:bodyPr>
              <a:lstStyle/>
              <a:p>
                <a:r>
                  <a:rPr lang="en-US" sz="2400" b="1" dirty="0" smtClean="0">
                    <a:latin typeface="Arial" panose="020B0604020202020204" pitchFamily="34" charset="0"/>
                    <a:cs typeface="Arial" panose="020B0604020202020204" pitchFamily="34" charset="0"/>
                  </a:rPr>
                  <a:t>5</a:t>
                </a:r>
                <a:endParaRPr lang="en-US" sz="2400" b="1" dirty="0"/>
              </a:p>
            </p:txBody>
          </p:sp>
        </p:grpSp>
        <p:grpSp>
          <p:nvGrpSpPr>
            <p:cNvPr id="439" name="Group 438"/>
            <p:cNvGrpSpPr/>
            <p:nvPr/>
          </p:nvGrpSpPr>
          <p:grpSpPr>
            <a:xfrm>
              <a:off x="8828090" y="5446157"/>
              <a:ext cx="356188" cy="461665"/>
              <a:chOff x="1058162" y="1924023"/>
              <a:chExt cx="356188" cy="461665"/>
            </a:xfrm>
          </p:grpSpPr>
          <p:sp>
            <p:nvSpPr>
              <p:cNvPr id="440" name="Oval 439"/>
              <p:cNvSpPr/>
              <p:nvPr/>
            </p:nvSpPr>
            <p:spPr>
              <a:xfrm>
                <a:off x="1092655" y="1978649"/>
                <a:ext cx="295879" cy="30735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Rectangle 440"/>
              <p:cNvSpPr/>
              <p:nvPr/>
            </p:nvSpPr>
            <p:spPr>
              <a:xfrm>
                <a:off x="1058162" y="1924023"/>
                <a:ext cx="356188" cy="461665"/>
              </a:xfrm>
              <a:prstGeom prst="rect">
                <a:avLst/>
              </a:prstGeom>
            </p:spPr>
            <p:txBody>
              <a:bodyPr wrap="none">
                <a:spAutoFit/>
              </a:bodyPr>
              <a:lstStyle/>
              <a:p>
                <a:r>
                  <a:rPr lang="en-US" sz="2400" b="1" dirty="0" smtClean="0">
                    <a:latin typeface="Arial" panose="020B0604020202020204" pitchFamily="34" charset="0"/>
                    <a:cs typeface="Arial" panose="020B0604020202020204" pitchFamily="34" charset="0"/>
                  </a:rPr>
                  <a:t>6</a:t>
                </a:r>
                <a:endParaRPr lang="en-US" sz="2400" b="1" dirty="0"/>
              </a:p>
            </p:txBody>
          </p:sp>
        </p:grpSp>
      </p:grpSp>
      <mc:AlternateContent xmlns:mc="http://schemas.openxmlformats.org/markup-compatibility/2006" xmlns:a14="http://schemas.microsoft.com/office/drawing/2010/main">
        <mc:Choice Requires="a14">
          <p:graphicFrame>
            <p:nvGraphicFramePr>
              <p:cNvPr id="452" name="Table 451"/>
              <p:cNvGraphicFramePr>
                <a:graphicFrameLocks noGrp="1" noChangeAspect="1"/>
              </p:cNvGraphicFramePr>
              <p:nvPr>
                <p:extLst>
                  <p:ext uri="{D42A27DB-BD31-4B8C-83A1-F6EECF244321}">
                    <p14:modId xmlns:p14="http://schemas.microsoft.com/office/powerpoint/2010/main" val="103693145"/>
                  </p:ext>
                </p:extLst>
              </p:nvPr>
            </p:nvGraphicFramePr>
            <p:xfrm>
              <a:off x="27621239" y="21944270"/>
              <a:ext cx="8192761" cy="2363530"/>
            </p:xfrm>
            <a:graphic>
              <a:graphicData uri="http://schemas.openxmlformats.org/drawingml/2006/table">
                <a:tbl>
                  <a:tblPr firstRow="1" firstCol="1" bandRow="1">
                    <a:tableStyleId>{5C22544A-7EE6-4342-B048-85BDC9FD1C3A}</a:tableStyleId>
                  </a:tblPr>
                  <a:tblGrid>
                    <a:gridCol w="2477761"/>
                    <a:gridCol w="1981200"/>
                    <a:gridCol w="1981200"/>
                    <a:gridCol w="1752600"/>
                  </a:tblGrid>
                  <a:tr h="387981">
                    <a:tc>
                      <a:txBody>
                        <a:bodyPr/>
                        <a:lstStyle/>
                        <a:p>
                          <a:pPr marL="0" marR="0" indent="0" algn="l" defTabSz="3762024" rtl="0" eaLnBrk="1" fontAlgn="auto" latinLnBrk="0" hangingPunct="1">
                            <a:lnSpc>
                              <a:spcPct val="100000"/>
                            </a:lnSpc>
                            <a:spcBef>
                              <a:spcPts val="0"/>
                            </a:spcBef>
                            <a:spcAft>
                              <a:spcPts val="0"/>
                            </a:spcAft>
                            <a:buClrTx/>
                            <a:buSzTx/>
                            <a:buFontTx/>
                            <a:buNone/>
                            <a:tabLst/>
                            <a:defRPr/>
                          </a:pPr>
                          <a:r>
                            <a:rPr lang="en-US" sz="2400" dirty="0" smtClean="0">
                              <a:effectLst/>
                              <a:latin typeface="Arial" panose="020B0604020202020204" pitchFamily="34" charset="0"/>
                              <a:cs typeface="Arial" panose="020B0604020202020204" pitchFamily="34" charset="0"/>
                            </a:rPr>
                            <a:t>Work integral</a:t>
                          </a:r>
                          <a:endParaRPr lang="en-US" sz="2400"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L="0" marR="0" algn="ctr">
                            <a:spcBef>
                              <a:spcPts val="0"/>
                            </a:spcBef>
                            <a:spcAft>
                              <a:spcPts val="0"/>
                            </a:spcAft>
                          </a:pPr>
                          <a:r>
                            <a:rPr lang="en-US" sz="2400" b="0" smtClean="0">
                              <a:solidFill>
                                <a:schemeClr val="tx1"/>
                              </a:solidFill>
                              <a:effectLst/>
                              <a:latin typeface="Arial" panose="020B0604020202020204" pitchFamily="34" charset="0"/>
                              <a:ea typeface="MS Mincho"/>
                              <a:cs typeface="Arial" panose="020B0604020202020204" pitchFamily="34" charset="0"/>
                            </a:rPr>
                            <a:t>same</a:t>
                          </a:r>
                          <a:r>
                            <a:rPr lang="en-US" sz="2400" b="0" baseline="0" smtClean="0">
                              <a:solidFill>
                                <a:schemeClr val="tx1"/>
                              </a:solidFill>
                              <a:effectLst/>
                              <a:latin typeface="Arial" panose="020B0604020202020204" pitchFamily="34" charset="0"/>
                              <a:ea typeface="MS Mincho"/>
                              <a:cs typeface="Arial" panose="020B0604020202020204" pitchFamily="34" charset="0"/>
                            </a:rPr>
                            <a:t> DD</a:t>
                          </a:r>
                          <a:endParaRPr lang="en-US" sz="2400" b="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solidFill>
                          <a:srgbClr val="4F81BD"/>
                        </a:solidFill>
                      </a:tcPr>
                    </a:tc>
                    <a:tc>
                      <a:txBody>
                        <a:bodyPr/>
                        <a:lstStyle/>
                        <a:p>
                          <a:pPr marL="0" marR="0" algn="ctr">
                            <a:spcBef>
                              <a:spcPts val="0"/>
                            </a:spcBef>
                            <a:spcAft>
                              <a:spcPts val="0"/>
                            </a:spcAft>
                          </a:pPr>
                          <a:r>
                            <a:rPr lang="en-US" sz="2400" b="0" dirty="0" smtClean="0">
                              <a:solidFill>
                                <a:schemeClr val="tx1"/>
                              </a:solidFill>
                              <a:effectLst/>
                              <a:latin typeface="Arial" panose="020B0604020202020204" pitchFamily="34" charset="0"/>
                              <a:ea typeface="MS Mincho"/>
                              <a:cs typeface="Arial" panose="020B0604020202020204" pitchFamily="34" charset="0"/>
                            </a:rPr>
                            <a:t>Removed DD</a:t>
                          </a:r>
                          <a:endParaRPr lang="en-US" sz="2400" b="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solidFill>
                          <a:srgbClr val="9BBB59"/>
                        </a:solidFill>
                      </a:tcPr>
                    </a:tc>
                    <a:tc>
                      <a:txBody>
                        <a:bodyPr/>
                        <a:lstStyle/>
                        <a:p>
                          <a:pPr marL="0" marR="0" algn="ctr">
                            <a:spcBef>
                              <a:spcPts val="0"/>
                            </a:spcBef>
                            <a:spcAft>
                              <a:spcPts val="0"/>
                            </a:spcAft>
                          </a:pPr>
                          <a:r>
                            <a:rPr lang="en-US" sz="2400" b="0" dirty="0" smtClean="0">
                              <a:solidFill>
                                <a:schemeClr val="tx1"/>
                              </a:solidFill>
                              <a:effectLst/>
                              <a:latin typeface="Arial" panose="020B0604020202020204" pitchFamily="34" charset="0"/>
                              <a:ea typeface="MS Mincho"/>
                              <a:cs typeface="Arial" panose="020B0604020202020204" pitchFamily="34" charset="0"/>
                            </a:rPr>
                            <a:t>2xDD</a:t>
                          </a:r>
                          <a:endParaRPr lang="en-US" sz="2400" b="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solidFill>
                          <a:srgbClr val="C0504D"/>
                        </a:solidFill>
                      </a:tcPr>
                    </a:tc>
                  </a:tr>
                  <a:tr h="609600">
                    <a:tc>
                      <a:txBody>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r>
                                  <a:rPr lang="en-US" sz="1600" i="1" smtClean="0">
                                    <a:solidFill>
                                      <a:schemeClr val="tx1"/>
                                    </a:solidFill>
                                    <a:latin typeface="Cambria Math" panose="02040503050406030204" pitchFamily="18" charset="0"/>
                                    <a:ea typeface="Cambria Math" panose="02040503050406030204" pitchFamily="18" charset="0"/>
                                  </a:rPr>
                                  <m:t>∆</m:t>
                                </m:r>
                                <m:r>
                                  <a:rPr lang="en-US" sz="1600" i="1" smtClean="0">
                                    <a:solidFill>
                                      <a:schemeClr val="tx1"/>
                                    </a:solidFill>
                                    <a:latin typeface="Cambria Math"/>
                                    <a:ea typeface="Cambria Math" panose="02040503050406030204" pitchFamily="18" charset="0"/>
                                  </a:rPr>
                                  <m:t>𝑊</m:t>
                                </m:r>
                                <m:r>
                                  <a:rPr lang="en-US" sz="1600" i="1">
                                    <a:solidFill>
                                      <a:schemeClr val="tx1"/>
                                    </a:solidFill>
                                    <a:latin typeface="Cambria Math" panose="02040503050406030204" pitchFamily="18" charset="0"/>
                                    <a:ea typeface="Cambria Math" panose="02040503050406030204" pitchFamily="18" charset="0"/>
                                  </a:rPr>
                                  <m:t>=</m:t>
                                </m:r>
                                <m:f>
                                  <m:fPr>
                                    <m:ctrlPr>
                                      <a:rPr lang="en-US" sz="1600" i="1">
                                        <a:solidFill>
                                          <a:schemeClr val="tx1"/>
                                        </a:solidFill>
                                        <a:latin typeface="Cambria Math"/>
                                        <a:ea typeface="Cambria Math" panose="02040503050406030204" pitchFamily="18" charset="0"/>
                                      </a:rPr>
                                    </m:ctrlPr>
                                  </m:fPr>
                                  <m:num>
                                    <m:r>
                                      <a:rPr lang="en-US" sz="1600" i="1">
                                        <a:solidFill>
                                          <a:schemeClr val="tx1"/>
                                        </a:solidFill>
                                        <a:latin typeface="Cambria Math" panose="02040503050406030204" pitchFamily="18" charset="0"/>
                                        <a:ea typeface="Cambria Math" panose="02040503050406030204" pitchFamily="18" charset="0"/>
                                      </a:rPr>
                                      <m:t>1</m:t>
                                    </m:r>
                                  </m:num>
                                  <m:den>
                                    <m:r>
                                      <a:rPr lang="en-US" sz="1600" i="1">
                                        <a:solidFill>
                                          <a:schemeClr val="tx1"/>
                                        </a:solidFill>
                                        <a:latin typeface="Cambria Math" panose="02040503050406030204" pitchFamily="18" charset="0"/>
                                        <a:ea typeface="Cambria Math" panose="02040503050406030204" pitchFamily="18" charset="0"/>
                                      </a:rPr>
                                      <m:t>𝑉</m:t>
                                    </m:r>
                                  </m:den>
                                </m:f>
                                <m:nary>
                                  <m:naryPr>
                                    <m:chr m:val="∑"/>
                                    <m:limLoc m:val="undOvr"/>
                                    <m:ctrlPr>
                                      <a:rPr lang="en-US" sz="1600" i="1">
                                        <a:solidFill>
                                          <a:schemeClr val="tx1"/>
                                        </a:solidFill>
                                        <a:latin typeface="Cambria Math"/>
                                        <a:ea typeface="Cambria Math" panose="02040503050406030204" pitchFamily="18" charset="0"/>
                                      </a:rPr>
                                    </m:ctrlPr>
                                  </m:naryPr>
                                  <m:sub>
                                    <m:r>
                                      <a:rPr lang="en-US" sz="1600" i="1">
                                        <a:solidFill>
                                          <a:schemeClr val="tx1"/>
                                        </a:solidFill>
                                        <a:latin typeface="Cambria Math" panose="02040503050406030204" pitchFamily="18" charset="0"/>
                                        <a:ea typeface="Cambria Math" panose="02040503050406030204" pitchFamily="18" charset="0"/>
                                      </a:rPr>
                                      <m:t>1</m:t>
                                    </m:r>
                                  </m:sub>
                                  <m:sup>
                                    <m:r>
                                      <a:rPr lang="en-US" sz="1600" i="1">
                                        <a:solidFill>
                                          <a:schemeClr val="tx1"/>
                                        </a:solidFill>
                                        <a:latin typeface="Cambria Math" panose="02040503050406030204" pitchFamily="18" charset="0"/>
                                        <a:ea typeface="Cambria Math" panose="02040503050406030204" pitchFamily="18" charset="0"/>
                                      </a:rPr>
                                      <m:t>𝑛</m:t>
                                    </m:r>
                                  </m:sup>
                                  <m:e>
                                    <m:nary>
                                      <m:naryPr>
                                        <m:limLoc m:val="undOvr"/>
                                        <m:ctrlPr>
                                          <a:rPr lang="en-US" sz="1600" i="1">
                                            <a:solidFill>
                                              <a:schemeClr val="tx1"/>
                                            </a:solidFill>
                                            <a:latin typeface="Cambria Math"/>
                                            <a:ea typeface="Cambria Math" panose="02040503050406030204" pitchFamily="18" charset="0"/>
                                          </a:rPr>
                                        </m:ctrlPr>
                                      </m:naryPr>
                                      <m:sub>
                                        <m:r>
                                          <a:rPr lang="en-US" sz="1600" i="1">
                                            <a:solidFill>
                                              <a:schemeClr val="tx1"/>
                                            </a:solidFill>
                                            <a:latin typeface="Cambria Math" panose="02040503050406030204" pitchFamily="18" charset="0"/>
                                            <a:ea typeface="Cambria Math" panose="02040503050406030204" pitchFamily="18" charset="0"/>
                                          </a:rPr>
                                          <m:t>𝑉</m:t>
                                        </m:r>
                                      </m:sub>
                                      <m:sup/>
                                      <m:e>
                                        <m:sSub>
                                          <m:sSubPr>
                                            <m:ctrlPr>
                                              <a:rPr lang="en-US" sz="1600" i="1">
                                                <a:solidFill>
                                                  <a:schemeClr val="tx1"/>
                                                </a:solidFill>
                                                <a:latin typeface="Cambria Math"/>
                                                <a:ea typeface="Cambria Math" panose="02040503050406030204" pitchFamily="18" charset="0"/>
                                              </a:rPr>
                                            </m:ctrlPr>
                                          </m:sSubPr>
                                          <m:e>
                                            <m:r>
                                              <a:rPr lang="en-US" sz="1600" i="1">
                                                <a:solidFill>
                                                  <a:schemeClr val="tx1"/>
                                                </a:solidFill>
                                                <a:latin typeface="Cambria Math" panose="02040503050406030204" pitchFamily="18" charset="0"/>
                                                <a:ea typeface="Cambria Math" panose="02040503050406030204" pitchFamily="18" charset="0"/>
                                              </a:rPr>
                                              <m:t>𝜎</m:t>
                                            </m:r>
                                          </m:e>
                                          <m:sub>
                                            <m:r>
                                              <a:rPr lang="en-US" sz="1600" i="1">
                                                <a:solidFill>
                                                  <a:schemeClr val="tx1"/>
                                                </a:solidFill>
                                                <a:latin typeface="Cambria Math" panose="02040503050406030204" pitchFamily="18" charset="0"/>
                                                <a:ea typeface="Cambria Math" panose="02040503050406030204" pitchFamily="18" charset="0"/>
                                              </a:rPr>
                                              <m:t>𝑖𝑗</m:t>
                                            </m:r>
                                          </m:sub>
                                        </m:sSub>
                                        <m:sSubSup>
                                          <m:sSubSupPr>
                                            <m:ctrlPr>
                                              <a:rPr lang="en-US" sz="1600" i="1">
                                                <a:solidFill>
                                                  <a:schemeClr val="tx1"/>
                                                </a:solidFill>
                                                <a:latin typeface="Cambria Math"/>
                                                <a:ea typeface="Cambria Math" panose="02040503050406030204" pitchFamily="18" charset="0"/>
                                              </a:rPr>
                                            </m:ctrlPr>
                                          </m:sSubSupPr>
                                          <m:e>
                                            <m:r>
                                              <a:rPr lang="en-US" sz="1600" i="1">
                                                <a:solidFill>
                                                  <a:schemeClr val="tx1"/>
                                                </a:solidFill>
                                                <a:latin typeface="Cambria Math" panose="02040503050406030204" pitchFamily="18" charset="0"/>
                                                <a:ea typeface="Cambria Math" panose="02040503050406030204" pitchFamily="18" charset="0"/>
                                              </a:rPr>
                                              <m:t>𝜀</m:t>
                                            </m:r>
                                          </m:e>
                                          <m:sub>
                                            <m:r>
                                              <a:rPr lang="en-US" sz="1600" i="1">
                                                <a:solidFill>
                                                  <a:schemeClr val="tx1"/>
                                                </a:solidFill>
                                                <a:latin typeface="Cambria Math" panose="02040503050406030204" pitchFamily="18" charset="0"/>
                                                <a:ea typeface="Cambria Math" panose="02040503050406030204" pitchFamily="18" charset="0"/>
                                              </a:rPr>
                                              <m:t>𝑖𝑗</m:t>
                                            </m:r>
                                          </m:sub>
                                          <m:sup>
                                            <m:r>
                                              <a:rPr lang="en-US" sz="1600" i="1">
                                                <a:solidFill>
                                                  <a:schemeClr val="tx1"/>
                                                </a:solidFill>
                                                <a:latin typeface="Cambria Math" panose="02040503050406030204" pitchFamily="18" charset="0"/>
                                                <a:ea typeface="Cambria Math" panose="02040503050406030204" pitchFamily="18" charset="0"/>
                                              </a:rPr>
                                              <m:t>𝑃</m:t>
                                            </m:r>
                                          </m:sup>
                                        </m:sSubSup>
                                      </m:e>
                                    </m:nary>
                                  </m:e>
                                </m:nary>
                              </m:oMath>
                            </m:oMathPara>
                          </a14:m>
                          <a:endParaRPr lang="en-US" sz="1600"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L="0" marR="0" algn="just">
                            <a:spcBef>
                              <a:spcPts val="0"/>
                            </a:spcBef>
                            <a:spcAft>
                              <a:spcPts val="0"/>
                            </a:spcAft>
                          </a:pPr>
                          <a14:m>
                            <m:oMathPara xmlns:m="http://schemas.openxmlformats.org/officeDocument/2006/math">
                              <m:oMathParaPr>
                                <m:jc m:val="centerGroup"/>
                              </m:oMathParaPr>
                              <m:oMath xmlns:m="http://schemas.openxmlformats.org/officeDocument/2006/math">
                                <m:r>
                                  <a:rPr lang="en-US" sz="2000" i="1" smtClean="0">
                                    <a:solidFill>
                                      <a:schemeClr val="tx1"/>
                                    </a:solidFill>
                                    <a:effectLst/>
                                    <a:latin typeface="Cambria Math"/>
                                    <a:ea typeface="Cambria Math"/>
                                  </a:rPr>
                                  <m:t>∆</m:t>
                                </m:r>
                                <m:r>
                                  <a:rPr lang="en-US" sz="2000" b="0" i="1" smtClean="0">
                                    <a:solidFill>
                                      <a:schemeClr val="tx1"/>
                                    </a:solidFill>
                                    <a:effectLst/>
                                    <a:latin typeface="Cambria Math"/>
                                    <a:ea typeface="Cambria Math"/>
                                  </a:rPr>
                                  <m:t>𝑊</m:t>
                                </m:r>
                                <m:d>
                                  <m:dPr>
                                    <m:begChr m:val="["/>
                                    <m:endChr m:val="]"/>
                                    <m:ctrlPr>
                                      <a:rPr lang="en-US" sz="2000" i="1">
                                        <a:solidFill>
                                          <a:schemeClr val="tx1"/>
                                        </a:solidFill>
                                        <a:effectLst/>
                                        <a:latin typeface="Cambria Math"/>
                                      </a:rPr>
                                    </m:ctrlPr>
                                  </m:dPr>
                                  <m:e>
                                    <m:f>
                                      <m:fPr>
                                        <m:ctrlPr>
                                          <a:rPr lang="en-US" sz="2000" i="1">
                                            <a:solidFill>
                                              <a:schemeClr val="tx1"/>
                                            </a:solidFill>
                                            <a:effectLst/>
                                            <a:latin typeface="Cambria Math"/>
                                          </a:rPr>
                                        </m:ctrlPr>
                                      </m:fPr>
                                      <m:num>
                                        <m:r>
                                          <m:rPr>
                                            <m:sty m:val="p"/>
                                          </m:rPr>
                                          <a:rPr lang="en-US" sz="2000">
                                            <a:solidFill>
                                              <a:schemeClr val="tx1"/>
                                            </a:solidFill>
                                            <a:effectLst/>
                                            <a:latin typeface="Cambria Math"/>
                                          </a:rPr>
                                          <m:t>MJ</m:t>
                                        </m:r>
                                      </m:num>
                                      <m:den>
                                        <m:sSup>
                                          <m:sSupPr>
                                            <m:ctrlPr>
                                              <a:rPr lang="en-US" sz="2000" i="1">
                                                <a:solidFill>
                                                  <a:schemeClr val="tx1"/>
                                                </a:solidFill>
                                                <a:effectLst/>
                                                <a:latin typeface="Cambria Math"/>
                                              </a:rPr>
                                            </m:ctrlPr>
                                          </m:sSupPr>
                                          <m:e>
                                            <m:r>
                                              <m:rPr>
                                                <m:sty m:val="p"/>
                                              </m:rPr>
                                              <a:rPr lang="en-US" sz="2000">
                                                <a:solidFill>
                                                  <a:schemeClr val="tx1"/>
                                                </a:solidFill>
                                                <a:effectLst/>
                                                <a:latin typeface="Cambria Math"/>
                                              </a:rPr>
                                              <m:t>m</m:t>
                                            </m:r>
                                          </m:e>
                                          <m:sup>
                                            <m:r>
                                              <a:rPr lang="en-US" sz="2000">
                                                <a:solidFill>
                                                  <a:schemeClr val="tx1"/>
                                                </a:solidFill>
                                                <a:effectLst/>
                                                <a:latin typeface="Cambria Math"/>
                                              </a:rPr>
                                              <m:t>3</m:t>
                                            </m:r>
                                          </m:sup>
                                        </m:sSup>
                                      </m:den>
                                    </m:f>
                                  </m:e>
                                </m:d>
                                <m:r>
                                  <m:rPr>
                                    <m:sty m:val="p"/>
                                  </m:rPr>
                                  <a:rPr lang="en-US" sz="2000" b="0" i="0" smtClean="0">
                                    <a:solidFill>
                                      <a:schemeClr val="tx1"/>
                                    </a:solidFill>
                                    <a:effectLst/>
                                    <a:latin typeface="Cambria Math"/>
                                  </a:rPr>
                                  <m:t>x</m:t>
                                </m:r>
                                <m:sSup>
                                  <m:sSupPr>
                                    <m:ctrlPr>
                                      <a:rPr lang="en-US" sz="2000" b="0" i="1">
                                        <a:solidFill>
                                          <a:schemeClr val="tx1"/>
                                        </a:solidFill>
                                        <a:effectLst/>
                                        <a:latin typeface="Cambria Math"/>
                                      </a:rPr>
                                    </m:ctrlPr>
                                  </m:sSupPr>
                                  <m:e>
                                    <m:r>
                                      <a:rPr lang="en-US" sz="2000" b="0">
                                        <a:solidFill>
                                          <a:schemeClr val="tx1"/>
                                        </a:solidFill>
                                        <a:effectLst/>
                                        <a:latin typeface="Cambria Math"/>
                                      </a:rPr>
                                      <m:t>10</m:t>
                                    </m:r>
                                  </m:e>
                                  <m:sup>
                                    <m:r>
                                      <a:rPr lang="en-US" sz="2000" b="0">
                                        <a:solidFill>
                                          <a:schemeClr val="tx1"/>
                                        </a:solidFill>
                                        <a:effectLst/>
                                        <a:latin typeface="Cambria Math"/>
                                      </a:rPr>
                                      <m:t>4</m:t>
                                    </m:r>
                                  </m:sup>
                                </m:sSup>
                              </m:oMath>
                            </m:oMathPara>
                          </a14:m>
                          <a:endParaRPr lang="en-US" sz="2000" b="0" dirty="0">
                            <a:effectLst/>
                            <a:latin typeface="Calibri"/>
                            <a:ea typeface="MS Mincho"/>
                            <a:cs typeface="Times New Roman"/>
                          </a:endParaRPr>
                        </a:p>
                      </a:txBody>
                      <a:tcPr marL="68580" marR="68580" marT="0" marB="0">
                        <a:solidFill>
                          <a:srgbClr val="4F81BD"/>
                        </a:solidFill>
                      </a:tcPr>
                    </a:tc>
                    <a:tc>
                      <a:txBody>
                        <a:bodyPr/>
                        <a:lstStyle/>
                        <a:p>
                          <a:pPr marL="0" marR="0" algn="just">
                            <a:spcBef>
                              <a:spcPts val="0"/>
                            </a:spcBef>
                            <a:spcAft>
                              <a:spcPts val="0"/>
                            </a:spcAft>
                          </a:pPr>
                          <a14:m>
                            <m:oMathPara xmlns:m="http://schemas.openxmlformats.org/officeDocument/2006/math">
                              <m:oMathParaPr>
                                <m:jc m:val="centerGroup"/>
                              </m:oMathParaPr>
                              <m:oMath xmlns:m="http://schemas.openxmlformats.org/officeDocument/2006/math">
                                <m:r>
                                  <a:rPr lang="en-US" sz="2000" i="1" smtClean="0">
                                    <a:solidFill>
                                      <a:schemeClr val="tx1"/>
                                    </a:solidFill>
                                    <a:effectLst/>
                                    <a:latin typeface="Cambria Math"/>
                                    <a:ea typeface="Cambria Math"/>
                                  </a:rPr>
                                  <m:t>∆</m:t>
                                </m:r>
                                <m:r>
                                  <a:rPr lang="en-US" sz="2000" b="0" i="1" smtClean="0">
                                    <a:solidFill>
                                      <a:schemeClr val="tx1"/>
                                    </a:solidFill>
                                    <a:effectLst/>
                                    <a:latin typeface="Cambria Math"/>
                                    <a:ea typeface="Cambria Math"/>
                                  </a:rPr>
                                  <m:t>𝑊</m:t>
                                </m:r>
                                <m:d>
                                  <m:dPr>
                                    <m:begChr m:val="["/>
                                    <m:endChr m:val="]"/>
                                    <m:ctrlPr>
                                      <a:rPr lang="en-US" sz="2000" i="1">
                                        <a:solidFill>
                                          <a:schemeClr val="tx1"/>
                                        </a:solidFill>
                                        <a:effectLst/>
                                        <a:latin typeface="Cambria Math"/>
                                      </a:rPr>
                                    </m:ctrlPr>
                                  </m:dPr>
                                  <m:e>
                                    <m:f>
                                      <m:fPr>
                                        <m:ctrlPr>
                                          <a:rPr lang="en-US" sz="2000" i="1">
                                            <a:solidFill>
                                              <a:schemeClr val="tx1"/>
                                            </a:solidFill>
                                            <a:effectLst/>
                                            <a:latin typeface="Cambria Math"/>
                                          </a:rPr>
                                        </m:ctrlPr>
                                      </m:fPr>
                                      <m:num>
                                        <m:r>
                                          <m:rPr>
                                            <m:sty m:val="p"/>
                                          </m:rPr>
                                          <a:rPr lang="en-US" sz="2000">
                                            <a:solidFill>
                                              <a:schemeClr val="tx1"/>
                                            </a:solidFill>
                                            <a:effectLst/>
                                            <a:latin typeface="Cambria Math"/>
                                          </a:rPr>
                                          <m:t>MJ</m:t>
                                        </m:r>
                                      </m:num>
                                      <m:den>
                                        <m:sSup>
                                          <m:sSupPr>
                                            <m:ctrlPr>
                                              <a:rPr lang="en-US" sz="2000" i="1">
                                                <a:solidFill>
                                                  <a:schemeClr val="tx1"/>
                                                </a:solidFill>
                                                <a:effectLst/>
                                                <a:latin typeface="Cambria Math"/>
                                              </a:rPr>
                                            </m:ctrlPr>
                                          </m:sSupPr>
                                          <m:e>
                                            <m:r>
                                              <m:rPr>
                                                <m:sty m:val="p"/>
                                              </m:rPr>
                                              <a:rPr lang="en-US" sz="2000">
                                                <a:solidFill>
                                                  <a:schemeClr val="tx1"/>
                                                </a:solidFill>
                                                <a:effectLst/>
                                                <a:latin typeface="Cambria Math"/>
                                              </a:rPr>
                                              <m:t>m</m:t>
                                            </m:r>
                                          </m:e>
                                          <m:sup>
                                            <m:r>
                                              <a:rPr lang="en-US" sz="2000">
                                                <a:solidFill>
                                                  <a:schemeClr val="tx1"/>
                                                </a:solidFill>
                                                <a:effectLst/>
                                                <a:latin typeface="Cambria Math"/>
                                              </a:rPr>
                                              <m:t>3</m:t>
                                            </m:r>
                                          </m:sup>
                                        </m:sSup>
                                      </m:den>
                                    </m:f>
                                  </m:e>
                                </m:d>
                                <m:r>
                                  <m:rPr>
                                    <m:sty m:val="p"/>
                                  </m:rPr>
                                  <a:rPr lang="en-US" sz="2000">
                                    <a:solidFill>
                                      <a:schemeClr val="tx1"/>
                                    </a:solidFill>
                                    <a:effectLst/>
                                    <a:latin typeface="Cambria Math"/>
                                  </a:rPr>
                                  <m:t>x</m:t>
                                </m:r>
                                <m:sSup>
                                  <m:sSupPr>
                                    <m:ctrlPr>
                                      <a:rPr lang="en-US" sz="2000" i="1">
                                        <a:solidFill>
                                          <a:schemeClr val="tx1"/>
                                        </a:solidFill>
                                        <a:effectLst/>
                                        <a:latin typeface="Cambria Math"/>
                                      </a:rPr>
                                    </m:ctrlPr>
                                  </m:sSupPr>
                                  <m:e>
                                    <m:r>
                                      <a:rPr lang="en-US" sz="2000">
                                        <a:solidFill>
                                          <a:schemeClr val="tx1"/>
                                        </a:solidFill>
                                        <a:effectLst/>
                                        <a:latin typeface="Cambria Math"/>
                                      </a:rPr>
                                      <m:t>10</m:t>
                                    </m:r>
                                  </m:e>
                                  <m:sup>
                                    <m:r>
                                      <a:rPr lang="en-US" sz="2000">
                                        <a:solidFill>
                                          <a:schemeClr val="tx1"/>
                                        </a:solidFill>
                                        <a:effectLst/>
                                        <a:latin typeface="Cambria Math"/>
                                      </a:rPr>
                                      <m:t>4</m:t>
                                    </m:r>
                                  </m:sup>
                                </m:sSup>
                              </m:oMath>
                            </m:oMathPara>
                          </a14:m>
                          <a:endParaRPr lang="en-US" sz="2000" dirty="0">
                            <a:effectLst/>
                            <a:latin typeface="Calibri"/>
                            <a:ea typeface="MS Mincho"/>
                            <a:cs typeface="Times New Roman"/>
                          </a:endParaRPr>
                        </a:p>
                      </a:txBody>
                      <a:tcPr marL="68580" marR="68580" marT="0" marB="0">
                        <a:solidFill>
                          <a:srgbClr val="9BBB59"/>
                        </a:solidFill>
                      </a:tcPr>
                    </a:tc>
                    <a:tc>
                      <a:txBody>
                        <a:bodyPr/>
                        <a:lstStyle/>
                        <a:p>
                          <a:pPr marL="0" marR="0" algn="just">
                            <a:spcBef>
                              <a:spcPts val="0"/>
                            </a:spcBef>
                            <a:spcAft>
                              <a:spcPts val="0"/>
                            </a:spcAft>
                          </a:pPr>
                          <a14:m>
                            <m:oMathPara xmlns:m="http://schemas.openxmlformats.org/officeDocument/2006/math">
                              <m:oMathParaPr>
                                <m:jc m:val="centerGroup"/>
                              </m:oMathParaPr>
                              <m:oMath xmlns:m="http://schemas.openxmlformats.org/officeDocument/2006/math">
                                <m:r>
                                  <a:rPr lang="en-US" sz="2000" smtClean="0">
                                    <a:solidFill>
                                      <a:schemeClr val="tx1"/>
                                    </a:solidFill>
                                    <a:effectLst/>
                                    <a:latin typeface="Cambria Math"/>
                                  </a:rPr>
                                  <m:t>∆</m:t>
                                </m:r>
                                <m:r>
                                  <a:rPr lang="en-US" sz="2000" smtClean="0">
                                    <a:solidFill>
                                      <a:schemeClr val="tx1"/>
                                    </a:solidFill>
                                    <a:effectLst/>
                                    <a:latin typeface="Cambria Math"/>
                                  </a:rPr>
                                  <m:t>𝑊</m:t>
                                </m:r>
                                <m:d>
                                  <m:dPr>
                                    <m:begChr m:val="["/>
                                    <m:endChr m:val="]"/>
                                    <m:ctrlPr>
                                      <a:rPr lang="en-US" sz="2000" i="1">
                                        <a:solidFill>
                                          <a:schemeClr val="tx1"/>
                                        </a:solidFill>
                                        <a:effectLst/>
                                        <a:latin typeface="Cambria Math"/>
                                      </a:rPr>
                                    </m:ctrlPr>
                                  </m:dPr>
                                  <m:e>
                                    <m:f>
                                      <m:fPr>
                                        <m:ctrlPr>
                                          <a:rPr lang="en-US" sz="2000" i="1">
                                            <a:solidFill>
                                              <a:schemeClr val="tx1"/>
                                            </a:solidFill>
                                            <a:effectLst/>
                                            <a:latin typeface="Cambria Math"/>
                                          </a:rPr>
                                        </m:ctrlPr>
                                      </m:fPr>
                                      <m:num>
                                        <m:r>
                                          <m:rPr>
                                            <m:sty m:val="p"/>
                                          </m:rPr>
                                          <a:rPr lang="en-US" sz="2000">
                                            <a:solidFill>
                                              <a:schemeClr val="tx1"/>
                                            </a:solidFill>
                                            <a:effectLst/>
                                            <a:latin typeface="Cambria Math"/>
                                          </a:rPr>
                                          <m:t>MJ</m:t>
                                        </m:r>
                                      </m:num>
                                      <m:den>
                                        <m:sSup>
                                          <m:sSupPr>
                                            <m:ctrlPr>
                                              <a:rPr lang="en-US" sz="2000" i="1">
                                                <a:solidFill>
                                                  <a:schemeClr val="tx1"/>
                                                </a:solidFill>
                                                <a:effectLst/>
                                                <a:latin typeface="Cambria Math"/>
                                              </a:rPr>
                                            </m:ctrlPr>
                                          </m:sSupPr>
                                          <m:e>
                                            <m:r>
                                              <m:rPr>
                                                <m:sty m:val="p"/>
                                              </m:rPr>
                                              <a:rPr lang="en-US" sz="2000">
                                                <a:solidFill>
                                                  <a:schemeClr val="tx1"/>
                                                </a:solidFill>
                                                <a:effectLst/>
                                                <a:latin typeface="Cambria Math"/>
                                              </a:rPr>
                                              <m:t>m</m:t>
                                            </m:r>
                                          </m:e>
                                          <m:sup>
                                            <m:r>
                                              <a:rPr lang="en-US" sz="2000">
                                                <a:solidFill>
                                                  <a:schemeClr val="tx1"/>
                                                </a:solidFill>
                                                <a:effectLst/>
                                                <a:latin typeface="Cambria Math"/>
                                              </a:rPr>
                                              <m:t>3</m:t>
                                            </m:r>
                                          </m:sup>
                                        </m:sSup>
                                      </m:den>
                                    </m:f>
                                  </m:e>
                                </m:d>
                                <m:r>
                                  <m:rPr>
                                    <m:sty m:val="p"/>
                                  </m:rPr>
                                  <a:rPr lang="en-US" sz="2000">
                                    <a:solidFill>
                                      <a:schemeClr val="tx1"/>
                                    </a:solidFill>
                                    <a:effectLst/>
                                    <a:latin typeface="Cambria Math"/>
                                  </a:rPr>
                                  <m:t>x</m:t>
                                </m:r>
                                <m:sSup>
                                  <m:sSupPr>
                                    <m:ctrlPr>
                                      <a:rPr lang="en-US" sz="2000" i="1">
                                        <a:solidFill>
                                          <a:schemeClr val="tx1"/>
                                        </a:solidFill>
                                        <a:effectLst/>
                                        <a:latin typeface="Cambria Math"/>
                                      </a:rPr>
                                    </m:ctrlPr>
                                  </m:sSupPr>
                                  <m:e>
                                    <m:r>
                                      <a:rPr lang="en-US" sz="2000">
                                        <a:solidFill>
                                          <a:schemeClr val="tx1"/>
                                        </a:solidFill>
                                        <a:effectLst/>
                                        <a:latin typeface="Cambria Math"/>
                                      </a:rPr>
                                      <m:t>10</m:t>
                                    </m:r>
                                  </m:e>
                                  <m:sup>
                                    <m:r>
                                      <a:rPr lang="en-US" sz="2000">
                                        <a:solidFill>
                                          <a:schemeClr val="tx1"/>
                                        </a:solidFill>
                                        <a:effectLst/>
                                        <a:latin typeface="Cambria Math"/>
                                      </a:rPr>
                                      <m:t>4</m:t>
                                    </m:r>
                                  </m:sup>
                                </m:sSup>
                              </m:oMath>
                            </m:oMathPara>
                          </a14:m>
                          <a:endParaRPr lang="en-US" sz="2000" dirty="0">
                            <a:solidFill>
                              <a:schemeClr val="tx1"/>
                            </a:solidFill>
                            <a:effectLst/>
                            <a:latin typeface="Calibri"/>
                            <a:ea typeface="MS Mincho"/>
                            <a:cs typeface="Times New Roman"/>
                          </a:endParaRPr>
                        </a:p>
                      </a:txBody>
                      <a:tcPr marL="68580" marR="68580" marT="0" marB="0">
                        <a:solidFill>
                          <a:srgbClr val="C0504D"/>
                        </a:solidFill>
                      </a:tcPr>
                    </a:tc>
                  </a:tr>
                  <a:tr h="279065">
                    <a:tc>
                      <a:txBody>
                        <a:bodyPr/>
                        <a:lstStyle/>
                        <a:p>
                          <a:pPr marL="0" marR="0">
                            <a:spcBef>
                              <a:spcPts val="0"/>
                            </a:spcBef>
                            <a:spcAft>
                              <a:spcPts val="0"/>
                            </a:spcAft>
                          </a:pPr>
                          <a:r>
                            <a:rPr lang="en-US" sz="2000" dirty="0">
                              <a:effectLst/>
                              <a:latin typeface="Arial" panose="020B0604020202020204" pitchFamily="34" charset="0"/>
                              <a:cs typeface="Arial" panose="020B0604020202020204" pitchFamily="34" charset="0"/>
                            </a:rPr>
                            <a:t>Grain </a:t>
                          </a:r>
                          <a:r>
                            <a:rPr lang="en-US" sz="2000" dirty="0" smtClean="0">
                              <a:effectLst/>
                              <a:latin typeface="Arial" panose="020B0604020202020204" pitchFamily="34" charset="0"/>
                              <a:cs typeface="Arial" panose="020B0604020202020204" pitchFamily="34" charset="0"/>
                            </a:rPr>
                            <a:t>cluster</a:t>
                          </a:r>
                          <a:endParaRPr lang="en-US" sz="2000"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smtClean="0">
                              <a:effectLst/>
                              <a:latin typeface="Arial" panose="020B0604020202020204" pitchFamily="34" charset="0"/>
                              <a:cs typeface="Arial" panose="020B0604020202020204" pitchFamily="34" charset="0"/>
                            </a:rPr>
                            <a:t>0.24</a:t>
                          </a:r>
                          <a:endParaRPr lang="en-US" sz="2000" dirty="0">
                            <a:effectLst/>
                            <a:latin typeface="Arial" panose="020B0604020202020204" pitchFamily="34" charset="0"/>
                            <a:ea typeface="MS Mincho"/>
                            <a:cs typeface="Arial" panose="020B0604020202020204" pitchFamily="34" charset="0"/>
                          </a:endParaRPr>
                        </a:p>
                      </a:txBody>
                      <a:tcPr marL="68580" marR="68580" marT="0" marB="0">
                        <a:solidFill>
                          <a:srgbClr val="4F81BD"/>
                        </a:solidFill>
                      </a:tcPr>
                    </a:tc>
                    <a:tc>
                      <a:txBody>
                        <a:bodyPr/>
                        <a:lstStyle/>
                        <a:p>
                          <a:pPr marL="0" marR="0" algn="ctr">
                            <a:spcBef>
                              <a:spcPts val="0"/>
                            </a:spcBef>
                            <a:spcAft>
                              <a:spcPts val="0"/>
                            </a:spcAft>
                          </a:pPr>
                          <a:r>
                            <a:rPr lang="en-US" sz="2000" dirty="0" smtClean="0">
                              <a:effectLst/>
                              <a:latin typeface="Arial" panose="020B0604020202020204" pitchFamily="34" charset="0"/>
                              <a:cs typeface="Arial" panose="020B0604020202020204" pitchFamily="34" charset="0"/>
                            </a:rPr>
                            <a:t>-2.06</a:t>
                          </a:r>
                          <a:endParaRPr lang="en-US" sz="2000" dirty="0">
                            <a:effectLst/>
                            <a:latin typeface="Arial" panose="020B0604020202020204" pitchFamily="34" charset="0"/>
                            <a:ea typeface="MS Mincho"/>
                            <a:cs typeface="Arial" panose="020B0604020202020204" pitchFamily="34" charset="0"/>
                          </a:endParaRPr>
                        </a:p>
                      </a:txBody>
                      <a:tcPr marL="68580" marR="68580" marT="0" marB="0">
                        <a:solidFill>
                          <a:srgbClr val="9BBB59"/>
                        </a:solidFill>
                      </a:tcPr>
                    </a:tc>
                    <a:tc>
                      <a:txBody>
                        <a:bodyPr/>
                        <a:lstStyle/>
                        <a:p>
                          <a:pPr marL="0" marR="0" algn="ctr">
                            <a:spcBef>
                              <a:spcPts val="0"/>
                            </a:spcBef>
                            <a:spcAft>
                              <a:spcPts val="0"/>
                            </a:spcAft>
                          </a:pPr>
                          <a:r>
                            <a:rPr lang="en-US" sz="2000" dirty="0" smtClean="0">
                              <a:effectLst/>
                              <a:latin typeface="Arial" panose="020B0604020202020204" pitchFamily="34" charset="0"/>
                              <a:cs typeface="Arial" panose="020B0604020202020204" pitchFamily="34" charset="0"/>
                            </a:rPr>
                            <a:t>2.4</a:t>
                          </a:r>
                          <a:endParaRPr lang="en-US" sz="2000" dirty="0">
                            <a:effectLst/>
                            <a:latin typeface="Arial" panose="020B0604020202020204" pitchFamily="34" charset="0"/>
                            <a:ea typeface="MS Mincho"/>
                            <a:cs typeface="Arial" panose="020B0604020202020204" pitchFamily="34" charset="0"/>
                          </a:endParaRPr>
                        </a:p>
                      </a:txBody>
                      <a:tcPr marL="68580" marR="68580" marT="0" marB="0">
                        <a:solidFill>
                          <a:srgbClr val="C0504D"/>
                        </a:solidFill>
                      </a:tcPr>
                    </a:tc>
                  </a:tr>
                  <a:tr h="279065">
                    <a:tc>
                      <a:txBody>
                        <a:bodyPr/>
                        <a:lstStyle/>
                        <a:p>
                          <a:pPr marL="0" marR="0">
                            <a:spcBef>
                              <a:spcPts val="0"/>
                            </a:spcBef>
                            <a:spcAft>
                              <a:spcPts val="0"/>
                            </a:spcAft>
                          </a:pPr>
                          <a:r>
                            <a:rPr lang="en-US" sz="2000" dirty="0">
                              <a:effectLst/>
                              <a:latin typeface="Arial" panose="020B0604020202020204" pitchFamily="34" charset="0"/>
                              <a:cs typeface="Arial" panose="020B0604020202020204" pitchFamily="34" charset="0"/>
                            </a:rPr>
                            <a:t>Parent </a:t>
                          </a:r>
                          <a:r>
                            <a:rPr lang="en-US" sz="2000" dirty="0" smtClean="0">
                              <a:effectLst/>
                              <a:latin typeface="Arial" panose="020B0604020202020204" pitchFamily="34" charset="0"/>
                              <a:cs typeface="Arial" panose="020B0604020202020204" pitchFamily="34" charset="0"/>
                            </a:rPr>
                            <a:t>grain + twin</a:t>
                          </a:r>
                          <a:endParaRPr lang="en-US" sz="2000"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smtClean="0">
                              <a:effectLst/>
                              <a:latin typeface="Arial" panose="020B0604020202020204" pitchFamily="34" charset="0"/>
                              <a:cs typeface="Arial" panose="020B0604020202020204" pitchFamily="34" charset="0"/>
                            </a:rPr>
                            <a:t>0.29</a:t>
                          </a:r>
                          <a:endParaRPr lang="en-US" sz="2000" dirty="0">
                            <a:effectLst/>
                            <a:latin typeface="Arial" panose="020B0604020202020204" pitchFamily="34" charset="0"/>
                            <a:ea typeface="MS Mincho"/>
                            <a:cs typeface="Arial" panose="020B0604020202020204" pitchFamily="34" charset="0"/>
                          </a:endParaRPr>
                        </a:p>
                      </a:txBody>
                      <a:tcPr marL="68580" marR="68580" marT="0" marB="0">
                        <a:solidFill>
                          <a:srgbClr val="4F81BD"/>
                        </a:solidFill>
                      </a:tcPr>
                    </a:tc>
                    <a:tc>
                      <a:txBody>
                        <a:bodyPr/>
                        <a:lstStyle/>
                        <a:p>
                          <a:pPr marL="0" marR="0" algn="ctr">
                            <a:spcBef>
                              <a:spcPts val="0"/>
                            </a:spcBef>
                            <a:spcAft>
                              <a:spcPts val="0"/>
                            </a:spcAft>
                          </a:pPr>
                          <a:r>
                            <a:rPr lang="en-US" sz="2000" dirty="0" smtClean="0">
                              <a:effectLst/>
                              <a:latin typeface="Arial" panose="020B0604020202020204" pitchFamily="34" charset="0"/>
                              <a:cs typeface="Arial" panose="020B0604020202020204" pitchFamily="34" charset="0"/>
                            </a:rPr>
                            <a:t>-0.17</a:t>
                          </a:r>
                          <a:endParaRPr lang="en-US" sz="2000" dirty="0">
                            <a:effectLst/>
                            <a:latin typeface="Arial" panose="020B0604020202020204" pitchFamily="34" charset="0"/>
                            <a:ea typeface="MS Mincho"/>
                            <a:cs typeface="Arial" panose="020B0604020202020204" pitchFamily="34" charset="0"/>
                          </a:endParaRPr>
                        </a:p>
                      </a:txBody>
                      <a:tcPr marL="68580" marR="68580" marT="0" marB="0">
                        <a:solidFill>
                          <a:srgbClr val="9BBB59"/>
                        </a:solidFill>
                      </a:tcPr>
                    </a:tc>
                    <a:tc>
                      <a:txBody>
                        <a:bodyPr/>
                        <a:lstStyle/>
                        <a:p>
                          <a:pPr marL="0" marR="0" algn="ctr">
                            <a:spcBef>
                              <a:spcPts val="0"/>
                            </a:spcBef>
                            <a:spcAft>
                              <a:spcPts val="0"/>
                            </a:spcAft>
                          </a:pPr>
                          <a:r>
                            <a:rPr lang="en-US" sz="2000" dirty="0" smtClean="0">
                              <a:effectLst/>
                              <a:latin typeface="Arial" panose="020B0604020202020204" pitchFamily="34" charset="0"/>
                              <a:cs typeface="Arial" panose="020B0604020202020204" pitchFamily="34" charset="0"/>
                            </a:rPr>
                            <a:t>0.4</a:t>
                          </a:r>
                          <a:endParaRPr lang="en-US" sz="2000" dirty="0">
                            <a:effectLst/>
                            <a:latin typeface="Arial" panose="020B0604020202020204" pitchFamily="34" charset="0"/>
                            <a:ea typeface="MS Mincho"/>
                            <a:cs typeface="Arial" panose="020B0604020202020204" pitchFamily="34" charset="0"/>
                          </a:endParaRPr>
                        </a:p>
                      </a:txBody>
                      <a:tcPr marL="68580" marR="68580" marT="0" marB="0">
                        <a:solidFill>
                          <a:srgbClr val="C0504D"/>
                        </a:solidFill>
                      </a:tcPr>
                    </a:tc>
                  </a:tr>
                  <a:tr h="279065">
                    <a:tc>
                      <a:txBody>
                        <a:bodyPr/>
                        <a:lstStyle/>
                        <a:p>
                          <a:pPr marL="0" marR="0">
                            <a:spcBef>
                              <a:spcPts val="0"/>
                            </a:spcBef>
                            <a:spcAft>
                              <a:spcPts val="0"/>
                            </a:spcAft>
                          </a:pPr>
                          <a:r>
                            <a:rPr lang="en-US" sz="2000" dirty="0">
                              <a:effectLst/>
                              <a:latin typeface="Arial" panose="020B0604020202020204" pitchFamily="34" charset="0"/>
                              <a:cs typeface="Arial" panose="020B0604020202020204" pitchFamily="34" charset="0"/>
                            </a:rPr>
                            <a:t>Parent grain</a:t>
                          </a:r>
                          <a:endParaRPr lang="en-US" sz="2000"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smtClean="0">
                              <a:effectLst/>
                              <a:latin typeface="Arial" panose="020B0604020202020204" pitchFamily="34" charset="0"/>
                              <a:cs typeface="Arial" panose="020B0604020202020204" pitchFamily="34" charset="0"/>
                            </a:rPr>
                            <a:t>0.13</a:t>
                          </a:r>
                          <a:endParaRPr lang="en-US" sz="2000" dirty="0">
                            <a:effectLst/>
                            <a:latin typeface="Arial" panose="020B0604020202020204" pitchFamily="34" charset="0"/>
                            <a:ea typeface="MS Mincho"/>
                            <a:cs typeface="Arial" panose="020B0604020202020204" pitchFamily="34" charset="0"/>
                          </a:endParaRPr>
                        </a:p>
                      </a:txBody>
                      <a:tcPr marL="68580" marR="68580" marT="0" marB="0">
                        <a:solidFill>
                          <a:srgbClr val="4F81BD"/>
                        </a:solidFill>
                      </a:tcPr>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a:t>
                          </a:r>
                          <a:r>
                            <a:rPr lang="en-US" sz="2000" dirty="0" smtClean="0">
                              <a:effectLst/>
                              <a:latin typeface="Arial" panose="020B0604020202020204" pitchFamily="34" charset="0"/>
                              <a:cs typeface="Arial" panose="020B0604020202020204" pitchFamily="34" charset="0"/>
                            </a:rPr>
                            <a:t>0.125</a:t>
                          </a:r>
                          <a:endParaRPr lang="en-US" sz="2000" dirty="0">
                            <a:effectLst/>
                            <a:latin typeface="Arial" panose="020B0604020202020204" pitchFamily="34" charset="0"/>
                            <a:ea typeface="MS Mincho"/>
                            <a:cs typeface="Arial" panose="020B0604020202020204" pitchFamily="34" charset="0"/>
                          </a:endParaRPr>
                        </a:p>
                      </a:txBody>
                      <a:tcPr marL="68580" marR="68580" marT="0" marB="0">
                        <a:solidFill>
                          <a:srgbClr val="9BBB59"/>
                        </a:solidFill>
                      </a:tcPr>
                    </a:tc>
                    <a:tc>
                      <a:txBody>
                        <a:bodyPr/>
                        <a:lstStyle/>
                        <a:p>
                          <a:pPr marL="0" marR="0" algn="ctr">
                            <a:spcBef>
                              <a:spcPts val="0"/>
                            </a:spcBef>
                            <a:spcAft>
                              <a:spcPts val="0"/>
                            </a:spcAft>
                          </a:pPr>
                          <a:r>
                            <a:rPr lang="en-US" sz="2000" dirty="0" smtClean="0">
                              <a:effectLst/>
                              <a:latin typeface="Arial" panose="020B0604020202020204" pitchFamily="34" charset="0"/>
                              <a:cs typeface="Arial" panose="020B0604020202020204" pitchFamily="34" charset="0"/>
                            </a:rPr>
                            <a:t>0.03</a:t>
                          </a:r>
                          <a:endParaRPr lang="en-US" sz="2000" dirty="0">
                            <a:effectLst/>
                            <a:latin typeface="Arial" panose="020B0604020202020204" pitchFamily="34" charset="0"/>
                            <a:ea typeface="MS Mincho"/>
                            <a:cs typeface="Arial" panose="020B0604020202020204" pitchFamily="34" charset="0"/>
                          </a:endParaRPr>
                        </a:p>
                      </a:txBody>
                      <a:tcPr marL="68580" marR="68580" marT="0" marB="0">
                        <a:solidFill>
                          <a:srgbClr val="C0504D"/>
                        </a:solidFill>
                      </a:tcPr>
                    </a:tc>
                  </a:tr>
                  <a:tr h="279065">
                    <a:tc>
                      <a:txBody>
                        <a:bodyPr/>
                        <a:lstStyle/>
                        <a:p>
                          <a:pPr marL="0" marR="0">
                            <a:spcBef>
                              <a:spcPts val="0"/>
                            </a:spcBef>
                            <a:spcAft>
                              <a:spcPts val="0"/>
                            </a:spcAft>
                          </a:pPr>
                          <a:r>
                            <a:rPr lang="en-US" sz="2000" dirty="0">
                              <a:effectLst/>
                              <a:latin typeface="Arial" panose="020B0604020202020204" pitchFamily="34" charset="0"/>
                              <a:cs typeface="Arial" panose="020B0604020202020204" pitchFamily="34" charset="0"/>
                            </a:rPr>
                            <a:t>Twin lamella</a:t>
                          </a:r>
                          <a:endParaRPr lang="en-US" sz="2000"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smtClean="0">
                              <a:effectLst/>
                              <a:latin typeface="Arial" panose="020B0604020202020204" pitchFamily="34" charset="0"/>
                              <a:cs typeface="Arial" panose="020B0604020202020204" pitchFamily="34" charset="0"/>
                            </a:rPr>
                            <a:t>0.16</a:t>
                          </a:r>
                          <a:endParaRPr lang="en-US" sz="2000" dirty="0">
                            <a:effectLst/>
                            <a:latin typeface="Arial" panose="020B0604020202020204" pitchFamily="34" charset="0"/>
                            <a:ea typeface="MS Mincho"/>
                            <a:cs typeface="Arial" panose="020B0604020202020204" pitchFamily="34" charset="0"/>
                          </a:endParaRPr>
                        </a:p>
                      </a:txBody>
                      <a:tcPr marL="68580" marR="68580" marT="0" marB="0">
                        <a:solidFill>
                          <a:srgbClr val="4F81BD"/>
                        </a:solidFill>
                      </a:tcPr>
                    </a:tc>
                    <a:tc>
                      <a:txBody>
                        <a:bodyPr/>
                        <a:lstStyle/>
                        <a:p>
                          <a:pPr marL="0" marR="0" algn="ctr">
                            <a:spcBef>
                              <a:spcPts val="0"/>
                            </a:spcBef>
                            <a:spcAft>
                              <a:spcPts val="0"/>
                            </a:spcAft>
                          </a:pPr>
                          <a:r>
                            <a:rPr lang="en-US" sz="2000" dirty="0" smtClean="0">
                              <a:effectLst/>
                              <a:latin typeface="Arial" panose="020B0604020202020204" pitchFamily="34" charset="0"/>
                              <a:cs typeface="Arial" panose="020B0604020202020204" pitchFamily="34" charset="0"/>
                            </a:rPr>
                            <a:t>-0.05</a:t>
                          </a:r>
                          <a:endParaRPr lang="en-US" sz="2000" dirty="0">
                            <a:effectLst/>
                            <a:latin typeface="Arial" panose="020B0604020202020204" pitchFamily="34" charset="0"/>
                            <a:ea typeface="MS Mincho"/>
                            <a:cs typeface="Arial" panose="020B0604020202020204" pitchFamily="34" charset="0"/>
                          </a:endParaRPr>
                        </a:p>
                      </a:txBody>
                      <a:tcPr marL="68580" marR="68580" marT="0" marB="0">
                        <a:solidFill>
                          <a:srgbClr val="9BBB59"/>
                        </a:solidFill>
                      </a:tcPr>
                    </a:tc>
                    <a:tc>
                      <a:txBody>
                        <a:bodyPr/>
                        <a:lstStyle/>
                        <a:p>
                          <a:pPr marL="0" marR="0" algn="ctr">
                            <a:spcBef>
                              <a:spcPts val="0"/>
                            </a:spcBef>
                            <a:spcAft>
                              <a:spcPts val="0"/>
                            </a:spcAft>
                          </a:pPr>
                          <a:r>
                            <a:rPr lang="en-US" sz="2000" dirty="0" smtClean="0">
                              <a:effectLst/>
                              <a:latin typeface="Arial" panose="020B0604020202020204" pitchFamily="34" charset="0"/>
                              <a:cs typeface="Arial" panose="020B0604020202020204" pitchFamily="34" charset="0"/>
                            </a:rPr>
                            <a:t>0.37</a:t>
                          </a:r>
                          <a:endParaRPr lang="en-US" sz="2000" dirty="0">
                            <a:effectLst/>
                            <a:latin typeface="Arial" panose="020B0604020202020204" pitchFamily="34" charset="0"/>
                            <a:ea typeface="MS Mincho"/>
                            <a:cs typeface="Arial" panose="020B0604020202020204" pitchFamily="34" charset="0"/>
                          </a:endParaRPr>
                        </a:p>
                      </a:txBody>
                      <a:tcPr marL="68580" marR="68580" marT="0" marB="0">
                        <a:solidFill>
                          <a:srgbClr val="C0504D"/>
                        </a:solidFill>
                      </a:tcPr>
                    </a:tc>
                  </a:tr>
                </a:tbl>
              </a:graphicData>
            </a:graphic>
          </p:graphicFrame>
        </mc:Choice>
        <mc:Fallback xmlns="">
          <p:graphicFrame>
            <p:nvGraphicFramePr>
              <p:cNvPr id="452" name="Table 451"/>
              <p:cNvGraphicFramePr>
                <a:graphicFrameLocks noGrp="1" noChangeAspect="1"/>
              </p:cNvGraphicFramePr>
              <p:nvPr>
                <p:extLst>
                  <p:ext uri="{D42A27DB-BD31-4B8C-83A1-F6EECF244321}">
                    <p14:modId xmlns:p14="http://schemas.microsoft.com/office/powerpoint/2010/main" val="103693145"/>
                  </p:ext>
                </p:extLst>
              </p:nvPr>
            </p:nvGraphicFramePr>
            <p:xfrm>
              <a:off x="27621239" y="21944270"/>
              <a:ext cx="8192761" cy="2363530"/>
            </p:xfrm>
            <a:graphic>
              <a:graphicData uri="http://schemas.openxmlformats.org/drawingml/2006/table">
                <a:tbl>
                  <a:tblPr firstRow="1" firstCol="1" bandRow="1">
                    <a:tableStyleId>{5C22544A-7EE6-4342-B048-85BDC9FD1C3A}</a:tableStyleId>
                  </a:tblPr>
                  <a:tblGrid>
                    <a:gridCol w="2477761"/>
                    <a:gridCol w="1981200"/>
                    <a:gridCol w="1981200"/>
                    <a:gridCol w="1752600"/>
                  </a:tblGrid>
                  <a:tr h="387981">
                    <a:tc>
                      <a:txBody>
                        <a:bodyPr/>
                        <a:lstStyle/>
                        <a:p>
                          <a:pPr marL="0" marR="0" indent="0" algn="l" defTabSz="3762024" rtl="0" eaLnBrk="1" fontAlgn="auto" latinLnBrk="0" hangingPunct="1">
                            <a:lnSpc>
                              <a:spcPct val="100000"/>
                            </a:lnSpc>
                            <a:spcBef>
                              <a:spcPts val="0"/>
                            </a:spcBef>
                            <a:spcAft>
                              <a:spcPts val="0"/>
                            </a:spcAft>
                            <a:buClrTx/>
                            <a:buSzTx/>
                            <a:buFontTx/>
                            <a:buNone/>
                            <a:tabLst/>
                            <a:defRPr/>
                          </a:pPr>
                          <a:r>
                            <a:rPr lang="en-US" sz="2400" dirty="0" smtClean="0">
                              <a:effectLst/>
                              <a:latin typeface="Arial" panose="020B0604020202020204" pitchFamily="34" charset="0"/>
                              <a:cs typeface="Arial" panose="020B0604020202020204" pitchFamily="34" charset="0"/>
                            </a:rPr>
                            <a:t>Work integral</a:t>
                          </a:r>
                          <a:endParaRPr lang="en-US" sz="2400"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L="0" marR="0" algn="ctr">
                            <a:spcBef>
                              <a:spcPts val="0"/>
                            </a:spcBef>
                            <a:spcAft>
                              <a:spcPts val="0"/>
                            </a:spcAft>
                          </a:pPr>
                          <a:r>
                            <a:rPr lang="en-US" sz="2400" b="0" smtClean="0">
                              <a:solidFill>
                                <a:schemeClr val="tx1"/>
                              </a:solidFill>
                              <a:effectLst/>
                              <a:latin typeface="Arial" panose="020B0604020202020204" pitchFamily="34" charset="0"/>
                              <a:ea typeface="MS Mincho"/>
                              <a:cs typeface="Arial" panose="020B0604020202020204" pitchFamily="34" charset="0"/>
                            </a:rPr>
                            <a:t>same</a:t>
                          </a:r>
                          <a:r>
                            <a:rPr lang="en-US" sz="2400" b="0" baseline="0" smtClean="0">
                              <a:solidFill>
                                <a:schemeClr val="tx1"/>
                              </a:solidFill>
                              <a:effectLst/>
                              <a:latin typeface="Arial" panose="020B0604020202020204" pitchFamily="34" charset="0"/>
                              <a:ea typeface="MS Mincho"/>
                              <a:cs typeface="Arial" panose="020B0604020202020204" pitchFamily="34" charset="0"/>
                            </a:rPr>
                            <a:t> DD</a:t>
                          </a:r>
                          <a:endParaRPr lang="en-US" sz="2400" b="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solidFill>
                          <a:srgbClr val="4F81BD"/>
                        </a:solidFill>
                      </a:tcPr>
                    </a:tc>
                    <a:tc>
                      <a:txBody>
                        <a:bodyPr/>
                        <a:lstStyle/>
                        <a:p>
                          <a:pPr marL="0" marR="0" algn="ctr">
                            <a:spcBef>
                              <a:spcPts val="0"/>
                            </a:spcBef>
                            <a:spcAft>
                              <a:spcPts val="0"/>
                            </a:spcAft>
                          </a:pPr>
                          <a:r>
                            <a:rPr lang="en-US" sz="2400" b="0" dirty="0" smtClean="0">
                              <a:solidFill>
                                <a:schemeClr val="tx1"/>
                              </a:solidFill>
                              <a:effectLst/>
                              <a:latin typeface="Arial" panose="020B0604020202020204" pitchFamily="34" charset="0"/>
                              <a:ea typeface="MS Mincho"/>
                              <a:cs typeface="Arial" panose="020B0604020202020204" pitchFamily="34" charset="0"/>
                            </a:rPr>
                            <a:t>Removed DD</a:t>
                          </a:r>
                          <a:endParaRPr lang="en-US" sz="2400" b="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solidFill>
                          <a:srgbClr val="9BBB59"/>
                        </a:solidFill>
                      </a:tcPr>
                    </a:tc>
                    <a:tc>
                      <a:txBody>
                        <a:bodyPr/>
                        <a:lstStyle/>
                        <a:p>
                          <a:pPr marL="0" marR="0" algn="ctr">
                            <a:spcBef>
                              <a:spcPts val="0"/>
                            </a:spcBef>
                            <a:spcAft>
                              <a:spcPts val="0"/>
                            </a:spcAft>
                          </a:pPr>
                          <a:r>
                            <a:rPr lang="en-US" sz="2400" b="0" dirty="0" smtClean="0">
                              <a:solidFill>
                                <a:schemeClr val="tx1"/>
                              </a:solidFill>
                              <a:effectLst/>
                              <a:latin typeface="Arial" panose="020B0604020202020204" pitchFamily="34" charset="0"/>
                              <a:ea typeface="MS Mincho"/>
                              <a:cs typeface="Arial" panose="020B0604020202020204" pitchFamily="34" charset="0"/>
                            </a:rPr>
                            <a:t>2xDD</a:t>
                          </a:r>
                          <a:endParaRPr lang="en-US" sz="2400" b="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solidFill>
                          <a:srgbClr val="C0504D"/>
                        </a:solidFill>
                      </a:tcPr>
                    </a:tc>
                  </a:tr>
                  <a:tr h="756349">
                    <a:tc>
                      <a:txBody>
                        <a:bodyPr/>
                        <a:lstStyle/>
                        <a:p>
                          <a:endParaRPr lang="en-US"/>
                        </a:p>
                      </a:txBody>
                      <a:tcPr marL="68580" marR="68580" marT="0" marB="0">
                        <a:blipFill rotWithShape="1">
                          <a:blip r:embed="rId160"/>
                          <a:stretch>
                            <a:fillRect t="-63710" r="-231034" b="-182258"/>
                          </a:stretch>
                        </a:blipFill>
                      </a:tcPr>
                    </a:tc>
                    <a:tc>
                      <a:txBody>
                        <a:bodyPr/>
                        <a:lstStyle/>
                        <a:p>
                          <a:endParaRPr lang="en-US"/>
                        </a:p>
                      </a:txBody>
                      <a:tcPr marL="68580" marR="68580" marT="0" marB="0">
                        <a:blipFill rotWithShape="1">
                          <a:blip r:embed="rId160"/>
                          <a:stretch>
                            <a:fillRect l="-124923" t="-63710" r="-188615" b="-182258"/>
                          </a:stretch>
                        </a:blipFill>
                      </a:tcPr>
                    </a:tc>
                    <a:tc>
                      <a:txBody>
                        <a:bodyPr/>
                        <a:lstStyle/>
                        <a:p>
                          <a:endParaRPr lang="en-US"/>
                        </a:p>
                      </a:txBody>
                      <a:tcPr marL="68580" marR="68580" marT="0" marB="0">
                        <a:blipFill rotWithShape="1">
                          <a:blip r:embed="rId160"/>
                          <a:stretch>
                            <a:fillRect l="-224923" t="-63710" r="-88615" b="-182258"/>
                          </a:stretch>
                        </a:blipFill>
                      </a:tcPr>
                    </a:tc>
                    <a:tc>
                      <a:txBody>
                        <a:bodyPr/>
                        <a:lstStyle/>
                        <a:p>
                          <a:endParaRPr lang="en-US"/>
                        </a:p>
                      </a:txBody>
                      <a:tcPr marL="68580" marR="68580" marT="0" marB="0">
                        <a:blipFill rotWithShape="1">
                          <a:blip r:embed="rId160"/>
                          <a:stretch>
                            <a:fillRect l="-366667" t="-63710" b="-182258"/>
                          </a:stretch>
                        </a:blipFill>
                      </a:tcPr>
                    </a:tc>
                  </a:tr>
                  <a:tr h="304800">
                    <a:tc>
                      <a:txBody>
                        <a:bodyPr/>
                        <a:lstStyle/>
                        <a:p>
                          <a:pPr marL="0" marR="0">
                            <a:spcBef>
                              <a:spcPts val="0"/>
                            </a:spcBef>
                            <a:spcAft>
                              <a:spcPts val="0"/>
                            </a:spcAft>
                          </a:pPr>
                          <a:r>
                            <a:rPr lang="en-US" sz="2000" dirty="0">
                              <a:effectLst/>
                              <a:latin typeface="Arial" panose="020B0604020202020204" pitchFamily="34" charset="0"/>
                              <a:cs typeface="Arial" panose="020B0604020202020204" pitchFamily="34" charset="0"/>
                            </a:rPr>
                            <a:t>Grain </a:t>
                          </a:r>
                          <a:r>
                            <a:rPr lang="en-US" sz="2000" dirty="0" smtClean="0">
                              <a:effectLst/>
                              <a:latin typeface="Arial" panose="020B0604020202020204" pitchFamily="34" charset="0"/>
                              <a:cs typeface="Arial" panose="020B0604020202020204" pitchFamily="34" charset="0"/>
                            </a:rPr>
                            <a:t>cluster</a:t>
                          </a:r>
                          <a:endParaRPr lang="en-US" sz="2000"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smtClean="0">
                              <a:effectLst/>
                              <a:latin typeface="Arial" panose="020B0604020202020204" pitchFamily="34" charset="0"/>
                              <a:cs typeface="Arial" panose="020B0604020202020204" pitchFamily="34" charset="0"/>
                            </a:rPr>
                            <a:t>0.24</a:t>
                          </a:r>
                          <a:endParaRPr lang="en-US" sz="2000" dirty="0">
                            <a:effectLst/>
                            <a:latin typeface="Arial" panose="020B0604020202020204" pitchFamily="34" charset="0"/>
                            <a:ea typeface="MS Mincho"/>
                            <a:cs typeface="Arial" panose="020B0604020202020204" pitchFamily="34" charset="0"/>
                          </a:endParaRPr>
                        </a:p>
                      </a:txBody>
                      <a:tcPr marL="68580" marR="68580" marT="0" marB="0">
                        <a:solidFill>
                          <a:srgbClr val="4F81BD"/>
                        </a:solidFill>
                      </a:tcPr>
                    </a:tc>
                    <a:tc>
                      <a:txBody>
                        <a:bodyPr/>
                        <a:lstStyle/>
                        <a:p>
                          <a:pPr marL="0" marR="0" algn="ctr">
                            <a:spcBef>
                              <a:spcPts val="0"/>
                            </a:spcBef>
                            <a:spcAft>
                              <a:spcPts val="0"/>
                            </a:spcAft>
                          </a:pPr>
                          <a:r>
                            <a:rPr lang="en-US" sz="2000" dirty="0" smtClean="0">
                              <a:effectLst/>
                              <a:latin typeface="Arial" panose="020B0604020202020204" pitchFamily="34" charset="0"/>
                              <a:cs typeface="Arial" panose="020B0604020202020204" pitchFamily="34" charset="0"/>
                            </a:rPr>
                            <a:t>-2.06</a:t>
                          </a:r>
                          <a:endParaRPr lang="en-US" sz="2000" dirty="0">
                            <a:effectLst/>
                            <a:latin typeface="Arial" panose="020B0604020202020204" pitchFamily="34" charset="0"/>
                            <a:ea typeface="MS Mincho"/>
                            <a:cs typeface="Arial" panose="020B0604020202020204" pitchFamily="34" charset="0"/>
                          </a:endParaRPr>
                        </a:p>
                      </a:txBody>
                      <a:tcPr marL="68580" marR="68580" marT="0" marB="0">
                        <a:solidFill>
                          <a:srgbClr val="9BBB59"/>
                        </a:solidFill>
                      </a:tcPr>
                    </a:tc>
                    <a:tc>
                      <a:txBody>
                        <a:bodyPr/>
                        <a:lstStyle/>
                        <a:p>
                          <a:pPr marL="0" marR="0" algn="ctr">
                            <a:spcBef>
                              <a:spcPts val="0"/>
                            </a:spcBef>
                            <a:spcAft>
                              <a:spcPts val="0"/>
                            </a:spcAft>
                          </a:pPr>
                          <a:r>
                            <a:rPr lang="en-US" sz="2000" dirty="0" smtClean="0">
                              <a:effectLst/>
                              <a:latin typeface="Arial" panose="020B0604020202020204" pitchFamily="34" charset="0"/>
                              <a:cs typeface="Arial" panose="020B0604020202020204" pitchFamily="34" charset="0"/>
                            </a:rPr>
                            <a:t>2.4</a:t>
                          </a:r>
                          <a:endParaRPr lang="en-US" sz="2000" dirty="0">
                            <a:effectLst/>
                            <a:latin typeface="Arial" panose="020B0604020202020204" pitchFamily="34" charset="0"/>
                            <a:ea typeface="MS Mincho"/>
                            <a:cs typeface="Arial" panose="020B0604020202020204" pitchFamily="34" charset="0"/>
                          </a:endParaRPr>
                        </a:p>
                      </a:txBody>
                      <a:tcPr marL="68580" marR="68580" marT="0" marB="0">
                        <a:solidFill>
                          <a:srgbClr val="C0504D"/>
                        </a:solidFill>
                      </a:tcPr>
                    </a:tc>
                  </a:tr>
                  <a:tr h="304800">
                    <a:tc>
                      <a:txBody>
                        <a:bodyPr/>
                        <a:lstStyle/>
                        <a:p>
                          <a:pPr marL="0" marR="0">
                            <a:spcBef>
                              <a:spcPts val="0"/>
                            </a:spcBef>
                            <a:spcAft>
                              <a:spcPts val="0"/>
                            </a:spcAft>
                          </a:pPr>
                          <a:r>
                            <a:rPr lang="en-US" sz="2000" dirty="0">
                              <a:effectLst/>
                              <a:latin typeface="Arial" panose="020B0604020202020204" pitchFamily="34" charset="0"/>
                              <a:cs typeface="Arial" panose="020B0604020202020204" pitchFamily="34" charset="0"/>
                            </a:rPr>
                            <a:t>Parent </a:t>
                          </a:r>
                          <a:r>
                            <a:rPr lang="en-US" sz="2000" dirty="0" smtClean="0">
                              <a:effectLst/>
                              <a:latin typeface="Arial" panose="020B0604020202020204" pitchFamily="34" charset="0"/>
                              <a:cs typeface="Arial" panose="020B0604020202020204" pitchFamily="34" charset="0"/>
                            </a:rPr>
                            <a:t>grain + twin</a:t>
                          </a:r>
                          <a:endParaRPr lang="en-US" sz="2000"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smtClean="0">
                              <a:effectLst/>
                              <a:latin typeface="Arial" panose="020B0604020202020204" pitchFamily="34" charset="0"/>
                              <a:cs typeface="Arial" panose="020B0604020202020204" pitchFamily="34" charset="0"/>
                            </a:rPr>
                            <a:t>0.29</a:t>
                          </a:r>
                          <a:endParaRPr lang="en-US" sz="2000" dirty="0">
                            <a:effectLst/>
                            <a:latin typeface="Arial" panose="020B0604020202020204" pitchFamily="34" charset="0"/>
                            <a:ea typeface="MS Mincho"/>
                            <a:cs typeface="Arial" panose="020B0604020202020204" pitchFamily="34" charset="0"/>
                          </a:endParaRPr>
                        </a:p>
                      </a:txBody>
                      <a:tcPr marL="68580" marR="68580" marT="0" marB="0">
                        <a:solidFill>
                          <a:srgbClr val="4F81BD"/>
                        </a:solidFill>
                      </a:tcPr>
                    </a:tc>
                    <a:tc>
                      <a:txBody>
                        <a:bodyPr/>
                        <a:lstStyle/>
                        <a:p>
                          <a:pPr marL="0" marR="0" algn="ctr">
                            <a:spcBef>
                              <a:spcPts val="0"/>
                            </a:spcBef>
                            <a:spcAft>
                              <a:spcPts val="0"/>
                            </a:spcAft>
                          </a:pPr>
                          <a:r>
                            <a:rPr lang="en-US" sz="2000" dirty="0" smtClean="0">
                              <a:effectLst/>
                              <a:latin typeface="Arial" panose="020B0604020202020204" pitchFamily="34" charset="0"/>
                              <a:cs typeface="Arial" panose="020B0604020202020204" pitchFamily="34" charset="0"/>
                            </a:rPr>
                            <a:t>-0.17</a:t>
                          </a:r>
                          <a:endParaRPr lang="en-US" sz="2000" dirty="0">
                            <a:effectLst/>
                            <a:latin typeface="Arial" panose="020B0604020202020204" pitchFamily="34" charset="0"/>
                            <a:ea typeface="MS Mincho"/>
                            <a:cs typeface="Arial" panose="020B0604020202020204" pitchFamily="34" charset="0"/>
                          </a:endParaRPr>
                        </a:p>
                      </a:txBody>
                      <a:tcPr marL="68580" marR="68580" marT="0" marB="0">
                        <a:solidFill>
                          <a:srgbClr val="9BBB59"/>
                        </a:solidFill>
                      </a:tcPr>
                    </a:tc>
                    <a:tc>
                      <a:txBody>
                        <a:bodyPr/>
                        <a:lstStyle/>
                        <a:p>
                          <a:pPr marL="0" marR="0" algn="ctr">
                            <a:spcBef>
                              <a:spcPts val="0"/>
                            </a:spcBef>
                            <a:spcAft>
                              <a:spcPts val="0"/>
                            </a:spcAft>
                          </a:pPr>
                          <a:r>
                            <a:rPr lang="en-US" sz="2000" dirty="0" smtClean="0">
                              <a:effectLst/>
                              <a:latin typeface="Arial" panose="020B0604020202020204" pitchFamily="34" charset="0"/>
                              <a:cs typeface="Arial" panose="020B0604020202020204" pitchFamily="34" charset="0"/>
                            </a:rPr>
                            <a:t>0.4</a:t>
                          </a:r>
                          <a:endParaRPr lang="en-US" sz="2000" dirty="0">
                            <a:effectLst/>
                            <a:latin typeface="Arial" panose="020B0604020202020204" pitchFamily="34" charset="0"/>
                            <a:ea typeface="MS Mincho"/>
                            <a:cs typeface="Arial" panose="020B0604020202020204" pitchFamily="34" charset="0"/>
                          </a:endParaRPr>
                        </a:p>
                      </a:txBody>
                      <a:tcPr marL="68580" marR="68580" marT="0" marB="0">
                        <a:solidFill>
                          <a:srgbClr val="C0504D"/>
                        </a:solidFill>
                      </a:tcPr>
                    </a:tc>
                  </a:tr>
                  <a:tr h="304800">
                    <a:tc>
                      <a:txBody>
                        <a:bodyPr/>
                        <a:lstStyle/>
                        <a:p>
                          <a:pPr marL="0" marR="0">
                            <a:spcBef>
                              <a:spcPts val="0"/>
                            </a:spcBef>
                            <a:spcAft>
                              <a:spcPts val="0"/>
                            </a:spcAft>
                          </a:pPr>
                          <a:r>
                            <a:rPr lang="en-US" sz="2000" dirty="0">
                              <a:effectLst/>
                              <a:latin typeface="Arial" panose="020B0604020202020204" pitchFamily="34" charset="0"/>
                              <a:cs typeface="Arial" panose="020B0604020202020204" pitchFamily="34" charset="0"/>
                            </a:rPr>
                            <a:t>Parent grain</a:t>
                          </a:r>
                          <a:endParaRPr lang="en-US" sz="2000"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smtClean="0">
                              <a:effectLst/>
                              <a:latin typeface="Arial" panose="020B0604020202020204" pitchFamily="34" charset="0"/>
                              <a:cs typeface="Arial" panose="020B0604020202020204" pitchFamily="34" charset="0"/>
                            </a:rPr>
                            <a:t>0.13</a:t>
                          </a:r>
                          <a:endParaRPr lang="en-US" sz="2000" dirty="0">
                            <a:effectLst/>
                            <a:latin typeface="Arial" panose="020B0604020202020204" pitchFamily="34" charset="0"/>
                            <a:ea typeface="MS Mincho"/>
                            <a:cs typeface="Arial" panose="020B0604020202020204" pitchFamily="34" charset="0"/>
                          </a:endParaRPr>
                        </a:p>
                      </a:txBody>
                      <a:tcPr marL="68580" marR="68580" marT="0" marB="0">
                        <a:solidFill>
                          <a:srgbClr val="4F81BD"/>
                        </a:solidFill>
                      </a:tcPr>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a:t>
                          </a:r>
                          <a:r>
                            <a:rPr lang="en-US" sz="2000" dirty="0" smtClean="0">
                              <a:effectLst/>
                              <a:latin typeface="Arial" panose="020B0604020202020204" pitchFamily="34" charset="0"/>
                              <a:cs typeface="Arial" panose="020B0604020202020204" pitchFamily="34" charset="0"/>
                            </a:rPr>
                            <a:t>0.125</a:t>
                          </a:r>
                          <a:endParaRPr lang="en-US" sz="2000" dirty="0">
                            <a:effectLst/>
                            <a:latin typeface="Arial" panose="020B0604020202020204" pitchFamily="34" charset="0"/>
                            <a:ea typeface="MS Mincho"/>
                            <a:cs typeface="Arial" panose="020B0604020202020204" pitchFamily="34" charset="0"/>
                          </a:endParaRPr>
                        </a:p>
                      </a:txBody>
                      <a:tcPr marL="68580" marR="68580" marT="0" marB="0">
                        <a:solidFill>
                          <a:srgbClr val="9BBB59"/>
                        </a:solidFill>
                      </a:tcPr>
                    </a:tc>
                    <a:tc>
                      <a:txBody>
                        <a:bodyPr/>
                        <a:lstStyle/>
                        <a:p>
                          <a:pPr marL="0" marR="0" algn="ctr">
                            <a:spcBef>
                              <a:spcPts val="0"/>
                            </a:spcBef>
                            <a:spcAft>
                              <a:spcPts val="0"/>
                            </a:spcAft>
                          </a:pPr>
                          <a:r>
                            <a:rPr lang="en-US" sz="2000" dirty="0" smtClean="0">
                              <a:effectLst/>
                              <a:latin typeface="Arial" panose="020B0604020202020204" pitchFamily="34" charset="0"/>
                              <a:cs typeface="Arial" panose="020B0604020202020204" pitchFamily="34" charset="0"/>
                            </a:rPr>
                            <a:t>0.03</a:t>
                          </a:r>
                          <a:endParaRPr lang="en-US" sz="2000" dirty="0">
                            <a:effectLst/>
                            <a:latin typeface="Arial" panose="020B0604020202020204" pitchFamily="34" charset="0"/>
                            <a:ea typeface="MS Mincho"/>
                            <a:cs typeface="Arial" panose="020B0604020202020204" pitchFamily="34" charset="0"/>
                          </a:endParaRPr>
                        </a:p>
                      </a:txBody>
                      <a:tcPr marL="68580" marR="68580" marT="0" marB="0">
                        <a:solidFill>
                          <a:srgbClr val="C0504D"/>
                        </a:solidFill>
                      </a:tcPr>
                    </a:tc>
                  </a:tr>
                  <a:tr h="304800">
                    <a:tc>
                      <a:txBody>
                        <a:bodyPr/>
                        <a:lstStyle/>
                        <a:p>
                          <a:pPr marL="0" marR="0">
                            <a:spcBef>
                              <a:spcPts val="0"/>
                            </a:spcBef>
                            <a:spcAft>
                              <a:spcPts val="0"/>
                            </a:spcAft>
                          </a:pPr>
                          <a:r>
                            <a:rPr lang="en-US" sz="2000" dirty="0">
                              <a:effectLst/>
                              <a:latin typeface="Arial" panose="020B0604020202020204" pitchFamily="34" charset="0"/>
                              <a:cs typeface="Arial" panose="020B0604020202020204" pitchFamily="34" charset="0"/>
                            </a:rPr>
                            <a:t>Twin lamella</a:t>
                          </a:r>
                          <a:endParaRPr lang="en-US" sz="2000"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smtClean="0">
                              <a:effectLst/>
                              <a:latin typeface="Arial" panose="020B0604020202020204" pitchFamily="34" charset="0"/>
                              <a:cs typeface="Arial" panose="020B0604020202020204" pitchFamily="34" charset="0"/>
                            </a:rPr>
                            <a:t>0.16</a:t>
                          </a:r>
                          <a:endParaRPr lang="en-US" sz="2000" dirty="0">
                            <a:effectLst/>
                            <a:latin typeface="Arial" panose="020B0604020202020204" pitchFamily="34" charset="0"/>
                            <a:ea typeface="MS Mincho"/>
                            <a:cs typeface="Arial" panose="020B0604020202020204" pitchFamily="34" charset="0"/>
                          </a:endParaRPr>
                        </a:p>
                      </a:txBody>
                      <a:tcPr marL="68580" marR="68580" marT="0" marB="0">
                        <a:solidFill>
                          <a:srgbClr val="4F81BD"/>
                        </a:solidFill>
                      </a:tcPr>
                    </a:tc>
                    <a:tc>
                      <a:txBody>
                        <a:bodyPr/>
                        <a:lstStyle/>
                        <a:p>
                          <a:pPr marL="0" marR="0" algn="ctr">
                            <a:spcBef>
                              <a:spcPts val="0"/>
                            </a:spcBef>
                            <a:spcAft>
                              <a:spcPts val="0"/>
                            </a:spcAft>
                          </a:pPr>
                          <a:r>
                            <a:rPr lang="en-US" sz="2000" dirty="0" smtClean="0">
                              <a:effectLst/>
                              <a:latin typeface="Arial" panose="020B0604020202020204" pitchFamily="34" charset="0"/>
                              <a:cs typeface="Arial" panose="020B0604020202020204" pitchFamily="34" charset="0"/>
                            </a:rPr>
                            <a:t>-0.05</a:t>
                          </a:r>
                          <a:endParaRPr lang="en-US" sz="2000" dirty="0">
                            <a:effectLst/>
                            <a:latin typeface="Arial" panose="020B0604020202020204" pitchFamily="34" charset="0"/>
                            <a:ea typeface="MS Mincho"/>
                            <a:cs typeface="Arial" panose="020B0604020202020204" pitchFamily="34" charset="0"/>
                          </a:endParaRPr>
                        </a:p>
                      </a:txBody>
                      <a:tcPr marL="68580" marR="68580" marT="0" marB="0">
                        <a:solidFill>
                          <a:srgbClr val="9BBB59"/>
                        </a:solidFill>
                      </a:tcPr>
                    </a:tc>
                    <a:tc>
                      <a:txBody>
                        <a:bodyPr/>
                        <a:lstStyle/>
                        <a:p>
                          <a:pPr marL="0" marR="0" algn="ctr">
                            <a:spcBef>
                              <a:spcPts val="0"/>
                            </a:spcBef>
                            <a:spcAft>
                              <a:spcPts val="0"/>
                            </a:spcAft>
                          </a:pPr>
                          <a:r>
                            <a:rPr lang="en-US" sz="2000" dirty="0" smtClean="0">
                              <a:effectLst/>
                              <a:latin typeface="Arial" panose="020B0604020202020204" pitchFamily="34" charset="0"/>
                              <a:cs typeface="Arial" panose="020B0604020202020204" pitchFamily="34" charset="0"/>
                            </a:rPr>
                            <a:t>0.37</a:t>
                          </a:r>
                          <a:endParaRPr lang="en-US" sz="2000" dirty="0">
                            <a:effectLst/>
                            <a:latin typeface="Arial" panose="020B0604020202020204" pitchFamily="34" charset="0"/>
                            <a:ea typeface="MS Mincho"/>
                            <a:cs typeface="Arial" panose="020B0604020202020204" pitchFamily="34" charset="0"/>
                          </a:endParaRPr>
                        </a:p>
                      </a:txBody>
                      <a:tcPr marL="68580" marR="68580" marT="0" marB="0">
                        <a:solidFill>
                          <a:srgbClr val="C0504D"/>
                        </a:solidFill>
                      </a:tcPr>
                    </a:tc>
                  </a:tr>
                </a:tbl>
              </a:graphicData>
            </a:graphic>
          </p:graphicFrame>
        </mc:Fallback>
      </mc:AlternateContent>
      <p:grpSp>
        <p:nvGrpSpPr>
          <p:cNvPr id="453" name="Group 452"/>
          <p:cNvGrpSpPr/>
          <p:nvPr/>
        </p:nvGrpSpPr>
        <p:grpSpPr>
          <a:xfrm>
            <a:off x="18973800" y="19050000"/>
            <a:ext cx="8569490" cy="5015759"/>
            <a:chOff x="337757" y="190500"/>
            <a:chExt cx="8569490" cy="5015759"/>
          </a:xfrm>
        </p:grpSpPr>
        <p:pic>
          <p:nvPicPr>
            <p:cNvPr id="454" name="Picture 453"/>
            <p:cNvPicPr>
              <a:picLocks noChangeAspect="1"/>
            </p:cNvPicPr>
            <p:nvPr/>
          </p:nvPicPr>
          <p:blipFill>
            <a:blip r:embed="rId161"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68988" y="228600"/>
              <a:ext cx="2478197" cy="2423160"/>
            </a:xfrm>
            <a:prstGeom prst="rect">
              <a:avLst/>
            </a:prstGeom>
          </p:spPr>
        </p:pic>
        <p:pic>
          <p:nvPicPr>
            <p:cNvPr id="455" name="Picture 454"/>
            <p:cNvPicPr>
              <a:picLocks noChangeAspect="1"/>
            </p:cNvPicPr>
            <p:nvPr/>
          </p:nvPicPr>
          <p:blipFill>
            <a:blip r:embed="rId162" cstate="print">
              <a:extLst>
                <a:ext uri="{28A0092B-C50C-407E-A947-70E740481C1C}">
                  <a14:useLocalDpi xmlns:a14="http://schemas.microsoft.com/office/drawing/2010/main" val="0"/>
                </a:ext>
              </a:extLst>
            </a:blip>
            <a:stretch>
              <a:fillRect/>
            </a:stretch>
          </p:blipFill>
          <p:spPr>
            <a:xfrm>
              <a:off x="471495" y="2651760"/>
              <a:ext cx="2473182" cy="2420597"/>
            </a:xfrm>
            <a:prstGeom prst="rect">
              <a:avLst/>
            </a:prstGeom>
          </p:spPr>
        </p:pic>
        <p:pic>
          <p:nvPicPr>
            <p:cNvPr id="456" name="Picture 455"/>
            <p:cNvPicPr>
              <a:picLocks noChangeAspect="1"/>
            </p:cNvPicPr>
            <p:nvPr/>
          </p:nvPicPr>
          <p:blipFill>
            <a:blip r:embed="rId163"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2958757" y="2651760"/>
              <a:ext cx="2463331" cy="2423160"/>
            </a:xfrm>
            <a:prstGeom prst="rect">
              <a:avLst/>
            </a:prstGeom>
          </p:spPr>
        </p:pic>
        <p:pic>
          <p:nvPicPr>
            <p:cNvPr id="457" name="Picture 456"/>
            <p:cNvPicPr>
              <a:picLocks noChangeAspect="1"/>
            </p:cNvPicPr>
            <p:nvPr/>
          </p:nvPicPr>
          <p:blipFill>
            <a:blip r:embed="rId164"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2958757" y="228600"/>
              <a:ext cx="2465859" cy="2423160"/>
            </a:xfrm>
            <a:prstGeom prst="rect">
              <a:avLst/>
            </a:prstGeom>
          </p:spPr>
        </p:pic>
        <p:pic>
          <p:nvPicPr>
            <p:cNvPr id="458" name="Picture 457"/>
            <p:cNvPicPr>
              <a:picLocks noChangeAspect="1"/>
            </p:cNvPicPr>
            <p:nvPr/>
          </p:nvPicPr>
          <p:blipFill>
            <a:blip r:embed="rId165"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5431025" y="2651760"/>
              <a:ext cx="2446169" cy="2423160"/>
            </a:xfrm>
            <a:prstGeom prst="rect">
              <a:avLst/>
            </a:prstGeom>
          </p:spPr>
        </p:pic>
        <p:pic>
          <p:nvPicPr>
            <p:cNvPr id="459" name="Picture 458"/>
            <p:cNvPicPr>
              <a:picLocks noChangeAspect="1"/>
            </p:cNvPicPr>
            <p:nvPr/>
          </p:nvPicPr>
          <p:blipFill>
            <a:blip r:embed="rId166"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5431025" y="228600"/>
              <a:ext cx="2478336" cy="2423160"/>
            </a:xfrm>
            <a:prstGeom prst="rect">
              <a:avLst/>
            </a:prstGeom>
          </p:spPr>
        </p:pic>
        <p:pic>
          <p:nvPicPr>
            <p:cNvPr id="460" name="Picture 459"/>
            <p:cNvPicPr>
              <a:picLocks noChangeAspect="1"/>
            </p:cNvPicPr>
            <p:nvPr/>
          </p:nvPicPr>
          <p:blipFill>
            <a:blip r:embed="rId10"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337757" y="4405879"/>
              <a:ext cx="724138" cy="765127"/>
            </a:xfrm>
            <a:prstGeom prst="rect">
              <a:avLst/>
            </a:prstGeom>
          </p:spPr>
        </p:pic>
        <p:grpSp>
          <p:nvGrpSpPr>
            <p:cNvPr id="461" name="Group 460"/>
            <p:cNvGrpSpPr/>
            <p:nvPr/>
          </p:nvGrpSpPr>
          <p:grpSpPr>
            <a:xfrm>
              <a:off x="7858562" y="2755900"/>
              <a:ext cx="1048685" cy="2450359"/>
              <a:chOff x="7945131" y="2887428"/>
              <a:chExt cx="1048685" cy="2450359"/>
            </a:xfrm>
          </p:grpSpPr>
          <p:pic>
            <p:nvPicPr>
              <p:cNvPr id="464" name="Picture 463"/>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68733" y="3196166"/>
                <a:ext cx="914400" cy="2141621"/>
              </a:xfrm>
              <a:prstGeom prst="rect">
                <a:avLst/>
              </a:prstGeom>
            </p:spPr>
          </p:pic>
          <mc:AlternateContent xmlns:mc="http://schemas.openxmlformats.org/markup-compatibility/2006" xmlns:a14="http://schemas.microsoft.com/office/drawing/2010/main">
            <mc:Choice Requires="a14">
              <p:sp>
                <p:nvSpPr>
                  <p:cNvPr id="465" name="Rectangle 464"/>
                  <p:cNvSpPr/>
                  <p:nvPr/>
                </p:nvSpPr>
                <p:spPr>
                  <a:xfrm>
                    <a:off x="7945131" y="2887428"/>
                    <a:ext cx="1048685" cy="4008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000" i="1" smtClean="0">
                                  <a:latin typeface="Cambria Math"/>
                                  <a:cs typeface="Arial" panose="020B0604020202020204" pitchFamily="34" charset="0"/>
                                </a:rPr>
                              </m:ctrlPr>
                            </m:accPr>
                            <m:e>
                              <m:r>
                                <m:rPr>
                                  <m:sty m:val="p"/>
                                </m:rPr>
                                <a:rPr lang="en-US" sz="2000" b="0" i="0" smtClean="0">
                                  <a:latin typeface="Cambria Math"/>
                                  <a:cs typeface="Arial" panose="020B0604020202020204" pitchFamily="34" charset="0"/>
                                </a:rPr>
                                <m:t>RSSTW</m:t>
                              </m:r>
                            </m:e>
                          </m:acc>
                        </m:oMath>
                      </m:oMathPara>
                    </a14:m>
                    <a:endParaRPr lang="en-US" sz="2000" dirty="0"/>
                  </a:p>
                </p:txBody>
              </p:sp>
            </mc:Choice>
            <mc:Fallback xmlns="">
              <p:sp>
                <p:nvSpPr>
                  <p:cNvPr id="465" name="Rectangle 464"/>
                  <p:cNvSpPr>
                    <a:spLocks noRot="1" noChangeAspect="1" noMove="1" noResize="1" noEditPoints="1" noAdjustHandles="1" noChangeArrowheads="1" noChangeShapeType="1" noTextEdit="1"/>
                  </p:cNvSpPr>
                  <p:nvPr/>
                </p:nvSpPr>
                <p:spPr>
                  <a:xfrm>
                    <a:off x="7945131" y="2887428"/>
                    <a:ext cx="1048685" cy="400815"/>
                  </a:xfrm>
                  <a:prstGeom prst="rect">
                    <a:avLst/>
                  </a:prstGeom>
                  <a:blipFill rotWithShape="1">
                    <a:blip r:embed="rId167"/>
                    <a:stretch>
                      <a:fillRect/>
                    </a:stretch>
                  </a:blipFill>
                </p:spPr>
                <p:txBody>
                  <a:bodyPr/>
                  <a:lstStyle/>
                  <a:p>
                    <a:r>
                      <a:rPr lang="en-US">
                        <a:noFill/>
                      </a:rPr>
                      <a:t> </a:t>
                    </a:r>
                  </a:p>
                </p:txBody>
              </p:sp>
            </mc:Fallback>
          </mc:AlternateContent>
        </p:grpSp>
        <p:pic>
          <p:nvPicPr>
            <p:cNvPr id="462" name="Picture 461"/>
            <p:cNvPicPr>
              <a:picLocks noChangeAspect="1"/>
            </p:cNvPicPr>
            <p:nvPr/>
          </p:nvPicPr>
          <p:blipFill>
            <a:blip r:embed="rId13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74417" y="458037"/>
              <a:ext cx="813816" cy="2311584"/>
            </a:xfrm>
            <a:prstGeom prst="rect">
              <a:avLst/>
            </a:prstGeom>
          </p:spPr>
        </p:pic>
        <mc:AlternateContent xmlns:mc="http://schemas.openxmlformats.org/markup-compatibility/2006" xmlns:a14="http://schemas.microsoft.com/office/drawing/2010/main">
          <mc:Choice Requires="a14">
            <p:sp>
              <p:nvSpPr>
                <p:cNvPr id="463" name="Rectangle 462"/>
                <p:cNvSpPr/>
                <p:nvPr/>
              </p:nvSpPr>
              <p:spPr>
                <a:xfrm>
                  <a:off x="7845974" y="190500"/>
                  <a:ext cx="102944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000" i="1" smtClean="0">
                                <a:latin typeface="Cambria Math"/>
                                <a:cs typeface="Arial" panose="020B0604020202020204" pitchFamily="34" charset="0"/>
                              </a:rPr>
                            </m:ctrlPr>
                          </m:accPr>
                          <m:e>
                            <m:r>
                              <m:rPr>
                                <m:sty m:val="p"/>
                              </m:rPr>
                              <a:rPr lang="en-US" sz="2000" b="0" i="0" smtClean="0">
                                <a:latin typeface="Cambria Math"/>
                                <a:cs typeface="Arial" panose="020B0604020202020204" pitchFamily="34" charset="0"/>
                              </a:rPr>
                              <m:t>VMises</m:t>
                            </m:r>
                          </m:e>
                        </m:acc>
                      </m:oMath>
                    </m:oMathPara>
                  </a14:m>
                  <a:endParaRPr lang="en-US" sz="2000" dirty="0"/>
                </a:p>
              </p:txBody>
            </p:sp>
          </mc:Choice>
          <mc:Fallback xmlns="">
            <p:sp>
              <p:nvSpPr>
                <p:cNvPr id="463" name="Rectangle 462"/>
                <p:cNvSpPr>
                  <a:spLocks noRot="1" noChangeAspect="1" noMove="1" noResize="1" noEditPoints="1" noAdjustHandles="1" noChangeArrowheads="1" noChangeShapeType="1" noTextEdit="1"/>
                </p:cNvSpPr>
                <p:nvPr/>
              </p:nvSpPr>
              <p:spPr>
                <a:xfrm>
                  <a:off x="7845974" y="190500"/>
                  <a:ext cx="1029449" cy="400110"/>
                </a:xfrm>
                <a:prstGeom prst="rect">
                  <a:avLst/>
                </a:prstGeom>
                <a:blipFill rotWithShape="1">
                  <a:blip r:embed="rId168"/>
                  <a:stretch>
                    <a:fillRect/>
                  </a:stretch>
                </a:blipFill>
              </p:spPr>
              <p:txBody>
                <a:bodyPr/>
                <a:lstStyle/>
                <a:p>
                  <a:r>
                    <a:rPr lang="en-US">
                      <a:noFill/>
                    </a:rPr>
                    <a:t> </a:t>
                  </a:r>
                </a:p>
              </p:txBody>
            </p:sp>
          </mc:Fallback>
        </mc:AlternateContent>
      </p:grpSp>
      <p:sp>
        <p:nvSpPr>
          <p:cNvPr id="466" name="Rectangle 465"/>
          <p:cNvSpPr/>
          <p:nvPr/>
        </p:nvSpPr>
        <p:spPr>
          <a:xfrm>
            <a:off x="16383000" y="19126200"/>
            <a:ext cx="2821606" cy="5632311"/>
          </a:xfrm>
          <a:prstGeom prst="rect">
            <a:avLst/>
          </a:prstGeom>
        </p:spPr>
        <p:txBody>
          <a:bodyPr wrap="none">
            <a:spAutoFit/>
          </a:bodyPr>
          <a:lstStyle/>
          <a:p>
            <a:r>
              <a:rPr lang="en-US" sz="2400" dirty="0">
                <a:latin typeface="Arial" panose="020B0604020202020204" pitchFamily="34" charset="0"/>
                <a:cs typeface="Arial" panose="020B0604020202020204" pitchFamily="34" charset="0"/>
              </a:rPr>
              <a:t>Grain structures </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with two different </a:t>
            </a:r>
          </a:p>
          <a:p>
            <a:r>
              <a:rPr lang="en-US" sz="2400" dirty="0" smtClean="0">
                <a:latin typeface="Arial" panose="020B0604020202020204" pitchFamily="34" charset="0"/>
                <a:cs typeface="Arial" panose="020B0604020202020204" pitchFamily="34" charset="0"/>
              </a:rPr>
              <a:t>twin configurations </a:t>
            </a:r>
          </a:p>
          <a:p>
            <a:r>
              <a:rPr lang="en-US" sz="2400" dirty="0" smtClean="0">
                <a:latin typeface="Arial" panose="020B0604020202020204" pitchFamily="34" charset="0"/>
                <a:cs typeface="Arial" panose="020B0604020202020204" pitchFamily="34" charset="0"/>
              </a:rPr>
              <a:t>with 45% twin </a:t>
            </a:r>
          </a:p>
          <a:p>
            <a:r>
              <a:rPr lang="en-US" sz="2400" dirty="0">
                <a:latin typeface="Arial" panose="020B0604020202020204" pitchFamily="34" charset="0"/>
                <a:cs typeface="Arial" panose="020B0604020202020204" pitchFamily="34" charset="0"/>
              </a:rPr>
              <a:t>l</a:t>
            </a:r>
            <a:r>
              <a:rPr lang="en-US" sz="2400" dirty="0" smtClean="0">
                <a:latin typeface="Arial" panose="020B0604020202020204" pitchFamily="34" charset="0"/>
                <a:cs typeface="Arial" panose="020B0604020202020204" pitchFamily="34" charset="0"/>
              </a:rPr>
              <a:t>amellae (Figure 3).</a:t>
            </a:r>
            <a:endParaRPr lang="en-US" sz="2400" dirty="0" smtClean="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Table presents </a:t>
            </a:r>
          </a:p>
          <a:p>
            <a:r>
              <a:rPr lang="en-US" sz="2400" dirty="0" smtClean="0">
                <a:latin typeface="Arial" panose="020B0604020202020204" pitchFamily="34" charset="0"/>
                <a:cs typeface="Arial" panose="020B0604020202020204" pitchFamily="34" charset="0"/>
              </a:rPr>
              <a:t>calculations of the </a:t>
            </a:r>
          </a:p>
          <a:p>
            <a:r>
              <a:rPr lang="en-US" sz="2400" dirty="0" smtClean="0">
                <a:latin typeface="Arial" panose="020B0604020202020204" pitchFamily="34" charset="0"/>
                <a:cs typeface="Arial" panose="020B0604020202020204" pitchFamily="34" charset="0"/>
              </a:rPr>
              <a:t>system energy</a:t>
            </a:r>
          </a:p>
          <a:p>
            <a:r>
              <a:rPr lang="en-US" sz="2400" dirty="0" smtClean="0">
                <a:latin typeface="Arial" panose="020B0604020202020204" pitchFamily="34" charset="0"/>
                <a:cs typeface="Arial" panose="020B0604020202020204" pitchFamily="34" charset="0"/>
              </a:rPr>
              <a:t>when the 45% twin</a:t>
            </a:r>
          </a:p>
          <a:p>
            <a:r>
              <a:rPr lang="en-US" sz="2400" dirty="0" smtClean="0">
                <a:latin typeface="Arial" panose="020B0604020202020204" pitchFamily="34" charset="0"/>
                <a:cs typeface="Arial" panose="020B0604020202020204" pitchFamily="34" charset="0"/>
              </a:rPr>
              <a:t>volume fraction is </a:t>
            </a:r>
          </a:p>
          <a:p>
            <a:r>
              <a:rPr lang="en-US" sz="2400" dirty="0" smtClean="0">
                <a:latin typeface="Arial" panose="020B0604020202020204" pitchFamily="34" charset="0"/>
                <a:cs typeface="Arial" panose="020B0604020202020204" pitchFamily="34" charset="0"/>
              </a:rPr>
              <a:t>embodied in one</a:t>
            </a:r>
          </a:p>
          <a:p>
            <a:r>
              <a:rPr lang="en-US" sz="2400" dirty="0" smtClean="0">
                <a:latin typeface="Arial" panose="020B0604020202020204" pitchFamily="34" charset="0"/>
                <a:cs typeface="Arial" panose="020B0604020202020204" pitchFamily="34" charset="0"/>
              </a:rPr>
              <a:t>lamella or two</a:t>
            </a:r>
          </a:p>
          <a:p>
            <a:r>
              <a:rPr lang="en-US" sz="2400" dirty="0" smtClean="0">
                <a:latin typeface="Arial" panose="020B0604020202020204" pitchFamily="34" charset="0"/>
                <a:cs typeface="Arial" panose="020B0604020202020204" pitchFamily="34" charset="0"/>
              </a:rPr>
              <a:t>separate lamellae.</a:t>
            </a:r>
          </a:p>
          <a:p>
            <a:endParaRPr lang="en-US" sz="2400" dirty="0">
              <a:latin typeface="Arial" panose="020B0604020202020204" pitchFamily="34" charset="0"/>
              <a:cs typeface="Arial" panose="020B0604020202020204" pitchFamily="34" charset="0"/>
            </a:endParaRPr>
          </a:p>
        </p:txBody>
      </p:sp>
      <p:grpSp>
        <p:nvGrpSpPr>
          <p:cNvPr id="17" name="Group 16"/>
          <p:cNvGrpSpPr/>
          <p:nvPr/>
        </p:nvGrpSpPr>
        <p:grpSpPr>
          <a:xfrm>
            <a:off x="26279475" y="18373725"/>
            <a:ext cx="5755612" cy="3225919"/>
            <a:chOff x="26289000" y="18421350"/>
            <a:chExt cx="5755612" cy="3225919"/>
          </a:xfrm>
        </p:grpSpPr>
        <p:pic>
          <p:nvPicPr>
            <p:cNvPr id="480" name="Picture 479"/>
            <p:cNvPicPr>
              <a:picLocks noChangeAspect="1"/>
            </p:cNvPicPr>
            <p:nvPr/>
          </p:nvPicPr>
          <p:blipFill>
            <a:blip r:embed="rId16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718057" y="18421350"/>
              <a:ext cx="4326555" cy="2834640"/>
            </a:xfrm>
            <a:prstGeom prst="rect">
              <a:avLst/>
            </a:prstGeom>
          </p:spPr>
        </p:pic>
        <mc:AlternateContent xmlns:mc="http://schemas.openxmlformats.org/markup-compatibility/2006" xmlns:a14="http://schemas.microsoft.com/office/drawing/2010/main">
          <mc:Choice Requires="a14">
            <p:sp>
              <p:nvSpPr>
                <p:cNvPr id="481" name="TextBox 25"/>
                <p:cNvSpPr txBox="1"/>
                <p:nvPr/>
              </p:nvSpPr>
              <p:spPr>
                <a:xfrm>
                  <a:off x="27848161" y="20697825"/>
                  <a:ext cx="542135" cy="338554"/>
                </a:xfrm>
                <a:prstGeom prst="rect">
                  <a:avLst/>
                </a:prstGeom>
                <a:noFill/>
              </p:spPr>
              <p:txBody>
                <a:bodyPr wrap="none"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r>
                          <a:rPr lang="en-US" sz="1600" b="1" i="1" kern="1200">
                            <a:solidFill>
                              <a:srgbClr val="000000"/>
                            </a:solidFill>
                            <a:effectLst/>
                            <a:latin typeface="Cambria Math"/>
                            <a:ea typeface="MS Mincho"/>
                            <a:cs typeface="Arial"/>
                          </a:rPr>
                          <m:t>𝟐</m:t>
                        </m:r>
                        <m:r>
                          <a:rPr lang="en-US" sz="1600" b="1" i="1" kern="1200">
                            <a:solidFill>
                              <a:srgbClr val="000000"/>
                            </a:solidFill>
                            <a:effectLst/>
                            <a:latin typeface="Cambria Math"/>
                            <a:ea typeface="MS Mincho"/>
                            <a:cs typeface="Arial"/>
                          </a:rPr>
                          <m:t>%</m:t>
                        </m:r>
                      </m:oMath>
                    </m:oMathPara>
                  </a14:m>
                  <a:endParaRPr lang="en-US" sz="8800" dirty="0">
                    <a:effectLst/>
                    <a:latin typeface="Times New Roman"/>
                    <a:ea typeface="MS Mincho"/>
                  </a:endParaRPr>
                </a:p>
              </p:txBody>
            </p:sp>
          </mc:Choice>
          <mc:Fallback xmlns="">
            <p:sp>
              <p:nvSpPr>
                <p:cNvPr id="481" name="TextBox 25"/>
                <p:cNvSpPr txBox="1">
                  <a:spLocks noRot="1" noChangeAspect="1" noMove="1" noResize="1" noEditPoints="1" noAdjustHandles="1" noChangeArrowheads="1" noChangeShapeType="1" noTextEdit="1"/>
                </p:cNvSpPr>
                <p:nvPr/>
              </p:nvSpPr>
              <p:spPr>
                <a:xfrm>
                  <a:off x="27848161" y="20697825"/>
                  <a:ext cx="542135" cy="338554"/>
                </a:xfrm>
                <a:prstGeom prst="rect">
                  <a:avLst/>
                </a:prstGeom>
                <a:blipFill rotWithShape="1">
                  <a:blip r:embed="rId17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2" name="TextBox 25"/>
                <p:cNvSpPr txBox="1"/>
                <p:nvPr/>
              </p:nvSpPr>
              <p:spPr>
                <a:xfrm>
                  <a:off x="30049225" y="19326225"/>
                  <a:ext cx="665567" cy="338554"/>
                </a:xfrm>
                <a:prstGeom prst="rect">
                  <a:avLst/>
                </a:prstGeom>
                <a:noFill/>
              </p:spPr>
              <p:txBody>
                <a:bodyPr wrap="none"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r>
                          <a:rPr lang="en-US" sz="1600" b="1" i="1" kern="1200" smtClean="0">
                            <a:solidFill>
                              <a:srgbClr val="000000"/>
                            </a:solidFill>
                            <a:effectLst/>
                            <a:latin typeface="Cambria Math"/>
                            <a:ea typeface="MS Mincho"/>
                            <a:cs typeface="Arial"/>
                          </a:rPr>
                          <m:t>𝟑𝟔</m:t>
                        </m:r>
                        <m:r>
                          <a:rPr lang="en-US" sz="1600" b="1" i="1" kern="1200">
                            <a:solidFill>
                              <a:srgbClr val="000000"/>
                            </a:solidFill>
                            <a:effectLst/>
                            <a:latin typeface="Cambria Math"/>
                            <a:ea typeface="MS Mincho"/>
                            <a:cs typeface="Arial"/>
                          </a:rPr>
                          <m:t>%</m:t>
                        </m:r>
                      </m:oMath>
                    </m:oMathPara>
                  </a14:m>
                  <a:endParaRPr lang="en-US" sz="8800" dirty="0">
                    <a:effectLst/>
                    <a:latin typeface="Times New Roman"/>
                    <a:ea typeface="MS Mincho"/>
                  </a:endParaRPr>
                </a:p>
              </p:txBody>
            </p:sp>
          </mc:Choice>
          <mc:Fallback xmlns="">
            <p:sp>
              <p:nvSpPr>
                <p:cNvPr id="482" name="TextBox 25"/>
                <p:cNvSpPr txBox="1">
                  <a:spLocks noRot="1" noChangeAspect="1" noMove="1" noResize="1" noEditPoints="1" noAdjustHandles="1" noChangeArrowheads="1" noChangeShapeType="1" noTextEdit="1"/>
                </p:cNvSpPr>
                <p:nvPr/>
              </p:nvSpPr>
              <p:spPr>
                <a:xfrm>
                  <a:off x="30049225" y="19326225"/>
                  <a:ext cx="665567" cy="338554"/>
                </a:xfrm>
                <a:prstGeom prst="rect">
                  <a:avLst/>
                </a:prstGeom>
                <a:blipFill rotWithShape="1">
                  <a:blip r:embed="rId17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3" name="TextBox 25"/>
                <p:cNvSpPr txBox="1"/>
                <p:nvPr/>
              </p:nvSpPr>
              <p:spPr>
                <a:xfrm>
                  <a:off x="28998298" y="19897725"/>
                  <a:ext cx="665567" cy="338554"/>
                </a:xfrm>
                <a:prstGeom prst="rect">
                  <a:avLst/>
                </a:prstGeom>
                <a:noFill/>
              </p:spPr>
              <p:txBody>
                <a:bodyPr wrap="none"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r>
                          <a:rPr lang="en-US" sz="1600" b="1" i="1" kern="1200" smtClean="0">
                            <a:solidFill>
                              <a:srgbClr val="000000"/>
                            </a:solidFill>
                            <a:effectLst/>
                            <a:latin typeface="Cambria Math"/>
                            <a:ea typeface="MS Mincho"/>
                            <a:cs typeface="Arial"/>
                          </a:rPr>
                          <m:t>𝟐𝟎</m:t>
                        </m:r>
                        <m:r>
                          <a:rPr lang="en-US" sz="1600" b="1" i="1" kern="1200">
                            <a:solidFill>
                              <a:srgbClr val="000000"/>
                            </a:solidFill>
                            <a:effectLst/>
                            <a:latin typeface="Cambria Math"/>
                            <a:ea typeface="MS Mincho"/>
                            <a:cs typeface="Arial"/>
                          </a:rPr>
                          <m:t>%</m:t>
                        </m:r>
                      </m:oMath>
                    </m:oMathPara>
                  </a14:m>
                  <a:endParaRPr lang="en-US" sz="8800" dirty="0">
                    <a:effectLst/>
                    <a:latin typeface="Times New Roman"/>
                    <a:ea typeface="MS Mincho"/>
                  </a:endParaRPr>
                </a:p>
              </p:txBody>
            </p:sp>
          </mc:Choice>
          <mc:Fallback xmlns="">
            <p:sp>
              <p:nvSpPr>
                <p:cNvPr id="483" name="TextBox 25"/>
                <p:cNvSpPr txBox="1">
                  <a:spLocks noRot="1" noChangeAspect="1" noMove="1" noResize="1" noEditPoints="1" noAdjustHandles="1" noChangeArrowheads="1" noChangeShapeType="1" noTextEdit="1"/>
                </p:cNvSpPr>
                <p:nvPr/>
              </p:nvSpPr>
              <p:spPr>
                <a:xfrm>
                  <a:off x="28998298" y="19897725"/>
                  <a:ext cx="665567" cy="338554"/>
                </a:xfrm>
                <a:prstGeom prst="rect">
                  <a:avLst/>
                </a:prstGeom>
                <a:blipFill rotWithShape="1">
                  <a:blip r:embed="rId17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4" name="TextBox 483"/>
                <p:cNvSpPr txBox="1"/>
                <p:nvPr/>
              </p:nvSpPr>
              <p:spPr>
                <a:xfrm>
                  <a:off x="28295836" y="20335875"/>
                  <a:ext cx="665567" cy="338554"/>
                </a:xfrm>
                <a:prstGeom prst="rect">
                  <a:avLst/>
                </a:prstGeom>
                <a:noFill/>
              </p:spPr>
              <p:txBody>
                <a:bodyPr wrap="none"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r>
                          <a:rPr lang="en-US" sz="1600" b="1" i="1" kern="1200" smtClean="0">
                            <a:solidFill>
                              <a:srgbClr val="000000"/>
                            </a:solidFill>
                            <a:effectLst/>
                            <a:latin typeface="Cambria Math"/>
                            <a:ea typeface="MS Mincho"/>
                            <a:cs typeface="Arial"/>
                          </a:rPr>
                          <m:t>𝟏𝟎</m:t>
                        </m:r>
                        <m:r>
                          <a:rPr lang="en-US" sz="1600" b="1" i="1" kern="1200" smtClean="0">
                            <a:solidFill>
                              <a:srgbClr val="000000"/>
                            </a:solidFill>
                            <a:effectLst/>
                            <a:latin typeface="Cambria Math"/>
                            <a:ea typeface="MS Mincho"/>
                            <a:cs typeface="Arial"/>
                          </a:rPr>
                          <m:t>%</m:t>
                        </m:r>
                      </m:oMath>
                    </m:oMathPara>
                  </a14:m>
                  <a:endParaRPr lang="en-US" sz="8800" dirty="0">
                    <a:effectLst/>
                    <a:latin typeface="Times New Roman"/>
                    <a:ea typeface="MS Mincho"/>
                  </a:endParaRPr>
                </a:p>
              </p:txBody>
            </p:sp>
          </mc:Choice>
          <mc:Fallback xmlns="">
            <p:sp>
              <p:nvSpPr>
                <p:cNvPr id="484" name="TextBox 483"/>
                <p:cNvSpPr txBox="1">
                  <a:spLocks noRot="1" noChangeAspect="1" noMove="1" noResize="1" noEditPoints="1" noAdjustHandles="1" noChangeArrowheads="1" noChangeShapeType="1" noTextEdit="1"/>
                </p:cNvSpPr>
                <p:nvPr/>
              </p:nvSpPr>
              <p:spPr>
                <a:xfrm>
                  <a:off x="28295836" y="20335875"/>
                  <a:ext cx="665567" cy="338554"/>
                </a:xfrm>
                <a:prstGeom prst="rect">
                  <a:avLst/>
                </a:prstGeom>
                <a:blipFill rotWithShape="1">
                  <a:blip r:embed="rId17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5" name="TextBox 25"/>
                <p:cNvSpPr txBox="1"/>
                <p:nvPr/>
              </p:nvSpPr>
              <p:spPr>
                <a:xfrm>
                  <a:off x="28162486" y="20774025"/>
                  <a:ext cx="542135" cy="338554"/>
                </a:xfrm>
                <a:prstGeom prst="rect">
                  <a:avLst/>
                </a:prstGeom>
                <a:noFill/>
              </p:spPr>
              <p:txBody>
                <a:bodyPr wrap="none"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r>
                          <a:rPr lang="en-US" sz="1600" b="1" i="1" kern="1200" smtClean="0">
                            <a:solidFill>
                              <a:srgbClr val="000000"/>
                            </a:solidFill>
                            <a:effectLst/>
                            <a:latin typeface="Cambria Math"/>
                            <a:ea typeface="MS Mincho"/>
                            <a:cs typeface="Arial"/>
                          </a:rPr>
                          <m:t>𝟓</m:t>
                        </m:r>
                        <m:r>
                          <a:rPr lang="en-US" sz="1600" b="1" i="1" kern="1200">
                            <a:solidFill>
                              <a:srgbClr val="000000"/>
                            </a:solidFill>
                            <a:effectLst/>
                            <a:latin typeface="Cambria Math"/>
                            <a:ea typeface="MS Mincho"/>
                            <a:cs typeface="Arial"/>
                          </a:rPr>
                          <m:t>%</m:t>
                        </m:r>
                      </m:oMath>
                    </m:oMathPara>
                  </a14:m>
                  <a:endParaRPr lang="en-US" sz="8800" dirty="0">
                    <a:effectLst/>
                    <a:latin typeface="Times New Roman"/>
                    <a:ea typeface="MS Mincho"/>
                  </a:endParaRPr>
                </a:p>
              </p:txBody>
            </p:sp>
          </mc:Choice>
          <mc:Fallback xmlns="">
            <p:sp>
              <p:nvSpPr>
                <p:cNvPr id="485" name="TextBox 25"/>
                <p:cNvSpPr txBox="1">
                  <a:spLocks noRot="1" noChangeAspect="1" noMove="1" noResize="1" noEditPoints="1" noAdjustHandles="1" noChangeArrowheads="1" noChangeShapeType="1" noTextEdit="1"/>
                </p:cNvSpPr>
                <p:nvPr/>
              </p:nvSpPr>
              <p:spPr>
                <a:xfrm>
                  <a:off x="28162486" y="20774025"/>
                  <a:ext cx="542135" cy="338554"/>
                </a:xfrm>
                <a:prstGeom prst="rect">
                  <a:avLst/>
                </a:prstGeom>
                <a:blipFill rotWithShape="1">
                  <a:blip r:embed="rId17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6" name="TextBox 25"/>
                <p:cNvSpPr txBox="1"/>
                <p:nvPr/>
              </p:nvSpPr>
              <p:spPr>
                <a:xfrm>
                  <a:off x="30975300" y="18945225"/>
                  <a:ext cx="665567" cy="338554"/>
                </a:xfrm>
                <a:prstGeom prst="rect">
                  <a:avLst/>
                </a:prstGeom>
                <a:noFill/>
              </p:spPr>
              <p:txBody>
                <a:bodyPr wrap="none"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r>
                          <a:rPr lang="en-US" sz="1600" b="1" i="1" kern="1200" smtClean="0">
                            <a:solidFill>
                              <a:srgbClr val="000000"/>
                            </a:solidFill>
                            <a:effectLst/>
                            <a:latin typeface="Cambria Math"/>
                            <a:ea typeface="MS Mincho"/>
                            <a:cs typeface="Arial"/>
                          </a:rPr>
                          <m:t>𝟒𝟓</m:t>
                        </m:r>
                        <m:r>
                          <a:rPr lang="en-US" sz="1600" b="1" i="1" kern="1200">
                            <a:solidFill>
                              <a:srgbClr val="000000"/>
                            </a:solidFill>
                            <a:effectLst/>
                            <a:latin typeface="Cambria Math"/>
                            <a:ea typeface="MS Mincho"/>
                            <a:cs typeface="Arial"/>
                          </a:rPr>
                          <m:t>%</m:t>
                        </m:r>
                      </m:oMath>
                    </m:oMathPara>
                  </a14:m>
                  <a:endParaRPr lang="en-US" sz="8800" dirty="0">
                    <a:effectLst/>
                    <a:latin typeface="Times New Roman"/>
                    <a:ea typeface="MS Mincho"/>
                  </a:endParaRPr>
                </a:p>
              </p:txBody>
            </p:sp>
          </mc:Choice>
          <mc:Fallback xmlns="">
            <p:sp>
              <p:nvSpPr>
                <p:cNvPr id="486" name="TextBox 25"/>
                <p:cNvSpPr txBox="1">
                  <a:spLocks noRot="1" noChangeAspect="1" noMove="1" noResize="1" noEditPoints="1" noAdjustHandles="1" noChangeArrowheads="1" noChangeShapeType="1" noTextEdit="1"/>
                </p:cNvSpPr>
                <p:nvPr/>
              </p:nvSpPr>
              <p:spPr>
                <a:xfrm>
                  <a:off x="30975300" y="18945225"/>
                  <a:ext cx="665567" cy="338554"/>
                </a:xfrm>
                <a:prstGeom prst="rect">
                  <a:avLst/>
                </a:prstGeom>
                <a:blipFill rotWithShape="1">
                  <a:blip r:embed="rId17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8" name="TextBox 477"/>
                <p:cNvSpPr txBox="1"/>
                <p:nvPr/>
              </p:nvSpPr>
              <p:spPr>
                <a:xfrm>
                  <a:off x="29346525" y="21277937"/>
                  <a:ext cx="148149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0" b="1" i="0" smtClean="0">
                            <a:solidFill>
                              <a:prstClr val="black"/>
                            </a:solidFill>
                            <a:latin typeface="Cambria Math"/>
                            <a:cs typeface="Arial" panose="020B0604020202020204" pitchFamily="34" charset="0"/>
                          </a:rPr>
                          <m:t>𝐓𝐫𝐮𝐞</m:t>
                        </m:r>
                        <m:r>
                          <a:rPr lang="en-US" sz="1800" b="1" i="0" smtClean="0">
                            <a:solidFill>
                              <a:prstClr val="black"/>
                            </a:solidFill>
                            <a:latin typeface="Cambria Math"/>
                            <a:cs typeface="Arial" panose="020B0604020202020204" pitchFamily="34" charset="0"/>
                          </a:rPr>
                          <m:t> </m:t>
                        </m:r>
                        <m:r>
                          <a:rPr lang="en-US" sz="1800" b="1" i="0" smtClean="0">
                            <a:solidFill>
                              <a:prstClr val="black"/>
                            </a:solidFill>
                            <a:latin typeface="Cambria Math"/>
                            <a:cs typeface="Arial" panose="020B0604020202020204" pitchFamily="34" charset="0"/>
                          </a:rPr>
                          <m:t>𝐬𝐭𝐫𝐚𝐢𝐧</m:t>
                        </m:r>
                      </m:oMath>
                    </m:oMathPara>
                  </a14:m>
                  <a:endParaRPr lang="en-US" sz="1400" b="1" dirty="0">
                    <a:solidFill>
                      <a:prstClr val="black"/>
                    </a:solidFill>
                    <a:latin typeface="Arial" panose="020B0604020202020204" pitchFamily="34" charset="0"/>
                    <a:cs typeface="Arial" panose="020B0604020202020204" pitchFamily="34" charset="0"/>
                  </a:endParaRPr>
                </a:p>
              </p:txBody>
            </p:sp>
          </mc:Choice>
          <mc:Fallback xmlns="">
            <p:sp>
              <p:nvSpPr>
                <p:cNvPr id="478" name="TextBox 477"/>
                <p:cNvSpPr txBox="1">
                  <a:spLocks noRot="1" noChangeAspect="1" noMove="1" noResize="1" noEditPoints="1" noAdjustHandles="1" noChangeArrowheads="1" noChangeShapeType="1" noTextEdit="1"/>
                </p:cNvSpPr>
                <p:nvPr/>
              </p:nvSpPr>
              <p:spPr>
                <a:xfrm>
                  <a:off x="29346525" y="21277937"/>
                  <a:ext cx="1481495" cy="369332"/>
                </a:xfrm>
                <a:prstGeom prst="rect">
                  <a:avLst/>
                </a:prstGeom>
                <a:blipFill rotWithShape="1">
                  <a:blip r:embed="rId17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9" name="TextBox 478"/>
                <p:cNvSpPr txBox="1"/>
                <p:nvPr/>
              </p:nvSpPr>
              <p:spPr>
                <a:xfrm>
                  <a:off x="26289000" y="19716611"/>
                  <a:ext cx="2601994" cy="369332"/>
                </a:xfrm>
                <a:prstGeom prst="rect">
                  <a:avLst/>
                </a:prstGeom>
                <a:noFill/>
                <a:scene3d>
                  <a:camera prst="orthographicFront">
                    <a:rot lat="0" lon="0" rev="5400000"/>
                  </a:camera>
                  <a:lightRig rig="threePt" dir="t"/>
                </a:scene3d>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0" b="1" i="0" smtClean="0">
                            <a:solidFill>
                              <a:prstClr val="black"/>
                            </a:solidFill>
                            <a:latin typeface="Cambria Math"/>
                            <a:cs typeface="Arial" panose="020B0604020202020204" pitchFamily="34" charset="0"/>
                          </a:rPr>
                          <m:t>𝐓𝐰𝐢𝐧</m:t>
                        </m:r>
                        <m:r>
                          <a:rPr lang="en-US" sz="1800" b="1" i="0" smtClean="0">
                            <a:solidFill>
                              <a:prstClr val="black"/>
                            </a:solidFill>
                            <a:latin typeface="Cambria Math"/>
                            <a:cs typeface="Arial" panose="020B0604020202020204" pitchFamily="34" charset="0"/>
                          </a:rPr>
                          <m:t> </m:t>
                        </m:r>
                        <m:r>
                          <a:rPr lang="en-US" sz="1800" b="1" i="0" smtClean="0">
                            <a:solidFill>
                              <a:prstClr val="black"/>
                            </a:solidFill>
                            <a:latin typeface="Cambria Math"/>
                            <a:cs typeface="Arial" panose="020B0604020202020204" pitchFamily="34" charset="0"/>
                          </a:rPr>
                          <m:t>𝐯𝐨𝐥𝐮𝐦𝐞</m:t>
                        </m:r>
                        <m:r>
                          <a:rPr lang="en-US" sz="1800" b="1" i="0" smtClean="0">
                            <a:solidFill>
                              <a:prstClr val="black"/>
                            </a:solidFill>
                            <a:latin typeface="Cambria Math"/>
                            <a:cs typeface="Arial" panose="020B0604020202020204" pitchFamily="34" charset="0"/>
                          </a:rPr>
                          <m:t> </m:t>
                        </m:r>
                        <m:r>
                          <a:rPr lang="en-US" sz="1800" b="1" i="0" smtClean="0">
                            <a:solidFill>
                              <a:prstClr val="black"/>
                            </a:solidFill>
                            <a:latin typeface="Cambria Math"/>
                            <a:cs typeface="Arial" panose="020B0604020202020204" pitchFamily="34" charset="0"/>
                          </a:rPr>
                          <m:t>𝐟𝐫𝐚𝐜𝐭𝐢𝐨𝐧</m:t>
                        </m:r>
                      </m:oMath>
                    </m:oMathPara>
                  </a14:m>
                  <a:endParaRPr lang="en-US" sz="1400" b="1" dirty="0">
                    <a:solidFill>
                      <a:prstClr val="black"/>
                    </a:solidFill>
                    <a:latin typeface="Arial" panose="020B0604020202020204" pitchFamily="34" charset="0"/>
                    <a:cs typeface="Arial" panose="020B0604020202020204" pitchFamily="34" charset="0"/>
                  </a:endParaRPr>
                </a:p>
              </p:txBody>
            </p:sp>
          </mc:Choice>
          <mc:Fallback xmlns="">
            <p:sp>
              <p:nvSpPr>
                <p:cNvPr id="479" name="TextBox 478"/>
                <p:cNvSpPr txBox="1">
                  <a:spLocks noRot="1" noChangeAspect="1" noMove="1" noResize="1" noEditPoints="1" noAdjustHandles="1" noChangeArrowheads="1" noChangeShapeType="1" noTextEdit="1"/>
                </p:cNvSpPr>
                <p:nvPr/>
              </p:nvSpPr>
              <p:spPr>
                <a:xfrm>
                  <a:off x="26289000" y="19716611"/>
                  <a:ext cx="2601994" cy="369332"/>
                </a:xfrm>
                <a:prstGeom prst="rect">
                  <a:avLst/>
                </a:prstGeom>
                <a:blipFill rotWithShape="1">
                  <a:blip r:embed="rId177"/>
                  <a:stretch>
                    <a:fillRect/>
                  </a:stretch>
                </a:blipFill>
              </p:spPr>
              <p:txBody>
                <a:bodyPr/>
                <a:lstStyle/>
                <a:p>
                  <a:r>
                    <a:rPr lang="en-US">
                      <a:noFill/>
                    </a:rPr>
                    <a:t> </a:t>
                  </a:r>
                </a:p>
              </p:txBody>
            </p:sp>
          </mc:Fallback>
        </mc:AlternateContent>
      </p:grpSp>
      <p:grpSp>
        <p:nvGrpSpPr>
          <p:cNvPr id="467" name="Group 466"/>
          <p:cNvGrpSpPr/>
          <p:nvPr/>
        </p:nvGrpSpPr>
        <p:grpSpPr>
          <a:xfrm>
            <a:off x="31881445" y="18288000"/>
            <a:ext cx="4094480" cy="3322022"/>
            <a:chOff x="5019736" y="2659686"/>
            <a:chExt cx="4094480" cy="3322022"/>
          </a:xfrm>
        </p:grpSpPr>
        <p:pic>
          <p:nvPicPr>
            <p:cNvPr id="468" name="Picture 467"/>
            <p:cNvPicPr>
              <a:picLocks noChangeAspect="1"/>
            </p:cNvPicPr>
            <p:nvPr/>
          </p:nvPicPr>
          <p:blipFill>
            <a:blip r:embed="rId17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19736" y="2745969"/>
              <a:ext cx="4094480" cy="2834640"/>
            </a:xfrm>
            <a:prstGeom prst="rect">
              <a:avLst/>
            </a:prstGeom>
          </p:spPr>
        </p:pic>
        <p:grpSp>
          <p:nvGrpSpPr>
            <p:cNvPr id="469" name="Group 468"/>
            <p:cNvGrpSpPr/>
            <p:nvPr/>
          </p:nvGrpSpPr>
          <p:grpSpPr>
            <a:xfrm>
              <a:off x="5488183" y="2659686"/>
              <a:ext cx="2782284" cy="809655"/>
              <a:chOff x="6649435" y="3737716"/>
              <a:chExt cx="2782284" cy="809655"/>
            </a:xfrm>
          </p:grpSpPr>
          <p:pic>
            <p:nvPicPr>
              <p:cNvPr id="472" name="Picture 471"/>
              <p:cNvPicPr>
                <a:picLocks noChangeAspect="1"/>
              </p:cNvPicPr>
              <p:nvPr/>
            </p:nvPicPr>
            <p:blipFill>
              <a:blip r:embed="rId179">
                <a:extLst>
                  <a:ext uri="{28A0092B-C50C-407E-A947-70E740481C1C}">
                    <a14:useLocalDpi xmlns:a14="http://schemas.microsoft.com/office/drawing/2010/main" val="0"/>
                  </a:ext>
                </a:extLst>
              </a:blip>
              <a:stretch>
                <a:fillRect/>
              </a:stretch>
            </p:blipFill>
            <p:spPr>
              <a:xfrm>
                <a:off x="6649435" y="3896292"/>
                <a:ext cx="497539" cy="591278"/>
              </a:xfrm>
              <a:prstGeom prst="rect">
                <a:avLst/>
              </a:prstGeom>
            </p:spPr>
          </p:pic>
          <mc:AlternateContent xmlns:mc="http://schemas.openxmlformats.org/markup-compatibility/2006" xmlns:a14="http://schemas.microsoft.com/office/drawing/2010/main">
            <mc:Choice Requires="a14">
              <p:sp>
                <p:nvSpPr>
                  <p:cNvPr id="473" name="TextBox 472"/>
                  <p:cNvSpPr txBox="1"/>
                  <p:nvPr/>
                </p:nvSpPr>
                <p:spPr>
                  <a:xfrm>
                    <a:off x="7001245" y="3737716"/>
                    <a:ext cx="109036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1" i="0" smtClean="0">
                              <a:latin typeface="Cambria Math"/>
                              <a:cs typeface="Arial" panose="020B0604020202020204" pitchFamily="34" charset="0"/>
                            </a:rPr>
                            <m:t>𝐬𝐚𝐦𝐞</m:t>
                          </m:r>
                          <m:r>
                            <a:rPr lang="en-US" sz="1600" b="1" i="0" smtClean="0">
                              <a:latin typeface="Cambria Math"/>
                              <a:cs typeface="Arial" panose="020B0604020202020204" pitchFamily="34" charset="0"/>
                            </a:rPr>
                            <m:t> </m:t>
                          </m:r>
                          <m:r>
                            <a:rPr lang="en-US" sz="1600" b="1" i="0" smtClean="0">
                              <a:latin typeface="Cambria Math"/>
                              <a:cs typeface="Arial" panose="020B0604020202020204" pitchFamily="34" charset="0"/>
                            </a:rPr>
                            <m:t>𝐃𝐃</m:t>
                          </m:r>
                        </m:oMath>
                      </m:oMathPara>
                    </a14:m>
                    <a:endParaRPr lang="en-US" sz="1600" b="1" dirty="0">
                      <a:latin typeface="Arial" panose="020B0604020202020204" pitchFamily="34" charset="0"/>
                      <a:cs typeface="Arial" panose="020B0604020202020204" pitchFamily="34" charset="0"/>
                    </a:endParaRPr>
                  </a:p>
                </p:txBody>
              </p:sp>
            </mc:Choice>
            <mc:Fallback xmlns="">
              <p:sp>
                <p:nvSpPr>
                  <p:cNvPr id="473" name="TextBox 472"/>
                  <p:cNvSpPr txBox="1">
                    <a:spLocks noRot="1" noChangeAspect="1" noMove="1" noResize="1" noEditPoints="1" noAdjustHandles="1" noChangeArrowheads="1" noChangeShapeType="1" noTextEdit="1"/>
                  </p:cNvSpPr>
                  <p:nvPr/>
                </p:nvSpPr>
                <p:spPr>
                  <a:xfrm>
                    <a:off x="7001245" y="3737716"/>
                    <a:ext cx="1090363" cy="338554"/>
                  </a:xfrm>
                  <a:prstGeom prst="rect">
                    <a:avLst/>
                  </a:prstGeom>
                  <a:blipFill rotWithShape="1">
                    <a:blip r:embed="rId18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4" name="TextBox 473"/>
                  <p:cNvSpPr txBox="1"/>
                  <p:nvPr/>
                </p:nvSpPr>
                <p:spPr>
                  <a:xfrm>
                    <a:off x="7001245" y="4208817"/>
                    <a:ext cx="243047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1" i="0" smtClean="0">
                              <a:latin typeface="Cambria Math"/>
                              <a:cs typeface="Arial" panose="020B0604020202020204" pitchFamily="34" charset="0"/>
                            </a:rPr>
                            <m:t>𝟐𝐱𝐃𝐃</m:t>
                          </m:r>
                          <m:r>
                            <a:rPr lang="en-US" sz="1600" b="1" i="0" smtClean="0">
                              <a:latin typeface="Cambria Math"/>
                              <a:cs typeface="Arial" panose="020B0604020202020204" pitchFamily="34" charset="0"/>
                            </a:rPr>
                            <m:t> (</m:t>
                          </m:r>
                          <m:r>
                            <a:rPr lang="en-US" sz="1600" b="1" i="0" smtClean="0">
                              <a:latin typeface="Cambria Math"/>
                              <a:cs typeface="Arial" panose="020B0604020202020204" pitchFamily="34" charset="0"/>
                            </a:rPr>
                            <m:t>𝐁𝐚𝐬𝐢𝐧𝐬𝐤𝐢</m:t>
                          </m:r>
                          <m:r>
                            <a:rPr lang="en-US" sz="1600" b="1" i="0" smtClean="0">
                              <a:latin typeface="Cambria Math"/>
                              <a:cs typeface="Arial" panose="020B0604020202020204" pitchFamily="34" charset="0"/>
                            </a:rPr>
                            <m:t> </m:t>
                          </m:r>
                          <m:r>
                            <a:rPr lang="en-US" sz="1600" b="1" i="0" smtClean="0">
                              <a:latin typeface="Cambria Math"/>
                              <a:cs typeface="Arial" panose="020B0604020202020204" pitchFamily="34" charset="0"/>
                            </a:rPr>
                            <m:t>𝐞𝐟𝐟𝐞𝐜𝐭</m:t>
                          </m:r>
                          <m:r>
                            <a:rPr lang="en-US" sz="1600" b="1" i="0" smtClean="0">
                              <a:latin typeface="Cambria Math"/>
                              <a:cs typeface="Arial" panose="020B0604020202020204" pitchFamily="34" charset="0"/>
                            </a:rPr>
                            <m:t>)</m:t>
                          </m:r>
                        </m:oMath>
                      </m:oMathPara>
                    </a14:m>
                    <a:endParaRPr lang="en-US" sz="1600" b="1" dirty="0">
                      <a:latin typeface="Arial" panose="020B0604020202020204" pitchFamily="34" charset="0"/>
                      <a:cs typeface="Arial" panose="020B0604020202020204" pitchFamily="34" charset="0"/>
                    </a:endParaRPr>
                  </a:p>
                </p:txBody>
              </p:sp>
            </mc:Choice>
            <mc:Fallback xmlns="">
              <p:sp>
                <p:nvSpPr>
                  <p:cNvPr id="474" name="TextBox 473"/>
                  <p:cNvSpPr txBox="1">
                    <a:spLocks noRot="1" noChangeAspect="1" noMove="1" noResize="1" noEditPoints="1" noAdjustHandles="1" noChangeArrowheads="1" noChangeShapeType="1" noTextEdit="1"/>
                  </p:cNvSpPr>
                  <p:nvPr/>
                </p:nvSpPr>
                <p:spPr>
                  <a:xfrm>
                    <a:off x="7001245" y="4208817"/>
                    <a:ext cx="2430474" cy="338554"/>
                  </a:xfrm>
                  <a:prstGeom prst="rect">
                    <a:avLst/>
                  </a:prstGeom>
                  <a:blipFill rotWithShape="1">
                    <a:blip r:embed="rId181"/>
                    <a:stretch>
                      <a:fillRect b="-10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5" name="TextBox 474"/>
                  <p:cNvSpPr txBox="1"/>
                  <p:nvPr/>
                </p:nvSpPr>
                <p:spPr>
                  <a:xfrm>
                    <a:off x="7001245" y="3972619"/>
                    <a:ext cx="1446230"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1" i="0" smtClean="0">
                              <a:latin typeface="Cambria Math"/>
                              <a:cs typeface="Arial" panose="020B0604020202020204" pitchFamily="34" charset="0"/>
                            </a:rPr>
                            <m:t>𝐫𝐞𝐦𝐨𝐯𝐞𝐝</m:t>
                          </m:r>
                          <m:r>
                            <a:rPr lang="en-US" sz="1600" b="1" i="0" smtClean="0">
                              <a:latin typeface="Cambria Math"/>
                              <a:cs typeface="Arial" panose="020B0604020202020204" pitchFamily="34" charset="0"/>
                            </a:rPr>
                            <m:t> </m:t>
                          </m:r>
                          <m:r>
                            <a:rPr lang="en-US" sz="1600" b="1" i="0" smtClean="0">
                              <a:latin typeface="Cambria Math"/>
                              <a:cs typeface="Arial" panose="020B0604020202020204" pitchFamily="34" charset="0"/>
                            </a:rPr>
                            <m:t>𝐃𝐃</m:t>
                          </m:r>
                        </m:oMath>
                      </m:oMathPara>
                    </a14:m>
                    <a:endParaRPr lang="en-US" sz="1600" b="1" dirty="0">
                      <a:latin typeface="Arial" panose="020B0604020202020204" pitchFamily="34" charset="0"/>
                      <a:cs typeface="Arial" panose="020B0604020202020204" pitchFamily="34" charset="0"/>
                    </a:endParaRPr>
                  </a:p>
                </p:txBody>
              </p:sp>
            </mc:Choice>
            <mc:Fallback xmlns="">
              <p:sp>
                <p:nvSpPr>
                  <p:cNvPr id="475" name="TextBox 474"/>
                  <p:cNvSpPr txBox="1">
                    <a:spLocks noRot="1" noChangeAspect="1" noMove="1" noResize="1" noEditPoints="1" noAdjustHandles="1" noChangeArrowheads="1" noChangeShapeType="1" noTextEdit="1"/>
                  </p:cNvSpPr>
                  <p:nvPr/>
                </p:nvSpPr>
                <p:spPr>
                  <a:xfrm>
                    <a:off x="7001245" y="3972619"/>
                    <a:ext cx="1446230" cy="338554"/>
                  </a:xfrm>
                  <a:prstGeom prst="rect">
                    <a:avLst/>
                  </a:prstGeom>
                  <a:blipFill rotWithShape="1">
                    <a:blip r:embed="rId182"/>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70" name="TextBox 469"/>
                <p:cNvSpPr txBox="1"/>
                <p:nvPr/>
              </p:nvSpPr>
              <p:spPr>
                <a:xfrm>
                  <a:off x="6670267" y="5612376"/>
                  <a:ext cx="148149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0" b="1" i="0" smtClean="0">
                            <a:solidFill>
                              <a:prstClr val="black"/>
                            </a:solidFill>
                            <a:latin typeface="Cambria Math"/>
                            <a:cs typeface="Arial" panose="020B0604020202020204" pitchFamily="34" charset="0"/>
                          </a:rPr>
                          <m:t>𝐓𝐫𝐮𝐞</m:t>
                        </m:r>
                        <m:r>
                          <a:rPr lang="en-US" sz="1800" b="1" i="0" smtClean="0">
                            <a:solidFill>
                              <a:prstClr val="black"/>
                            </a:solidFill>
                            <a:latin typeface="Cambria Math"/>
                            <a:cs typeface="Arial" panose="020B0604020202020204" pitchFamily="34" charset="0"/>
                          </a:rPr>
                          <m:t> </m:t>
                        </m:r>
                        <m:r>
                          <a:rPr lang="en-US" sz="1800" b="1" i="0" smtClean="0">
                            <a:solidFill>
                              <a:prstClr val="black"/>
                            </a:solidFill>
                            <a:latin typeface="Cambria Math"/>
                            <a:cs typeface="Arial" panose="020B0604020202020204" pitchFamily="34" charset="0"/>
                          </a:rPr>
                          <m:t>𝐬𝐭𝐫𝐚𝐢𝐧</m:t>
                        </m:r>
                      </m:oMath>
                    </m:oMathPara>
                  </a14:m>
                  <a:endParaRPr lang="en-US" sz="1400" b="1" dirty="0">
                    <a:solidFill>
                      <a:prstClr val="black"/>
                    </a:solidFill>
                    <a:latin typeface="Arial" panose="020B0604020202020204" pitchFamily="34" charset="0"/>
                    <a:cs typeface="Arial" panose="020B0604020202020204" pitchFamily="34" charset="0"/>
                  </a:endParaRPr>
                </a:p>
              </p:txBody>
            </p:sp>
          </mc:Choice>
          <mc:Fallback xmlns="">
            <p:sp>
              <p:nvSpPr>
                <p:cNvPr id="470" name="TextBox 469"/>
                <p:cNvSpPr txBox="1">
                  <a:spLocks noRot="1" noChangeAspect="1" noMove="1" noResize="1" noEditPoints="1" noAdjustHandles="1" noChangeArrowheads="1" noChangeShapeType="1" noTextEdit="1"/>
                </p:cNvSpPr>
                <p:nvPr/>
              </p:nvSpPr>
              <p:spPr>
                <a:xfrm>
                  <a:off x="6670267" y="5612376"/>
                  <a:ext cx="1481495" cy="369332"/>
                </a:xfrm>
                <a:prstGeom prst="rect">
                  <a:avLst/>
                </a:prstGeom>
                <a:blipFill rotWithShape="1">
                  <a:blip r:embed="rId183"/>
                  <a:stretch>
                    <a:fillRect/>
                  </a:stretch>
                </a:blipFill>
              </p:spPr>
              <p:txBody>
                <a:bodyPr/>
                <a:lstStyle/>
                <a:p>
                  <a:r>
                    <a:rPr lang="en-US">
                      <a:noFill/>
                    </a:rPr>
                    <a:t> </a:t>
                  </a:r>
                </a:p>
              </p:txBody>
            </p:sp>
          </mc:Fallback>
        </mc:AlternateContent>
      </p:grpSp>
      <p:sp>
        <p:nvSpPr>
          <p:cNvPr id="487" name="TextBox 486"/>
          <p:cNvSpPr txBox="1"/>
          <p:nvPr/>
        </p:nvSpPr>
        <p:spPr>
          <a:xfrm>
            <a:off x="3962400" y="10675203"/>
            <a:ext cx="3916457" cy="830997"/>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DREAM.3D</a:t>
            </a:r>
          </a:p>
          <a:p>
            <a:r>
              <a:rPr lang="en-US" sz="2400" dirty="0" smtClean="0">
                <a:latin typeface="Arial" panose="020B0604020202020204" pitchFamily="34" charset="0"/>
                <a:cs typeface="Arial" panose="020B0604020202020204" pitchFamily="34" charset="0"/>
              </a:rPr>
              <a:t>3D meshing in MSC </a:t>
            </a:r>
            <a:r>
              <a:rPr lang="en-US" sz="2400" dirty="0" err="1" smtClean="0">
                <a:latin typeface="Arial" panose="020B0604020202020204" pitchFamily="34" charset="0"/>
                <a:cs typeface="Arial" panose="020B0604020202020204" pitchFamily="34" charset="0"/>
              </a:rPr>
              <a:t>Patran</a:t>
            </a:r>
            <a:endParaRPr lang="en-US" sz="2400" dirty="0" smtClean="0">
              <a:latin typeface="Arial" panose="020B0604020202020204" pitchFamily="34" charset="0"/>
              <a:cs typeface="Arial" panose="020B0604020202020204" pitchFamily="34" charset="0"/>
            </a:endParaRPr>
          </a:p>
        </p:txBody>
      </p:sp>
      <p:sp>
        <p:nvSpPr>
          <p:cNvPr id="488" name="TextBox 487"/>
          <p:cNvSpPr txBox="1"/>
          <p:nvPr/>
        </p:nvSpPr>
        <p:spPr>
          <a:xfrm>
            <a:off x="747650" y="15018603"/>
            <a:ext cx="4448654" cy="830997"/>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Grain model contains 29 grains</a:t>
            </a:r>
          </a:p>
          <a:p>
            <a:r>
              <a:rPr lang="en-US" sz="2400" dirty="0" smtClean="0">
                <a:latin typeface="Arial" panose="020B0604020202020204" pitchFamily="34" charset="0"/>
                <a:cs typeface="Arial" panose="020B0604020202020204" pitchFamily="34" charset="0"/>
              </a:rPr>
              <a:t>(570000 C3D4 finite elements).</a:t>
            </a:r>
          </a:p>
        </p:txBody>
      </p:sp>
      <p:sp>
        <p:nvSpPr>
          <p:cNvPr id="18" name="Rectangle 17"/>
          <p:cNvSpPr/>
          <p:nvPr/>
        </p:nvSpPr>
        <p:spPr>
          <a:xfrm>
            <a:off x="16383000" y="11430000"/>
            <a:ext cx="4261682" cy="4524315"/>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Three extreme cases of twin </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dislocation </a:t>
            </a:r>
            <a:r>
              <a:rPr lang="en-US" sz="2400" dirty="0">
                <a:latin typeface="Arial" panose="020B0604020202020204" pitchFamily="34" charset="0"/>
                <a:cs typeface="Arial" panose="020B0604020202020204" pitchFamily="34" charset="0"/>
              </a:rPr>
              <a:t>density are considered</a:t>
            </a:r>
            <a:r>
              <a:rPr lang="en-US" sz="2400" dirty="0" smtClean="0">
                <a:latin typeface="Arial" panose="020B0604020202020204" pitchFamily="34" charset="0"/>
                <a:cs typeface="Arial" panose="020B0604020202020204" pitchFamily="34" charset="0"/>
              </a:rPr>
              <a:t>.</a:t>
            </a:r>
          </a:p>
          <a:p>
            <a:r>
              <a:rPr lang="en-US" sz="2400" dirty="0" smtClean="0">
                <a:latin typeface="Arial" panose="020B0604020202020204" pitchFamily="34" charset="0"/>
                <a:cs typeface="Arial" panose="020B0604020202020204" pitchFamily="34" charset="0"/>
              </a:rPr>
              <a:t>In the first case we adopt the stored DD at the time of twin inception. </a:t>
            </a:r>
          </a:p>
          <a:p>
            <a:r>
              <a:rPr lang="en-US" sz="2400" dirty="0" smtClean="0">
                <a:latin typeface="Arial" panose="020B0604020202020204" pitchFamily="34" charset="0"/>
                <a:cs typeface="Arial" panose="020B0604020202020204" pitchFamily="34" charset="0"/>
              </a:rPr>
              <a:t>Second involves fully recovering the dislocations within the twin region. The last case models the </a:t>
            </a:r>
            <a:r>
              <a:rPr lang="en-US" sz="2400" dirty="0" err="1" smtClean="0">
                <a:latin typeface="Arial" panose="020B0604020202020204" pitchFamily="34" charset="0"/>
                <a:cs typeface="Arial" panose="020B0604020202020204" pitchFamily="34" charset="0"/>
              </a:rPr>
              <a:t>Basinski</a:t>
            </a:r>
            <a:r>
              <a:rPr lang="en-US" sz="2400" dirty="0" smtClean="0">
                <a:latin typeface="Arial" panose="020B0604020202020204" pitchFamily="34" charset="0"/>
                <a:cs typeface="Arial" panose="020B0604020202020204" pitchFamily="34" charset="0"/>
              </a:rPr>
              <a:t> effect by doubling the stored dislocation densities.</a:t>
            </a:r>
            <a:endParaRPr lang="en-US" sz="2400" dirty="0"/>
          </a:p>
        </p:txBody>
      </p:sp>
      <p:sp>
        <p:nvSpPr>
          <p:cNvPr id="19" name="Rectangle 18"/>
          <p:cNvSpPr/>
          <p:nvPr/>
        </p:nvSpPr>
        <p:spPr>
          <a:xfrm>
            <a:off x="16383001" y="16673684"/>
            <a:ext cx="7335104" cy="1938992"/>
          </a:xfrm>
          <a:prstGeom prst="rect">
            <a:avLst/>
          </a:prstGeom>
        </p:spPr>
        <p:txBody>
          <a:bodyPr wrap="square">
            <a:spAutoFit/>
          </a:bodyPr>
          <a:lstStyle/>
          <a:p>
            <a:r>
              <a:rPr lang="en-US" sz="2400" dirty="0" smtClean="0">
                <a:latin typeface="Arial" panose="020B0604020202020204" pitchFamily="34" charset="0"/>
                <a:cs typeface="Arial" panose="020B0604020202020204" pitchFamily="34" charset="0"/>
              </a:rPr>
              <a:t>The increase in dislocation density content within the twinned region is found to slow down the twin propagation process. Thus, if the twinned region is harder due to increased DD, the twin will not grow as much as if it were softer.</a:t>
            </a:r>
            <a:endParaRPr lang="en-US" sz="2400" dirty="0"/>
          </a:p>
        </p:txBody>
      </p:sp>
      <p:sp>
        <p:nvSpPr>
          <p:cNvPr id="20" name="Rectangle 19"/>
          <p:cNvSpPr/>
          <p:nvPr/>
        </p:nvSpPr>
        <p:spPr>
          <a:xfrm>
            <a:off x="10569985" y="25580876"/>
            <a:ext cx="12899615" cy="3108543"/>
          </a:xfrm>
          <a:prstGeom prst="rect">
            <a:avLst/>
          </a:prstGeom>
        </p:spPr>
        <p:txBody>
          <a:bodyPr wrap="square">
            <a:spAutoFit/>
          </a:bodyPr>
          <a:lstStyle/>
          <a:p>
            <a:r>
              <a:rPr lang="en-US" sz="2800" dirty="0" smtClean="0">
                <a:latin typeface="Arial" panose="020B0604020202020204" pitchFamily="34" charset="0"/>
                <a:cs typeface="Arial" panose="020B0604020202020204" pitchFamily="34" charset="0"/>
              </a:rPr>
              <a:t>A novel approach to modeling twin transformation in AZ31 was successfully implemented by explicit incorporation of twin lamellae in 3D CPFE. Characteristic twin shear and grain reorientation were explicitly incorporated in the model. Stress-strain fields and normalized twin driving force are analyzed as a function of strain/twin volume.</a:t>
            </a:r>
          </a:p>
          <a:p>
            <a:r>
              <a:rPr lang="en-US" sz="2800" dirty="0" smtClean="0">
                <a:latin typeface="Arial" panose="020B0604020202020204" pitchFamily="34" charset="0"/>
                <a:cs typeface="Arial" panose="020B0604020202020204" pitchFamily="34" charset="0"/>
              </a:rPr>
              <a:t>We show that </a:t>
            </a:r>
            <a:r>
              <a:rPr lang="en-US" sz="2800" dirty="0" err="1" smtClean="0">
                <a:latin typeface="Arial" panose="020B0604020202020204" pitchFamily="34" charset="0"/>
                <a:cs typeface="Arial" panose="020B0604020202020204" pitchFamily="34" charset="0"/>
              </a:rPr>
              <a:t>Basinski</a:t>
            </a:r>
            <a:r>
              <a:rPr lang="en-US" sz="2800" dirty="0" smtClean="0">
                <a:latin typeface="Arial" panose="020B0604020202020204" pitchFamily="34" charset="0"/>
                <a:cs typeface="Arial" panose="020B0604020202020204" pitchFamily="34" charset="0"/>
              </a:rPr>
              <a:t> effect slows down the twin propagation process as oppose to when the dislocation density is retained or removed by the twin.</a:t>
            </a:r>
            <a:endParaRPr lang="en-US" sz="2800" dirty="0"/>
          </a:p>
        </p:txBody>
      </p:sp>
      <p:sp>
        <p:nvSpPr>
          <p:cNvPr id="21" name="Rectangle 20"/>
          <p:cNvSpPr/>
          <p:nvPr/>
        </p:nvSpPr>
        <p:spPr>
          <a:xfrm>
            <a:off x="3782028" y="16459200"/>
            <a:ext cx="561372" cy="461665"/>
          </a:xfrm>
          <a:prstGeom prst="rect">
            <a:avLst/>
          </a:prstGeom>
        </p:spPr>
        <p:txBody>
          <a:bodyPr wrap="none">
            <a:spAutoFit/>
          </a:bodyPr>
          <a:lstStyle/>
          <a:p>
            <a:r>
              <a:rPr lang="en-US" sz="2400" b="1" dirty="0" smtClean="0">
                <a:latin typeface="Arial" panose="020B0604020202020204" pitchFamily="34" charset="0"/>
                <a:cs typeface="Arial" panose="020B0604020202020204" pitchFamily="34" charset="0"/>
              </a:rPr>
              <a:t>[3]</a:t>
            </a:r>
            <a:endParaRPr lang="en-US" sz="2400" dirty="0"/>
          </a:p>
        </p:txBody>
      </p:sp>
      <p:sp>
        <p:nvSpPr>
          <p:cNvPr id="22" name="Rectangle 21"/>
          <p:cNvSpPr/>
          <p:nvPr/>
        </p:nvSpPr>
        <p:spPr>
          <a:xfrm>
            <a:off x="11567668" y="15368432"/>
            <a:ext cx="561372" cy="461665"/>
          </a:xfrm>
          <a:prstGeom prst="rect">
            <a:avLst/>
          </a:prstGeom>
        </p:spPr>
        <p:txBody>
          <a:bodyPr wrap="none">
            <a:spAutoFit/>
          </a:bodyPr>
          <a:lstStyle/>
          <a:p>
            <a:r>
              <a:rPr lang="en-US" sz="2400" b="1" dirty="0" smtClean="0">
                <a:latin typeface="Arial" panose="020B0604020202020204" pitchFamily="34" charset="0"/>
                <a:cs typeface="Arial" panose="020B0604020202020204" pitchFamily="34" charset="0"/>
              </a:rPr>
              <a:t>[2]</a:t>
            </a:r>
            <a:endParaRPr lang="en-US" sz="2400" dirty="0"/>
          </a:p>
        </p:txBody>
      </p:sp>
      <p:sp>
        <p:nvSpPr>
          <p:cNvPr id="10" name="Rectangle 9"/>
          <p:cNvSpPr/>
          <p:nvPr/>
        </p:nvSpPr>
        <p:spPr>
          <a:xfrm>
            <a:off x="20682444" y="10838218"/>
            <a:ext cx="1314784" cy="461665"/>
          </a:xfrm>
          <a:prstGeom prst="rect">
            <a:avLst/>
          </a:prstGeom>
          <a:ln>
            <a:solidFill>
              <a:schemeClr val="tx1"/>
            </a:solidFill>
          </a:ln>
        </p:spPr>
        <p:txBody>
          <a:bodyPr wrap="none">
            <a:spAutoFit/>
          </a:bodyPr>
          <a:lstStyle/>
          <a:p>
            <a:r>
              <a:rPr lang="en-US" sz="2400" dirty="0">
                <a:latin typeface="Arial" panose="020B0604020202020204" pitchFamily="34" charset="0"/>
                <a:cs typeface="Arial" panose="020B0604020202020204" pitchFamily="34" charset="0"/>
              </a:rPr>
              <a:t>Figure 1</a:t>
            </a:r>
            <a:endParaRPr lang="en-US" sz="2400" dirty="0"/>
          </a:p>
        </p:txBody>
      </p:sp>
      <p:sp>
        <p:nvSpPr>
          <p:cNvPr id="471" name="Rectangle 470"/>
          <p:cNvSpPr/>
          <p:nvPr/>
        </p:nvSpPr>
        <p:spPr>
          <a:xfrm>
            <a:off x="18952029" y="16138709"/>
            <a:ext cx="1314784" cy="461665"/>
          </a:xfrm>
          <a:prstGeom prst="rect">
            <a:avLst/>
          </a:prstGeom>
          <a:ln>
            <a:solidFill>
              <a:schemeClr val="tx1"/>
            </a:solidFill>
          </a:ln>
        </p:spPr>
        <p:txBody>
          <a:bodyPr wrap="none">
            <a:spAutoFit/>
          </a:bodyPr>
          <a:lstStyle/>
          <a:p>
            <a:r>
              <a:rPr lang="en-US" sz="2400" dirty="0">
                <a:latin typeface="Arial" panose="020B0604020202020204" pitchFamily="34" charset="0"/>
                <a:cs typeface="Arial" panose="020B0604020202020204" pitchFamily="34" charset="0"/>
              </a:rPr>
              <a:t>Figure </a:t>
            </a:r>
            <a:r>
              <a:rPr lang="en-US" sz="2400" dirty="0" smtClean="0">
                <a:latin typeface="Arial" panose="020B0604020202020204" pitchFamily="34" charset="0"/>
                <a:cs typeface="Arial" panose="020B0604020202020204" pitchFamily="34" charset="0"/>
              </a:rPr>
              <a:t>2</a:t>
            </a:r>
            <a:endParaRPr lang="en-US" sz="2400" dirty="0"/>
          </a:p>
        </p:txBody>
      </p:sp>
      <p:sp>
        <p:nvSpPr>
          <p:cNvPr id="476" name="Rectangle 475"/>
          <p:cNvSpPr/>
          <p:nvPr/>
        </p:nvSpPr>
        <p:spPr>
          <a:xfrm>
            <a:off x="19658162" y="23906409"/>
            <a:ext cx="1314784" cy="461665"/>
          </a:xfrm>
          <a:prstGeom prst="rect">
            <a:avLst/>
          </a:prstGeom>
          <a:ln>
            <a:solidFill>
              <a:schemeClr val="tx1"/>
            </a:solidFill>
          </a:ln>
        </p:spPr>
        <p:txBody>
          <a:bodyPr wrap="none">
            <a:spAutoFit/>
          </a:bodyPr>
          <a:lstStyle/>
          <a:p>
            <a:r>
              <a:rPr lang="en-US" sz="2400" dirty="0">
                <a:latin typeface="Arial" panose="020B0604020202020204" pitchFamily="34" charset="0"/>
                <a:cs typeface="Arial" panose="020B0604020202020204" pitchFamily="34" charset="0"/>
              </a:rPr>
              <a:t>Figure </a:t>
            </a:r>
            <a:r>
              <a:rPr lang="en-US" sz="2400" dirty="0" smtClean="0">
                <a:latin typeface="Arial" panose="020B0604020202020204" pitchFamily="34" charset="0"/>
                <a:cs typeface="Arial" panose="020B0604020202020204" pitchFamily="34" charset="0"/>
              </a:rPr>
              <a:t>3</a:t>
            </a:r>
            <a:endParaRPr lang="en-US" sz="2400" dirty="0"/>
          </a:p>
        </p:txBody>
      </p:sp>
    </p:spTree>
    <p:extLst>
      <p:ext uri="{BB962C8B-B14F-4D97-AF65-F5344CB8AC3E}">
        <p14:creationId xmlns:p14="http://schemas.microsoft.com/office/powerpoint/2010/main" val="304294777"/>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13361</TotalTime>
  <Words>1128</Words>
  <Application>Microsoft Office PowerPoint</Application>
  <PresentationFormat>Custom</PresentationFormat>
  <Paragraphs>207</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Slipstream</vt:lpstr>
      <vt:lpstr>Equation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Milovan</dc:creator>
  <cp:lastModifiedBy>Ardeljan Milan</cp:lastModifiedBy>
  <cp:revision>231</cp:revision>
  <dcterms:created xsi:type="dcterms:W3CDTF">2006-08-16T00:00:00Z</dcterms:created>
  <dcterms:modified xsi:type="dcterms:W3CDTF">2017-04-06T14:14:00Z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-865009089</vt:i4>
  </property>
  <property fmtid="{D5CDD505-2E9C-101B-9397-08002B2CF9AE}" pid="3" name="_NewReviewCycle">
    <vt:lpwstr/>
  </property>
  <property fmtid="{D5CDD505-2E9C-101B-9397-08002B2CF9AE}" pid="4" name="_EmailSubject">
    <vt:lpwstr>Formular</vt:lpwstr>
  </property>
  <property fmtid="{D5CDD505-2E9C-101B-9397-08002B2CF9AE}" pid="5" name="_AuthorEmail">
    <vt:lpwstr>mz2@wildcats.unh.edu</vt:lpwstr>
  </property>
  <property fmtid="{D5CDD505-2E9C-101B-9397-08002B2CF9AE}" pid="6" name="_AuthorEmailDisplayName">
    <vt:lpwstr>Milovan Zecevic</vt:lpwstr>
  </property>
</Properties>
</file>