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40233600" cy="32918400"/>
  <p:notesSz cx="6858000" cy="8994775"/>
  <p:defaultTextStyle>
    <a:defPPr>
      <a:defRPr lang="en-US"/>
    </a:defPPr>
    <a:lvl1pPr algn="l" defTabSz="4510820" rtl="0" fontAlgn="base">
      <a:spcBef>
        <a:spcPct val="0"/>
      </a:spcBef>
      <a:spcAft>
        <a:spcPct val="0"/>
      </a:spcAft>
      <a:defRPr sz="2967" kern="1200">
        <a:solidFill>
          <a:schemeClr val="tx1"/>
        </a:solidFill>
        <a:latin typeface="Tahoma" panose="020B0604030504040204" pitchFamily="34" charset="0"/>
        <a:ea typeface="+mn-ea"/>
        <a:cs typeface="+mn-cs"/>
      </a:defRPr>
    </a:lvl1pPr>
    <a:lvl2pPr marL="2255411" indent="-1771029" algn="l" defTabSz="4510820" rtl="0" fontAlgn="base">
      <a:spcBef>
        <a:spcPct val="0"/>
      </a:spcBef>
      <a:spcAft>
        <a:spcPct val="0"/>
      </a:spcAft>
      <a:defRPr sz="2967" kern="1200">
        <a:solidFill>
          <a:schemeClr val="tx1"/>
        </a:solidFill>
        <a:latin typeface="Tahoma" panose="020B0604030504040204" pitchFamily="34" charset="0"/>
        <a:ea typeface="+mn-ea"/>
        <a:cs typeface="+mn-cs"/>
      </a:defRPr>
    </a:lvl2pPr>
    <a:lvl3pPr marL="4510820" indent="-3542054" algn="l" defTabSz="4510820" rtl="0" fontAlgn="base">
      <a:spcBef>
        <a:spcPct val="0"/>
      </a:spcBef>
      <a:spcAft>
        <a:spcPct val="0"/>
      </a:spcAft>
      <a:defRPr sz="2967" kern="1200">
        <a:solidFill>
          <a:schemeClr val="tx1"/>
        </a:solidFill>
        <a:latin typeface="Tahoma" panose="020B0604030504040204" pitchFamily="34" charset="0"/>
        <a:ea typeface="+mn-ea"/>
        <a:cs typeface="+mn-cs"/>
      </a:defRPr>
    </a:lvl3pPr>
    <a:lvl4pPr marL="6766233" indent="-5313082" algn="l" defTabSz="4510820" rtl="0" fontAlgn="base">
      <a:spcBef>
        <a:spcPct val="0"/>
      </a:spcBef>
      <a:spcAft>
        <a:spcPct val="0"/>
      </a:spcAft>
      <a:defRPr sz="2967" kern="1200">
        <a:solidFill>
          <a:schemeClr val="tx1"/>
        </a:solidFill>
        <a:latin typeface="Tahoma" panose="020B0604030504040204" pitchFamily="34" charset="0"/>
        <a:ea typeface="+mn-ea"/>
        <a:cs typeface="+mn-cs"/>
      </a:defRPr>
    </a:lvl4pPr>
    <a:lvl5pPr marL="9021643" indent="-7084107" algn="l" defTabSz="4510820" rtl="0" fontAlgn="base">
      <a:spcBef>
        <a:spcPct val="0"/>
      </a:spcBef>
      <a:spcAft>
        <a:spcPct val="0"/>
      </a:spcAft>
      <a:defRPr sz="2967" kern="1200">
        <a:solidFill>
          <a:schemeClr val="tx1"/>
        </a:solidFill>
        <a:latin typeface="Tahoma" panose="020B0604030504040204" pitchFamily="34" charset="0"/>
        <a:ea typeface="+mn-ea"/>
        <a:cs typeface="+mn-cs"/>
      </a:defRPr>
    </a:lvl5pPr>
    <a:lvl6pPr marL="2421919" algn="l" defTabSz="968766" rtl="0" eaLnBrk="1" latinLnBrk="0" hangingPunct="1">
      <a:defRPr sz="2967" kern="1200">
        <a:solidFill>
          <a:schemeClr val="tx1"/>
        </a:solidFill>
        <a:latin typeface="Tahoma" panose="020B0604030504040204" pitchFamily="34" charset="0"/>
        <a:ea typeface="+mn-ea"/>
        <a:cs typeface="+mn-cs"/>
      </a:defRPr>
    </a:lvl6pPr>
    <a:lvl7pPr marL="2906302" algn="l" defTabSz="968766" rtl="0" eaLnBrk="1" latinLnBrk="0" hangingPunct="1">
      <a:defRPr sz="2967" kern="1200">
        <a:solidFill>
          <a:schemeClr val="tx1"/>
        </a:solidFill>
        <a:latin typeface="Tahoma" panose="020B0604030504040204" pitchFamily="34" charset="0"/>
        <a:ea typeface="+mn-ea"/>
        <a:cs typeface="+mn-cs"/>
      </a:defRPr>
    </a:lvl7pPr>
    <a:lvl8pPr marL="3390685" algn="l" defTabSz="968766" rtl="0" eaLnBrk="1" latinLnBrk="0" hangingPunct="1">
      <a:defRPr sz="2967" kern="1200">
        <a:solidFill>
          <a:schemeClr val="tx1"/>
        </a:solidFill>
        <a:latin typeface="Tahoma" panose="020B0604030504040204" pitchFamily="34" charset="0"/>
        <a:ea typeface="+mn-ea"/>
        <a:cs typeface="+mn-cs"/>
      </a:defRPr>
    </a:lvl8pPr>
    <a:lvl9pPr marL="3875068" algn="l" defTabSz="968766" rtl="0" eaLnBrk="1" latinLnBrk="0" hangingPunct="1">
      <a:defRPr sz="2967"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2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6370" autoAdjust="0"/>
  </p:normalViewPr>
  <p:slideViewPr>
    <p:cSldViewPr>
      <p:cViewPr>
        <p:scale>
          <a:sx n="60" d="100"/>
          <a:sy n="60" d="100"/>
        </p:scale>
        <p:origin x="-1398" y="-2982"/>
      </p:cViewPr>
      <p:guideLst>
        <p:guide orient="horz" pos="10368"/>
        <p:guide pos="1267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08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0850"/>
          </a:xfrm>
          <a:prstGeom prst="rect">
            <a:avLst/>
          </a:prstGeom>
        </p:spPr>
        <p:txBody>
          <a:bodyPr vert="horz" lIns="91440" tIns="45720" rIns="91440" bIns="45720" rtlCol="0"/>
          <a:lstStyle>
            <a:lvl1pPr algn="r">
              <a:defRPr sz="1200"/>
            </a:lvl1pPr>
          </a:lstStyle>
          <a:p>
            <a:fld id="{C1FCFE33-345A-4D8C-A9DF-B503282C250D}" type="datetimeFigureOut">
              <a:rPr lang="en-US" smtClean="0"/>
              <a:t>4/7/2017</a:t>
            </a:fld>
            <a:endParaRPr lang="en-US"/>
          </a:p>
        </p:txBody>
      </p:sp>
      <p:sp>
        <p:nvSpPr>
          <p:cNvPr id="4" name="Slide Image Placeholder 3"/>
          <p:cNvSpPr>
            <a:spLocks noGrp="1" noRot="1" noChangeAspect="1"/>
          </p:cNvSpPr>
          <p:nvPr>
            <p:ph type="sldImg" idx="2"/>
          </p:nvPr>
        </p:nvSpPr>
        <p:spPr>
          <a:xfrm>
            <a:off x="1573213" y="1123950"/>
            <a:ext cx="3711575" cy="30368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29113"/>
            <a:ext cx="5486400" cy="35417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43925"/>
            <a:ext cx="2971800" cy="4508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543925"/>
            <a:ext cx="2971800" cy="450850"/>
          </a:xfrm>
          <a:prstGeom prst="rect">
            <a:avLst/>
          </a:prstGeom>
        </p:spPr>
        <p:txBody>
          <a:bodyPr vert="horz" lIns="91440" tIns="45720" rIns="91440" bIns="45720" rtlCol="0" anchor="b"/>
          <a:lstStyle>
            <a:lvl1pPr algn="r">
              <a:defRPr sz="1200"/>
            </a:lvl1pPr>
          </a:lstStyle>
          <a:p>
            <a:fld id="{A48AA2B5-3FAC-44AA-B794-0CF414577050}" type="slidenum">
              <a:rPr lang="en-US" smtClean="0"/>
              <a:t>‹#›</a:t>
            </a:fld>
            <a:endParaRPr lang="en-US"/>
          </a:p>
        </p:txBody>
      </p:sp>
    </p:spTree>
    <p:extLst>
      <p:ext uri="{BB962C8B-B14F-4D97-AF65-F5344CB8AC3E}">
        <p14:creationId xmlns:p14="http://schemas.microsoft.com/office/powerpoint/2010/main" val="2214270168"/>
      </p:ext>
    </p:extLst>
  </p:cSld>
  <p:clrMap bg1="lt1" tx1="dk1" bg2="lt2" tx2="dk2" accent1="accent1" accent2="accent2" accent3="accent3" accent4="accent4" accent5="accent5" accent6="accent6" hlink="hlink" folHlink="folHlink"/>
  <p:notesStyle>
    <a:lvl1pPr marL="0" algn="l" defTabSz="968766" rtl="0" eaLnBrk="1" latinLnBrk="0" hangingPunct="1">
      <a:defRPr sz="1272" kern="1200">
        <a:solidFill>
          <a:schemeClr val="tx1"/>
        </a:solidFill>
        <a:latin typeface="+mn-lt"/>
        <a:ea typeface="+mn-ea"/>
        <a:cs typeface="+mn-cs"/>
      </a:defRPr>
    </a:lvl1pPr>
    <a:lvl2pPr marL="484384" algn="l" defTabSz="968766" rtl="0" eaLnBrk="1" latinLnBrk="0" hangingPunct="1">
      <a:defRPr sz="1272" kern="1200">
        <a:solidFill>
          <a:schemeClr val="tx1"/>
        </a:solidFill>
        <a:latin typeface="+mn-lt"/>
        <a:ea typeface="+mn-ea"/>
        <a:cs typeface="+mn-cs"/>
      </a:defRPr>
    </a:lvl2pPr>
    <a:lvl3pPr marL="968766" algn="l" defTabSz="968766" rtl="0" eaLnBrk="1" latinLnBrk="0" hangingPunct="1">
      <a:defRPr sz="1272" kern="1200">
        <a:solidFill>
          <a:schemeClr val="tx1"/>
        </a:solidFill>
        <a:latin typeface="+mn-lt"/>
        <a:ea typeface="+mn-ea"/>
        <a:cs typeface="+mn-cs"/>
      </a:defRPr>
    </a:lvl3pPr>
    <a:lvl4pPr marL="1453151" algn="l" defTabSz="968766" rtl="0" eaLnBrk="1" latinLnBrk="0" hangingPunct="1">
      <a:defRPr sz="1272" kern="1200">
        <a:solidFill>
          <a:schemeClr val="tx1"/>
        </a:solidFill>
        <a:latin typeface="+mn-lt"/>
        <a:ea typeface="+mn-ea"/>
        <a:cs typeface="+mn-cs"/>
      </a:defRPr>
    </a:lvl4pPr>
    <a:lvl5pPr marL="1937534" algn="l" defTabSz="968766" rtl="0" eaLnBrk="1" latinLnBrk="0" hangingPunct="1">
      <a:defRPr sz="1272" kern="1200">
        <a:solidFill>
          <a:schemeClr val="tx1"/>
        </a:solidFill>
        <a:latin typeface="+mn-lt"/>
        <a:ea typeface="+mn-ea"/>
        <a:cs typeface="+mn-cs"/>
      </a:defRPr>
    </a:lvl5pPr>
    <a:lvl6pPr marL="2421919" algn="l" defTabSz="968766" rtl="0" eaLnBrk="1" latinLnBrk="0" hangingPunct="1">
      <a:defRPr sz="1272" kern="1200">
        <a:solidFill>
          <a:schemeClr val="tx1"/>
        </a:solidFill>
        <a:latin typeface="+mn-lt"/>
        <a:ea typeface="+mn-ea"/>
        <a:cs typeface="+mn-cs"/>
      </a:defRPr>
    </a:lvl6pPr>
    <a:lvl7pPr marL="2906302" algn="l" defTabSz="968766" rtl="0" eaLnBrk="1" latinLnBrk="0" hangingPunct="1">
      <a:defRPr sz="1272" kern="1200">
        <a:solidFill>
          <a:schemeClr val="tx1"/>
        </a:solidFill>
        <a:latin typeface="+mn-lt"/>
        <a:ea typeface="+mn-ea"/>
        <a:cs typeface="+mn-cs"/>
      </a:defRPr>
    </a:lvl7pPr>
    <a:lvl8pPr marL="3390685" algn="l" defTabSz="968766" rtl="0" eaLnBrk="1" latinLnBrk="0" hangingPunct="1">
      <a:defRPr sz="1272" kern="1200">
        <a:solidFill>
          <a:schemeClr val="tx1"/>
        </a:solidFill>
        <a:latin typeface="+mn-lt"/>
        <a:ea typeface="+mn-ea"/>
        <a:cs typeface="+mn-cs"/>
      </a:defRPr>
    </a:lvl8pPr>
    <a:lvl9pPr marL="3875068" algn="l" defTabSz="968766" rtl="0" eaLnBrk="1" latinLnBrk="0" hangingPunct="1">
      <a:defRPr sz="127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3213" y="1123950"/>
            <a:ext cx="3711575" cy="3036888"/>
          </a:xfrm>
        </p:spPr>
      </p:sp>
      <p:sp>
        <p:nvSpPr>
          <p:cNvPr id="3" name="Notes Placeholder 2"/>
          <p:cNvSpPr>
            <a:spLocks noGrp="1"/>
          </p:cNvSpPr>
          <p:nvPr>
            <p:ph type="body" idx="1"/>
          </p:nvPr>
        </p:nvSpPr>
        <p:spPr/>
        <p:txBody>
          <a:bodyPr/>
          <a:lstStyle/>
          <a:p>
            <a:r>
              <a:rPr lang="en-US" sz="1272" b="0" i="0" kern="1200" dirty="0">
                <a:solidFill>
                  <a:schemeClr val="tx1"/>
                </a:solidFill>
                <a:effectLst/>
                <a:latin typeface="+mn-lt"/>
                <a:ea typeface="+mn-ea"/>
                <a:cs typeface="+mn-cs"/>
              </a:rPr>
              <a:t>Abstract: Mineral dust aerosol makes up a large portion of the aerosols present in the atmosphere and can affect climate, air quality, and human health. Having a laboratory method to replicate the aerosol created during a dust storm to study the components of mineral dust aerosol under controlled and varied conditions is important to constrain climate models. Previous aerosol-generation techniques are not representative of the natural dust storm process, having involved creating a slurry of the desired clay in water. This study has developed an environmentally representative dry-generation technique and begun to quantify the optical changes that occur with water uptake by certain clay particles. The chosen clays are montmorillonite, kaolinite, and illite as these are commonly found in the atmosphere and exhibit differing behavior when humidified. The light extinction by these aerosols is measured with a cavity ring down spectrometer consisting of two parallel measurement cells with a humidification step in between, so that water uptake can be observed. Comparisons will be made between wet and dry aerosol-generation techniques with consideration of how particle sizes and humidification process impact experimental results. Early results show some experimental influence in the optically obtained fRH values of clay aerosol.</a:t>
            </a:r>
            <a:endParaRPr lang="en-US" dirty="0"/>
          </a:p>
        </p:txBody>
      </p:sp>
      <p:sp>
        <p:nvSpPr>
          <p:cNvPr id="4" name="Slide Number Placeholder 3"/>
          <p:cNvSpPr>
            <a:spLocks noGrp="1"/>
          </p:cNvSpPr>
          <p:nvPr>
            <p:ph type="sldNum" sz="quarter" idx="10"/>
          </p:nvPr>
        </p:nvSpPr>
        <p:spPr/>
        <p:txBody>
          <a:bodyPr/>
          <a:lstStyle/>
          <a:p>
            <a:fld id="{A48AA2B5-3FAC-44AA-B794-0CF414577050}" type="slidenum">
              <a:rPr lang="en-US" smtClean="0"/>
              <a:t>1</a:t>
            </a:fld>
            <a:endParaRPr lang="en-US"/>
          </a:p>
        </p:txBody>
      </p:sp>
    </p:spTree>
    <p:extLst>
      <p:ext uri="{BB962C8B-B14F-4D97-AF65-F5344CB8AC3E}">
        <p14:creationId xmlns:p14="http://schemas.microsoft.com/office/powerpoint/2010/main" val="3169537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10226048"/>
            <a:ext cx="34198560" cy="7056120"/>
          </a:xfrm>
        </p:spPr>
        <p:txBody>
          <a:bodyPr/>
          <a:lstStyle/>
          <a:p>
            <a:r>
              <a:rPr lang="en-US"/>
              <a:t>Click to edit Master title style</a:t>
            </a:r>
          </a:p>
        </p:txBody>
      </p:sp>
      <p:sp>
        <p:nvSpPr>
          <p:cNvPr id="3" name="Subtitle 2"/>
          <p:cNvSpPr>
            <a:spLocks noGrp="1"/>
          </p:cNvSpPr>
          <p:nvPr>
            <p:ph type="subTitle" idx="1"/>
          </p:nvPr>
        </p:nvSpPr>
        <p:spPr>
          <a:xfrm>
            <a:off x="6035040" y="18653760"/>
            <a:ext cx="28163520" cy="8412480"/>
          </a:xfrm>
        </p:spPr>
        <p:txBody>
          <a:bodyPr/>
          <a:lstStyle>
            <a:lvl1pPr marL="0" indent="0" algn="ctr">
              <a:buNone/>
              <a:defRPr>
                <a:solidFill>
                  <a:schemeClr val="tx1">
                    <a:tint val="75000"/>
                  </a:schemeClr>
                </a:solidFill>
              </a:defRPr>
            </a:lvl1pPr>
            <a:lvl2pPr marL="2254313" indent="0" algn="ctr">
              <a:buNone/>
              <a:defRPr>
                <a:solidFill>
                  <a:schemeClr val="tx1">
                    <a:tint val="75000"/>
                  </a:schemeClr>
                </a:solidFill>
              </a:defRPr>
            </a:lvl2pPr>
            <a:lvl3pPr marL="4508626" indent="0" algn="ctr">
              <a:buNone/>
              <a:defRPr>
                <a:solidFill>
                  <a:schemeClr val="tx1">
                    <a:tint val="75000"/>
                  </a:schemeClr>
                </a:solidFill>
              </a:defRPr>
            </a:lvl3pPr>
            <a:lvl4pPr marL="6762940" indent="0" algn="ctr">
              <a:buNone/>
              <a:defRPr>
                <a:solidFill>
                  <a:schemeClr val="tx1">
                    <a:tint val="75000"/>
                  </a:schemeClr>
                </a:solidFill>
              </a:defRPr>
            </a:lvl4pPr>
            <a:lvl5pPr marL="9017254" indent="0" algn="ctr">
              <a:buNone/>
              <a:defRPr>
                <a:solidFill>
                  <a:schemeClr val="tx1">
                    <a:tint val="75000"/>
                  </a:schemeClr>
                </a:solidFill>
              </a:defRPr>
            </a:lvl5pPr>
            <a:lvl6pPr marL="11271565" indent="0" algn="ctr">
              <a:buNone/>
              <a:defRPr>
                <a:solidFill>
                  <a:schemeClr val="tx1">
                    <a:tint val="75000"/>
                  </a:schemeClr>
                </a:solidFill>
              </a:defRPr>
            </a:lvl6pPr>
            <a:lvl7pPr marL="13525879" indent="0" algn="ctr">
              <a:buNone/>
              <a:defRPr>
                <a:solidFill>
                  <a:schemeClr val="tx1">
                    <a:tint val="75000"/>
                  </a:schemeClr>
                </a:solidFill>
              </a:defRPr>
            </a:lvl7pPr>
            <a:lvl8pPr marL="15780193" indent="0" algn="ctr">
              <a:buNone/>
              <a:defRPr>
                <a:solidFill>
                  <a:schemeClr val="tx1">
                    <a:tint val="75000"/>
                  </a:schemeClr>
                </a:solidFill>
              </a:defRPr>
            </a:lvl8pPr>
            <a:lvl9pPr marL="1803450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8A11560-A991-4DAC-8C1A-DBAAC228D265}" type="datetimeFigureOut">
              <a:rPr lang="en-US"/>
              <a:pPr>
                <a:defRPr/>
              </a:pPr>
              <a:t>4/7/2017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C785590-5769-45A6-82D0-2C6956004D63}" type="slidenum">
              <a:rPr lang="en-US" altLang="en-US"/>
              <a:pPr/>
              <a:t>‹#›</a:t>
            </a:fld>
            <a:endParaRPr lang="en-US" altLang="en-US"/>
          </a:p>
        </p:txBody>
      </p:sp>
    </p:spTree>
    <p:extLst>
      <p:ext uri="{BB962C8B-B14F-4D97-AF65-F5344CB8AC3E}">
        <p14:creationId xmlns:p14="http://schemas.microsoft.com/office/powerpoint/2010/main" val="258933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BF7690F-245F-49AF-8B0D-90BFBD281893}" type="datetimeFigureOut">
              <a:rPr lang="en-US"/>
              <a:pPr>
                <a:defRPr/>
              </a:pPr>
              <a:t>4/7/2017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0BE2D4-605F-4285-8458-63B63194F597}" type="slidenum">
              <a:rPr lang="en-US" altLang="en-US"/>
              <a:pPr/>
              <a:t>‹#›</a:t>
            </a:fld>
            <a:endParaRPr lang="en-US" altLang="en-US"/>
          </a:p>
        </p:txBody>
      </p:sp>
    </p:spTree>
    <p:extLst>
      <p:ext uri="{BB962C8B-B14F-4D97-AF65-F5344CB8AC3E}">
        <p14:creationId xmlns:p14="http://schemas.microsoft.com/office/powerpoint/2010/main" val="1241106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677440" y="5974082"/>
            <a:ext cx="36210240" cy="12733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46720" y="5974082"/>
            <a:ext cx="107960160" cy="12733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FC3A011-D415-4FBC-8994-9037FA35CBE2}" type="datetimeFigureOut">
              <a:rPr lang="en-US"/>
              <a:pPr>
                <a:defRPr/>
              </a:pPr>
              <a:t>4/7/2017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6C92EDE-F381-468A-ADE4-1A7A273F50B1}" type="slidenum">
              <a:rPr lang="en-US" altLang="en-US"/>
              <a:pPr/>
              <a:t>‹#›</a:t>
            </a:fld>
            <a:endParaRPr lang="en-US" altLang="en-US"/>
          </a:p>
        </p:txBody>
      </p:sp>
    </p:spTree>
    <p:extLst>
      <p:ext uri="{BB962C8B-B14F-4D97-AF65-F5344CB8AC3E}">
        <p14:creationId xmlns:p14="http://schemas.microsoft.com/office/powerpoint/2010/main" val="147998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A52316A-C215-4CCB-B6CF-AB78AE56E34D}" type="datetimeFigureOut">
              <a:rPr lang="en-US"/>
              <a:pPr>
                <a:defRPr/>
              </a:pPr>
              <a:t>4/7/2017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6530D81-F850-4E77-B919-BF0AD6F12081}" type="slidenum">
              <a:rPr lang="en-US" altLang="en-US"/>
              <a:pPr/>
              <a:t>‹#›</a:t>
            </a:fld>
            <a:endParaRPr lang="en-US" altLang="en-US"/>
          </a:p>
        </p:txBody>
      </p:sp>
    </p:spTree>
    <p:extLst>
      <p:ext uri="{BB962C8B-B14F-4D97-AF65-F5344CB8AC3E}">
        <p14:creationId xmlns:p14="http://schemas.microsoft.com/office/powerpoint/2010/main" val="2549757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7" y="21153122"/>
            <a:ext cx="34198560" cy="6537960"/>
          </a:xfrm>
        </p:spPr>
        <p:txBody>
          <a:bodyPr anchor="t"/>
          <a:lstStyle>
            <a:lvl1pPr algn="l">
              <a:defRPr sz="19695" b="1" cap="all"/>
            </a:lvl1pPr>
          </a:lstStyle>
          <a:p>
            <a:r>
              <a:rPr lang="en-US"/>
              <a:t>Click to edit Master title style</a:t>
            </a:r>
          </a:p>
        </p:txBody>
      </p:sp>
      <p:sp>
        <p:nvSpPr>
          <p:cNvPr id="3" name="Text Placeholder 2"/>
          <p:cNvSpPr>
            <a:spLocks noGrp="1"/>
          </p:cNvSpPr>
          <p:nvPr>
            <p:ph type="body" idx="1"/>
          </p:nvPr>
        </p:nvSpPr>
        <p:spPr>
          <a:xfrm>
            <a:off x="3178177" y="13952225"/>
            <a:ext cx="34198560" cy="7200898"/>
          </a:xfrm>
        </p:spPr>
        <p:txBody>
          <a:bodyPr anchor="b"/>
          <a:lstStyle>
            <a:lvl1pPr marL="0" indent="0">
              <a:buNone/>
              <a:defRPr sz="9953">
                <a:solidFill>
                  <a:schemeClr val="tx1">
                    <a:tint val="75000"/>
                  </a:schemeClr>
                </a:solidFill>
              </a:defRPr>
            </a:lvl1pPr>
            <a:lvl2pPr marL="2254313" indent="0">
              <a:buNone/>
              <a:defRPr sz="8894">
                <a:solidFill>
                  <a:schemeClr val="tx1">
                    <a:tint val="75000"/>
                  </a:schemeClr>
                </a:solidFill>
              </a:defRPr>
            </a:lvl2pPr>
            <a:lvl3pPr marL="4508626" indent="0">
              <a:buNone/>
              <a:defRPr sz="7941">
                <a:solidFill>
                  <a:schemeClr val="tx1">
                    <a:tint val="75000"/>
                  </a:schemeClr>
                </a:solidFill>
              </a:defRPr>
            </a:lvl3pPr>
            <a:lvl4pPr marL="6762940" indent="0">
              <a:buNone/>
              <a:defRPr sz="6882">
                <a:solidFill>
                  <a:schemeClr val="tx1">
                    <a:tint val="75000"/>
                  </a:schemeClr>
                </a:solidFill>
              </a:defRPr>
            </a:lvl4pPr>
            <a:lvl5pPr marL="9017254" indent="0">
              <a:buNone/>
              <a:defRPr sz="6882">
                <a:solidFill>
                  <a:schemeClr val="tx1">
                    <a:tint val="75000"/>
                  </a:schemeClr>
                </a:solidFill>
              </a:defRPr>
            </a:lvl5pPr>
            <a:lvl6pPr marL="11271565" indent="0">
              <a:buNone/>
              <a:defRPr sz="6882">
                <a:solidFill>
                  <a:schemeClr val="tx1">
                    <a:tint val="75000"/>
                  </a:schemeClr>
                </a:solidFill>
              </a:defRPr>
            </a:lvl6pPr>
            <a:lvl7pPr marL="13525879" indent="0">
              <a:buNone/>
              <a:defRPr sz="6882">
                <a:solidFill>
                  <a:schemeClr val="tx1">
                    <a:tint val="75000"/>
                  </a:schemeClr>
                </a:solidFill>
              </a:defRPr>
            </a:lvl7pPr>
            <a:lvl8pPr marL="15780193" indent="0">
              <a:buNone/>
              <a:defRPr sz="6882">
                <a:solidFill>
                  <a:schemeClr val="tx1">
                    <a:tint val="75000"/>
                  </a:schemeClr>
                </a:solidFill>
              </a:defRPr>
            </a:lvl8pPr>
            <a:lvl9pPr marL="18034507" indent="0">
              <a:buNone/>
              <a:defRPr sz="688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B9F365D-A432-4B8A-A24B-8312E7E51FB0}" type="datetimeFigureOut">
              <a:rPr lang="en-US"/>
              <a:pPr>
                <a:defRPr/>
              </a:pPr>
              <a:t>4/7/2017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B9B5716-5722-4BAC-9095-D1A1894D29E4}" type="slidenum">
              <a:rPr lang="en-US" altLang="en-US"/>
              <a:pPr/>
              <a:t>‹#›</a:t>
            </a:fld>
            <a:endParaRPr lang="en-US" altLang="en-US"/>
          </a:p>
        </p:txBody>
      </p:sp>
    </p:spTree>
    <p:extLst>
      <p:ext uri="{BB962C8B-B14F-4D97-AF65-F5344CB8AC3E}">
        <p14:creationId xmlns:p14="http://schemas.microsoft.com/office/powerpoint/2010/main" val="3070446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46720" y="34823400"/>
            <a:ext cx="72085200" cy="98480880"/>
          </a:xfrm>
        </p:spPr>
        <p:txBody>
          <a:bodyPr/>
          <a:lstStyle>
            <a:lvl1pPr>
              <a:defRPr sz="13764"/>
            </a:lvl1pPr>
            <a:lvl2pPr>
              <a:defRPr sz="11753"/>
            </a:lvl2pPr>
            <a:lvl3pPr>
              <a:defRPr sz="9953"/>
            </a:lvl3pPr>
            <a:lvl4pPr>
              <a:defRPr sz="8894"/>
            </a:lvl4pPr>
            <a:lvl5pPr>
              <a:defRPr sz="8894"/>
            </a:lvl5pPr>
            <a:lvl6pPr>
              <a:defRPr sz="8894"/>
            </a:lvl6pPr>
            <a:lvl7pPr>
              <a:defRPr sz="8894"/>
            </a:lvl7pPr>
            <a:lvl8pPr>
              <a:defRPr sz="8894"/>
            </a:lvl8pPr>
            <a:lvl9pPr>
              <a:defRPr sz="88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0802480" y="34823400"/>
            <a:ext cx="72085200" cy="98480880"/>
          </a:xfrm>
        </p:spPr>
        <p:txBody>
          <a:bodyPr/>
          <a:lstStyle>
            <a:lvl1pPr>
              <a:defRPr sz="13764"/>
            </a:lvl1pPr>
            <a:lvl2pPr>
              <a:defRPr sz="11753"/>
            </a:lvl2pPr>
            <a:lvl3pPr>
              <a:defRPr sz="9953"/>
            </a:lvl3pPr>
            <a:lvl4pPr>
              <a:defRPr sz="8894"/>
            </a:lvl4pPr>
            <a:lvl5pPr>
              <a:defRPr sz="8894"/>
            </a:lvl5pPr>
            <a:lvl6pPr>
              <a:defRPr sz="8894"/>
            </a:lvl6pPr>
            <a:lvl7pPr>
              <a:defRPr sz="8894"/>
            </a:lvl7pPr>
            <a:lvl8pPr>
              <a:defRPr sz="8894"/>
            </a:lvl8pPr>
            <a:lvl9pPr>
              <a:defRPr sz="88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DD8E198-6028-4B34-8D27-5D8121CA66D6}" type="datetimeFigureOut">
              <a:rPr lang="en-US"/>
              <a:pPr>
                <a:defRPr/>
              </a:pPr>
              <a:t>4/7/2017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125746-13C8-4C1D-9771-B4DEDA4F692D}" type="slidenum">
              <a:rPr lang="en-US" altLang="en-US"/>
              <a:pPr/>
              <a:t>‹#›</a:t>
            </a:fld>
            <a:endParaRPr lang="en-US" altLang="en-US"/>
          </a:p>
        </p:txBody>
      </p:sp>
    </p:spTree>
    <p:extLst>
      <p:ext uri="{BB962C8B-B14F-4D97-AF65-F5344CB8AC3E}">
        <p14:creationId xmlns:p14="http://schemas.microsoft.com/office/powerpoint/2010/main" val="2616758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0" y="1318262"/>
            <a:ext cx="3621024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11682" y="7368543"/>
            <a:ext cx="17776827" cy="3070858"/>
          </a:xfrm>
        </p:spPr>
        <p:txBody>
          <a:bodyPr anchor="b"/>
          <a:lstStyle>
            <a:lvl1pPr marL="0" indent="0">
              <a:buNone/>
              <a:defRPr sz="11753" b="1"/>
            </a:lvl1pPr>
            <a:lvl2pPr marL="2254313" indent="0">
              <a:buNone/>
              <a:defRPr sz="9953" b="1"/>
            </a:lvl2pPr>
            <a:lvl3pPr marL="4508626" indent="0">
              <a:buNone/>
              <a:defRPr sz="8894" b="1"/>
            </a:lvl3pPr>
            <a:lvl4pPr marL="6762940" indent="0">
              <a:buNone/>
              <a:defRPr sz="7941" b="1"/>
            </a:lvl4pPr>
            <a:lvl5pPr marL="9017254" indent="0">
              <a:buNone/>
              <a:defRPr sz="7941" b="1"/>
            </a:lvl5pPr>
            <a:lvl6pPr marL="11271565" indent="0">
              <a:buNone/>
              <a:defRPr sz="7941" b="1"/>
            </a:lvl6pPr>
            <a:lvl7pPr marL="13525879" indent="0">
              <a:buNone/>
              <a:defRPr sz="7941" b="1"/>
            </a:lvl7pPr>
            <a:lvl8pPr marL="15780193" indent="0">
              <a:buNone/>
              <a:defRPr sz="7941" b="1"/>
            </a:lvl8pPr>
            <a:lvl9pPr marL="18034507" indent="0">
              <a:buNone/>
              <a:defRPr sz="7941" b="1"/>
            </a:lvl9pPr>
          </a:lstStyle>
          <a:p>
            <a:pPr lvl="0"/>
            <a:r>
              <a:rPr lang="en-US"/>
              <a:t>Click to edit Master text styles</a:t>
            </a:r>
          </a:p>
        </p:txBody>
      </p:sp>
      <p:sp>
        <p:nvSpPr>
          <p:cNvPr id="4" name="Content Placeholder 3"/>
          <p:cNvSpPr>
            <a:spLocks noGrp="1"/>
          </p:cNvSpPr>
          <p:nvPr>
            <p:ph sz="half" idx="2"/>
          </p:nvPr>
        </p:nvSpPr>
        <p:spPr>
          <a:xfrm>
            <a:off x="2011682" y="10439401"/>
            <a:ext cx="17776827" cy="18966182"/>
          </a:xfrm>
        </p:spPr>
        <p:txBody>
          <a:bodyPr/>
          <a:lstStyle>
            <a:lvl1pPr>
              <a:defRPr sz="11753"/>
            </a:lvl1pPr>
            <a:lvl2pPr>
              <a:defRPr sz="9953"/>
            </a:lvl2pPr>
            <a:lvl3pPr>
              <a:defRPr sz="8894"/>
            </a:lvl3pPr>
            <a:lvl4pPr>
              <a:defRPr sz="7941"/>
            </a:lvl4pPr>
            <a:lvl5pPr>
              <a:defRPr sz="7941"/>
            </a:lvl5pPr>
            <a:lvl6pPr>
              <a:defRPr sz="7941"/>
            </a:lvl6pPr>
            <a:lvl7pPr>
              <a:defRPr sz="7941"/>
            </a:lvl7pPr>
            <a:lvl8pPr>
              <a:defRPr sz="7941"/>
            </a:lvl8pPr>
            <a:lvl9pPr>
              <a:defRPr sz="7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438113" y="7368543"/>
            <a:ext cx="17783811" cy="3070858"/>
          </a:xfrm>
        </p:spPr>
        <p:txBody>
          <a:bodyPr anchor="b"/>
          <a:lstStyle>
            <a:lvl1pPr marL="0" indent="0">
              <a:buNone/>
              <a:defRPr sz="11753" b="1"/>
            </a:lvl1pPr>
            <a:lvl2pPr marL="2254313" indent="0">
              <a:buNone/>
              <a:defRPr sz="9953" b="1"/>
            </a:lvl2pPr>
            <a:lvl3pPr marL="4508626" indent="0">
              <a:buNone/>
              <a:defRPr sz="8894" b="1"/>
            </a:lvl3pPr>
            <a:lvl4pPr marL="6762940" indent="0">
              <a:buNone/>
              <a:defRPr sz="7941" b="1"/>
            </a:lvl4pPr>
            <a:lvl5pPr marL="9017254" indent="0">
              <a:buNone/>
              <a:defRPr sz="7941" b="1"/>
            </a:lvl5pPr>
            <a:lvl6pPr marL="11271565" indent="0">
              <a:buNone/>
              <a:defRPr sz="7941" b="1"/>
            </a:lvl6pPr>
            <a:lvl7pPr marL="13525879" indent="0">
              <a:buNone/>
              <a:defRPr sz="7941" b="1"/>
            </a:lvl7pPr>
            <a:lvl8pPr marL="15780193" indent="0">
              <a:buNone/>
              <a:defRPr sz="7941" b="1"/>
            </a:lvl8pPr>
            <a:lvl9pPr marL="18034507" indent="0">
              <a:buNone/>
              <a:defRPr sz="7941" b="1"/>
            </a:lvl9pPr>
          </a:lstStyle>
          <a:p>
            <a:pPr lvl="0"/>
            <a:r>
              <a:rPr lang="en-US"/>
              <a:t>Click to edit Master text styles</a:t>
            </a:r>
          </a:p>
        </p:txBody>
      </p:sp>
      <p:sp>
        <p:nvSpPr>
          <p:cNvPr id="6" name="Content Placeholder 5"/>
          <p:cNvSpPr>
            <a:spLocks noGrp="1"/>
          </p:cNvSpPr>
          <p:nvPr>
            <p:ph sz="quarter" idx="4"/>
          </p:nvPr>
        </p:nvSpPr>
        <p:spPr>
          <a:xfrm>
            <a:off x="20438113" y="10439401"/>
            <a:ext cx="17783811" cy="18966182"/>
          </a:xfrm>
        </p:spPr>
        <p:txBody>
          <a:bodyPr/>
          <a:lstStyle>
            <a:lvl1pPr>
              <a:defRPr sz="11753"/>
            </a:lvl1pPr>
            <a:lvl2pPr>
              <a:defRPr sz="9953"/>
            </a:lvl2pPr>
            <a:lvl3pPr>
              <a:defRPr sz="8894"/>
            </a:lvl3pPr>
            <a:lvl4pPr>
              <a:defRPr sz="7941"/>
            </a:lvl4pPr>
            <a:lvl5pPr>
              <a:defRPr sz="7941"/>
            </a:lvl5pPr>
            <a:lvl6pPr>
              <a:defRPr sz="7941"/>
            </a:lvl6pPr>
            <a:lvl7pPr>
              <a:defRPr sz="7941"/>
            </a:lvl7pPr>
            <a:lvl8pPr>
              <a:defRPr sz="7941"/>
            </a:lvl8pPr>
            <a:lvl9pPr>
              <a:defRPr sz="7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26EF127-0BCE-4FF4-AB34-577BEC4DCDF3}" type="datetimeFigureOut">
              <a:rPr lang="en-US"/>
              <a:pPr>
                <a:defRPr/>
              </a:pPr>
              <a:t>4/7/2017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DD1E379-2425-42CD-A8A6-CA472B18DC59}" type="slidenum">
              <a:rPr lang="en-US" altLang="en-US"/>
              <a:pPr/>
              <a:t>‹#›</a:t>
            </a:fld>
            <a:endParaRPr lang="en-US" altLang="en-US"/>
          </a:p>
        </p:txBody>
      </p:sp>
    </p:spTree>
    <p:extLst>
      <p:ext uri="{BB962C8B-B14F-4D97-AF65-F5344CB8AC3E}">
        <p14:creationId xmlns:p14="http://schemas.microsoft.com/office/powerpoint/2010/main" val="3102045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EC2967B-29AE-4756-9D25-4D9EEB05E11F}" type="datetimeFigureOut">
              <a:rPr lang="en-US"/>
              <a:pPr>
                <a:defRPr/>
              </a:pPr>
              <a:t>4/7/2017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D6A9764-C879-4A97-ACF6-C76444FFDA84}" type="slidenum">
              <a:rPr lang="en-US" altLang="en-US"/>
              <a:pPr/>
              <a:t>‹#›</a:t>
            </a:fld>
            <a:endParaRPr lang="en-US" altLang="en-US"/>
          </a:p>
        </p:txBody>
      </p:sp>
    </p:spTree>
    <p:extLst>
      <p:ext uri="{BB962C8B-B14F-4D97-AF65-F5344CB8AC3E}">
        <p14:creationId xmlns:p14="http://schemas.microsoft.com/office/powerpoint/2010/main" val="1354179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FF61C1-84E5-4236-928C-C7400ACD7265}" type="datetimeFigureOut">
              <a:rPr lang="en-US"/>
              <a:pPr>
                <a:defRPr/>
              </a:pPr>
              <a:t>4/7/2017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131248D-ACED-41CA-B2D8-C708E0965767}" type="slidenum">
              <a:rPr lang="en-US" altLang="en-US"/>
              <a:pPr/>
              <a:t>‹#›</a:t>
            </a:fld>
            <a:endParaRPr lang="en-US" altLang="en-US"/>
          </a:p>
        </p:txBody>
      </p:sp>
    </p:spTree>
    <p:extLst>
      <p:ext uri="{BB962C8B-B14F-4D97-AF65-F5344CB8AC3E}">
        <p14:creationId xmlns:p14="http://schemas.microsoft.com/office/powerpoint/2010/main" val="395270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4" y="1310640"/>
            <a:ext cx="13236577" cy="5577840"/>
          </a:xfrm>
        </p:spPr>
        <p:txBody>
          <a:bodyPr anchor="b"/>
          <a:lstStyle>
            <a:lvl1pPr algn="l">
              <a:defRPr sz="9953" b="1"/>
            </a:lvl1pPr>
          </a:lstStyle>
          <a:p>
            <a:r>
              <a:rPr lang="en-US"/>
              <a:t>Click to edit Master title style</a:t>
            </a:r>
          </a:p>
        </p:txBody>
      </p:sp>
      <p:sp>
        <p:nvSpPr>
          <p:cNvPr id="3" name="Content Placeholder 2"/>
          <p:cNvSpPr>
            <a:spLocks noGrp="1"/>
          </p:cNvSpPr>
          <p:nvPr>
            <p:ph idx="1"/>
          </p:nvPr>
        </p:nvSpPr>
        <p:spPr>
          <a:xfrm>
            <a:off x="15730223" y="1310643"/>
            <a:ext cx="22491701" cy="28094942"/>
          </a:xfrm>
        </p:spPr>
        <p:txBody>
          <a:bodyPr/>
          <a:lstStyle>
            <a:lvl1pPr>
              <a:defRPr sz="15776"/>
            </a:lvl1pPr>
            <a:lvl2pPr>
              <a:defRPr sz="13764"/>
            </a:lvl2pPr>
            <a:lvl3pPr>
              <a:defRPr sz="11753"/>
            </a:lvl3pPr>
            <a:lvl4pPr>
              <a:defRPr sz="9953"/>
            </a:lvl4pPr>
            <a:lvl5pPr>
              <a:defRPr sz="9953"/>
            </a:lvl5pPr>
            <a:lvl6pPr>
              <a:defRPr sz="9953"/>
            </a:lvl6pPr>
            <a:lvl7pPr>
              <a:defRPr sz="9953"/>
            </a:lvl7pPr>
            <a:lvl8pPr>
              <a:defRPr sz="9953"/>
            </a:lvl8pPr>
            <a:lvl9pPr>
              <a:defRPr sz="99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1684" y="6888483"/>
            <a:ext cx="13236577" cy="22517102"/>
          </a:xfrm>
        </p:spPr>
        <p:txBody>
          <a:bodyPr/>
          <a:lstStyle>
            <a:lvl1pPr marL="0" indent="0">
              <a:buNone/>
              <a:defRPr sz="6882"/>
            </a:lvl1pPr>
            <a:lvl2pPr marL="2254313" indent="0">
              <a:buNone/>
              <a:defRPr sz="5929"/>
            </a:lvl2pPr>
            <a:lvl3pPr marL="4508626" indent="0">
              <a:buNone/>
              <a:defRPr sz="4870"/>
            </a:lvl3pPr>
            <a:lvl4pPr marL="6762940" indent="0">
              <a:buNone/>
              <a:defRPr sz="4447"/>
            </a:lvl4pPr>
            <a:lvl5pPr marL="9017254" indent="0">
              <a:buNone/>
              <a:defRPr sz="4447"/>
            </a:lvl5pPr>
            <a:lvl6pPr marL="11271565" indent="0">
              <a:buNone/>
              <a:defRPr sz="4447"/>
            </a:lvl6pPr>
            <a:lvl7pPr marL="13525879" indent="0">
              <a:buNone/>
              <a:defRPr sz="4447"/>
            </a:lvl7pPr>
            <a:lvl8pPr marL="15780193" indent="0">
              <a:buNone/>
              <a:defRPr sz="4447"/>
            </a:lvl8pPr>
            <a:lvl9pPr marL="18034507" indent="0">
              <a:buNone/>
              <a:defRPr sz="4447"/>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929FF08-A9AD-4953-8C8F-DE42253A690A}" type="datetimeFigureOut">
              <a:rPr lang="en-US"/>
              <a:pPr>
                <a:defRPr/>
              </a:pPr>
              <a:t>4/7/2017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D2ED05E-70BE-4077-947B-873E219A2D6B}" type="slidenum">
              <a:rPr lang="en-US" altLang="en-US"/>
              <a:pPr/>
              <a:t>‹#›</a:t>
            </a:fld>
            <a:endParaRPr lang="en-US" altLang="en-US"/>
          </a:p>
        </p:txBody>
      </p:sp>
    </p:spTree>
    <p:extLst>
      <p:ext uri="{BB962C8B-B14F-4D97-AF65-F5344CB8AC3E}">
        <p14:creationId xmlns:p14="http://schemas.microsoft.com/office/powerpoint/2010/main" val="1223697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7" y="23042882"/>
            <a:ext cx="24140160" cy="2720342"/>
          </a:xfrm>
        </p:spPr>
        <p:txBody>
          <a:bodyPr anchor="b"/>
          <a:lstStyle>
            <a:lvl1pPr algn="l">
              <a:defRPr sz="9953" b="1"/>
            </a:lvl1pPr>
          </a:lstStyle>
          <a:p>
            <a:r>
              <a:rPr lang="en-US"/>
              <a:t>Click to edit Master title style</a:t>
            </a:r>
          </a:p>
        </p:txBody>
      </p:sp>
      <p:sp>
        <p:nvSpPr>
          <p:cNvPr id="3" name="Picture Placeholder 2"/>
          <p:cNvSpPr>
            <a:spLocks noGrp="1"/>
          </p:cNvSpPr>
          <p:nvPr>
            <p:ph type="pic" idx="1"/>
          </p:nvPr>
        </p:nvSpPr>
        <p:spPr>
          <a:xfrm>
            <a:off x="7886067" y="2941320"/>
            <a:ext cx="24140160" cy="19751040"/>
          </a:xfrm>
        </p:spPr>
        <p:txBody>
          <a:bodyPr rtlCol="0">
            <a:normAutofit/>
          </a:bodyPr>
          <a:lstStyle>
            <a:lvl1pPr marL="0" indent="0">
              <a:buNone/>
              <a:defRPr sz="15776"/>
            </a:lvl1pPr>
            <a:lvl2pPr marL="2254313" indent="0">
              <a:buNone/>
              <a:defRPr sz="13764"/>
            </a:lvl2pPr>
            <a:lvl3pPr marL="4508626" indent="0">
              <a:buNone/>
              <a:defRPr sz="11753"/>
            </a:lvl3pPr>
            <a:lvl4pPr marL="6762940" indent="0">
              <a:buNone/>
              <a:defRPr sz="9953"/>
            </a:lvl4pPr>
            <a:lvl5pPr marL="9017254" indent="0">
              <a:buNone/>
              <a:defRPr sz="9953"/>
            </a:lvl5pPr>
            <a:lvl6pPr marL="11271565" indent="0">
              <a:buNone/>
              <a:defRPr sz="9953"/>
            </a:lvl6pPr>
            <a:lvl7pPr marL="13525879" indent="0">
              <a:buNone/>
              <a:defRPr sz="9953"/>
            </a:lvl7pPr>
            <a:lvl8pPr marL="15780193" indent="0">
              <a:buNone/>
              <a:defRPr sz="9953"/>
            </a:lvl8pPr>
            <a:lvl9pPr marL="18034507" indent="0">
              <a:buNone/>
              <a:defRPr sz="9953"/>
            </a:lvl9pPr>
          </a:lstStyle>
          <a:p>
            <a:pPr lvl="0"/>
            <a:endParaRPr lang="en-US" noProof="0" dirty="0"/>
          </a:p>
        </p:txBody>
      </p:sp>
      <p:sp>
        <p:nvSpPr>
          <p:cNvPr id="4" name="Text Placeholder 3"/>
          <p:cNvSpPr>
            <a:spLocks noGrp="1"/>
          </p:cNvSpPr>
          <p:nvPr>
            <p:ph type="body" sz="half" idx="2"/>
          </p:nvPr>
        </p:nvSpPr>
        <p:spPr>
          <a:xfrm>
            <a:off x="7886067" y="25763224"/>
            <a:ext cx="24140160" cy="3863338"/>
          </a:xfrm>
        </p:spPr>
        <p:txBody>
          <a:bodyPr/>
          <a:lstStyle>
            <a:lvl1pPr marL="0" indent="0">
              <a:buNone/>
              <a:defRPr sz="6882"/>
            </a:lvl1pPr>
            <a:lvl2pPr marL="2254313" indent="0">
              <a:buNone/>
              <a:defRPr sz="5929"/>
            </a:lvl2pPr>
            <a:lvl3pPr marL="4508626" indent="0">
              <a:buNone/>
              <a:defRPr sz="4870"/>
            </a:lvl3pPr>
            <a:lvl4pPr marL="6762940" indent="0">
              <a:buNone/>
              <a:defRPr sz="4447"/>
            </a:lvl4pPr>
            <a:lvl5pPr marL="9017254" indent="0">
              <a:buNone/>
              <a:defRPr sz="4447"/>
            </a:lvl5pPr>
            <a:lvl6pPr marL="11271565" indent="0">
              <a:buNone/>
              <a:defRPr sz="4447"/>
            </a:lvl6pPr>
            <a:lvl7pPr marL="13525879" indent="0">
              <a:buNone/>
              <a:defRPr sz="4447"/>
            </a:lvl7pPr>
            <a:lvl8pPr marL="15780193" indent="0">
              <a:buNone/>
              <a:defRPr sz="4447"/>
            </a:lvl8pPr>
            <a:lvl9pPr marL="18034507" indent="0">
              <a:buNone/>
              <a:defRPr sz="4447"/>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25CE453-743F-459E-8EE9-0E3B8EEC7158}" type="datetimeFigureOut">
              <a:rPr lang="en-US"/>
              <a:pPr>
                <a:defRPr/>
              </a:pPr>
              <a:t>4/7/2017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FE3D4C6-38FF-450B-8772-A5DB82A1A264}" type="slidenum">
              <a:rPr lang="en-US" altLang="en-US"/>
              <a:pPr/>
              <a:t>‹#›</a:t>
            </a:fld>
            <a:endParaRPr lang="en-US" altLang="en-US"/>
          </a:p>
        </p:txBody>
      </p:sp>
    </p:spTree>
    <p:extLst>
      <p:ext uri="{BB962C8B-B14F-4D97-AF65-F5344CB8AC3E}">
        <p14:creationId xmlns:p14="http://schemas.microsoft.com/office/powerpoint/2010/main" val="2511547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011348" y="1317812"/>
            <a:ext cx="362109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5822" tIns="212911" rIns="425822" bIns="212911"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2011348" y="7681632"/>
            <a:ext cx="36210913" cy="2172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5822" tIns="212911" rIns="425822" bIns="21291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2011348" y="30509697"/>
            <a:ext cx="9388513" cy="1753160"/>
          </a:xfrm>
          <a:prstGeom prst="rect">
            <a:avLst/>
          </a:prstGeom>
        </p:spPr>
        <p:txBody>
          <a:bodyPr vert="horz" lIns="425822" tIns="212911" rIns="425822" bIns="212911" rtlCol="0" anchor="ctr"/>
          <a:lstStyle>
            <a:lvl1pPr algn="l" defTabSz="4508626" fontAlgn="auto">
              <a:spcBef>
                <a:spcPts val="0"/>
              </a:spcBef>
              <a:spcAft>
                <a:spcPts val="0"/>
              </a:spcAft>
              <a:defRPr sz="5929">
                <a:solidFill>
                  <a:schemeClr val="tx1">
                    <a:tint val="75000"/>
                  </a:schemeClr>
                </a:solidFill>
                <a:latin typeface="+mn-lt"/>
              </a:defRPr>
            </a:lvl1pPr>
          </a:lstStyle>
          <a:p>
            <a:pPr>
              <a:defRPr/>
            </a:pPr>
            <a:fld id="{67E31367-3D59-43FC-88BF-08775395BAC4}" type="datetimeFigureOut">
              <a:rPr lang="en-US"/>
              <a:pPr>
                <a:defRPr/>
              </a:pPr>
              <a:t>4/7/2017</a:t>
            </a:fld>
            <a:endParaRPr lang="en-US" dirty="0"/>
          </a:p>
        </p:txBody>
      </p:sp>
      <p:sp>
        <p:nvSpPr>
          <p:cNvPr id="5" name="Footer Placeholder 4"/>
          <p:cNvSpPr>
            <a:spLocks noGrp="1"/>
          </p:cNvSpPr>
          <p:nvPr>
            <p:ph type="ftr" sz="quarter" idx="3"/>
          </p:nvPr>
        </p:nvSpPr>
        <p:spPr>
          <a:xfrm>
            <a:off x="13746148" y="30509697"/>
            <a:ext cx="12741313" cy="1753160"/>
          </a:xfrm>
          <a:prstGeom prst="rect">
            <a:avLst/>
          </a:prstGeom>
        </p:spPr>
        <p:txBody>
          <a:bodyPr vert="horz" lIns="425822" tIns="212911" rIns="425822" bIns="212911" rtlCol="0" anchor="ctr"/>
          <a:lstStyle>
            <a:lvl1pPr algn="ctr" defTabSz="4508626" fontAlgn="auto">
              <a:spcBef>
                <a:spcPts val="0"/>
              </a:spcBef>
              <a:spcAft>
                <a:spcPts val="0"/>
              </a:spcAft>
              <a:defRPr sz="5929">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28833748" y="30509697"/>
            <a:ext cx="9388513" cy="1753160"/>
          </a:xfrm>
          <a:prstGeom prst="rect">
            <a:avLst/>
          </a:prstGeom>
        </p:spPr>
        <p:txBody>
          <a:bodyPr vert="horz" wrap="square" lIns="425822" tIns="212911" rIns="425822" bIns="212911" numCol="1" anchor="ctr" anchorCtr="0" compatLnSpc="1">
            <a:prstTxWarp prst="textNoShape">
              <a:avLst/>
            </a:prstTxWarp>
          </a:bodyPr>
          <a:lstStyle>
            <a:lvl1pPr algn="r">
              <a:defRPr sz="5929">
                <a:solidFill>
                  <a:srgbClr val="898989"/>
                </a:solidFill>
              </a:defRPr>
            </a:lvl1pPr>
          </a:lstStyle>
          <a:p>
            <a:fld id="{7EF5B9C1-D26C-4F08-ACEB-07D631D45F4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08048" rtl="0" eaLnBrk="0" fontAlgn="base" hangingPunct="0">
        <a:spcBef>
          <a:spcPct val="0"/>
        </a:spcBef>
        <a:spcAft>
          <a:spcPct val="0"/>
        </a:spcAft>
        <a:defRPr sz="21706" kern="1200">
          <a:solidFill>
            <a:schemeClr val="tx1"/>
          </a:solidFill>
          <a:latin typeface="+mj-lt"/>
          <a:ea typeface="+mj-ea"/>
          <a:cs typeface="+mj-cs"/>
        </a:defRPr>
      </a:lvl1pPr>
      <a:lvl2pPr algn="ctr" defTabSz="4508048" rtl="0" eaLnBrk="0" fontAlgn="base" hangingPunct="0">
        <a:spcBef>
          <a:spcPct val="0"/>
        </a:spcBef>
        <a:spcAft>
          <a:spcPct val="0"/>
        </a:spcAft>
        <a:defRPr sz="21706">
          <a:solidFill>
            <a:schemeClr val="tx1"/>
          </a:solidFill>
          <a:latin typeface="Tahoma" pitchFamily="34" charset="0"/>
        </a:defRPr>
      </a:lvl2pPr>
      <a:lvl3pPr algn="ctr" defTabSz="4508048" rtl="0" eaLnBrk="0" fontAlgn="base" hangingPunct="0">
        <a:spcBef>
          <a:spcPct val="0"/>
        </a:spcBef>
        <a:spcAft>
          <a:spcPct val="0"/>
        </a:spcAft>
        <a:defRPr sz="21706">
          <a:solidFill>
            <a:schemeClr val="tx1"/>
          </a:solidFill>
          <a:latin typeface="Tahoma" pitchFamily="34" charset="0"/>
        </a:defRPr>
      </a:lvl3pPr>
      <a:lvl4pPr algn="ctr" defTabSz="4508048" rtl="0" eaLnBrk="0" fontAlgn="base" hangingPunct="0">
        <a:spcBef>
          <a:spcPct val="0"/>
        </a:spcBef>
        <a:spcAft>
          <a:spcPct val="0"/>
        </a:spcAft>
        <a:defRPr sz="21706">
          <a:solidFill>
            <a:schemeClr val="tx1"/>
          </a:solidFill>
          <a:latin typeface="Tahoma" pitchFamily="34" charset="0"/>
        </a:defRPr>
      </a:lvl4pPr>
      <a:lvl5pPr algn="ctr" defTabSz="4508048" rtl="0" eaLnBrk="0" fontAlgn="base" hangingPunct="0">
        <a:spcBef>
          <a:spcPct val="0"/>
        </a:spcBef>
        <a:spcAft>
          <a:spcPct val="0"/>
        </a:spcAft>
        <a:defRPr sz="21706">
          <a:solidFill>
            <a:schemeClr val="tx1"/>
          </a:solidFill>
          <a:latin typeface="Tahoma" pitchFamily="34" charset="0"/>
        </a:defRPr>
      </a:lvl5pPr>
      <a:lvl6pPr marL="484085" algn="ctr" defTabSz="4508048" rtl="0" fontAlgn="base">
        <a:spcBef>
          <a:spcPct val="0"/>
        </a:spcBef>
        <a:spcAft>
          <a:spcPct val="0"/>
        </a:spcAft>
        <a:defRPr sz="21706">
          <a:solidFill>
            <a:schemeClr val="tx1"/>
          </a:solidFill>
          <a:latin typeface="Tahoma" pitchFamily="34" charset="0"/>
        </a:defRPr>
      </a:lvl6pPr>
      <a:lvl7pPr marL="968172" algn="ctr" defTabSz="4508048" rtl="0" fontAlgn="base">
        <a:spcBef>
          <a:spcPct val="0"/>
        </a:spcBef>
        <a:spcAft>
          <a:spcPct val="0"/>
        </a:spcAft>
        <a:defRPr sz="21706">
          <a:solidFill>
            <a:schemeClr val="tx1"/>
          </a:solidFill>
          <a:latin typeface="Tahoma" pitchFamily="34" charset="0"/>
        </a:defRPr>
      </a:lvl7pPr>
      <a:lvl8pPr marL="1452257" algn="ctr" defTabSz="4508048" rtl="0" fontAlgn="base">
        <a:spcBef>
          <a:spcPct val="0"/>
        </a:spcBef>
        <a:spcAft>
          <a:spcPct val="0"/>
        </a:spcAft>
        <a:defRPr sz="21706">
          <a:solidFill>
            <a:schemeClr val="tx1"/>
          </a:solidFill>
          <a:latin typeface="Tahoma" pitchFamily="34" charset="0"/>
        </a:defRPr>
      </a:lvl8pPr>
      <a:lvl9pPr marL="1936343" algn="ctr" defTabSz="4508048" rtl="0" fontAlgn="base">
        <a:spcBef>
          <a:spcPct val="0"/>
        </a:spcBef>
        <a:spcAft>
          <a:spcPct val="0"/>
        </a:spcAft>
        <a:defRPr sz="21706">
          <a:solidFill>
            <a:schemeClr val="tx1"/>
          </a:solidFill>
          <a:latin typeface="Tahoma" pitchFamily="34" charset="0"/>
        </a:defRPr>
      </a:lvl9pPr>
    </p:titleStyle>
    <p:bodyStyle>
      <a:lvl1pPr marL="1689258" indent="-1689258" algn="l" defTabSz="4508048" rtl="0" eaLnBrk="0" fontAlgn="base" hangingPunct="0">
        <a:spcBef>
          <a:spcPct val="20000"/>
        </a:spcBef>
        <a:spcAft>
          <a:spcPct val="0"/>
        </a:spcAft>
        <a:buFont typeface="Arial" panose="020B0604020202020204" pitchFamily="34" charset="0"/>
        <a:buChar char="•"/>
        <a:defRPr sz="15776" kern="1200">
          <a:solidFill>
            <a:schemeClr val="tx1"/>
          </a:solidFill>
          <a:latin typeface="+mn-lt"/>
          <a:ea typeface="+mn-ea"/>
          <a:cs typeface="+mn-cs"/>
        </a:defRPr>
      </a:lvl1pPr>
      <a:lvl2pPr marL="3662580" indent="-1408555" algn="l" defTabSz="4508048" rtl="0" eaLnBrk="0" fontAlgn="base" hangingPunct="0">
        <a:spcBef>
          <a:spcPct val="20000"/>
        </a:spcBef>
        <a:spcAft>
          <a:spcPct val="0"/>
        </a:spcAft>
        <a:buFont typeface="Arial" panose="020B0604020202020204" pitchFamily="34" charset="0"/>
        <a:buChar char="–"/>
        <a:defRPr sz="13764" kern="1200">
          <a:solidFill>
            <a:schemeClr val="tx1"/>
          </a:solidFill>
          <a:latin typeface="+mn-lt"/>
          <a:ea typeface="+mn-ea"/>
          <a:cs typeface="+mn-cs"/>
        </a:defRPr>
      </a:lvl2pPr>
      <a:lvl3pPr marL="5634219" indent="-1126172" algn="l" defTabSz="4508048" rtl="0" eaLnBrk="0" fontAlgn="base" hangingPunct="0">
        <a:spcBef>
          <a:spcPct val="20000"/>
        </a:spcBef>
        <a:spcAft>
          <a:spcPct val="0"/>
        </a:spcAft>
        <a:buFont typeface="Arial" panose="020B0604020202020204" pitchFamily="34" charset="0"/>
        <a:buChar char="•"/>
        <a:defRPr sz="11753" kern="1200">
          <a:solidFill>
            <a:schemeClr val="tx1"/>
          </a:solidFill>
          <a:latin typeface="+mn-lt"/>
          <a:ea typeface="+mn-ea"/>
          <a:cs typeface="+mn-cs"/>
        </a:defRPr>
      </a:lvl3pPr>
      <a:lvl4pPr marL="7889925" indent="-1126172" algn="l" defTabSz="4508048" rtl="0" eaLnBrk="0" fontAlgn="base" hangingPunct="0">
        <a:spcBef>
          <a:spcPct val="20000"/>
        </a:spcBef>
        <a:spcAft>
          <a:spcPct val="0"/>
        </a:spcAft>
        <a:buFont typeface="Arial" panose="020B0604020202020204" pitchFamily="34" charset="0"/>
        <a:buChar char="–"/>
        <a:defRPr sz="9953" kern="1200">
          <a:solidFill>
            <a:schemeClr val="tx1"/>
          </a:solidFill>
          <a:latin typeface="+mn-lt"/>
          <a:ea typeface="+mn-ea"/>
          <a:cs typeface="+mn-cs"/>
        </a:defRPr>
      </a:lvl4pPr>
      <a:lvl5pPr marL="10143950" indent="-1126172" algn="l" defTabSz="4508048" rtl="0" eaLnBrk="0" fontAlgn="base" hangingPunct="0">
        <a:spcBef>
          <a:spcPct val="20000"/>
        </a:spcBef>
        <a:spcAft>
          <a:spcPct val="0"/>
        </a:spcAft>
        <a:buFont typeface="Arial" panose="020B0604020202020204" pitchFamily="34" charset="0"/>
        <a:buChar char="»"/>
        <a:defRPr sz="9953" kern="1200">
          <a:solidFill>
            <a:schemeClr val="tx1"/>
          </a:solidFill>
          <a:latin typeface="+mn-lt"/>
          <a:ea typeface="+mn-ea"/>
          <a:cs typeface="+mn-cs"/>
        </a:defRPr>
      </a:lvl5pPr>
      <a:lvl6pPr marL="12398722" indent="-1127156" algn="l" defTabSz="4508626" rtl="0" eaLnBrk="1" latinLnBrk="0" hangingPunct="1">
        <a:spcBef>
          <a:spcPct val="20000"/>
        </a:spcBef>
        <a:buFont typeface="Arial" pitchFamily="34" charset="0"/>
        <a:buChar char="•"/>
        <a:defRPr sz="9953" kern="1200">
          <a:solidFill>
            <a:schemeClr val="tx1"/>
          </a:solidFill>
          <a:latin typeface="+mn-lt"/>
          <a:ea typeface="+mn-ea"/>
          <a:cs typeface="+mn-cs"/>
        </a:defRPr>
      </a:lvl6pPr>
      <a:lvl7pPr marL="14653037" indent="-1127156" algn="l" defTabSz="4508626" rtl="0" eaLnBrk="1" latinLnBrk="0" hangingPunct="1">
        <a:spcBef>
          <a:spcPct val="20000"/>
        </a:spcBef>
        <a:buFont typeface="Arial" pitchFamily="34" charset="0"/>
        <a:buChar char="•"/>
        <a:defRPr sz="9953" kern="1200">
          <a:solidFill>
            <a:schemeClr val="tx1"/>
          </a:solidFill>
          <a:latin typeface="+mn-lt"/>
          <a:ea typeface="+mn-ea"/>
          <a:cs typeface="+mn-cs"/>
        </a:defRPr>
      </a:lvl7pPr>
      <a:lvl8pPr marL="16907350" indent="-1127156" algn="l" defTabSz="4508626" rtl="0" eaLnBrk="1" latinLnBrk="0" hangingPunct="1">
        <a:spcBef>
          <a:spcPct val="20000"/>
        </a:spcBef>
        <a:buFont typeface="Arial" pitchFamily="34" charset="0"/>
        <a:buChar char="•"/>
        <a:defRPr sz="9953" kern="1200">
          <a:solidFill>
            <a:schemeClr val="tx1"/>
          </a:solidFill>
          <a:latin typeface="+mn-lt"/>
          <a:ea typeface="+mn-ea"/>
          <a:cs typeface="+mn-cs"/>
        </a:defRPr>
      </a:lvl8pPr>
      <a:lvl9pPr marL="19161662" indent="-1127156" algn="l" defTabSz="4508626" rtl="0" eaLnBrk="1" latinLnBrk="0" hangingPunct="1">
        <a:spcBef>
          <a:spcPct val="20000"/>
        </a:spcBef>
        <a:buFont typeface="Arial" pitchFamily="34" charset="0"/>
        <a:buChar char="•"/>
        <a:defRPr sz="9953" kern="1200">
          <a:solidFill>
            <a:schemeClr val="tx1"/>
          </a:solidFill>
          <a:latin typeface="+mn-lt"/>
          <a:ea typeface="+mn-ea"/>
          <a:cs typeface="+mn-cs"/>
        </a:defRPr>
      </a:lvl9pPr>
    </p:bodyStyle>
    <p:otherStyle>
      <a:defPPr>
        <a:defRPr lang="en-US"/>
      </a:defPPr>
      <a:lvl1pPr marL="0" algn="l" defTabSz="4508626" rtl="0" eaLnBrk="1" latinLnBrk="0" hangingPunct="1">
        <a:defRPr sz="8894" kern="1200">
          <a:solidFill>
            <a:schemeClr val="tx1"/>
          </a:solidFill>
          <a:latin typeface="+mn-lt"/>
          <a:ea typeface="+mn-ea"/>
          <a:cs typeface="+mn-cs"/>
        </a:defRPr>
      </a:lvl1pPr>
      <a:lvl2pPr marL="2254313" algn="l" defTabSz="4508626" rtl="0" eaLnBrk="1" latinLnBrk="0" hangingPunct="1">
        <a:defRPr sz="8894" kern="1200">
          <a:solidFill>
            <a:schemeClr val="tx1"/>
          </a:solidFill>
          <a:latin typeface="+mn-lt"/>
          <a:ea typeface="+mn-ea"/>
          <a:cs typeface="+mn-cs"/>
        </a:defRPr>
      </a:lvl2pPr>
      <a:lvl3pPr marL="4508626" algn="l" defTabSz="4508626" rtl="0" eaLnBrk="1" latinLnBrk="0" hangingPunct="1">
        <a:defRPr sz="8894" kern="1200">
          <a:solidFill>
            <a:schemeClr val="tx1"/>
          </a:solidFill>
          <a:latin typeface="+mn-lt"/>
          <a:ea typeface="+mn-ea"/>
          <a:cs typeface="+mn-cs"/>
        </a:defRPr>
      </a:lvl3pPr>
      <a:lvl4pPr marL="6762940" algn="l" defTabSz="4508626" rtl="0" eaLnBrk="1" latinLnBrk="0" hangingPunct="1">
        <a:defRPr sz="8894" kern="1200">
          <a:solidFill>
            <a:schemeClr val="tx1"/>
          </a:solidFill>
          <a:latin typeface="+mn-lt"/>
          <a:ea typeface="+mn-ea"/>
          <a:cs typeface="+mn-cs"/>
        </a:defRPr>
      </a:lvl4pPr>
      <a:lvl5pPr marL="9017254" algn="l" defTabSz="4508626" rtl="0" eaLnBrk="1" latinLnBrk="0" hangingPunct="1">
        <a:defRPr sz="8894" kern="1200">
          <a:solidFill>
            <a:schemeClr val="tx1"/>
          </a:solidFill>
          <a:latin typeface="+mn-lt"/>
          <a:ea typeface="+mn-ea"/>
          <a:cs typeface="+mn-cs"/>
        </a:defRPr>
      </a:lvl5pPr>
      <a:lvl6pPr marL="11271565" algn="l" defTabSz="4508626" rtl="0" eaLnBrk="1" latinLnBrk="0" hangingPunct="1">
        <a:defRPr sz="8894" kern="1200">
          <a:solidFill>
            <a:schemeClr val="tx1"/>
          </a:solidFill>
          <a:latin typeface="+mn-lt"/>
          <a:ea typeface="+mn-ea"/>
          <a:cs typeface="+mn-cs"/>
        </a:defRPr>
      </a:lvl6pPr>
      <a:lvl7pPr marL="13525879" algn="l" defTabSz="4508626" rtl="0" eaLnBrk="1" latinLnBrk="0" hangingPunct="1">
        <a:defRPr sz="8894" kern="1200">
          <a:solidFill>
            <a:schemeClr val="tx1"/>
          </a:solidFill>
          <a:latin typeface="+mn-lt"/>
          <a:ea typeface="+mn-ea"/>
          <a:cs typeface="+mn-cs"/>
        </a:defRPr>
      </a:lvl7pPr>
      <a:lvl8pPr marL="15780193" algn="l" defTabSz="4508626" rtl="0" eaLnBrk="1" latinLnBrk="0" hangingPunct="1">
        <a:defRPr sz="8894" kern="1200">
          <a:solidFill>
            <a:schemeClr val="tx1"/>
          </a:solidFill>
          <a:latin typeface="+mn-lt"/>
          <a:ea typeface="+mn-ea"/>
          <a:cs typeface="+mn-cs"/>
        </a:defRPr>
      </a:lvl8pPr>
      <a:lvl9pPr marL="18034507" algn="l" defTabSz="4508626" rtl="0" eaLnBrk="1" latinLnBrk="0" hangingPunct="1">
        <a:defRPr sz="889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p:cNvSpPr txBox="1"/>
          <p:nvPr/>
        </p:nvSpPr>
        <p:spPr>
          <a:xfrm>
            <a:off x="7467600" y="15773400"/>
            <a:ext cx="4121075" cy="307777"/>
          </a:xfrm>
          <a:prstGeom prst="rect">
            <a:avLst/>
          </a:prstGeom>
          <a:noFill/>
        </p:spPr>
        <p:txBody>
          <a:bodyPr wrap="square" rtlCol="0">
            <a:spAutoFit/>
          </a:bodyPr>
          <a:lstStyle/>
          <a:p>
            <a:r>
              <a:rPr lang="en-US" sz="1400" dirty="0"/>
              <a:t>Cases, et al. </a:t>
            </a:r>
            <a:r>
              <a:rPr lang="en-US" sz="1400" i="1" dirty="0"/>
              <a:t>Langmuir</a:t>
            </a:r>
            <a:r>
              <a:rPr lang="en-US" sz="1400" dirty="0"/>
              <a:t>, Vol. 8, No. 11, 1992</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1875" y="16542184"/>
            <a:ext cx="11076923" cy="7384616"/>
          </a:xfrm>
          <a:prstGeom prst="rect">
            <a:avLst/>
          </a:prstGeom>
        </p:spPr>
      </p:pic>
      <p:sp>
        <p:nvSpPr>
          <p:cNvPr id="2050" name="TextBox 3"/>
          <p:cNvSpPr txBox="1">
            <a:spLocks noChangeArrowheads="1"/>
          </p:cNvSpPr>
          <p:nvPr/>
        </p:nvSpPr>
        <p:spPr bwMode="auto">
          <a:xfrm>
            <a:off x="-9525" y="-45255"/>
            <a:ext cx="40243125" cy="4495347"/>
          </a:xfrm>
          <a:prstGeom prst="rect">
            <a:avLst/>
          </a:prstGeom>
          <a:gradFill rotWithShape="1">
            <a:gsLst>
              <a:gs pos="0">
                <a:schemeClr val="accent4">
                  <a:lumMod val="75000"/>
                </a:schemeClr>
              </a:gs>
              <a:gs pos="100000">
                <a:schemeClr val="tx2">
                  <a:lumMod val="60000"/>
                  <a:lumOff val="40000"/>
                </a:schemeClr>
              </a:gs>
            </a:gsLst>
            <a:lin ang="2700000" scaled="1"/>
          </a:gradFill>
          <a:ln>
            <a:noFill/>
          </a:ln>
        </p:spPr>
        <p:txBody>
          <a:bodyPr wrap="square" lIns="106627" tIns="290456" rIns="106627" bIns="290456">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defTabSz="4257675"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4257675"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4257675"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4257675" eaLnBrk="0" fontAlgn="base" hangingPunct="0">
              <a:spcBef>
                <a:spcPct val="0"/>
              </a:spcBef>
              <a:spcAft>
                <a:spcPct val="0"/>
              </a:spcAft>
              <a:defRPr sz="2800">
                <a:solidFill>
                  <a:schemeClr val="tx1"/>
                </a:solidFill>
                <a:latin typeface="Tahoma" panose="020B0604030504040204" pitchFamily="34" charset="0"/>
              </a:defRPr>
            </a:lvl9pPr>
          </a:lstStyle>
          <a:p>
            <a:pPr algn="ctr" eaLnBrk="1" hangingPunct="1"/>
            <a:r>
              <a:rPr lang="en-US" altLang="en-US" sz="7400" dirty="0">
                <a:solidFill>
                  <a:schemeClr val="bg1"/>
                </a:solidFill>
              </a:rPr>
              <a:t>  </a:t>
            </a:r>
            <a:r>
              <a:rPr lang="en-US" altLang="en-US" sz="8000" dirty="0">
                <a:solidFill>
                  <a:schemeClr val="bg1"/>
                </a:solidFill>
              </a:rPr>
              <a:t>The Optically Observed Water Uptake of Dry-generated Clay Aerosol </a:t>
            </a:r>
          </a:p>
          <a:p>
            <a:pPr algn="ctr" eaLnBrk="1" hangingPunct="1"/>
            <a:r>
              <a:rPr lang="en-US" altLang="en-US" sz="8000" dirty="0">
                <a:solidFill>
                  <a:schemeClr val="bg1"/>
                </a:solidFill>
              </a:rPr>
              <a:t>and the Influence of Experimental Variables</a:t>
            </a:r>
          </a:p>
          <a:p>
            <a:pPr lvl="0" algn="ctr" eaLnBrk="1" hangingPunct="1"/>
            <a:r>
              <a:rPr lang="en-US" altLang="en-US" sz="5400" b="1" dirty="0">
                <a:solidFill>
                  <a:prstClr val="white"/>
                </a:solidFill>
              </a:rPr>
              <a:t>Jillian Morang</a:t>
            </a:r>
            <a:r>
              <a:rPr lang="en-US" altLang="en-US" sz="5400" dirty="0">
                <a:solidFill>
                  <a:prstClr val="white"/>
                </a:solidFill>
              </a:rPr>
              <a:t>, Tyler Galpin, and</a:t>
            </a:r>
            <a:r>
              <a:rPr lang="en-US" altLang="en-US" sz="5400" b="1" dirty="0">
                <a:solidFill>
                  <a:prstClr val="white"/>
                </a:solidFill>
              </a:rPr>
              <a:t> </a:t>
            </a:r>
            <a:r>
              <a:rPr lang="en-US" altLang="en-US" sz="5400" dirty="0">
                <a:solidFill>
                  <a:prstClr val="white"/>
                </a:solidFill>
              </a:rPr>
              <a:t>Margaret E. Greenslade</a:t>
            </a:r>
          </a:p>
          <a:p>
            <a:pPr algn="ctr" eaLnBrk="1" hangingPunct="1"/>
            <a:r>
              <a:rPr lang="en-US" altLang="en-US" sz="4000" dirty="0">
                <a:solidFill>
                  <a:prstClr val="white"/>
                </a:solidFill>
              </a:rPr>
              <a:t>University of New Hampshire, Chemistry Department, Durham, NH 03824 </a:t>
            </a:r>
          </a:p>
        </p:txBody>
      </p:sp>
      <p:sp>
        <p:nvSpPr>
          <p:cNvPr id="9" name="TextBox 8"/>
          <p:cNvSpPr txBox="1"/>
          <p:nvPr/>
        </p:nvSpPr>
        <p:spPr>
          <a:xfrm>
            <a:off x="96572" y="5164289"/>
            <a:ext cx="11719112" cy="1213750"/>
          </a:xfrm>
          <a:prstGeom prst="rect">
            <a:avLst/>
          </a:prstGeom>
          <a:gradFill flip="none" rotWithShape="1">
            <a:gsLst>
              <a:gs pos="0">
                <a:schemeClr val="accent4">
                  <a:lumMod val="75000"/>
                </a:schemeClr>
              </a:gs>
              <a:gs pos="50000">
                <a:schemeClr val="accent1">
                  <a:shade val="67500"/>
                  <a:satMod val="115000"/>
                </a:schemeClr>
              </a:gs>
              <a:gs pos="100000">
                <a:schemeClr val="tx2">
                  <a:lumMod val="60000"/>
                  <a:lumOff val="40000"/>
                </a:schemeClr>
              </a:gs>
            </a:gsLst>
            <a:lin ang="2700000" scaled="1"/>
            <a:tileRect/>
          </a:gradFill>
          <a:ln>
            <a:solidFill>
              <a:schemeClr val="tx1"/>
            </a:solidFill>
          </a:ln>
        </p:spPr>
        <p:txBody>
          <a:bodyPr lIns="106627" tIns="53313" rIns="106627" bIns="53313">
            <a:spAutoFit/>
          </a:bodyPr>
          <a:lstStyle/>
          <a:p>
            <a:pPr algn="ctr" defTabSz="4508626" fontAlgn="auto">
              <a:spcBef>
                <a:spcPts val="0"/>
              </a:spcBef>
              <a:spcAft>
                <a:spcPts val="0"/>
              </a:spcAft>
              <a:defRPr/>
            </a:pPr>
            <a:r>
              <a:rPr lang="en-US" sz="6988" dirty="0">
                <a:solidFill>
                  <a:schemeClr val="bg1"/>
                </a:solidFill>
                <a:latin typeface="+mn-lt"/>
              </a:rPr>
              <a:t>Introduction</a:t>
            </a:r>
          </a:p>
        </p:txBody>
      </p:sp>
      <p:sp>
        <p:nvSpPr>
          <p:cNvPr id="14" name="TextBox 13"/>
          <p:cNvSpPr txBox="1"/>
          <p:nvPr/>
        </p:nvSpPr>
        <p:spPr>
          <a:xfrm>
            <a:off x="12206568" y="5167032"/>
            <a:ext cx="15820465" cy="1213750"/>
          </a:xfrm>
          <a:prstGeom prst="rect">
            <a:avLst/>
          </a:prstGeom>
          <a:gradFill flip="none" rotWithShape="1">
            <a:gsLst>
              <a:gs pos="0">
                <a:schemeClr val="accent4">
                  <a:lumMod val="75000"/>
                </a:schemeClr>
              </a:gs>
              <a:gs pos="50000">
                <a:schemeClr val="accent1">
                  <a:shade val="67500"/>
                  <a:satMod val="115000"/>
                </a:schemeClr>
              </a:gs>
              <a:gs pos="100000">
                <a:schemeClr val="tx2">
                  <a:lumMod val="60000"/>
                  <a:lumOff val="40000"/>
                </a:schemeClr>
              </a:gs>
            </a:gsLst>
            <a:lin ang="2700000" scaled="1"/>
            <a:tileRect/>
          </a:gradFill>
          <a:ln>
            <a:solidFill>
              <a:schemeClr val="tx1"/>
            </a:solidFill>
          </a:ln>
        </p:spPr>
        <p:txBody>
          <a:bodyPr lIns="106627" tIns="53313" rIns="106627" bIns="53313">
            <a:spAutoFit/>
          </a:bodyPr>
          <a:lstStyle>
            <a:lvl1pPr>
              <a:defRPr sz="8400">
                <a:solidFill>
                  <a:schemeClr val="tx1"/>
                </a:solidFill>
                <a:latin typeface="Tahoma" pitchFamily="34" charset="0"/>
              </a:defRPr>
            </a:lvl1pPr>
            <a:lvl2pPr marL="742950" indent="-285750">
              <a:defRPr sz="8400">
                <a:solidFill>
                  <a:schemeClr val="tx1"/>
                </a:solidFill>
                <a:latin typeface="Tahoma" pitchFamily="34" charset="0"/>
              </a:defRPr>
            </a:lvl2pPr>
            <a:lvl3pPr marL="1143000" indent="-228600">
              <a:defRPr sz="8400">
                <a:solidFill>
                  <a:schemeClr val="tx1"/>
                </a:solidFill>
                <a:latin typeface="Tahoma" pitchFamily="34" charset="0"/>
              </a:defRPr>
            </a:lvl3pPr>
            <a:lvl4pPr marL="1600200" indent="-228600">
              <a:defRPr sz="8400">
                <a:solidFill>
                  <a:schemeClr val="tx1"/>
                </a:solidFill>
                <a:latin typeface="Tahoma" pitchFamily="34" charset="0"/>
              </a:defRPr>
            </a:lvl4pPr>
            <a:lvl5pPr marL="2057400" indent="-228600">
              <a:defRPr sz="8400">
                <a:solidFill>
                  <a:schemeClr val="tx1"/>
                </a:solidFill>
                <a:latin typeface="Tahoma" pitchFamily="34" charset="0"/>
              </a:defRPr>
            </a:lvl5pPr>
            <a:lvl6pPr marL="2514600" indent="-228600" defTabSz="4257675" fontAlgn="base">
              <a:spcBef>
                <a:spcPct val="0"/>
              </a:spcBef>
              <a:spcAft>
                <a:spcPct val="0"/>
              </a:spcAft>
              <a:defRPr sz="8400">
                <a:solidFill>
                  <a:schemeClr val="tx1"/>
                </a:solidFill>
                <a:latin typeface="Tahoma" pitchFamily="34" charset="0"/>
              </a:defRPr>
            </a:lvl6pPr>
            <a:lvl7pPr marL="2971800" indent="-228600" defTabSz="4257675" fontAlgn="base">
              <a:spcBef>
                <a:spcPct val="0"/>
              </a:spcBef>
              <a:spcAft>
                <a:spcPct val="0"/>
              </a:spcAft>
              <a:defRPr sz="8400">
                <a:solidFill>
                  <a:schemeClr val="tx1"/>
                </a:solidFill>
                <a:latin typeface="Tahoma" pitchFamily="34" charset="0"/>
              </a:defRPr>
            </a:lvl7pPr>
            <a:lvl8pPr marL="3429000" indent="-228600" defTabSz="4257675" fontAlgn="base">
              <a:spcBef>
                <a:spcPct val="0"/>
              </a:spcBef>
              <a:spcAft>
                <a:spcPct val="0"/>
              </a:spcAft>
              <a:defRPr sz="8400">
                <a:solidFill>
                  <a:schemeClr val="tx1"/>
                </a:solidFill>
                <a:latin typeface="Tahoma" pitchFamily="34" charset="0"/>
              </a:defRPr>
            </a:lvl8pPr>
            <a:lvl9pPr marL="3886200" indent="-228600" defTabSz="4257675" fontAlgn="base">
              <a:spcBef>
                <a:spcPct val="0"/>
              </a:spcBef>
              <a:spcAft>
                <a:spcPct val="0"/>
              </a:spcAft>
              <a:defRPr sz="8400">
                <a:solidFill>
                  <a:schemeClr val="tx1"/>
                </a:solidFill>
                <a:latin typeface="Tahoma" pitchFamily="34" charset="0"/>
              </a:defRPr>
            </a:lvl9pPr>
          </a:lstStyle>
          <a:p>
            <a:pPr algn="ctr">
              <a:defRPr/>
            </a:pPr>
            <a:r>
              <a:rPr lang="en-US" altLang="en-US" sz="6988" dirty="0">
                <a:solidFill>
                  <a:schemeClr val="bg1"/>
                </a:solidFill>
              </a:rPr>
              <a:t>Dry Aerosol Generation</a:t>
            </a:r>
          </a:p>
        </p:txBody>
      </p:sp>
      <p:sp>
        <p:nvSpPr>
          <p:cNvPr id="15" name="TextBox 14"/>
          <p:cNvSpPr txBox="1"/>
          <p:nvPr/>
        </p:nvSpPr>
        <p:spPr>
          <a:xfrm>
            <a:off x="28417917" y="5164289"/>
            <a:ext cx="11719112" cy="1213750"/>
          </a:xfrm>
          <a:prstGeom prst="rect">
            <a:avLst/>
          </a:prstGeom>
          <a:gradFill flip="none" rotWithShape="1">
            <a:gsLst>
              <a:gs pos="0">
                <a:schemeClr val="accent4">
                  <a:lumMod val="75000"/>
                </a:schemeClr>
              </a:gs>
              <a:gs pos="50000">
                <a:schemeClr val="accent1">
                  <a:shade val="67500"/>
                  <a:satMod val="115000"/>
                </a:schemeClr>
              </a:gs>
              <a:gs pos="100000">
                <a:schemeClr val="tx2">
                  <a:lumMod val="60000"/>
                  <a:lumOff val="40000"/>
                </a:schemeClr>
              </a:gs>
            </a:gsLst>
            <a:lin ang="2700000" scaled="1"/>
            <a:tileRect/>
          </a:gradFill>
          <a:ln>
            <a:solidFill>
              <a:schemeClr val="tx1"/>
            </a:solidFill>
          </a:ln>
        </p:spPr>
        <p:txBody>
          <a:bodyPr lIns="106627" tIns="53313" rIns="106627" bIns="53313">
            <a:spAutoFit/>
          </a:bodyPr>
          <a:lstStyle/>
          <a:p>
            <a:pPr algn="ctr" defTabSz="4508626" fontAlgn="auto">
              <a:spcBef>
                <a:spcPts val="0"/>
              </a:spcBef>
              <a:spcAft>
                <a:spcPts val="0"/>
              </a:spcAft>
              <a:defRPr/>
            </a:pPr>
            <a:r>
              <a:rPr lang="en-US" sz="6988" dirty="0">
                <a:solidFill>
                  <a:schemeClr val="bg1"/>
                </a:solidFill>
                <a:latin typeface="+mn-lt"/>
              </a:rPr>
              <a:t>Discussion</a:t>
            </a:r>
          </a:p>
        </p:txBody>
      </p:sp>
      <p:sp>
        <p:nvSpPr>
          <p:cNvPr id="2055" name="TextBox 17"/>
          <p:cNvSpPr txBox="1">
            <a:spLocks noChangeArrowheads="1"/>
          </p:cNvSpPr>
          <p:nvPr/>
        </p:nvSpPr>
        <p:spPr bwMode="auto">
          <a:xfrm>
            <a:off x="12369607" y="6454591"/>
            <a:ext cx="8790470" cy="4796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627" tIns="53313" rIns="106627" bIns="53313">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defTabSz="4257675"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4257675"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4257675"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4257675"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spcBef>
                <a:spcPts val="1200"/>
              </a:spcBef>
              <a:buFont typeface="Arial" panose="020B0604020202020204" pitchFamily="34" charset="0"/>
              <a:buChar char="•"/>
            </a:pPr>
            <a:r>
              <a:rPr lang="en-US" altLang="en-US" sz="2647" dirty="0">
                <a:cs typeface="Tahoma" panose="020B0604030504040204" pitchFamily="34" charset="0"/>
              </a:rPr>
              <a:t>Aerosols were dry-generated with a Burrell wrist action shaker and side-arm flask.</a:t>
            </a:r>
          </a:p>
          <a:p>
            <a:pPr eaLnBrk="1" hangingPunct="1">
              <a:spcBef>
                <a:spcPts val="1200"/>
              </a:spcBef>
              <a:buFont typeface="Arial" panose="020B0604020202020204" pitchFamily="34" charset="0"/>
              <a:buChar char="•"/>
            </a:pPr>
            <a:r>
              <a:rPr lang="en-US" altLang="en-US" sz="2647" dirty="0">
                <a:cs typeface="Tahoma" panose="020B0604030504040204" pitchFamily="34" charset="0"/>
              </a:rPr>
              <a:t>Dry, ground clay is placed in the bottom of a side-arm flask with four agitators.</a:t>
            </a:r>
          </a:p>
          <a:p>
            <a:pPr eaLnBrk="1" hangingPunct="1">
              <a:spcBef>
                <a:spcPts val="1200"/>
              </a:spcBef>
              <a:buFont typeface="Arial" panose="020B0604020202020204" pitchFamily="34" charset="0"/>
              <a:buChar char="•"/>
            </a:pPr>
            <a:r>
              <a:rPr lang="en-US" altLang="en-US" sz="2647" dirty="0">
                <a:cs typeface="Tahoma" panose="020B0604030504040204" pitchFamily="34" charset="0"/>
              </a:rPr>
              <a:t>A stream of nitrogen flowed down a center tube and out the side arm.</a:t>
            </a:r>
          </a:p>
          <a:p>
            <a:pPr eaLnBrk="1" hangingPunct="1">
              <a:spcBef>
                <a:spcPts val="1200"/>
              </a:spcBef>
              <a:buFont typeface="Arial" panose="020B0604020202020204" pitchFamily="34" charset="0"/>
              <a:buChar char="•"/>
            </a:pPr>
            <a:r>
              <a:rPr lang="en-US" altLang="en-US" sz="2647" dirty="0">
                <a:cs typeface="Tahoma" panose="020B0604030504040204" pitchFamily="34" charset="0"/>
              </a:rPr>
              <a:t>Shaking motion, agitators, and nitrogen flow work together to suspend clay particles.</a:t>
            </a:r>
          </a:p>
          <a:p>
            <a:pPr eaLnBrk="1" hangingPunct="1">
              <a:spcBef>
                <a:spcPts val="1200"/>
              </a:spcBef>
              <a:buFont typeface="Arial" panose="020B0604020202020204" pitchFamily="34" charset="0"/>
              <a:buChar char="•"/>
            </a:pPr>
            <a:r>
              <a:rPr lang="en-US" altLang="en-US" sz="2647" dirty="0">
                <a:solidFill>
                  <a:prstClr val="black"/>
                </a:solidFill>
                <a:cs typeface="Tahoma" panose="020B0604030504040204" pitchFamily="34" charset="0"/>
              </a:rPr>
              <a:t>Settling volume and PIXE impactor remove particles &gt;1</a:t>
            </a:r>
            <a:r>
              <a:rPr lang="el-GR" altLang="en-US" sz="2647" dirty="0">
                <a:solidFill>
                  <a:prstClr val="black"/>
                </a:solidFill>
                <a:cs typeface="Calibri" panose="020F0502020204030204" pitchFamily="34" charset="0"/>
              </a:rPr>
              <a:t>μ</a:t>
            </a:r>
            <a:r>
              <a:rPr lang="en-US" altLang="en-US" sz="2647" dirty="0">
                <a:solidFill>
                  <a:prstClr val="black"/>
                </a:solidFill>
                <a:cs typeface="Calibri" panose="020F0502020204030204" pitchFamily="34" charset="0"/>
              </a:rPr>
              <a:t>m.</a:t>
            </a:r>
            <a:endParaRPr lang="en-US" altLang="en-US" sz="2647" dirty="0">
              <a:cs typeface="Tahoma" panose="020B0604030504040204" pitchFamily="34" charset="0"/>
            </a:endParaRPr>
          </a:p>
        </p:txBody>
      </p:sp>
      <p:sp>
        <p:nvSpPr>
          <p:cNvPr id="19" name="TextBox 18"/>
          <p:cNvSpPr txBox="1"/>
          <p:nvPr/>
        </p:nvSpPr>
        <p:spPr>
          <a:xfrm>
            <a:off x="76200" y="17760050"/>
            <a:ext cx="11771220" cy="1213750"/>
          </a:xfrm>
          <a:prstGeom prst="rect">
            <a:avLst/>
          </a:prstGeom>
          <a:gradFill flip="none" rotWithShape="1">
            <a:gsLst>
              <a:gs pos="0">
                <a:schemeClr val="accent4">
                  <a:lumMod val="75000"/>
                </a:schemeClr>
              </a:gs>
              <a:gs pos="50000">
                <a:schemeClr val="accent1">
                  <a:shade val="67500"/>
                  <a:satMod val="115000"/>
                </a:schemeClr>
              </a:gs>
              <a:gs pos="100000">
                <a:schemeClr val="tx2">
                  <a:lumMod val="60000"/>
                  <a:lumOff val="40000"/>
                </a:schemeClr>
              </a:gs>
            </a:gsLst>
            <a:lin ang="2700000" scaled="1"/>
            <a:tileRect/>
          </a:gradFill>
          <a:ln>
            <a:solidFill>
              <a:schemeClr val="tx1"/>
            </a:solidFill>
          </a:ln>
        </p:spPr>
        <p:txBody>
          <a:bodyPr lIns="106627" tIns="53313" rIns="106627" bIns="53313">
            <a:spAutoFit/>
          </a:bodyPr>
          <a:lstStyle>
            <a:lvl1pPr>
              <a:defRPr sz="8400">
                <a:solidFill>
                  <a:schemeClr val="tx1"/>
                </a:solidFill>
                <a:latin typeface="Tahoma" pitchFamily="34" charset="0"/>
              </a:defRPr>
            </a:lvl1pPr>
            <a:lvl2pPr marL="742950" indent="-285750">
              <a:defRPr sz="8400">
                <a:solidFill>
                  <a:schemeClr val="tx1"/>
                </a:solidFill>
                <a:latin typeface="Tahoma" pitchFamily="34" charset="0"/>
              </a:defRPr>
            </a:lvl2pPr>
            <a:lvl3pPr marL="1143000" indent="-228600">
              <a:defRPr sz="8400">
                <a:solidFill>
                  <a:schemeClr val="tx1"/>
                </a:solidFill>
                <a:latin typeface="Tahoma" pitchFamily="34" charset="0"/>
              </a:defRPr>
            </a:lvl3pPr>
            <a:lvl4pPr marL="1600200" indent="-228600">
              <a:defRPr sz="8400">
                <a:solidFill>
                  <a:schemeClr val="tx1"/>
                </a:solidFill>
                <a:latin typeface="Tahoma" pitchFamily="34" charset="0"/>
              </a:defRPr>
            </a:lvl4pPr>
            <a:lvl5pPr marL="2057400" indent="-228600">
              <a:defRPr sz="8400">
                <a:solidFill>
                  <a:schemeClr val="tx1"/>
                </a:solidFill>
                <a:latin typeface="Tahoma" pitchFamily="34" charset="0"/>
              </a:defRPr>
            </a:lvl5pPr>
            <a:lvl6pPr marL="2514600" indent="-228600" defTabSz="4257675" fontAlgn="base">
              <a:spcBef>
                <a:spcPct val="0"/>
              </a:spcBef>
              <a:spcAft>
                <a:spcPct val="0"/>
              </a:spcAft>
              <a:defRPr sz="8400">
                <a:solidFill>
                  <a:schemeClr val="tx1"/>
                </a:solidFill>
                <a:latin typeface="Tahoma" pitchFamily="34" charset="0"/>
              </a:defRPr>
            </a:lvl6pPr>
            <a:lvl7pPr marL="2971800" indent="-228600" defTabSz="4257675" fontAlgn="base">
              <a:spcBef>
                <a:spcPct val="0"/>
              </a:spcBef>
              <a:spcAft>
                <a:spcPct val="0"/>
              </a:spcAft>
              <a:defRPr sz="8400">
                <a:solidFill>
                  <a:schemeClr val="tx1"/>
                </a:solidFill>
                <a:latin typeface="Tahoma" pitchFamily="34" charset="0"/>
              </a:defRPr>
            </a:lvl7pPr>
            <a:lvl8pPr marL="3429000" indent="-228600" defTabSz="4257675" fontAlgn="base">
              <a:spcBef>
                <a:spcPct val="0"/>
              </a:spcBef>
              <a:spcAft>
                <a:spcPct val="0"/>
              </a:spcAft>
              <a:defRPr sz="8400">
                <a:solidFill>
                  <a:schemeClr val="tx1"/>
                </a:solidFill>
                <a:latin typeface="Tahoma" pitchFamily="34" charset="0"/>
              </a:defRPr>
            </a:lvl8pPr>
            <a:lvl9pPr marL="3886200" indent="-228600" defTabSz="4257675" fontAlgn="base">
              <a:spcBef>
                <a:spcPct val="0"/>
              </a:spcBef>
              <a:spcAft>
                <a:spcPct val="0"/>
              </a:spcAft>
              <a:defRPr sz="8400">
                <a:solidFill>
                  <a:schemeClr val="tx1"/>
                </a:solidFill>
                <a:latin typeface="Tahoma" pitchFamily="34" charset="0"/>
              </a:defRPr>
            </a:lvl9pPr>
          </a:lstStyle>
          <a:p>
            <a:pPr algn="ctr">
              <a:defRPr/>
            </a:pPr>
            <a:r>
              <a:rPr lang="en-US" altLang="en-US" sz="6988">
                <a:solidFill>
                  <a:schemeClr val="bg1"/>
                </a:solidFill>
              </a:rPr>
              <a:t>Experimental Methods</a:t>
            </a:r>
          </a:p>
        </p:txBody>
      </p:sp>
      <p:sp>
        <p:nvSpPr>
          <p:cNvPr id="20" name="TextBox 19"/>
          <p:cNvSpPr txBox="1"/>
          <p:nvPr/>
        </p:nvSpPr>
        <p:spPr>
          <a:xfrm>
            <a:off x="12205727" y="11353800"/>
            <a:ext cx="15822146" cy="1213750"/>
          </a:xfrm>
          <a:prstGeom prst="rect">
            <a:avLst/>
          </a:prstGeom>
          <a:gradFill flip="none" rotWithShape="1">
            <a:gsLst>
              <a:gs pos="0">
                <a:schemeClr val="accent4">
                  <a:lumMod val="75000"/>
                </a:schemeClr>
              </a:gs>
              <a:gs pos="50000">
                <a:schemeClr val="accent1">
                  <a:shade val="67500"/>
                  <a:satMod val="115000"/>
                </a:schemeClr>
              </a:gs>
              <a:gs pos="100000">
                <a:schemeClr val="tx2">
                  <a:lumMod val="60000"/>
                  <a:lumOff val="40000"/>
                </a:schemeClr>
              </a:gs>
            </a:gsLst>
            <a:lin ang="2700000" scaled="1"/>
            <a:tileRect/>
          </a:gradFill>
          <a:ln>
            <a:solidFill>
              <a:schemeClr val="tx1"/>
            </a:solidFill>
          </a:ln>
        </p:spPr>
        <p:txBody>
          <a:bodyPr lIns="106627" tIns="53313" rIns="106627" bIns="53313">
            <a:spAutoFit/>
          </a:bodyPr>
          <a:lstStyle>
            <a:lvl1pPr>
              <a:defRPr sz="8400">
                <a:solidFill>
                  <a:schemeClr val="tx1"/>
                </a:solidFill>
                <a:latin typeface="Tahoma" pitchFamily="34" charset="0"/>
              </a:defRPr>
            </a:lvl1pPr>
            <a:lvl2pPr marL="742950" indent="-285750">
              <a:defRPr sz="8400">
                <a:solidFill>
                  <a:schemeClr val="tx1"/>
                </a:solidFill>
                <a:latin typeface="Tahoma" pitchFamily="34" charset="0"/>
              </a:defRPr>
            </a:lvl2pPr>
            <a:lvl3pPr marL="1143000" indent="-228600">
              <a:defRPr sz="8400">
                <a:solidFill>
                  <a:schemeClr val="tx1"/>
                </a:solidFill>
                <a:latin typeface="Tahoma" pitchFamily="34" charset="0"/>
              </a:defRPr>
            </a:lvl3pPr>
            <a:lvl4pPr marL="1600200" indent="-228600">
              <a:defRPr sz="8400">
                <a:solidFill>
                  <a:schemeClr val="tx1"/>
                </a:solidFill>
                <a:latin typeface="Tahoma" pitchFamily="34" charset="0"/>
              </a:defRPr>
            </a:lvl4pPr>
            <a:lvl5pPr marL="2057400" indent="-228600">
              <a:defRPr sz="8400">
                <a:solidFill>
                  <a:schemeClr val="tx1"/>
                </a:solidFill>
                <a:latin typeface="Tahoma" pitchFamily="34" charset="0"/>
              </a:defRPr>
            </a:lvl5pPr>
            <a:lvl6pPr marL="2514600" indent="-228600" defTabSz="4257675" fontAlgn="base">
              <a:spcBef>
                <a:spcPct val="0"/>
              </a:spcBef>
              <a:spcAft>
                <a:spcPct val="0"/>
              </a:spcAft>
              <a:defRPr sz="8400">
                <a:solidFill>
                  <a:schemeClr val="tx1"/>
                </a:solidFill>
                <a:latin typeface="Tahoma" pitchFamily="34" charset="0"/>
              </a:defRPr>
            </a:lvl6pPr>
            <a:lvl7pPr marL="2971800" indent="-228600" defTabSz="4257675" fontAlgn="base">
              <a:spcBef>
                <a:spcPct val="0"/>
              </a:spcBef>
              <a:spcAft>
                <a:spcPct val="0"/>
              </a:spcAft>
              <a:defRPr sz="8400">
                <a:solidFill>
                  <a:schemeClr val="tx1"/>
                </a:solidFill>
                <a:latin typeface="Tahoma" pitchFamily="34" charset="0"/>
              </a:defRPr>
            </a:lvl7pPr>
            <a:lvl8pPr marL="3429000" indent="-228600" defTabSz="4257675" fontAlgn="base">
              <a:spcBef>
                <a:spcPct val="0"/>
              </a:spcBef>
              <a:spcAft>
                <a:spcPct val="0"/>
              </a:spcAft>
              <a:defRPr sz="8400">
                <a:solidFill>
                  <a:schemeClr val="tx1"/>
                </a:solidFill>
                <a:latin typeface="Tahoma" pitchFamily="34" charset="0"/>
              </a:defRPr>
            </a:lvl8pPr>
            <a:lvl9pPr marL="3886200" indent="-228600" defTabSz="4257675" fontAlgn="base">
              <a:spcBef>
                <a:spcPct val="0"/>
              </a:spcBef>
              <a:spcAft>
                <a:spcPct val="0"/>
              </a:spcAft>
              <a:defRPr sz="8400">
                <a:solidFill>
                  <a:schemeClr val="tx1"/>
                </a:solidFill>
                <a:latin typeface="Tahoma" pitchFamily="34" charset="0"/>
              </a:defRPr>
            </a:lvl9pPr>
          </a:lstStyle>
          <a:p>
            <a:pPr algn="ctr">
              <a:defRPr/>
            </a:pPr>
            <a:r>
              <a:rPr lang="en-US" altLang="en-US" sz="6988" dirty="0">
                <a:solidFill>
                  <a:schemeClr val="bg1"/>
                </a:solidFill>
              </a:rPr>
              <a:t>Results          </a:t>
            </a:r>
          </a:p>
        </p:txBody>
      </p:sp>
      <p:sp>
        <p:nvSpPr>
          <p:cNvPr id="21" name="TextBox 20"/>
          <p:cNvSpPr txBox="1"/>
          <p:nvPr/>
        </p:nvSpPr>
        <p:spPr>
          <a:xfrm>
            <a:off x="28396828" y="19127699"/>
            <a:ext cx="11719112" cy="1213750"/>
          </a:xfrm>
          <a:prstGeom prst="rect">
            <a:avLst/>
          </a:prstGeom>
          <a:gradFill flip="none" rotWithShape="1">
            <a:gsLst>
              <a:gs pos="0">
                <a:schemeClr val="accent4">
                  <a:lumMod val="75000"/>
                </a:schemeClr>
              </a:gs>
              <a:gs pos="50000">
                <a:schemeClr val="accent1">
                  <a:shade val="67500"/>
                  <a:satMod val="115000"/>
                </a:schemeClr>
              </a:gs>
              <a:gs pos="100000">
                <a:schemeClr val="tx2">
                  <a:lumMod val="60000"/>
                  <a:lumOff val="40000"/>
                </a:schemeClr>
              </a:gs>
            </a:gsLst>
            <a:lin ang="2700000" scaled="1"/>
            <a:tileRect/>
          </a:gradFill>
          <a:ln>
            <a:solidFill>
              <a:schemeClr val="tx1"/>
            </a:solidFill>
          </a:ln>
        </p:spPr>
        <p:txBody>
          <a:bodyPr lIns="106627" tIns="53313" rIns="106627" bIns="53313">
            <a:spAutoFit/>
          </a:bodyPr>
          <a:lstStyle/>
          <a:p>
            <a:pPr algn="ctr" defTabSz="4508626" fontAlgn="auto">
              <a:spcBef>
                <a:spcPts val="0"/>
              </a:spcBef>
              <a:spcAft>
                <a:spcPts val="0"/>
              </a:spcAft>
              <a:defRPr/>
            </a:pPr>
            <a:r>
              <a:rPr lang="en-US" sz="6988" dirty="0">
                <a:solidFill>
                  <a:schemeClr val="bg1"/>
                </a:solidFill>
                <a:latin typeface="+mn-lt"/>
              </a:rPr>
              <a:t>Future Work</a:t>
            </a:r>
          </a:p>
        </p:txBody>
      </p:sp>
      <p:sp>
        <p:nvSpPr>
          <p:cNvPr id="22" name="TextBox 21"/>
          <p:cNvSpPr txBox="1"/>
          <p:nvPr/>
        </p:nvSpPr>
        <p:spPr>
          <a:xfrm>
            <a:off x="28396828" y="28099743"/>
            <a:ext cx="11719112" cy="1331079"/>
          </a:xfrm>
          <a:prstGeom prst="rect">
            <a:avLst/>
          </a:prstGeom>
          <a:gradFill flip="none" rotWithShape="1">
            <a:gsLst>
              <a:gs pos="0">
                <a:schemeClr val="accent4">
                  <a:lumMod val="75000"/>
                </a:schemeClr>
              </a:gs>
              <a:gs pos="50000">
                <a:schemeClr val="accent1">
                  <a:shade val="67500"/>
                  <a:satMod val="115000"/>
                </a:schemeClr>
              </a:gs>
              <a:gs pos="100000">
                <a:schemeClr val="tx2">
                  <a:lumMod val="60000"/>
                  <a:lumOff val="40000"/>
                </a:schemeClr>
              </a:gs>
            </a:gsLst>
            <a:lin ang="2700000" scaled="1"/>
            <a:tileRect/>
          </a:gradFill>
          <a:ln>
            <a:solidFill>
              <a:schemeClr val="tx1"/>
            </a:solidFill>
          </a:ln>
        </p:spPr>
        <p:txBody>
          <a:bodyPr lIns="106627" tIns="53313" rIns="106627" bIns="53313">
            <a:spAutoFit/>
          </a:bodyPr>
          <a:lstStyle/>
          <a:p>
            <a:pPr algn="ctr" defTabSz="4508626" fontAlgn="auto">
              <a:spcBef>
                <a:spcPts val="0"/>
              </a:spcBef>
              <a:spcAft>
                <a:spcPts val="0"/>
              </a:spcAft>
              <a:defRPr/>
            </a:pPr>
            <a:r>
              <a:rPr lang="en-US" sz="7729" dirty="0">
                <a:solidFill>
                  <a:schemeClr val="bg1"/>
                </a:solidFill>
                <a:latin typeface="+mn-lt"/>
              </a:rPr>
              <a:t>References</a:t>
            </a:r>
          </a:p>
        </p:txBody>
      </p:sp>
      <p:sp>
        <p:nvSpPr>
          <p:cNvPr id="23" name="TextBox 22"/>
          <p:cNvSpPr txBox="1"/>
          <p:nvPr/>
        </p:nvSpPr>
        <p:spPr>
          <a:xfrm>
            <a:off x="28396828" y="24389450"/>
            <a:ext cx="11719112" cy="1213750"/>
          </a:xfrm>
          <a:prstGeom prst="rect">
            <a:avLst/>
          </a:prstGeom>
          <a:gradFill flip="none" rotWithShape="1">
            <a:gsLst>
              <a:gs pos="0">
                <a:schemeClr val="accent4">
                  <a:lumMod val="75000"/>
                </a:schemeClr>
              </a:gs>
              <a:gs pos="50000">
                <a:schemeClr val="accent1">
                  <a:shade val="67500"/>
                  <a:satMod val="115000"/>
                </a:schemeClr>
              </a:gs>
              <a:gs pos="100000">
                <a:schemeClr val="tx2">
                  <a:lumMod val="60000"/>
                  <a:lumOff val="40000"/>
                </a:schemeClr>
              </a:gs>
            </a:gsLst>
            <a:lin ang="2700000" scaled="1"/>
            <a:tileRect/>
          </a:gradFill>
          <a:ln>
            <a:solidFill>
              <a:schemeClr val="tx1"/>
            </a:solidFill>
          </a:ln>
        </p:spPr>
        <p:txBody>
          <a:bodyPr lIns="106627" tIns="53313" rIns="106627" bIns="53313">
            <a:spAutoFit/>
          </a:bodyPr>
          <a:lstStyle/>
          <a:p>
            <a:pPr algn="ctr" defTabSz="4508626" fontAlgn="auto">
              <a:spcBef>
                <a:spcPts val="0"/>
              </a:spcBef>
              <a:spcAft>
                <a:spcPts val="0"/>
              </a:spcAft>
              <a:defRPr/>
            </a:pPr>
            <a:r>
              <a:rPr lang="en-US" sz="6988" dirty="0">
                <a:solidFill>
                  <a:schemeClr val="bg1"/>
                </a:solidFill>
                <a:latin typeface="+mn-lt"/>
              </a:rPr>
              <a:t>Acknowledgments</a:t>
            </a:r>
          </a:p>
        </p:txBody>
      </p:sp>
      <p:sp>
        <p:nvSpPr>
          <p:cNvPr id="2061" name="TextBox 29"/>
          <p:cNvSpPr txBox="1">
            <a:spLocks noChangeArrowheads="1"/>
          </p:cNvSpPr>
          <p:nvPr/>
        </p:nvSpPr>
        <p:spPr bwMode="auto">
          <a:xfrm>
            <a:off x="181535" y="10668000"/>
            <a:ext cx="10905048" cy="601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627" tIns="53313" rIns="106627" bIns="53313">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defTabSz="4257675"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4257675"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4257675"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4257675"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spcBef>
                <a:spcPts val="1200"/>
              </a:spcBef>
              <a:buFont typeface="Arial" panose="020B0604020202020204" pitchFamily="34" charset="0"/>
              <a:buChar char="•"/>
            </a:pPr>
            <a:r>
              <a:rPr lang="en-US" altLang="en-US" sz="2647" dirty="0"/>
              <a:t>Mineral dust aerosols contribute large uncertainties to climate models because of non-spherical shape, high atmospheric concentrations, and interactions with water/relative humidity (RH) and other compounds.</a:t>
            </a:r>
            <a:r>
              <a:rPr lang="en-US" altLang="en-US" sz="2647" baseline="30000" dirty="0"/>
              <a:t>4</a:t>
            </a:r>
            <a:r>
              <a:rPr lang="en-US" altLang="en-US" sz="2647" dirty="0"/>
              <a:t> </a:t>
            </a:r>
          </a:p>
          <a:p>
            <a:pPr eaLnBrk="1" hangingPunct="1">
              <a:spcBef>
                <a:spcPts val="1200"/>
              </a:spcBef>
              <a:buFont typeface="Arial" panose="020B0604020202020204" pitchFamily="34" charset="0"/>
              <a:buChar char="•"/>
            </a:pPr>
            <a:r>
              <a:rPr lang="en-US" altLang="en-US" sz="2647" dirty="0"/>
              <a:t> In order to better understand differences cause by various generation methods:</a:t>
            </a:r>
          </a:p>
          <a:p>
            <a:pPr marL="914400" lvl="1" indent="-457200" eaLnBrk="1" hangingPunct="1">
              <a:spcBef>
                <a:spcPts val="1200"/>
              </a:spcBef>
              <a:buSzPct val="75000"/>
              <a:buFont typeface="Tahoma" panose="020B0604030504040204" pitchFamily="34" charset="0"/>
              <a:buChar char="◊"/>
            </a:pPr>
            <a:r>
              <a:rPr lang="en-US" altLang="en-US" sz="2647" dirty="0"/>
              <a:t>Dry-generation technique was </a:t>
            </a:r>
          </a:p>
          <a:p>
            <a:pPr marL="457200" lvl="1" indent="0" eaLnBrk="1" hangingPunct="1">
              <a:spcBef>
                <a:spcPts val="0"/>
              </a:spcBef>
              <a:buSzPct val="75000"/>
            </a:pPr>
            <a:r>
              <a:rPr lang="en-US" altLang="en-US" sz="2647" dirty="0"/>
              <a:t>developed</a:t>
            </a:r>
          </a:p>
          <a:p>
            <a:pPr marL="914400" lvl="1" indent="-457200" eaLnBrk="1" hangingPunct="1">
              <a:spcBef>
                <a:spcPts val="1200"/>
              </a:spcBef>
              <a:buSzPct val="75000"/>
              <a:buFont typeface="Tahoma" panose="020B0604030504040204" pitchFamily="34" charset="0"/>
              <a:buChar char="◊"/>
            </a:pPr>
            <a:r>
              <a:rPr lang="en-US" altLang="en-US" sz="2647" dirty="0"/>
              <a:t>Extinction of dry and humidified </a:t>
            </a:r>
          </a:p>
          <a:p>
            <a:pPr marL="457200" lvl="1" indent="0" eaLnBrk="1" hangingPunct="1">
              <a:spcBef>
                <a:spcPts val="0"/>
              </a:spcBef>
              <a:buSzPct val="75000"/>
            </a:pPr>
            <a:r>
              <a:rPr lang="en-US" altLang="en-US" sz="2647" dirty="0"/>
              <a:t>clay aerosol was measured; fRH </a:t>
            </a:r>
          </a:p>
          <a:p>
            <a:pPr marL="457200" lvl="1" indent="0" eaLnBrk="1" hangingPunct="1">
              <a:spcBef>
                <a:spcPts val="0"/>
              </a:spcBef>
              <a:buSzPct val="75000"/>
            </a:pPr>
            <a:r>
              <a:rPr lang="en-US" altLang="en-US" sz="2647" dirty="0"/>
              <a:t>was found</a:t>
            </a:r>
          </a:p>
          <a:p>
            <a:pPr marL="914400" lvl="1" indent="-457200" eaLnBrk="1" hangingPunct="1">
              <a:spcBef>
                <a:spcPts val="1200"/>
              </a:spcBef>
              <a:buSzPct val="75000"/>
              <a:buFont typeface="Tahoma" panose="020B0604030504040204" pitchFamily="34" charset="0"/>
              <a:buChar char="◊"/>
            </a:pPr>
            <a:r>
              <a:rPr lang="en-US" altLang="en-US" sz="2647" dirty="0"/>
              <a:t>Comparisons were made with </a:t>
            </a:r>
          </a:p>
          <a:p>
            <a:pPr marL="457200" lvl="1" indent="0" eaLnBrk="1" hangingPunct="1">
              <a:spcBef>
                <a:spcPts val="0"/>
              </a:spcBef>
              <a:buSzPct val="75000"/>
            </a:pPr>
            <a:r>
              <a:rPr lang="en-US" altLang="en-US" sz="2647" dirty="0"/>
              <a:t>literature and wet-generation fRH </a:t>
            </a:r>
          </a:p>
          <a:p>
            <a:pPr marL="457200" lvl="1" indent="0" eaLnBrk="1" hangingPunct="1">
              <a:spcBef>
                <a:spcPts val="0"/>
              </a:spcBef>
              <a:buSzPct val="75000"/>
            </a:pPr>
            <a:r>
              <a:rPr lang="en-US" altLang="en-US" sz="2647" dirty="0"/>
              <a:t>and GF values</a:t>
            </a:r>
          </a:p>
        </p:txBody>
      </p:sp>
      <p:sp>
        <p:nvSpPr>
          <p:cNvPr id="2062" name="TextBox 40"/>
          <p:cNvSpPr txBox="1">
            <a:spLocks noChangeArrowheads="1"/>
          </p:cNvSpPr>
          <p:nvPr/>
        </p:nvSpPr>
        <p:spPr bwMode="auto">
          <a:xfrm>
            <a:off x="5271249" y="6477000"/>
            <a:ext cx="6528547" cy="423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627" tIns="53313" rIns="106627" bIns="53313">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defTabSz="4257675"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4257675"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4257675"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4257675"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spcBef>
                <a:spcPts val="1200"/>
              </a:spcBef>
              <a:buFont typeface="Arial" panose="020B0604020202020204" pitchFamily="34" charset="0"/>
              <a:buChar char="•"/>
            </a:pPr>
            <a:r>
              <a:rPr lang="en-US" altLang="en-US" sz="2647" dirty="0"/>
              <a:t>Mineral dust aerosol mostly enter the atmosphere via large dust storms.</a:t>
            </a:r>
            <a:r>
              <a:rPr lang="en-US" altLang="en-US" sz="2647" baseline="30000" dirty="0"/>
              <a:t>1</a:t>
            </a:r>
            <a:endParaRPr lang="en-US" altLang="en-US" sz="2647" dirty="0"/>
          </a:p>
          <a:p>
            <a:pPr eaLnBrk="1" hangingPunct="1">
              <a:spcBef>
                <a:spcPts val="1200"/>
              </a:spcBef>
              <a:buFont typeface="Arial" panose="020B0604020202020204" pitchFamily="34" charset="0"/>
              <a:buChar char="•"/>
            </a:pPr>
            <a:r>
              <a:rPr lang="en-US" altLang="en-US" sz="2647" dirty="0"/>
              <a:t>Composed of a variety of types of clays that can be used to trace their source.</a:t>
            </a:r>
            <a:r>
              <a:rPr lang="en-US" altLang="en-US" sz="2647" baseline="30000" dirty="0"/>
              <a:t>2</a:t>
            </a:r>
            <a:endParaRPr lang="en-US" altLang="en-US" sz="2647" dirty="0"/>
          </a:p>
          <a:p>
            <a:pPr eaLnBrk="1" hangingPunct="1">
              <a:spcBef>
                <a:spcPts val="1200"/>
              </a:spcBef>
              <a:buFont typeface="Arial" panose="020B0604020202020204" pitchFamily="34" charset="0"/>
              <a:buChar char="•"/>
            </a:pPr>
            <a:r>
              <a:rPr lang="en-US" altLang="en-US" sz="2647" dirty="0"/>
              <a:t>Smaller particles will have longer life times than larger particles and can be transported more than 20,000 km.</a:t>
            </a:r>
            <a:r>
              <a:rPr lang="en-US" altLang="en-US" sz="2647" baseline="30000" dirty="0"/>
              <a:t>2</a:t>
            </a:r>
            <a:endParaRPr lang="en-US" altLang="en-US" sz="2647" dirty="0"/>
          </a:p>
          <a:p>
            <a:pPr eaLnBrk="1" hangingPunct="1">
              <a:spcBef>
                <a:spcPts val="1200"/>
              </a:spcBef>
              <a:buFont typeface="Arial" panose="020B0604020202020204" pitchFamily="34" charset="0"/>
              <a:buChar char="•"/>
            </a:pPr>
            <a:r>
              <a:rPr lang="en-US" altLang="en-US" sz="2647" dirty="0"/>
              <a:t>Structure allows water uptake on the surface and between the layered sheets.</a:t>
            </a:r>
            <a:r>
              <a:rPr lang="en-US" altLang="en-US" sz="2647" baseline="30000" dirty="0"/>
              <a:t>3</a:t>
            </a:r>
            <a:endParaRPr lang="en-US" altLang="en-US" sz="2647" dirty="0"/>
          </a:p>
        </p:txBody>
      </p:sp>
      <p:sp>
        <p:nvSpPr>
          <p:cNvPr id="2063" name="TextBox 44"/>
          <p:cNvSpPr txBox="1">
            <a:spLocks noChangeArrowheads="1"/>
          </p:cNvSpPr>
          <p:nvPr/>
        </p:nvSpPr>
        <p:spPr bwMode="auto">
          <a:xfrm>
            <a:off x="28346403" y="29627478"/>
            <a:ext cx="11819965" cy="30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627" tIns="53313" rIns="106627" bIns="53313">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defTabSz="4257675"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4257675"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4257675"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4257675" eaLnBrk="0" fontAlgn="base" hangingPunct="0">
              <a:spcBef>
                <a:spcPct val="0"/>
              </a:spcBef>
              <a:spcAft>
                <a:spcPct val="0"/>
              </a:spcAft>
              <a:defRPr sz="2800">
                <a:solidFill>
                  <a:schemeClr val="tx1"/>
                </a:solidFill>
                <a:latin typeface="Tahoma" panose="020B0604030504040204" pitchFamily="34" charset="0"/>
              </a:defRPr>
            </a:lvl9pPr>
          </a:lstStyle>
          <a:p>
            <a:r>
              <a:rPr lang="en-US" sz="1600" dirty="0"/>
              <a:t>1.Boucher, O.; Randall, D.; </a:t>
            </a:r>
            <a:r>
              <a:rPr lang="en-US" sz="1600" dirty="0" err="1"/>
              <a:t>Artaxo</a:t>
            </a:r>
            <a:r>
              <a:rPr lang="en-US" sz="1600" dirty="0"/>
              <a:t>, P.; Bretherton, C.; Feingold, G.; Forster, P.; </a:t>
            </a:r>
            <a:r>
              <a:rPr lang="en-US" sz="1600" dirty="0" err="1"/>
              <a:t>Kerminen</a:t>
            </a:r>
            <a:r>
              <a:rPr lang="en-US" sz="1600" dirty="0"/>
              <a:t>, V.-M.; Kondo, Y.; Liao, H.; Lohmann, U.; Rasch, P.; </a:t>
            </a:r>
            <a:r>
              <a:rPr lang="en-US" sz="1600" dirty="0" err="1"/>
              <a:t>Satheesh</a:t>
            </a:r>
            <a:r>
              <a:rPr lang="en-US" sz="1600" dirty="0"/>
              <a:t>, S. K.; S.; Sherwood; Stevens, B.; Zhang, X. Y., Clouds and Aerosols. In </a:t>
            </a:r>
            <a:r>
              <a:rPr lang="en-US" sz="1600" i="1" dirty="0"/>
              <a:t>Climate Change 2013: The Physical Science Basis. Contribution of Working Group I to the Fifth Assessment Report of the Intergovernmental Panel on Climate Change</a:t>
            </a:r>
            <a:r>
              <a:rPr lang="en-US" sz="1600" dirty="0"/>
              <a:t>, Stocker, T. F.; Qin, D.; </a:t>
            </a:r>
            <a:r>
              <a:rPr lang="en-US" sz="1600" dirty="0" err="1"/>
              <a:t>Plattner</a:t>
            </a:r>
            <a:r>
              <a:rPr lang="en-US" sz="1600" dirty="0"/>
              <a:t>, G.-K.; </a:t>
            </a:r>
            <a:r>
              <a:rPr lang="en-US" sz="1600" dirty="0" err="1"/>
              <a:t>Tignor</a:t>
            </a:r>
            <a:r>
              <a:rPr lang="en-US" sz="1600" dirty="0"/>
              <a:t>, M.; Allen, S. K.; </a:t>
            </a:r>
            <a:r>
              <a:rPr lang="en-US" sz="1600" dirty="0" err="1"/>
              <a:t>Boschung</a:t>
            </a:r>
            <a:r>
              <a:rPr lang="en-US" sz="1600" dirty="0"/>
              <a:t>, J.; </a:t>
            </a:r>
            <a:r>
              <a:rPr lang="en-US" sz="1600" dirty="0" err="1"/>
              <a:t>Nauels</a:t>
            </a:r>
            <a:r>
              <a:rPr lang="en-US" sz="1600" dirty="0"/>
              <a:t>, A.; Xia, Y.; </a:t>
            </a:r>
            <a:r>
              <a:rPr lang="en-US" sz="1600" dirty="0" err="1"/>
              <a:t>Bex</a:t>
            </a:r>
            <a:r>
              <a:rPr lang="en-US" sz="1600" dirty="0"/>
              <a:t>, V.; </a:t>
            </a:r>
            <a:r>
              <a:rPr lang="en-US" sz="1600" dirty="0" err="1"/>
              <a:t>Midgley</a:t>
            </a:r>
            <a:r>
              <a:rPr lang="en-US" sz="1600" dirty="0"/>
              <a:t>, P. M., Eds. Cambridge University Press: Cambridge, United Kingdom and New York, NY, USA, 2013; pp 571-658.</a:t>
            </a:r>
          </a:p>
          <a:p>
            <a:r>
              <a:rPr lang="en-US" sz="1600" dirty="0"/>
              <a:t>2.Grousset, F. E.; </a:t>
            </a:r>
            <a:r>
              <a:rPr lang="en-US" sz="1600" dirty="0" err="1"/>
              <a:t>Ginoux</a:t>
            </a:r>
            <a:r>
              <a:rPr lang="en-US" sz="1600" dirty="0"/>
              <a:t>, P.; </a:t>
            </a:r>
            <a:r>
              <a:rPr lang="en-US" sz="1600" dirty="0" err="1"/>
              <a:t>Bory</a:t>
            </a:r>
            <a:r>
              <a:rPr lang="en-US" sz="1600" dirty="0"/>
              <a:t>, A.; </a:t>
            </a:r>
            <a:r>
              <a:rPr lang="en-US" sz="1600" dirty="0" err="1"/>
              <a:t>Biscaye</a:t>
            </a:r>
            <a:r>
              <a:rPr lang="en-US" sz="1600" dirty="0"/>
              <a:t>, P. E., Case study of a Chinese dust plume reaching the French Alps. </a:t>
            </a:r>
            <a:r>
              <a:rPr lang="en-US" sz="1600" i="1" dirty="0"/>
              <a:t>Geophysical Research Letters </a:t>
            </a:r>
            <a:r>
              <a:rPr lang="en-US" sz="1600" b="1" dirty="0"/>
              <a:t>2003,</a:t>
            </a:r>
            <a:r>
              <a:rPr lang="en-US" sz="1600" dirty="0"/>
              <a:t> </a:t>
            </a:r>
            <a:r>
              <a:rPr lang="en-US" sz="1600" i="1" dirty="0"/>
              <a:t>30</a:t>
            </a:r>
            <a:r>
              <a:rPr lang="en-US" sz="1600" dirty="0"/>
              <a:t> (6), 4.</a:t>
            </a:r>
          </a:p>
          <a:p>
            <a:r>
              <a:rPr lang="en-US" sz="1600" dirty="0"/>
              <a:t>3.Cases, J. M.; Berend, I.; Besson, G.; Francois, M.; </a:t>
            </a:r>
            <a:r>
              <a:rPr lang="en-US" sz="1600" dirty="0" err="1"/>
              <a:t>Uriot</a:t>
            </a:r>
            <a:r>
              <a:rPr lang="en-US" sz="1600" dirty="0"/>
              <a:t>, J. P.; Thomas, F.; Poirier, J. E., Mechanism of Adsorption and Desorption of Water-Vapor by </a:t>
            </a:r>
            <a:r>
              <a:rPr lang="en-US" sz="1600" dirty="0" err="1"/>
              <a:t>Homoionic</a:t>
            </a:r>
            <a:r>
              <a:rPr lang="en-US" sz="1600" dirty="0"/>
              <a:t> Montmorillonite: The Sodium-Exchanged Form. </a:t>
            </a:r>
            <a:r>
              <a:rPr lang="en-US" sz="1600" i="1" dirty="0"/>
              <a:t>Langmuir </a:t>
            </a:r>
            <a:r>
              <a:rPr lang="en-US" sz="1600" b="1" dirty="0"/>
              <a:t>1992,</a:t>
            </a:r>
            <a:r>
              <a:rPr lang="en-US" sz="1600" dirty="0"/>
              <a:t> </a:t>
            </a:r>
            <a:r>
              <a:rPr lang="en-US" sz="1600" i="1" dirty="0"/>
              <a:t>8</a:t>
            </a:r>
            <a:r>
              <a:rPr lang="en-US" sz="1600" dirty="0"/>
              <a:t> (11), 2730-2739.</a:t>
            </a:r>
          </a:p>
          <a:p>
            <a:r>
              <a:rPr lang="en-US" sz="1600" dirty="0"/>
              <a:t>4.Usher, C. R.; Michel, A. E.; </a:t>
            </a:r>
            <a:r>
              <a:rPr lang="en-US" sz="1600" dirty="0" err="1"/>
              <a:t>Grassian</a:t>
            </a:r>
            <a:r>
              <a:rPr lang="en-US" sz="1600" dirty="0"/>
              <a:t>, V. H., Reactions on mineral dust. </a:t>
            </a:r>
            <a:r>
              <a:rPr lang="en-US" sz="1600" i="1" dirty="0"/>
              <a:t>Chemical Reviews </a:t>
            </a:r>
            <a:r>
              <a:rPr lang="en-US" sz="1600" b="1" dirty="0"/>
              <a:t>2003,</a:t>
            </a:r>
            <a:r>
              <a:rPr lang="en-US" sz="1600" dirty="0"/>
              <a:t> </a:t>
            </a:r>
            <a:r>
              <a:rPr lang="en-US" sz="1600" i="1" dirty="0"/>
              <a:t>103</a:t>
            </a:r>
            <a:r>
              <a:rPr lang="en-US" sz="1600" dirty="0"/>
              <a:t> (12), 4883-4939.</a:t>
            </a:r>
          </a:p>
          <a:p>
            <a:r>
              <a:rPr lang="en-US" sz="1600" dirty="0"/>
              <a:t>5.Attwood, A. R.; Greenslade, M. E., Optical Properties and Associated </a:t>
            </a:r>
            <a:r>
              <a:rPr lang="en-US" sz="1600" dirty="0" err="1"/>
              <a:t>Hygroscopicity</a:t>
            </a:r>
            <a:r>
              <a:rPr lang="en-US" sz="1600" dirty="0"/>
              <a:t> of Clay Aerosols. </a:t>
            </a:r>
            <a:r>
              <a:rPr lang="en-US" sz="1600" i="1" dirty="0"/>
              <a:t>Aerosol Science and Technology </a:t>
            </a:r>
            <a:r>
              <a:rPr lang="en-US" sz="1600" b="1" dirty="0"/>
              <a:t>2011,</a:t>
            </a:r>
            <a:r>
              <a:rPr lang="en-US" sz="1600" dirty="0"/>
              <a:t> </a:t>
            </a:r>
            <a:r>
              <a:rPr lang="en-US" sz="1600" i="1" dirty="0"/>
              <a:t>45</a:t>
            </a:r>
            <a:r>
              <a:rPr lang="en-US" sz="1600" dirty="0"/>
              <a:t> (11), 1350-1359.</a:t>
            </a:r>
          </a:p>
        </p:txBody>
      </p:sp>
      <p:sp>
        <p:nvSpPr>
          <p:cNvPr id="2064" name="TextBox 46"/>
          <p:cNvSpPr txBox="1">
            <a:spLocks noChangeArrowheads="1"/>
          </p:cNvSpPr>
          <p:nvPr/>
        </p:nvSpPr>
        <p:spPr bwMode="auto">
          <a:xfrm>
            <a:off x="265581" y="10287000"/>
            <a:ext cx="4787154" cy="5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627" tIns="53313" rIns="106627" bIns="53313">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defTabSz="4257675"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4257675"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4257675"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4257675"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r>
              <a:rPr lang="en-US" altLang="en-US" sz="1400" dirty="0"/>
              <a:t>https://earthobservatory.nasa.gov/NaturalHazards/view.php?id=18049</a:t>
            </a:r>
          </a:p>
        </p:txBody>
      </p:sp>
      <p:sp>
        <p:nvSpPr>
          <p:cNvPr id="2065" name="TextBox 62"/>
          <p:cNvSpPr txBox="1">
            <a:spLocks noChangeArrowheads="1"/>
          </p:cNvSpPr>
          <p:nvPr/>
        </p:nvSpPr>
        <p:spPr bwMode="auto">
          <a:xfrm>
            <a:off x="28498800" y="25667068"/>
            <a:ext cx="11304492" cy="229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627" tIns="53313" rIns="106627" bIns="53313">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defTabSz="4257675"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4257675"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4257675"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4257675"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spcBef>
                <a:spcPts val="600"/>
              </a:spcBef>
              <a:buFont typeface="Arial" panose="020B0604020202020204" pitchFamily="34" charset="0"/>
              <a:buChar char="•"/>
            </a:pPr>
            <a:r>
              <a:rPr lang="en-US" altLang="en-US" sz="2647" dirty="0"/>
              <a:t>The UNH College of Engineering and Physical Sciences (CEPS), and in particular the Department of Chemistry.</a:t>
            </a:r>
          </a:p>
          <a:p>
            <a:pPr eaLnBrk="1" hangingPunct="1">
              <a:spcBef>
                <a:spcPts val="600"/>
              </a:spcBef>
              <a:buFont typeface="Arial" panose="020B0604020202020204" pitchFamily="34" charset="0"/>
              <a:buChar char="•"/>
            </a:pPr>
            <a:r>
              <a:rPr lang="en-US" altLang="en-US" sz="2647" dirty="0"/>
              <a:t>Nancy Cherim and the University Instrumentation Center (UIC) for help with and use of the SEM.</a:t>
            </a:r>
          </a:p>
          <a:p>
            <a:pPr eaLnBrk="1" hangingPunct="1">
              <a:spcBef>
                <a:spcPts val="600"/>
              </a:spcBef>
              <a:buFont typeface="Arial" panose="020B0604020202020204" pitchFamily="34" charset="0"/>
              <a:buChar char="•"/>
            </a:pPr>
            <a:r>
              <a:rPr lang="en-US" altLang="en-US" sz="2647" dirty="0"/>
              <a:t>All of the Greenslade research group members.</a:t>
            </a:r>
          </a:p>
        </p:txBody>
      </p:sp>
      <p:sp>
        <p:nvSpPr>
          <p:cNvPr id="2066" name="TextBox 70"/>
          <p:cNvSpPr txBox="1">
            <a:spLocks noChangeArrowheads="1"/>
          </p:cNvSpPr>
          <p:nvPr/>
        </p:nvSpPr>
        <p:spPr bwMode="auto">
          <a:xfrm>
            <a:off x="28479621" y="20427319"/>
            <a:ext cx="11372979" cy="3828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627" tIns="53313" rIns="106627" bIns="53313">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defTabSz="4257675"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4257675"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4257675"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4257675"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spcBef>
                <a:spcPts val="1200"/>
              </a:spcBef>
              <a:buFont typeface="Arial" panose="020B0604020202020204" pitchFamily="34" charset="0"/>
              <a:buChar char="•"/>
            </a:pPr>
            <a:r>
              <a:rPr lang="en-US" altLang="en-US" sz="2647" dirty="0"/>
              <a:t>Doublet corrections for fRH data to improve comparison between wet and dry-generation techniques at selected sizes.</a:t>
            </a:r>
          </a:p>
          <a:p>
            <a:pPr eaLnBrk="1" hangingPunct="1">
              <a:spcBef>
                <a:spcPts val="1200"/>
              </a:spcBef>
              <a:buFont typeface="Arial" panose="020B0604020202020204" pitchFamily="34" charset="0"/>
              <a:buChar char="•"/>
            </a:pPr>
            <a:r>
              <a:rPr lang="en-US" altLang="en-US" sz="2647" dirty="0"/>
              <a:t>Retrieve effective RI for rough clay particles to allow climate models to account for multiple scattering events.</a:t>
            </a:r>
          </a:p>
          <a:p>
            <a:pPr eaLnBrk="1" hangingPunct="1">
              <a:spcBef>
                <a:spcPts val="1200"/>
              </a:spcBef>
              <a:buFont typeface="Arial" panose="020B0604020202020204" pitchFamily="34" charset="0"/>
              <a:buChar char="•"/>
            </a:pPr>
            <a:r>
              <a:rPr lang="en-US" altLang="en-US" sz="2647" dirty="0"/>
              <a:t>Investigate the effect that other experimental variables have on water uptake.</a:t>
            </a:r>
          </a:p>
          <a:p>
            <a:pPr eaLnBrk="1" hangingPunct="1">
              <a:spcBef>
                <a:spcPts val="1200"/>
              </a:spcBef>
              <a:buFont typeface="Arial" panose="020B0604020202020204" pitchFamily="34" charset="0"/>
              <a:buChar char="•"/>
            </a:pPr>
            <a:r>
              <a:rPr lang="en-US" altLang="en-US" sz="2647" dirty="0"/>
              <a:t>Compare fRH(85%) as a function of particle size for the two generation techniques of the same clay.</a:t>
            </a:r>
          </a:p>
        </p:txBody>
      </p:sp>
      <p:sp>
        <p:nvSpPr>
          <p:cNvPr id="2070" name="Rectangle 40"/>
          <p:cNvSpPr>
            <a:spLocks noChangeArrowheads="1"/>
          </p:cNvSpPr>
          <p:nvPr/>
        </p:nvSpPr>
        <p:spPr bwMode="auto">
          <a:xfrm>
            <a:off x="71718" y="4476750"/>
            <a:ext cx="40090165" cy="628651"/>
          </a:xfrm>
          <a:prstGeom prst="rect">
            <a:avLst/>
          </a:prstGeom>
          <a:gradFill rotWithShape="1">
            <a:gsLst>
              <a:gs pos="21000">
                <a:schemeClr val="accent2">
                  <a:lumMod val="65000"/>
                </a:schemeClr>
              </a:gs>
              <a:gs pos="100000">
                <a:schemeClr val="accent2">
                  <a:lumMod val="70000"/>
                  <a:lumOff val="30000"/>
                </a:schemeClr>
              </a:gs>
            </a:gsLst>
            <a:lin ang="5400000" scaled="1"/>
          </a:gradFill>
          <a:ln w="9525">
            <a:solidFill>
              <a:schemeClr val="tx1"/>
            </a:solidFill>
            <a:miter lim="800000"/>
            <a:headEnd/>
            <a:tailEnd/>
          </a:ln>
          <a:effectLst/>
        </p:spPr>
        <p:txBody>
          <a:bodyPr wrap="none" anchor="ctr"/>
          <a:lstStyle/>
          <a:p>
            <a:endParaRPr lang="en-US" altLang="en-US" sz="3141" dirty="0"/>
          </a:p>
        </p:txBody>
      </p:sp>
      <p:sp>
        <p:nvSpPr>
          <p:cNvPr id="56" name="TextBox 55"/>
          <p:cNvSpPr txBox="1"/>
          <p:nvPr/>
        </p:nvSpPr>
        <p:spPr>
          <a:xfrm>
            <a:off x="181535" y="16703555"/>
            <a:ext cx="11618261" cy="969442"/>
          </a:xfrm>
          <a:prstGeom prst="rect">
            <a:avLst/>
          </a:prstGeom>
          <a:ln w="53975" cap="flat" cmpd="dbl">
            <a:solidFill>
              <a:schemeClr val="accent2"/>
            </a:solidFill>
            <a:bevel/>
          </a:ln>
        </p:spPr>
        <p:style>
          <a:lnRef idx="2">
            <a:schemeClr val="accent6"/>
          </a:lnRef>
          <a:fillRef idx="1">
            <a:schemeClr val="lt1"/>
          </a:fillRef>
          <a:effectRef idx="0">
            <a:schemeClr val="accent6"/>
          </a:effectRef>
          <a:fontRef idx="minor">
            <a:schemeClr val="dk1"/>
          </a:fontRef>
        </p:style>
        <p:txBody>
          <a:bodyPr wrap="square" lIns="106627" tIns="53313" rIns="106627" bIns="53313">
            <a:spAutoFit/>
          </a:bodyPr>
          <a:lstStyle>
            <a:lvl1pPr>
              <a:defRPr sz="8400">
                <a:solidFill>
                  <a:schemeClr val="tx1"/>
                </a:solidFill>
                <a:latin typeface="Tahoma" pitchFamily="34" charset="0"/>
              </a:defRPr>
            </a:lvl1pPr>
            <a:lvl2pPr marL="742950" indent="-285750">
              <a:defRPr sz="8400">
                <a:solidFill>
                  <a:schemeClr val="tx1"/>
                </a:solidFill>
                <a:latin typeface="Tahoma" pitchFamily="34" charset="0"/>
              </a:defRPr>
            </a:lvl2pPr>
            <a:lvl3pPr marL="1143000" indent="-228600">
              <a:defRPr sz="8400">
                <a:solidFill>
                  <a:schemeClr val="tx1"/>
                </a:solidFill>
                <a:latin typeface="Tahoma" pitchFamily="34" charset="0"/>
              </a:defRPr>
            </a:lvl3pPr>
            <a:lvl4pPr marL="1600200" indent="-228600">
              <a:defRPr sz="8400">
                <a:solidFill>
                  <a:schemeClr val="tx1"/>
                </a:solidFill>
                <a:latin typeface="Tahoma" pitchFamily="34" charset="0"/>
              </a:defRPr>
            </a:lvl4pPr>
            <a:lvl5pPr marL="2057400" indent="-228600">
              <a:defRPr sz="8400">
                <a:solidFill>
                  <a:schemeClr val="tx1"/>
                </a:solidFill>
                <a:latin typeface="Tahoma" pitchFamily="34" charset="0"/>
              </a:defRPr>
            </a:lvl5pPr>
            <a:lvl6pPr marL="2514600" indent="-228600" defTabSz="4257675" fontAlgn="base">
              <a:spcBef>
                <a:spcPct val="0"/>
              </a:spcBef>
              <a:spcAft>
                <a:spcPct val="0"/>
              </a:spcAft>
              <a:defRPr sz="8400">
                <a:solidFill>
                  <a:schemeClr val="tx1"/>
                </a:solidFill>
                <a:latin typeface="Tahoma" pitchFamily="34" charset="0"/>
              </a:defRPr>
            </a:lvl6pPr>
            <a:lvl7pPr marL="2971800" indent="-228600" defTabSz="4257675" fontAlgn="base">
              <a:spcBef>
                <a:spcPct val="0"/>
              </a:spcBef>
              <a:spcAft>
                <a:spcPct val="0"/>
              </a:spcAft>
              <a:defRPr sz="8400">
                <a:solidFill>
                  <a:schemeClr val="tx1"/>
                </a:solidFill>
                <a:latin typeface="Tahoma" pitchFamily="34" charset="0"/>
              </a:defRPr>
            </a:lvl7pPr>
            <a:lvl8pPr marL="3429000" indent="-228600" defTabSz="4257675" fontAlgn="base">
              <a:spcBef>
                <a:spcPct val="0"/>
              </a:spcBef>
              <a:spcAft>
                <a:spcPct val="0"/>
              </a:spcAft>
              <a:defRPr sz="8400">
                <a:solidFill>
                  <a:schemeClr val="tx1"/>
                </a:solidFill>
                <a:latin typeface="Tahoma" pitchFamily="34" charset="0"/>
              </a:defRPr>
            </a:lvl8pPr>
            <a:lvl9pPr marL="3886200" indent="-228600" defTabSz="4257675" fontAlgn="base">
              <a:spcBef>
                <a:spcPct val="0"/>
              </a:spcBef>
              <a:spcAft>
                <a:spcPct val="0"/>
              </a:spcAft>
              <a:defRPr sz="8400">
                <a:solidFill>
                  <a:schemeClr val="tx1"/>
                </a:solidFill>
                <a:latin typeface="Tahoma" pitchFamily="34" charset="0"/>
              </a:defRPr>
            </a:lvl9pPr>
          </a:lstStyle>
          <a:p>
            <a:pPr>
              <a:defRPr/>
            </a:pPr>
            <a:r>
              <a:rPr lang="en-US" altLang="en-US" sz="2800" b="1" i="1" dirty="0"/>
              <a:t>Goal: Develop a dry aerosol generation technique and compare optical properties between wet and dry-generated clay aerosol.</a:t>
            </a:r>
          </a:p>
        </p:txBody>
      </p:sp>
      <p:sp>
        <p:nvSpPr>
          <p:cNvPr id="2073" name="Rectangle 48"/>
          <p:cNvSpPr>
            <a:spLocks noChangeArrowheads="1"/>
          </p:cNvSpPr>
          <p:nvPr/>
        </p:nvSpPr>
        <p:spPr bwMode="auto">
          <a:xfrm>
            <a:off x="26898" y="15114272"/>
            <a:ext cx="190009" cy="59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sz="3141"/>
          </a:p>
        </p:txBody>
      </p:sp>
      <p:sp>
        <p:nvSpPr>
          <p:cNvPr id="2074" name="TextBox 29"/>
          <p:cNvSpPr txBox="1">
            <a:spLocks noChangeArrowheads="1"/>
          </p:cNvSpPr>
          <p:nvPr/>
        </p:nvSpPr>
        <p:spPr bwMode="auto">
          <a:xfrm>
            <a:off x="265581" y="27127200"/>
            <a:ext cx="11534215" cy="566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627" tIns="53313" rIns="106627" bIns="53313">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defTabSz="4257675"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4257675"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4257675"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4257675"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spcBef>
                <a:spcPts val="1200"/>
              </a:spcBef>
            </a:pPr>
            <a:r>
              <a:rPr lang="en-US" altLang="en-US" sz="2647" b="1" dirty="0"/>
              <a:t>Mie Theory</a:t>
            </a:r>
          </a:p>
          <a:p>
            <a:pPr eaLnBrk="1" hangingPunct="1">
              <a:spcBef>
                <a:spcPts val="1200"/>
              </a:spcBef>
              <a:buFont typeface="Arial" panose="020B0604020202020204" pitchFamily="34" charset="0"/>
              <a:buChar char="•"/>
            </a:pPr>
            <a:r>
              <a:rPr lang="en-US" sz="2650" dirty="0"/>
              <a:t>A solution to Maxwell’s equations used to calculate extinction cross-section of a particle of known size and refractive index (RI).</a:t>
            </a:r>
            <a:endParaRPr lang="en-US" altLang="en-US" sz="2647" dirty="0"/>
          </a:p>
          <a:p>
            <a:pPr eaLnBrk="1" hangingPunct="1">
              <a:spcBef>
                <a:spcPts val="1200"/>
              </a:spcBef>
              <a:buFont typeface="Arial" panose="020B0604020202020204" pitchFamily="34" charset="0"/>
              <a:buChar char="•"/>
            </a:pPr>
            <a:r>
              <a:rPr lang="en-US" altLang="en-US" sz="2647" dirty="0"/>
              <a:t>Assumes particles are homogenous and spherical.</a:t>
            </a:r>
          </a:p>
          <a:p>
            <a:pPr eaLnBrk="1" hangingPunct="1">
              <a:spcBef>
                <a:spcPts val="1200"/>
              </a:spcBef>
              <a:buFont typeface="Arial" panose="020B0604020202020204" pitchFamily="34" charset="0"/>
              <a:buChar char="•"/>
            </a:pPr>
            <a:r>
              <a:rPr lang="en-US" altLang="en-US" sz="2647" dirty="0"/>
              <a:t>Can be employed to model optical relative humidity factors (fRH) from measured physical growth factors (GF).</a:t>
            </a:r>
          </a:p>
          <a:p>
            <a:pPr eaLnBrk="1" hangingPunct="1">
              <a:spcBef>
                <a:spcPts val="1200"/>
              </a:spcBef>
            </a:pPr>
            <a:r>
              <a:rPr lang="en-US" altLang="en-US" sz="2647" b="1" dirty="0"/>
              <a:t>Other techniques and information</a:t>
            </a:r>
          </a:p>
          <a:p>
            <a:pPr eaLnBrk="1" hangingPunct="1">
              <a:spcBef>
                <a:spcPts val="1200"/>
              </a:spcBef>
              <a:buFont typeface="Arial" panose="020B0604020202020204" pitchFamily="34" charset="0"/>
              <a:buChar char="•"/>
            </a:pPr>
            <a:r>
              <a:rPr lang="en-US" altLang="en-US" sz="2647" dirty="0"/>
              <a:t>Studied clays include montmorillonite, illite, and kaolinite.</a:t>
            </a:r>
          </a:p>
          <a:p>
            <a:pPr eaLnBrk="1" hangingPunct="1">
              <a:spcBef>
                <a:spcPts val="1200"/>
              </a:spcBef>
              <a:buFont typeface="Arial" panose="020B0604020202020204" pitchFamily="34" charset="0"/>
              <a:buChar char="•"/>
            </a:pPr>
            <a:r>
              <a:rPr lang="en-US" altLang="en-US" sz="2647" dirty="0"/>
              <a:t>Size selected aerosols imaged with scanning electron microscopy (SEM).</a:t>
            </a:r>
          </a:p>
          <a:p>
            <a:pPr eaLnBrk="1" hangingPunct="1">
              <a:spcBef>
                <a:spcPts val="1200"/>
              </a:spcBef>
              <a:buFont typeface="Arial" panose="020B0604020202020204" pitchFamily="34" charset="0"/>
              <a:buChar char="•"/>
            </a:pPr>
            <a:r>
              <a:rPr lang="en-US" altLang="en-US" sz="2647" dirty="0"/>
              <a:t>Tandem differential mobility analyzer technique was used to determine differences in size distribution for different generation methods.</a:t>
            </a:r>
            <a:endParaRPr lang="en-US" altLang="en-US" sz="1059" dirty="0"/>
          </a:p>
        </p:txBody>
      </p:sp>
      <p:sp>
        <p:nvSpPr>
          <p:cNvPr id="2127" name="TextBox 29"/>
          <p:cNvSpPr txBox="1">
            <a:spLocks noChangeArrowheads="1"/>
          </p:cNvSpPr>
          <p:nvPr/>
        </p:nvSpPr>
        <p:spPr bwMode="auto">
          <a:xfrm>
            <a:off x="28479621" y="6447143"/>
            <a:ext cx="11372979" cy="688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627" tIns="53313" rIns="106627" bIns="53313">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defTabSz="4257675"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4257675"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4257675"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4257675"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spcBef>
                <a:spcPts val="1200"/>
              </a:spcBef>
              <a:buFont typeface="Arial" panose="020B0604020202020204" pitchFamily="34" charset="0"/>
              <a:buChar char="•"/>
            </a:pPr>
            <a:r>
              <a:rPr lang="en-US" altLang="en-US" sz="2647" dirty="0"/>
              <a:t>A dry-generation technique was successfully developed to study water uptake on clay aerosol and compare with other generation methods.</a:t>
            </a:r>
          </a:p>
          <a:p>
            <a:pPr eaLnBrk="1" hangingPunct="1">
              <a:spcBef>
                <a:spcPts val="1200"/>
              </a:spcBef>
              <a:buFont typeface="Arial" panose="020B0604020202020204" pitchFamily="34" charset="0"/>
              <a:buChar char="•"/>
            </a:pPr>
            <a:r>
              <a:rPr lang="en-US" altLang="en-US" sz="2647" dirty="0"/>
              <a:t>Most previous literature has utilized wet-generation. The early introduction of water to the clay may not replicate ambient conditions.</a:t>
            </a:r>
          </a:p>
          <a:p>
            <a:pPr eaLnBrk="1" hangingPunct="1">
              <a:spcBef>
                <a:spcPts val="1200"/>
              </a:spcBef>
              <a:buFont typeface="Arial" panose="020B0604020202020204" pitchFamily="34" charset="0"/>
              <a:buChar char="•"/>
            </a:pPr>
            <a:r>
              <a:rPr lang="en-US" altLang="en-US" sz="2647" dirty="0"/>
              <a:t>Dry-generation creates a higher percentage of larger particles than wet-generation.</a:t>
            </a:r>
          </a:p>
          <a:p>
            <a:pPr eaLnBrk="1" hangingPunct="1">
              <a:spcBef>
                <a:spcPts val="1200"/>
              </a:spcBef>
              <a:buFont typeface="Arial" panose="020B0604020202020204" pitchFamily="34" charset="0"/>
              <a:buChar char="•"/>
            </a:pPr>
            <a:r>
              <a:rPr lang="en-US" altLang="en-US" sz="2647" dirty="0"/>
              <a:t>Non-spherical shape of particles may cause Mie theory to underestimate optical properties. This and the size dependent nature of fRH makes doublet corrections difficult. </a:t>
            </a:r>
          </a:p>
          <a:p>
            <a:pPr eaLnBrk="1" hangingPunct="1">
              <a:spcBef>
                <a:spcPts val="1200"/>
              </a:spcBef>
              <a:buFont typeface="Arial" panose="020B0604020202020204" pitchFamily="34" charset="0"/>
              <a:buChar char="•"/>
            </a:pPr>
            <a:r>
              <a:rPr lang="en-US" altLang="en-US" sz="2647" dirty="0"/>
              <a:t>Different types of clays exhibit different behavior upon humidification between 30% and 90%RH: </a:t>
            </a:r>
          </a:p>
          <a:p>
            <a:pPr marL="914400" lvl="1" indent="-457200" eaLnBrk="1" hangingPunct="1">
              <a:spcBef>
                <a:spcPts val="1200"/>
              </a:spcBef>
              <a:buSzPct val="75000"/>
              <a:buFont typeface="Tahoma" panose="020B0604030504040204" pitchFamily="34" charset="0"/>
              <a:buChar char="◊"/>
            </a:pPr>
            <a:r>
              <a:rPr lang="el-GR" altLang="en-US" sz="2647" dirty="0">
                <a:cs typeface="Calibri" panose="020F0502020204030204" pitchFamily="34" charset="0"/>
              </a:rPr>
              <a:t>σ</a:t>
            </a:r>
            <a:r>
              <a:rPr lang="en-US" altLang="en-US" sz="2647" baseline="-25000" dirty="0" err="1">
                <a:cs typeface="Calibri" panose="020F0502020204030204" pitchFamily="34" charset="0"/>
              </a:rPr>
              <a:t>ext</a:t>
            </a:r>
            <a:r>
              <a:rPr lang="en-US" altLang="en-US" sz="2647" dirty="0"/>
              <a:t> of montmorillonite increases with increasing humidity</a:t>
            </a:r>
          </a:p>
          <a:p>
            <a:pPr marL="914400" lvl="1" indent="-457200" eaLnBrk="1" hangingPunct="1">
              <a:spcBef>
                <a:spcPts val="1200"/>
              </a:spcBef>
              <a:buSzPct val="75000"/>
              <a:buFont typeface="Tahoma" panose="020B0604030504040204" pitchFamily="34" charset="0"/>
              <a:buChar char="◊"/>
            </a:pPr>
            <a:r>
              <a:rPr lang="el-GR" altLang="en-US" sz="2647" dirty="0">
                <a:cs typeface="Calibri" panose="020F0502020204030204" pitchFamily="34" charset="0"/>
              </a:rPr>
              <a:t>σ</a:t>
            </a:r>
            <a:r>
              <a:rPr lang="en-US" altLang="en-US" sz="2647" baseline="-25000" dirty="0" err="1">
                <a:cs typeface="Calibri" panose="020F0502020204030204" pitchFamily="34" charset="0"/>
              </a:rPr>
              <a:t>ext</a:t>
            </a:r>
            <a:r>
              <a:rPr lang="en-US" altLang="en-US" sz="2647" dirty="0"/>
              <a:t> of illite has little to no change upon humidification</a:t>
            </a:r>
          </a:p>
          <a:p>
            <a:pPr marL="914400" lvl="1" indent="-457200" eaLnBrk="1" hangingPunct="1">
              <a:spcBef>
                <a:spcPts val="1200"/>
              </a:spcBef>
              <a:buSzPct val="75000"/>
              <a:buFont typeface="Tahoma" panose="020B0604030504040204" pitchFamily="34" charset="0"/>
              <a:buChar char="◊"/>
            </a:pPr>
            <a:r>
              <a:rPr lang="el-GR" altLang="en-US" sz="2647" dirty="0">
                <a:cs typeface="Calibri" panose="020F0502020204030204" pitchFamily="34" charset="0"/>
              </a:rPr>
              <a:t>σ</a:t>
            </a:r>
            <a:r>
              <a:rPr lang="en-US" altLang="en-US" sz="2647" baseline="-25000" dirty="0" err="1">
                <a:cs typeface="Calibri" panose="020F0502020204030204" pitchFamily="34" charset="0"/>
              </a:rPr>
              <a:t>ext</a:t>
            </a:r>
            <a:r>
              <a:rPr lang="en-US" altLang="en-US" sz="2647" dirty="0"/>
              <a:t> of kaolinite deceases with increasing humidity.</a:t>
            </a:r>
          </a:p>
        </p:txBody>
      </p:sp>
      <p:grpSp>
        <p:nvGrpSpPr>
          <p:cNvPr id="86" name="Group 85"/>
          <p:cNvGrpSpPr>
            <a:grpSpLocks noChangeAspect="1"/>
          </p:cNvGrpSpPr>
          <p:nvPr/>
        </p:nvGrpSpPr>
        <p:grpSpPr>
          <a:xfrm>
            <a:off x="25512209" y="7645200"/>
            <a:ext cx="2605591" cy="3480000"/>
            <a:chOff x="2557004" y="484359"/>
            <a:chExt cx="4048654" cy="5407341"/>
          </a:xfrm>
        </p:grpSpPr>
        <p:grpSp>
          <p:nvGrpSpPr>
            <p:cNvPr id="87" name="Group 86"/>
            <p:cNvGrpSpPr>
              <a:grpSpLocks noChangeAspect="1"/>
            </p:cNvGrpSpPr>
            <p:nvPr/>
          </p:nvGrpSpPr>
          <p:grpSpPr>
            <a:xfrm>
              <a:off x="2946902" y="484359"/>
              <a:ext cx="3223034" cy="4712607"/>
              <a:chOff x="2946902" y="484359"/>
              <a:chExt cx="3223034" cy="4712607"/>
            </a:xfrm>
          </p:grpSpPr>
          <p:sp>
            <p:nvSpPr>
              <p:cNvPr id="89" name="Freeform 28"/>
              <p:cNvSpPr/>
              <p:nvPr/>
            </p:nvSpPr>
            <p:spPr>
              <a:xfrm>
                <a:off x="3063655" y="4853609"/>
                <a:ext cx="2942043" cy="308602"/>
              </a:xfrm>
              <a:custGeom>
                <a:avLst/>
                <a:gdLst>
                  <a:gd name="connsiteX0" fmla="*/ 343962 w 4415135"/>
                  <a:gd name="connsiteY0" fmla="*/ 1089197 h 3144925"/>
                  <a:gd name="connsiteX1" fmla="*/ 3516370 w 4415135"/>
                  <a:gd name="connsiteY1" fmla="*/ 1107858 h 3144925"/>
                  <a:gd name="connsiteX2" fmla="*/ 4262819 w 4415135"/>
                  <a:gd name="connsiteY2" fmla="*/ 2134226 h 3144925"/>
                  <a:gd name="connsiteX3" fmla="*/ 2695276 w 4415135"/>
                  <a:gd name="connsiteY3" fmla="*/ 1238487 h 3144925"/>
                  <a:gd name="connsiteX4" fmla="*/ 3945578 w 4415135"/>
                  <a:gd name="connsiteY4" fmla="*/ 1602381 h 3144925"/>
                  <a:gd name="connsiteX5" fmla="*/ 1855521 w 4415135"/>
                  <a:gd name="connsiteY5" fmla="*/ 1947613 h 3144925"/>
                  <a:gd name="connsiteX6" fmla="*/ 1127733 w 4415135"/>
                  <a:gd name="connsiteY6" fmla="*/ 146805 h 3144925"/>
                  <a:gd name="connsiteX7" fmla="*/ 2517994 w 4415135"/>
                  <a:gd name="connsiteY7" fmla="*/ 240111 h 3144925"/>
                  <a:gd name="connsiteX8" fmla="*/ 1939496 w 4415135"/>
                  <a:gd name="connsiteY8" fmla="*/ 1313132 h 3144925"/>
                  <a:gd name="connsiteX9" fmla="*/ 371954 w 4415135"/>
                  <a:gd name="connsiteY9" fmla="*/ 1630373 h 3144925"/>
                  <a:gd name="connsiteX10" fmla="*/ 1631586 w 4415135"/>
                  <a:gd name="connsiteY10" fmla="*/ 2507450 h 3144925"/>
                  <a:gd name="connsiteX11" fmla="*/ 3395072 w 4415135"/>
                  <a:gd name="connsiteY11" fmla="*/ 2255524 h 3144925"/>
                  <a:gd name="connsiteX12" fmla="*/ 2331382 w 4415135"/>
                  <a:gd name="connsiteY12" fmla="*/ 958568 h 3144925"/>
                  <a:gd name="connsiteX13" fmla="*/ 623880 w 4415135"/>
                  <a:gd name="connsiteY13" fmla="*/ 585344 h 3144925"/>
                  <a:gd name="connsiteX14" fmla="*/ 969113 w 4415135"/>
                  <a:gd name="connsiteY14" fmla="*/ 2404813 h 3144925"/>
                  <a:gd name="connsiteX15" fmla="*/ 2555317 w 4415135"/>
                  <a:gd name="connsiteY15" fmla="*/ 1938283 h 3144925"/>
                  <a:gd name="connsiteX16" fmla="*/ 1902174 w 4415135"/>
                  <a:gd name="connsiteY16" fmla="*/ 1387777 h 3144925"/>
                  <a:gd name="connsiteX17" fmla="*/ 1790207 w 4415135"/>
                  <a:gd name="connsiteY17" fmla="*/ 2040920 h 3144925"/>
                  <a:gd name="connsiteX18" fmla="*/ 4346794 w 4415135"/>
                  <a:gd name="connsiteY18" fmla="*/ 1481083 h 3144925"/>
                  <a:gd name="connsiteX19" fmla="*/ 3479047 w 4415135"/>
                  <a:gd name="connsiteY19" fmla="*/ 995891 h 3144925"/>
                  <a:gd name="connsiteX20" fmla="*/ 1333007 w 4415135"/>
                  <a:gd name="connsiteY20" fmla="*/ 538691 h 3144925"/>
                  <a:gd name="connsiteX21" fmla="*/ 26721 w 4415135"/>
                  <a:gd name="connsiteY21" fmla="*/ 1714348 h 3144925"/>
                  <a:gd name="connsiteX22" fmla="*/ 2508664 w 4415135"/>
                  <a:gd name="connsiteY22" fmla="*/ 3141932 h 3144925"/>
                  <a:gd name="connsiteX23" fmla="*/ 4094868 w 4415135"/>
                  <a:gd name="connsiteY23" fmla="*/ 2068911 h 3144925"/>
                  <a:gd name="connsiteX24" fmla="*/ 1846190 w 4415135"/>
                  <a:gd name="connsiteY24" fmla="*/ 1341124 h 3144925"/>
                  <a:gd name="connsiteX25" fmla="*/ 894468 w 4415135"/>
                  <a:gd name="connsiteY25" fmla="*/ 1900960 h 3144925"/>
                  <a:gd name="connsiteX26" fmla="*/ 2340713 w 4415135"/>
                  <a:gd name="connsiteY26" fmla="*/ 2675401 h 3144925"/>
                  <a:gd name="connsiteX27" fmla="*/ 2844566 w 4415135"/>
                  <a:gd name="connsiteY27" fmla="*/ 1359785 h 3144925"/>
                  <a:gd name="connsiteX28" fmla="*/ 2359374 w 4415135"/>
                  <a:gd name="connsiteY28" fmla="*/ 893254 h 3144925"/>
                  <a:gd name="connsiteX29" fmla="*/ 913129 w 4415135"/>
                  <a:gd name="connsiteY29" fmla="*/ 1135850 h 3144925"/>
                  <a:gd name="connsiteX30" fmla="*/ 3619007 w 4415135"/>
                  <a:gd name="connsiteY30" fmla="*/ 2619417 h 3144925"/>
                  <a:gd name="connsiteX31" fmla="*/ 3684321 w 4415135"/>
                  <a:gd name="connsiteY31" fmla="*/ 1984936 h 3144925"/>
                  <a:gd name="connsiteX32" fmla="*/ 1305015 w 4415135"/>
                  <a:gd name="connsiteY32" fmla="*/ 2152887 h 3144925"/>
                  <a:gd name="connsiteX33" fmla="*/ 3954909 w 4415135"/>
                  <a:gd name="connsiteY33" fmla="*/ 827940 h 3144925"/>
                  <a:gd name="connsiteX34" fmla="*/ 2657954 w 4415135"/>
                  <a:gd name="connsiteY34" fmla="*/ 2619417 h 3144925"/>
                  <a:gd name="connsiteX35" fmla="*/ 1127733 w 4415135"/>
                  <a:gd name="connsiteY35" fmla="*/ 1947613 h 3144925"/>
                  <a:gd name="connsiteX36" fmla="*/ 250656 w 4415135"/>
                  <a:gd name="connsiteY36" fmla="*/ 1191834 h 3144925"/>
                  <a:gd name="connsiteX37" fmla="*/ 1202378 w 4415135"/>
                  <a:gd name="connsiteY37" fmla="*/ 1275809 h 3144925"/>
                  <a:gd name="connsiteX38" fmla="*/ 1193047 w 4415135"/>
                  <a:gd name="connsiteY38" fmla="*/ 2330168 h 3144925"/>
                  <a:gd name="connsiteX39" fmla="*/ 3152476 w 4415135"/>
                  <a:gd name="connsiteY39" fmla="*/ 1331793 h 3144925"/>
                  <a:gd name="connsiteX40" fmla="*/ 2051464 w 4415135"/>
                  <a:gd name="connsiteY40" fmla="*/ 1733009 h 3144925"/>
                  <a:gd name="connsiteX41" fmla="*/ 3329758 w 4415135"/>
                  <a:gd name="connsiteY41" fmla="*/ 2890005 h 3144925"/>
                  <a:gd name="connsiteX42" fmla="*/ 3264443 w 4415135"/>
                  <a:gd name="connsiteY42" fmla="*/ 2619417 h 314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415135" h="3144925">
                    <a:moveTo>
                      <a:pt x="343962" y="1089197"/>
                    </a:moveTo>
                    <a:cubicBezTo>
                      <a:pt x="1603594" y="1011442"/>
                      <a:pt x="2863227" y="933687"/>
                      <a:pt x="3516370" y="1107858"/>
                    </a:cubicBezTo>
                    <a:cubicBezTo>
                      <a:pt x="4169513" y="1282029"/>
                      <a:pt x="4399668" y="2112455"/>
                      <a:pt x="4262819" y="2134226"/>
                    </a:cubicBezTo>
                    <a:cubicBezTo>
                      <a:pt x="4125970" y="2155997"/>
                      <a:pt x="2748150" y="1327128"/>
                      <a:pt x="2695276" y="1238487"/>
                    </a:cubicBezTo>
                    <a:cubicBezTo>
                      <a:pt x="2642402" y="1149846"/>
                      <a:pt x="4085537" y="1484193"/>
                      <a:pt x="3945578" y="1602381"/>
                    </a:cubicBezTo>
                    <a:cubicBezTo>
                      <a:pt x="3805619" y="1720569"/>
                      <a:pt x="2325162" y="2190209"/>
                      <a:pt x="1855521" y="1947613"/>
                    </a:cubicBezTo>
                    <a:cubicBezTo>
                      <a:pt x="1385880" y="1705017"/>
                      <a:pt x="1017321" y="431389"/>
                      <a:pt x="1127733" y="146805"/>
                    </a:cubicBezTo>
                    <a:cubicBezTo>
                      <a:pt x="1238145" y="-137779"/>
                      <a:pt x="2382700" y="45723"/>
                      <a:pt x="2517994" y="240111"/>
                    </a:cubicBezTo>
                    <a:cubicBezTo>
                      <a:pt x="2653288" y="434499"/>
                      <a:pt x="2297169" y="1081422"/>
                      <a:pt x="1939496" y="1313132"/>
                    </a:cubicBezTo>
                    <a:cubicBezTo>
                      <a:pt x="1581823" y="1544842"/>
                      <a:pt x="423272" y="1431320"/>
                      <a:pt x="371954" y="1630373"/>
                    </a:cubicBezTo>
                    <a:cubicBezTo>
                      <a:pt x="320636" y="1829426"/>
                      <a:pt x="1127733" y="2403258"/>
                      <a:pt x="1631586" y="2507450"/>
                    </a:cubicBezTo>
                    <a:cubicBezTo>
                      <a:pt x="2135439" y="2611642"/>
                      <a:pt x="3278439" y="2513671"/>
                      <a:pt x="3395072" y="2255524"/>
                    </a:cubicBezTo>
                    <a:cubicBezTo>
                      <a:pt x="3511705" y="1997377"/>
                      <a:pt x="2793247" y="1236931"/>
                      <a:pt x="2331382" y="958568"/>
                    </a:cubicBezTo>
                    <a:cubicBezTo>
                      <a:pt x="1869517" y="680205"/>
                      <a:pt x="850925" y="344303"/>
                      <a:pt x="623880" y="585344"/>
                    </a:cubicBezTo>
                    <a:cubicBezTo>
                      <a:pt x="396835" y="826385"/>
                      <a:pt x="647207" y="2179323"/>
                      <a:pt x="969113" y="2404813"/>
                    </a:cubicBezTo>
                    <a:cubicBezTo>
                      <a:pt x="1291019" y="2630303"/>
                      <a:pt x="2399807" y="2107789"/>
                      <a:pt x="2555317" y="1938283"/>
                    </a:cubicBezTo>
                    <a:cubicBezTo>
                      <a:pt x="2710827" y="1768777"/>
                      <a:pt x="2029692" y="1370671"/>
                      <a:pt x="1902174" y="1387777"/>
                    </a:cubicBezTo>
                    <a:cubicBezTo>
                      <a:pt x="1774656" y="1404883"/>
                      <a:pt x="1382770" y="2025369"/>
                      <a:pt x="1790207" y="2040920"/>
                    </a:cubicBezTo>
                    <a:cubicBezTo>
                      <a:pt x="2197644" y="2056471"/>
                      <a:pt x="4065321" y="1655254"/>
                      <a:pt x="4346794" y="1481083"/>
                    </a:cubicBezTo>
                    <a:cubicBezTo>
                      <a:pt x="4628267" y="1306912"/>
                      <a:pt x="3981345" y="1152956"/>
                      <a:pt x="3479047" y="995891"/>
                    </a:cubicBezTo>
                    <a:cubicBezTo>
                      <a:pt x="2976749" y="838826"/>
                      <a:pt x="1908395" y="418948"/>
                      <a:pt x="1333007" y="538691"/>
                    </a:cubicBezTo>
                    <a:cubicBezTo>
                      <a:pt x="757619" y="658434"/>
                      <a:pt x="-169222" y="1280475"/>
                      <a:pt x="26721" y="1714348"/>
                    </a:cubicBezTo>
                    <a:cubicBezTo>
                      <a:pt x="222664" y="2148222"/>
                      <a:pt x="1830640" y="3082838"/>
                      <a:pt x="2508664" y="3141932"/>
                    </a:cubicBezTo>
                    <a:cubicBezTo>
                      <a:pt x="3186688" y="3201026"/>
                      <a:pt x="4205280" y="2369046"/>
                      <a:pt x="4094868" y="2068911"/>
                    </a:cubicBezTo>
                    <a:cubicBezTo>
                      <a:pt x="3984456" y="1768776"/>
                      <a:pt x="2379590" y="1369116"/>
                      <a:pt x="1846190" y="1341124"/>
                    </a:cubicBezTo>
                    <a:cubicBezTo>
                      <a:pt x="1312790" y="1313132"/>
                      <a:pt x="812047" y="1678580"/>
                      <a:pt x="894468" y="1900960"/>
                    </a:cubicBezTo>
                    <a:cubicBezTo>
                      <a:pt x="976889" y="2123340"/>
                      <a:pt x="2015697" y="2765597"/>
                      <a:pt x="2340713" y="2675401"/>
                    </a:cubicBezTo>
                    <a:cubicBezTo>
                      <a:pt x="2665729" y="2585205"/>
                      <a:pt x="2841456" y="1656809"/>
                      <a:pt x="2844566" y="1359785"/>
                    </a:cubicBezTo>
                    <a:cubicBezTo>
                      <a:pt x="2847676" y="1062761"/>
                      <a:pt x="2681280" y="930576"/>
                      <a:pt x="2359374" y="893254"/>
                    </a:cubicBezTo>
                    <a:cubicBezTo>
                      <a:pt x="2037468" y="855931"/>
                      <a:pt x="703190" y="848156"/>
                      <a:pt x="913129" y="1135850"/>
                    </a:cubicBezTo>
                    <a:cubicBezTo>
                      <a:pt x="1123068" y="1423544"/>
                      <a:pt x="3157142" y="2477903"/>
                      <a:pt x="3619007" y="2619417"/>
                    </a:cubicBezTo>
                    <a:cubicBezTo>
                      <a:pt x="4080872" y="2760931"/>
                      <a:pt x="4069986" y="2062691"/>
                      <a:pt x="3684321" y="1984936"/>
                    </a:cubicBezTo>
                    <a:cubicBezTo>
                      <a:pt x="3298656" y="1907181"/>
                      <a:pt x="1259917" y="2345720"/>
                      <a:pt x="1305015" y="2152887"/>
                    </a:cubicBezTo>
                    <a:cubicBezTo>
                      <a:pt x="1350113" y="1960054"/>
                      <a:pt x="3729419" y="750185"/>
                      <a:pt x="3954909" y="827940"/>
                    </a:cubicBezTo>
                    <a:cubicBezTo>
                      <a:pt x="4180399" y="905695"/>
                      <a:pt x="3129150" y="2432805"/>
                      <a:pt x="2657954" y="2619417"/>
                    </a:cubicBezTo>
                    <a:cubicBezTo>
                      <a:pt x="2186758" y="2806029"/>
                      <a:pt x="1528949" y="2185544"/>
                      <a:pt x="1127733" y="1947613"/>
                    </a:cubicBezTo>
                    <a:cubicBezTo>
                      <a:pt x="726517" y="1709683"/>
                      <a:pt x="238215" y="1303801"/>
                      <a:pt x="250656" y="1191834"/>
                    </a:cubicBezTo>
                    <a:cubicBezTo>
                      <a:pt x="263097" y="1079867"/>
                      <a:pt x="1045313" y="1086087"/>
                      <a:pt x="1202378" y="1275809"/>
                    </a:cubicBezTo>
                    <a:cubicBezTo>
                      <a:pt x="1359443" y="1465531"/>
                      <a:pt x="868031" y="2320837"/>
                      <a:pt x="1193047" y="2330168"/>
                    </a:cubicBezTo>
                    <a:cubicBezTo>
                      <a:pt x="1518063" y="2339499"/>
                      <a:pt x="3009407" y="1431319"/>
                      <a:pt x="3152476" y="1331793"/>
                    </a:cubicBezTo>
                    <a:cubicBezTo>
                      <a:pt x="3295545" y="1232267"/>
                      <a:pt x="2021917" y="1473307"/>
                      <a:pt x="2051464" y="1733009"/>
                    </a:cubicBezTo>
                    <a:cubicBezTo>
                      <a:pt x="2081011" y="1992711"/>
                      <a:pt x="3127595" y="2742270"/>
                      <a:pt x="3329758" y="2890005"/>
                    </a:cubicBezTo>
                    <a:cubicBezTo>
                      <a:pt x="3531921" y="3037740"/>
                      <a:pt x="3398182" y="2828578"/>
                      <a:pt x="3264443" y="2619417"/>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2893"/>
              </a:p>
            </p:txBody>
          </p:sp>
          <p:cxnSp>
            <p:nvCxnSpPr>
              <p:cNvPr id="90" name="Curved Connector 23"/>
              <p:cNvCxnSpPr/>
              <p:nvPr/>
            </p:nvCxnSpPr>
            <p:spPr>
              <a:xfrm>
                <a:off x="4534677" y="4348065"/>
                <a:ext cx="483081" cy="261257"/>
              </a:xfrm>
              <a:prstGeom prst="curvedConnector3">
                <a:avLst>
                  <a:gd name="adj1" fmla="val -58163"/>
                </a:avLst>
              </a:prstGeom>
              <a:ln>
                <a:tailEnd type="triangle"/>
              </a:ln>
            </p:spPr>
            <p:style>
              <a:lnRef idx="1">
                <a:schemeClr val="dk1"/>
              </a:lnRef>
              <a:fillRef idx="0">
                <a:schemeClr val="dk1"/>
              </a:fillRef>
              <a:effectRef idx="0">
                <a:schemeClr val="dk1"/>
              </a:effectRef>
              <a:fontRef idx="minor">
                <a:schemeClr val="tx1"/>
              </a:fontRef>
            </p:style>
          </p:cxnSp>
          <p:cxnSp>
            <p:nvCxnSpPr>
              <p:cNvPr id="91" name="Curved Connector 25"/>
              <p:cNvCxnSpPr/>
              <p:nvPr/>
            </p:nvCxnSpPr>
            <p:spPr>
              <a:xfrm flipV="1">
                <a:off x="4147380" y="3260656"/>
                <a:ext cx="628837" cy="310575"/>
              </a:xfrm>
              <a:prstGeom prst="curvedConnector3">
                <a:avLst>
                  <a:gd name="adj1" fmla="val 158317"/>
                </a:avLst>
              </a:prstGeom>
              <a:ln>
                <a:tailEnd type="triangle"/>
              </a:ln>
            </p:spPr>
            <p:style>
              <a:lnRef idx="1">
                <a:schemeClr val="dk1"/>
              </a:lnRef>
              <a:fillRef idx="0">
                <a:schemeClr val="dk1"/>
              </a:fillRef>
              <a:effectRef idx="0">
                <a:schemeClr val="dk1"/>
              </a:effectRef>
              <a:fontRef idx="minor">
                <a:schemeClr val="tx1"/>
              </a:fontRef>
            </p:style>
          </p:cxnSp>
          <p:sp>
            <p:nvSpPr>
              <p:cNvPr id="92" name="Rounded Rectangle 9"/>
              <p:cNvSpPr/>
              <p:nvPr/>
            </p:nvSpPr>
            <p:spPr>
              <a:xfrm rot="712213">
                <a:off x="3231925" y="4851909"/>
                <a:ext cx="466530" cy="139959"/>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93"/>
              </a:p>
            </p:txBody>
          </p:sp>
          <p:sp>
            <p:nvSpPr>
              <p:cNvPr id="93" name="Rounded Rectangle 10"/>
              <p:cNvSpPr/>
              <p:nvPr/>
            </p:nvSpPr>
            <p:spPr>
              <a:xfrm rot="20784741">
                <a:off x="3912479" y="4968374"/>
                <a:ext cx="466530" cy="139959"/>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93"/>
              </a:p>
            </p:txBody>
          </p:sp>
          <p:sp>
            <p:nvSpPr>
              <p:cNvPr id="94" name="Rounded Rectangle 11"/>
              <p:cNvSpPr/>
              <p:nvPr/>
            </p:nvSpPr>
            <p:spPr>
              <a:xfrm rot="19888786">
                <a:off x="5374674" y="4918332"/>
                <a:ext cx="466530" cy="139959"/>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93"/>
              </a:p>
            </p:txBody>
          </p:sp>
          <p:sp>
            <p:nvSpPr>
              <p:cNvPr id="95" name="Rounded Rectangle 12"/>
              <p:cNvSpPr/>
              <p:nvPr/>
            </p:nvSpPr>
            <p:spPr>
              <a:xfrm rot="474206">
                <a:off x="4543821" y="4884580"/>
                <a:ext cx="466530" cy="139959"/>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93"/>
              </a:p>
            </p:txBody>
          </p:sp>
          <p:sp>
            <p:nvSpPr>
              <p:cNvPr id="96" name="Rectangle 95"/>
              <p:cNvSpPr/>
              <p:nvPr/>
            </p:nvSpPr>
            <p:spPr>
              <a:xfrm>
                <a:off x="4488024" y="1606712"/>
                <a:ext cx="93307" cy="27413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93"/>
              </a:p>
            </p:txBody>
          </p:sp>
          <p:sp>
            <p:nvSpPr>
              <p:cNvPr id="97" name="Trapezoid 96"/>
              <p:cNvSpPr/>
              <p:nvPr/>
            </p:nvSpPr>
            <p:spPr>
              <a:xfrm rot="10800000">
                <a:off x="4065006" y="918649"/>
                <a:ext cx="977774" cy="688063"/>
              </a:xfrm>
              <a:prstGeom prst="trapezoi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93"/>
              </a:p>
            </p:txBody>
          </p:sp>
          <p:sp>
            <p:nvSpPr>
              <p:cNvPr id="98" name="Trapezoid 97"/>
              <p:cNvSpPr/>
              <p:nvPr/>
            </p:nvSpPr>
            <p:spPr>
              <a:xfrm>
                <a:off x="2946902" y="2001093"/>
                <a:ext cx="3223034" cy="3195873"/>
              </a:xfrm>
              <a:prstGeom prst="trapezoid">
                <a:avLst>
                  <a:gd name="adj" fmla="val 36403"/>
                </a:avLst>
              </a:prstGeom>
              <a:solidFill>
                <a:schemeClr val="accent1">
                  <a:lumMod val="60000"/>
                  <a:lumOff val="4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93" dirty="0"/>
              </a:p>
            </p:txBody>
          </p:sp>
          <p:sp>
            <p:nvSpPr>
              <p:cNvPr id="99" name="Rectangle 98"/>
              <p:cNvSpPr/>
              <p:nvPr/>
            </p:nvSpPr>
            <p:spPr>
              <a:xfrm>
                <a:off x="4110273" y="1186281"/>
                <a:ext cx="887240" cy="814812"/>
              </a:xfrm>
              <a:prstGeom prst="rect">
                <a:avLst/>
              </a:prstGeom>
              <a:solidFill>
                <a:schemeClr val="accent1">
                  <a:lumMod val="60000"/>
                  <a:lumOff val="4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93"/>
              </a:p>
            </p:txBody>
          </p:sp>
          <p:sp>
            <p:nvSpPr>
              <p:cNvPr id="100" name="Oval 99"/>
              <p:cNvSpPr/>
              <p:nvPr/>
            </p:nvSpPr>
            <p:spPr>
              <a:xfrm>
                <a:off x="4028792" y="1122906"/>
                <a:ext cx="1059255" cy="90534"/>
              </a:xfrm>
              <a:prstGeom prst="ellipse">
                <a:avLst/>
              </a:prstGeom>
              <a:solidFill>
                <a:schemeClr val="accent1">
                  <a:lumMod val="60000"/>
                  <a:lumOff val="40000"/>
                  <a:alpha val="6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93"/>
              </a:p>
            </p:txBody>
          </p:sp>
          <p:grpSp>
            <p:nvGrpSpPr>
              <p:cNvPr id="101" name="Group 100"/>
              <p:cNvGrpSpPr/>
              <p:nvPr/>
            </p:nvGrpSpPr>
            <p:grpSpPr>
              <a:xfrm rot="5400000">
                <a:off x="5102967" y="1333328"/>
                <a:ext cx="205274" cy="419878"/>
                <a:chOff x="7753738" y="2052734"/>
                <a:chExt cx="205274" cy="419878"/>
              </a:xfrm>
              <a:solidFill>
                <a:schemeClr val="accent1">
                  <a:lumMod val="60000"/>
                  <a:lumOff val="40000"/>
                  <a:alpha val="65000"/>
                </a:schemeClr>
              </a:solidFill>
            </p:grpSpPr>
            <p:sp>
              <p:nvSpPr>
                <p:cNvPr id="104" name="Trapezoid 103"/>
                <p:cNvSpPr/>
                <p:nvPr/>
              </p:nvSpPr>
              <p:spPr>
                <a:xfrm>
                  <a:off x="7753739" y="2267339"/>
                  <a:ext cx="205273" cy="205273"/>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93"/>
                </a:p>
              </p:txBody>
            </p:sp>
            <p:sp>
              <p:nvSpPr>
                <p:cNvPr id="105" name="Trapezoid 104"/>
                <p:cNvSpPr/>
                <p:nvPr/>
              </p:nvSpPr>
              <p:spPr>
                <a:xfrm>
                  <a:off x="7753739" y="2155371"/>
                  <a:ext cx="205273" cy="205273"/>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93"/>
                </a:p>
              </p:txBody>
            </p:sp>
            <p:sp>
              <p:nvSpPr>
                <p:cNvPr id="106" name="Trapezoid 105"/>
                <p:cNvSpPr/>
                <p:nvPr/>
              </p:nvSpPr>
              <p:spPr>
                <a:xfrm>
                  <a:off x="7753738" y="2052734"/>
                  <a:ext cx="205273" cy="205273"/>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93"/>
                </a:p>
              </p:txBody>
            </p:sp>
          </p:grpSp>
          <p:cxnSp>
            <p:nvCxnSpPr>
              <p:cNvPr id="102" name="Straight Arrow Connector 101"/>
              <p:cNvCxnSpPr/>
              <p:nvPr/>
            </p:nvCxnSpPr>
            <p:spPr>
              <a:xfrm>
                <a:off x="4553893" y="484359"/>
                <a:ext cx="0" cy="4342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3" name="Straight Arrow Connector 102"/>
              <p:cNvCxnSpPr/>
              <p:nvPr/>
            </p:nvCxnSpPr>
            <p:spPr>
              <a:xfrm>
                <a:off x="5415543" y="1533935"/>
                <a:ext cx="4307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88" name="Arrow: Curved Up 87"/>
            <p:cNvSpPr/>
            <p:nvPr/>
          </p:nvSpPr>
          <p:spPr>
            <a:xfrm>
              <a:off x="2557004" y="5058125"/>
              <a:ext cx="4048654" cy="833575"/>
            </a:xfrm>
            <a:prstGeom prst="curvedUpArrow">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93">
                <a:solidFill>
                  <a:schemeClr val="tx1"/>
                </a:solidFill>
              </a:endParaRPr>
            </a:p>
          </p:txBody>
        </p:sp>
      </p:grpSp>
      <p:pic>
        <p:nvPicPr>
          <p:cNvPr id="107" name="Picture 106"/>
          <p:cNvPicPr>
            <a:picLocks noChangeAspect="1" noChangeArrowheads="1"/>
          </p:cNvPicPr>
          <p:nvPr/>
        </p:nvPicPr>
        <p:blipFill rotWithShape="1">
          <a:blip r:embed="rId4">
            <a:extLst>
              <a:ext uri="{28A0092B-C50C-407E-A947-70E740481C1C}">
                <a14:useLocalDpi xmlns:a14="http://schemas.microsoft.com/office/drawing/2010/main" val="0"/>
              </a:ext>
            </a:extLst>
          </a:blip>
          <a:srcRect l="25019" t="14710" r="5405" b="2867"/>
          <a:stretch/>
        </p:blipFill>
        <p:spPr bwMode="auto">
          <a:xfrm>
            <a:off x="21166081" y="6719510"/>
            <a:ext cx="4437119" cy="2957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0" name="Group 59"/>
          <p:cNvGrpSpPr>
            <a:grpSpLocks noChangeAspect="1"/>
          </p:cNvGrpSpPr>
          <p:nvPr/>
        </p:nvGrpSpPr>
        <p:grpSpPr>
          <a:xfrm>
            <a:off x="12588049" y="13329428"/>
            <a:ext cx="3577129" cy="2743200"/>
            <a:chOff x="6349068" y="3388920"/>
            <a:chExt cx="2860320" cy="2193498"/>
          </a:xfrm>
        </p:grpSpPr>
        <p:pic>
          <p:nvPicPr>
            <p:cNvPr id="61" name="Picture 2" descr="C:\Users\Jillian\Desktop\SEM\April 25 2016\Montmorillonite Shaken 10.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1046"/>
            <a:stretch/>
          </p:blipFill>
          <p:spPr bwMode="auto">
            <a:xfrm>
              <a:off x="6349068" y="3388920"/>
              <a:ext cx="2836876" cy="2117736"/>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Group 61"/>
            <p:cNvGrpSpPr/>
            <p:nvPr/>
          </p:nvGrpSpPr>
          <p:grpSpPr>
            <a:xfrm>
              <a:off x="8457890" y="5194087"/>
              <a:ext cx="751498" cy="388331"/>
              <a:chOff x="4795805" y="4355529"/>
              <a:chExt cx="751498" cy="388331"/>
            </a:xfrm>
          </p:grpSpPr>
          <p:sp>
            <p:nvSpPr>
              <p:cNvPr id="63" name="TextBox 62"/>
              <p:cNvSpPr txBox="1"/>
              <p:nvPr/>
            </p:nvSpPr>
            <p:spPr>
              <a:xfrm>
                <a:off x="4795805" y="4427289"/>
                <a:ext cx="751498" cy="316571"/>
              </a:xfrm>
              <a:prstGeom prst="rect">
                <a:avLst/>
              </a:prstGeom>
              <a:noFill/>
            </p:spPr>
            <p:txBody>
              <a:bodyPr wrap="square" rtlCol="0">
                <a:spAutoFit/>
              </a:bodyPr>
              <a:lstStyle/>
              <a:p>
                <a:r>
                  <a:rPr lang="en-US" sz="1400" dirty="0">
                    <a:solidFill>
                      <a:schemeClr val="bg1"/>
                    </a:solidFill>
                  </a:rPr>
                  <a:t>500nm</a:t>
                </a:r>
              </a:p>
            </p:txBody>
          </p:sp>
          <p:sp>
            <p:nvSpPr>
              <p:cNvPr id="64" name="Rectangle 63"/>
              <p:cNvSpPr/>
              <p:nvPr/>
            </p:nvSpPr>
            <p:spPr>
              <a:xfrm>
                <a:off x="4872005" y="4355529"/>
                <a:ext cx="525137" cy="8813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93" dirty="0"/>
              </a:p>
            </p:txBody>
          </p:sp>
        </p:grpSp>
      </p:grpSp>
      <p:grpSp>
        <p:nvGrpSpPr>
          <p:cNvPr id="65" name="Group 64"/>
          <p:cNvGrpSpPr>
            <a:grpSpLocks noChangeAspect="1"/>
          </p:cNvGrpSpPr>
          <p:nvPr/>
        </p:nvGrpSpPr>
        <p:grpSpPr>
          <a:xfrm>
            <a:off x="20042892" y="13323569"/>
            <a:ext cx="3556725" cy="2743200"/>
            <a:chOff x="9211795" y="5065372"/>
            <a:chExt cx="2836876" cy="2188001"/>
          </a:xfrm>
        </p:grpSpPr>
        <p:pic>
          <p:nvPicPr>
            <p:cNvPr id="66" name="Picture 12" descr="C:\Users\Jillian\Desktop\SEM\April 25 2016\Montmorillonite New 3.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0804"/>
            <a:stretch/>
          </p:blipFill>
          <p:spPr bwMode="auto">
            <a:xfrm>
              <a:off x="9211795" y="5065372"/>
              <a:ext cx="2836876" cy="2124224"/>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11286671" y="6945596"/>
              <a:ext cx="740527" cy="307777"/>
            </a:xfrm>
            <a:prstGeom prst="rect">
              <a:avLst/>
            </a:prstGeom>
            <a:noFill/>
          </p:spPr>
          <p:txBody>
            <a:bodyPr wrap="square" rtlCol="0">
              <a:spAutoFit/>
            </a:bodyPr>
            <a:lstStyle/>
            <a:p>
              <a:r>
                <a:rPr lang="en-US" sz="1400" dirty="0">
                  <a:solidFill>
                    <a:schemeClr val="bg1"/>
                  </a:solidFill>
                </a:rPr>
                <a:t>500nm</a:t>
              </a:r>
            </a:p>
          </p:txBody>
        </p:sp>
        <p:sp>
          <p:nvSpPr>
            <p:cNvPr id="68" name="Rectangle 67"/>
            <p:cNvSpPr/>
            <p:nvPr/>
          </p:nvSpPr>
          <p:spPr>
            <a:xfrm>
              <a:off x="11362871" y="6870467"/>
              <a:ext cx="525137" cy="8813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93" dirty="0"/>
            </a:p>
          </p:txBody>
        </p:sp>
      </p:grpSp>
      <p:grpSp>
        <p:nvGrpSpPr>
          <p:cNvPr id="69" name="Group 68"/>
          <p:cNvGrpSpPr>
            <a:grpSpLocks noChangeAspect="1"/>
          </p:cNvGrpSpPr>
          <p:nvPr/>
        </p:nvGrpSpPr>
        <p:grpSpPr>
          <a:xfrm>
            <a:off x="16325341" y="13335000"/>
            <a:ext cx="3641351" cy="2743200"/>
            <a:chOff x="9355124" y="2298803"/>
            <a:chExt cx="2926770" cy="2204873"/>
          </a:xfrm>
        </p:grpSpPr>
        <p:pic>
          <p:nvPicPr>
            <p:cNvPr id="70" name="Picture 13" descr="C:\Users\Jillian\Desktop\SEM\April 25 2016\Montmorillonite Shaken 7.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0645"/>
            <a:stretch/>
          </p:blipFill>
          <p:spPr bwMode="auto">
            <a:xfrm>
              <a:off x="9355124" y="2298803"/>
              <a:ext cx="2836876" cy="2128486"/>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p:cNvSpPr txBox="1"/>
            <p:nvPr/>
          </p:nvSpPr>
          <p:spPr>
            <a:xfrm>
              <a:off x="11433305" y="4187105"/>
              <a:ext cx="848589" cy="316571"/>
            </a:xfrm>
            <a:prstGeom prst="rect">
              <a:avLst/>
            </a:prstGeom>
            <a:noFill/>
          </p:spPr>
          <p:txBody>
            <a:bodyPr wrap="square" rtlCol="0">
              <a:spAutoFit/>
            </a:bodyPr>
            <a:lstStyle/>
            <a:p>
              <a:r>
                <a:rPr lang="en-US" sz="1400" dirty="0">
                  <a:solidFill>
                    <a:schemeClr val="bg1"/>
                  </a:solidFill>
                </a:rPr>
                <a:t>500nm</a:t>
              </a:r>
            </a:p>
          </p:txBody>
        </p:sp>
        <p:sp>
          <p:nvSpPr>
            <p:cNvPr id="72" name="Rectangle 71"/>
            <p:cNvSpPr/>
            <p:nvPr/>
          </p:nvSpPr>
          <p:spPr>
            <a:xfrm>
              <a:off x="11509505" y="4109310"/>
              <a:ext cx="525137" cy="8813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93" dirty="0"/>
            </a:p>
          </p:txBody>
        </p:sp>
      </p:grpSp>
      <p:pic>
        <p:nvPicPr>
          <p:cNvPr id="1026" name="Picture 2" descr="https://eoimages.gsfc.nasa.gov/images/imagerecords/18000/18049/med_amo_2007055_lrg.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1476" y="6553200"/>
            <a:ext cx="4679110" cy="378785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p:cNvSpPr txBox="1"/>
              <p:nvPr/>
            </p:nvSpPr>
            <p:spPr>
              <a:xfrm>
                <a:off x="23954814" y="13373291"/>
                <a:ext cx="4008533" cy="9190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𝑓𝑅𝐻</m:t>
                      </m:r>
                      <m:d>
                        <m:dPr>
                          <m:ctrlPr>
                            <a:rPr lang="en-US"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𝑅𝐻</m:t>
                          </m:r>
                        </m:e>
                      </m:d>
                      <m:r>
                        <a:rPr lang="en-US" b="0" i="1" smtClean="0">
                          <a:solidFill>
                            <a:schemeClr val="tx1"/>
                          </a:solidFill>
                          <a:latin typeface="Cambria Math" panose="02040503050406030204" pitchFamily="18" charset="0"/>
                        </a:rPr>
                        <m:t>=</m:t>
                      </m:r>
                      <m:f>
                        <m:fPr>
                          <m:ctrlPr>
                            <a:rPr lang="en-US" i="1" smtClean="0">
                              <a:solidFill>
                                <a:schemeClr val="tx1"/>
                              </a:solidFill>
                              <a:latin typeface="Cambria Math" panose="02040503050406030204" pitchFamily="18" charset="0"/>
                            </a:rPr>
                          </m:ctrlPr>
                        </m:fPr>
                        <m:num>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𝜎</m:t>
                              </m:r>
                            </m:e>
                            <m:sub>
                              <m:r>
                                <a:rPr lang="en-US" b="0" i="1" smtClean="0">
                                  <a:solidFill>
                                    <a:schemeClr val="tx1"/>
                                  </a:solidFill>
                                  <a:latin typeface="Cambria Math" panose="02040503050406030204" pitchFamily="18" charset="0"/>
                                </a:rPr>
                                <m:t>𝑒𝑥𝑡</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𝑅𝐻</m:t>
                              </m:r>
                            </m:sub>
                          </m:sSub>
                        </m:num>
                        <m:den>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𝜎</m:t>
                              </m:r>
                            </m:e>
                            <m:sub>
                              <m:r>
                                <a:rPr lang="en-US" b="0" i="1" smtClean="0">
                                  <a:solidFill>
                                    <a:schemeClr val="tx1"/>
                                  </a:solidFill>
                                  <a:latin typeface="Cambria Math" panose="02040503050406030204" pitchFamily="18" charset="0"/>
                                </a:rPr>
                                <m:t>𝑒𝑥𝑡</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𝑑𝑟𝑦</m:t>
                              </m:r>
                            </m:sub>
                          </m:sSub>
                        </m:den>
                      </m:f>
                    </m:oMath>
                  </m:oMathPara>
                </a14:m>
                <a:endParaRPr lang="en-US" dirty="0">
                  <a:solidFill>
                    <a:schemeClr val="tx1"/>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3954814" y="13373291"/>
                <a:ext cx="4008533" cy="91903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4907567" y="14861253"/>
                <a:ext cx="2067233" cy="9883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𝐺𝐹</m:t>
                      </m:r>
                      <m:r>
                        <a:rPr lang="en-US" b="0" i="1" smtClean="0">
                          <a:solidFill>
                            <a:schemeClr val="tx1"/>
                          </a:solidFill>
                          <a:latin typeface="Cambria Math" panose="02040503050406030204" pitchFamily="18" charset="0"/>
                        </a:rPr>
                        <m:t>=</m:t>
                      </m:r>
                      <m:f>
                        <m:fPr>
                          <m:ctrlPr>
                            <a:rPr lang="en-US" i="1" smtClean="0">
                              <a:solidFill>
                                <a:schemeClr val="tx1"/>
                              </a:solidFill>
                              <a:latin typeface="Cambria Math" panose="02040503050406030204" pitchFamily="18" charset="0"/>
                            </a:rPr>
                          </m:ctrlPr>
                        </m:fPr>
                        <m:num>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𝐷</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𝑅𝐻</m:t>
                              </m:r>
                            </m:sub>
                          </m:sSub>
                        </m:num>
                        <m:den>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𝐷</m:t>
                              </m:r>
                            </m:e>
                            <m:sub>
                              <m:r>
                                <a:rPr lang="en-US" b="0" i="1" smtClean="0">
                                  <a:solidFill>
                                    <a:schemeClr val="tx1"/>
                                  </a:solidFill>
                                  <a:latin typeface="Cambria Math" panose="02040503050406030204" pitchFamily="18" charset="0"/>
                                </a:rPr>
                                <m:t>𝑑𝑟𝑦</m:t>
                              </m:r>
                            </m:sub>
                          </m:sSub>
                        </m:den>
                      </m:f>
                    </m:oMath>
                  </m:oMathPara>
                </a14:m>
                <a:endParaRPr lang="en-US" dirty="0">
                  <a:solidFill>
                    <a:schemeClr val="tx1"/>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4907567" y="14861253"/>
                <a:ext cx="2067233" cy="988347"/>
              </a:xfrm>
              <a:prstGeom prst="rect">
                <a:avLst/>
              </a:prstGeom>
              <a:blipFill>
                <a:blip r:embed="rId10"/>
                <a:stretch>
                  <a:fillRect/>
                </a:stretch>
              </a:blipFill>
            </p:spPr>
            <p:txBody>
              <a:bodyPr/>
              <a:lstStyle/>
              <a:p>
                <a:r>
                  <a:rPr lang="en-US">
                    <a:noFill/>
                  </a:rPr>
                  <a:t> </a:t>
                </a:r>
              </a:p>
            </p:txBody>
          </p:sp>
        </mc:Fallback>
      </mc:AlternateContent>
      <p:grpSp>
        <p:nvGrpSpPr>
          <p:cNvPr id="173" name="Group 172"/>
          <p:cNvGrpSpPr>
            <a:grpSpLocks noChangeAspect="1"/>
          </p:cNvGrpSpPr>
          <p:nvPr/>
        </p:nvGrpSpPr>
        <p:grpSpPr>
          <a:xfrm>
            <a:off x="983737" y="22479000"/>
            <a:ext cx="10598961" cy="5156140"/>
            <a:chOff x="217651" y="783771"/>
            <a:chExt cx="10598961" cy="5156140"/>
          </a:xfrm>
        </p:grpSpPr>
        <p:grpSp>
          <p:nvGrpSpPr>
            <p:cNvPr id="174" name="Group 173"/>
            <p:cNvGrpSpPr>
              <a:grpSpLocks noChangeAspect="1"/>
            </p:cNvGrpSpPr>
            <p:nvPr/>
          </p:nvGrpSpPr>
          <p:grpSpPr>
            <a:xfrm>
              <a:off x="456089" y="3712630"/>
              <a:ext cx="1032414" cy="1378881"/>
              <a:chOff x="2557004" y="484359"/>
              <a:chExt cx="4048654" cy="5407341"/>
            </a:xfrm>
          </p:grpSpPr>
          <p:grpSp>
            <p:nvGrpSpPr>
              <p:cNvPr id="228" name="Group 227"/>
              <p:cNvGrpSpPr>
                <a:grpSpLocks noChangeAspect="1"/>
              </p:cNvGrpSpPr>
              <p:nvPr/>
            </p:nvGrpSpPr>
            <p:grpSpPr>
              <a:xfrm>
                <a:off x="2946902" y="484359"/>
                <a:ext cx="3223034" cy="4712607"/>
                <a:chOff x="2946902" y="484359"/>
                <a:chExt cx="3223034" cy="4712607"/>
              </a:xfrm>
            </p:grpSpPr>
            <p:sp>
              <p:nvSpPr>
                <p:cNvPr id="230" name="Freeform 28"/>
                <p:cNvSpPr/>
                <p:nvPr/>
              </p:nvSpPr>
              <p:spPr>
                <a:xfrm>
                  <a:off x="3063655" y="4853609"/>
                  <a:ext cx="2942043" cy="308602"/>
                </a:xfrm>
                <a:custGeom>
                  <a:avLst/>
                  <a:gdLst>
                    <a:gd name="connsiteX0" fmla="*/ 343962 w 4415135"/>
                    <a:gd name="connsiteY0" fmla="*/ 1089197 h 3144925"/>
                    <a:gd name="connsiteX1" fmla="*/ 3516370 w 4415135"/>
                    <a:gd name="connsiteY1" fmla="*/ 1107858 h 3144925"/>
                    <a:gd name="connsiteX2" fmla="*/ 4262819 w 4415135"/>
                    <a:gd name="connsiteY2" fmla="*/ 2134226 h 3144925"/>
                    <a:gd name="connsiteX3" fmla="*/ 2695276 w 4415135"/>
                    <a:gd name="connsiteY3" fmla="*/ 1238487 h 3144925"/>
                    <a:gd name="connsiteX4" fmla="*/ 3945578 w 4415135"/>
                    <a:gd name="connsiteY4" fmla="*/ 1602381 h 3144925"/>
                    <a:gd name="connsiteX5" fmla="*/ 1855521 w 4415135"/>
                    <a:gd name="connsiteY5" fmla="*/ 1947613 h 3144925"/>
                    <a:gd name="connsiteX6" fmla="*/ 1127733 w 4415135"/>
                    <a:gd name="connsiteY6" fmla="*/ 146805 h 3144925"/>
                    <a:gd name="connsiteX7" fmla="*/ 2517994 w 4415135"/>
                    <a:gd name="connsiteY7" fmla="*/ 240111 h 3144925"/>
                    <a:gd name="connsiteX8" fmla="*/ 1939496 w 4415135"/>
                    <a:gd name="connsiteY8" fmla="*/ 1313132 h 3144925"/>
                    <a:gd name="connsiteX9" fmla="*/ 371954 w 4415135"/>
                    <a:gd name="connsiteY9" fmla="*/ 1630373 h 3144925"/>
                    <a:gd name="connsiteX10" fmla="*/ 1631586 w 4415135"/>
                    <a:gd name="connsiteY10" fmla="*/ 2507450 h 3144925"/>
                    <a:gd name="connsiteX11" fmla="*/ 3395072 w 4415135"/>
                    <a:gd name="connsiteY11" fmla="*/ 2255524 h 3144925"/>
                    <a:gd name="connsiteX12" fmla="*/ 2331382 w 4415135"/>
                    <a:gd name="connsiteY12" fmla="*/ 958568 h 3144925"/>
                    <a:gd name="connsiteX13" fmla="*/ 623880 w 4415135"/>
                    <a:gd name="connsiteY13" fmla="*/ 585344 h 3144925"/>
                    <a:gd name="connsiteX14" fmla="*/ 969113 w 4415135"/>
                    <a:gd name="connsiteY14" fmla="*/ 2404813 h 3144925"/>
                    <a:gd name="connsiteX15" fmla="*/ 2555317 w 4415135"/>
                    <a:gd name="connsiteY15" fmla="*/ 1938283 h 3144925"/>
                    <a:gd name="connsiteX16" fmla="*/ 1902174 w 4415135"/>
                    <a:gd name="connsiteY16" fmla="*/ 1387777 h 3144925"/>
                    <a:gd name="connsiteX17" fmla="*/ 1790207 w 4415135"/>
                    <a:gd name="connsiteY17" fmla="*/ 2040920 h 3144925"/>
                    <a:gd name="connsiteX18" fmla="*/ 4346794 w 4415135"/>
                    <a:gd name="connsiteY18" fmla="*/ 1481083 h 3144925"/>
                    <a:gd name="connsiteX19" fmla="*/ 3479047 w 4415135"/>
                    <a:gd name="connsiteY19" fmla="*/ 995891 h 3144925"/>
                    <a:gd name="connsiteX20" fmla="*/ 1333007 w 4415135"/>
                    <a:gd name="connsiteY20" fmla="*/ 538691 h 3144925"/>
                    <a:gd name="connsiteX21" fmla="*/ 26721 w 4415135"/>
                    <a:gd name="connsiteY21" fmla="*/ 1714348 h 3144925"/>
                    <a:gd name="connsiteX22" fmla="*/ 2508664 w 4415135"/>
                    <a:gd name="connsiteY22" fmla="*/ 3141932 h 3144925"/>
                    <a:gd name="connsiteX23" fmla="*/ 4094868 w 4415135"/>
                    <a:gd name="connsiteY23" fmla="*/ 2068911 h 3144925"/>
                    <a:gd name="connsiteX24" fmla="*/ 1846190 w 4415135"/>
                    <a:gd name="connsiteY24" fmla="*/ 1341124 h 3144925"/>
                    <a:gd name="connsiteX25" fmla="*/ 894468 w 4415135"/>
                    <a:gd name="connsiteY25" fmla="*/ 1900960 h 3144925"/>
                    <a:gd name="connsiteX26" fmla="*/ 2340713 w 4415135"/>
                    <a:gd name="connsiteY26" fmla="*/ 2675401 h 3144925"/>
                    <a:gd name="connsiteX27" fmla="*/ 2844566 w 4415135"/>
                    <a:gd name="connsiteY27" fmla="*/ 1359785 h 3144925"/>
                    <a:gd name="connsiteX28" fmla="*/ 2359374 w 4415135"/>
                    <a:gd name="connsiteY28" fmla="*/ 893254 h 3144925"/>
                    <a:gd name="connsiteX29" fmla="*/ 913129 w 4415135"/>
                    <a:gd name="connsiteY29" fmla="*/ 1135850 h 3144925"/>
                    <a:gd name="connsiteX30" fmla="*/ 3619007 w 4415135"/>
                    <a:gd name="connsiteY30" fmla="*/ 2619417 h 3144925"/>
                    <a:gd name="connsiteX31" fmla="*/ 3684321 w 4415135"/>
                    <a:gd name="connsiteY31" fmla="*/ 1984936 h 3144925"/>
                    <a:gd name="connsiteX32" fmla="*/ 1305015 w 4415135"/>
                    <a:gd name="connsiteY32" fmla="*/ 2152887 h 3144925"/>
                    <a:gd name="connsiteX33" fmla="*/ 3954909 w 4415135"/>
                    <a:gd name="connsiteY33" fmla="*/ 827940 h 3144925"/>
                    <a:gd name="connsiteX34" fmla="*/ 2657954 w 4415135"/>
                    <a:gd name="connsiteY34" fmla="*/ 2619417 h 3144925"/>
                    <a:gd name="connsiteX35" fmla="*/ 1127733 w 4415135"/>
                    <a:gd name="connsiteY35" fmla="*/ 1947613 h 3144925"/>
                    <a:gd name="connsiteX36" fmla="*/ 250656 w 4415135"/>
                    <a:gd name="connsiteY36" fmla="*/ 1191834 h 3144925"/>
                    <a:gd name="connsiteX37" fmla="*/ 1202378 w 4415135"/>
                    <a:gd name="connsiteY37" fmla="*/ 1275809 h 3144925"/>
                    <a:gd name="connsiteX38" fmla="*/ 1193047 w 4415135"/>
                    <a:gd name="connsiteY38" fmla="*/ 2330168 h 3144925"/>
                    <a:gd name="connsiteX39" fmla="*/ 3152476 w 4415135"/>
                    <a:gd name="connsiteY39" fmla="*/ 1331793 h 3144925"/>
                    <a:gd name="connsiteX40" fmla="*/ 2051464 w 4415135"/>
                    <a:gd name="connsiteY40" fmla="*/ 1733009 h 3144925"/>
                    <a:gd name="connsiteX41" fmla="*/ 3329758 w 4415135"/>
                    <a:gd name="connsiteY41" fmla="*/ 2890005 h 3144925"/>
                    <a:gd name="connsiteX42" fmla="*/ 3264443 w 4415135"/>
                    <a:gd name="connsiteY42" fmla="*/ 2619417 h 314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415135" h="3144925">
                      <a:moveTo>
                        <a:pt x="343962" y="1089197"/>
                      </a:moveTo>
                      <a:cubicBezTo>
                        <a:pt x="1603594" y="1011442"/>
                        <a:pt x="2863227" y="933687"/>
                        <a:pt x="3516370" y="1107858"/>
                      </a:cubicBezTo>
                      <a:cubicBezTo>
                        <a:pt x="4169513" y="1282029"/>
                        <a:pt x="4399668" y="2112455"/>
                        <a:pt x="4262819" y="2134226"/>
                      </a:cubicBezTo>
                      <a:cubicBezTo>
                        <a:pt x="4125970" y="2155997"/>
                        <a:pt x="2748150" y="1327128"/>
                        <a:pt x="2695276" y="1238487"/>
                      </a:cubicBezTo>
                      <a:cubicBezTo>
                        <a:pt x="2642402" y="1149846"/>
                        <a:pt x="4085537" y="1484193"/>
                        <a:pt x="3945578" y="1602381"/>
                      </a:cubicBezTo>
                      <a:cubicBezTo>
                        <a:pt x="3805619" y="1720569"/>
                        <a:pt x="2325162" y="2190209"/>
                        <a:pt x="1855521" y="1947613"/>
                      </a:cubicBezTo>
                      <a:cubicBezTo>
                        <a:pt x="1385880" y="1705017"/>
                        <a:pt x="1017321" y="431389"/>
                        <a:pt x="1127733" y="146805"/>
                      </a:cubicBezTo>
                      <a:cubicBezTo>
                        <a:pt x="1238145" y="-137779"/>
                        <a:pt x="2382700" y="45723"/>
                        <a:pt x="2517994" y="240111"/>
                      </a:cubicBezTo>
                      <a:cubicBezTo>
                        <a:pt x="2653288" y="434499"/>
                        <a:pt x="2297169" y="1081422"/>
                        <a:pt x="1939496" y="1313132"/>
                      </a:cubicBezTo>
                      <a:cubicBezTo>
                        <a:pt x="1581823" y="1544842"/>
                        <a:pt x="423272" y="1431320"/>
                        <a:pt x="371954" y="1630373"/>
                      </a:cubicBezTo>
                      <a:cubicBezTo>
                        <a:pt x="320636" y="1829426"/>
                        <a:pt x="1127733" y="2403258"/>
                        <a:pt x="1631586" y="2507450"/>
                      </a:cubicBezTo>
                      <a:cubicBezTo>
                        <a:pt x="2135439" y="2611642"/>
                        <a:pt x="3278439" y="2513671"/>
                        <a:pt x="3395072" y="2255524"/>
                      </a:cubicBezTo>
                      <a:cubicBezTo>
                        <a:pt x="3511705" y="1997377"/>
                        <a:pt x="2793247" y="1236931"/>
                        <a:pt x="2331382" y="958568"/>
                      </a:cubicBezTo>
                      <a:cubicBezTo>
                        <a:pt x="1869517" y="680205"/>
                        <a:pt x="850925" y="344303"/>
                        <a:pt x="623880" y="585344"/>
                      </a:cubicBezTo>
                      <a:cubicBezTo>
                        <a:pt x="396835" y="826385"/>
                        <a:pt x="647207" y="2179323"/>
                        <a:pt x="969113" y="2404813"/>
                      </a:cubicBezTo>
                      <a:cubicBezTo>
                        <a:pt x="1291019" y="2630303"/>
                        <a:pt x="2399807" y="2107789"/>
                        <a:pt x="2555317" y="1938283"/>
                      </a:cubicBezTo>
                      <a:cubicBezTo>
                        <a:pt x="2710827" y="1768777"/>
                        <a:pt x="2029692" y="1370671"/>
                        <a:pt x="1902174" y="1387777"/>
                      </a:cubicBezTo>
                      <a:cubicBezTo>
                        <a:pt x="1774656" y="1404883"/>
                        <a:pt x="1382770" y="2025369"/>
                        <a:pt x="1790207" y="2040920"/>
                      </a:cubicBezTo>
                      <a:cubicBezTo>
                        <a:pt x="2197644" y="2056471"/>
                        <a:pt x="4065321" y="1655254"/>
                        <a:pt x="4346794" y="1481083"/>
                      </a:cubicBezTo>
                      <a:cubicBezTo>
                        <a:pt x="4628267" y="1306912"/>
                        <a:pt x="3981345" y="1152956"/>
                        <a:pt x="3479047" y="995891"/>
                      </a:cubicBezTo>
                      <a:cubicBezTo>
                        <a:pt x="2976749" y="838826"/>
                        <a:pt x="1908395" y="418948"/>
                        <a:pt x="1333007" y="538691"/>
                      </a:cubicBezTo>
                      <a:cubicBezTo>
                        <a:pt x="757619" y="658434"/>
                        <a:pt x="-169222" y="1280475"/>
                        <a:pt x="26721" y="1714348"/>
                      </a:cubicBezTo>
                      <a:cubicBezTo>
                        <a:pt x="222664" y="2148222"/>
                        <a:pt x="1830640" y="3082838"/>
                        <a:pt x="2508664" y="3141932"/>
                      </a:cubicBezTo>
                      <a:cubicBezTo>
                        <a:pt x="3186688" y="3201026"/>
                        <a:pt x="4205280" y="2369046"/>
                        <a:pt x="4094868" y="2068911"/>
                      </a:cubicBezTo>
                      <a:cubicBezTo>
                        <a:pt x="3984456" y="1768776"/>
                        <a:pt x="2379590" y="1369116"/>
                        <a:pt x="1846190" y="1341124"/>
                      </a:cubicBezTo>
                      <a:cubicBezTo>
                        <a:pt x="1312790" y="1313132"/>
                        <a:pt x="812047" y="1678580"/>
                        <a:pt x="894468" y="1900960"/>
                      </a:cubicBezTo>
                      <a:cubicBezTo>
                        <a:pt x="976889" y="2123340"/>
                        <a:pt x="2015697" y="2765597"/>
                        <a:pt x="2340713" y="2675401"/>
                      </a:cubicBezTo>
                      <a:cubicBezTo>
                        <a:pt x="2665729" y="2585205"/>
                        <a:pt x="2841456" y="1656809"/>
                        <a:pt x="2844566" y="1359785"/>
                      </a:cubicBezTo>
                      <a:cubicBezTo>
                        <a:pt x="2847676" y="1062761"/>
                        <a:pt x="2681280" y="930576"/>
                        <a:pt x="2359374" y="893254"/>
                      </a:cubicBezTo>
                      <a:cubicBezTo>
                        <a:pt x="2037468" y="855931"/>
                        <a:pt x="703190" y="848156"/>
                        <a:pt x="913129" y="1135850"/>
                      </a:cubicBezTo>
                      <a:cubicBezTo>
                        <a:pt x="1123068" y="1423544"/>
                        <a:pt x="3157142" y="2477903"/>
                        <a:pt x="3619007" y="2619417"/>
                      </a:cubicBezTo>
                      <a:cubicBezTo>
                        <a:pt x="4080872" y="2760931"/>
                        <a:pt x="4069986" y="2062691"/>
                        <a:pt x="3684321" y="1984936"/>
                      </a:cubicBezTo>
                      <a:cubicBezTo>
                        <a:pt x="3298656" y="1907181"/>
                        <a:pt x="1259917" y="2345720"/>
                        <a:pt x="1305015" y="2152887"/>
                      </a:cubicBezTo>
                      <a:cubicBezTo>
                        <a:pt x="1350113" y="1960054"/>
                        <a:pt x="3729419" y="750185"/>
                        <a:pt x="3954909" y="827940"/>
                      </a:cubicBezTo>
                      <a:cubicBezTo>
                        <a:pt x="4180399" y="905695"/>
                        <a:pt x="3129150" y="2432805"/>
                        <a:pt x="2657954" y="2619417"/>
                      </a:cubicBezTo>
                      <a:cubicBezTo>
                        <a:pt x="2186758" y="2806029"/>
                        <a:pt x="1528949" y="2185544"/>
                        <a:pt x="1127733" y="1947613"/>
                      </a:cubicBezTo>
                      <a:cubicBezTo>
                        <a:pt x="726517" y="1709683"/>
                        <a:pt x="238215" y="1303801"/>
                        <a:pt x="250656" y="1191834"/>
                      </a:cubicBezTo>
                      <a:cubicBezTo>
                        <a:pt x="263097" y="1079867"/>
                        <a:pt x="1045313" y="1086087"/>
                        <a:pt x="1202378" y="1275809"/>
                      </a:cubicBezTo>
                      <a:cubicBezTo>
                        <a:pt x="1359443" y="1465531"/>
                        <a:pt x="868031" y="2320837"/>
                        <a:pt x="1193047" y="2330168"/>
                      </a:cubicBezTo>
                      <a:cubicBezTo>
                        <a:pt x="1518063" y="2339499"/>
                        <a:pt x="3009407" y="1431319"/>
                        <a:pt x="3152476" y="1331793"/>
                      </a:cubicBezTo>
                      <a:cubicBezTo>
                        <a:pt x="3295545" y="1232267"/>
                        <a:pt x="2021917" y="1473307"/>
                        <a:pt x="2051464" y="1733009"/>
                      </a:cubicBezTo>
                      <a:cubicBezTo>
                        <a:pt x="2081011" y="1992711"/>
                        <a:pt x="3127595" y="2742270"/>
                        <a:pt x="3329758" y="2890005"/>
                      </a:cubicBezTo>
                      <a:cubicBezTo>
                        <a:pt x="3531921" y="3037740"/>
                        <a:pt x="3398182" y="2828578"/>
                        <a:pt x="3264443" y="2619417"/>
                      </a:cubicBezTo>
                    </a:path>
                  </a:pathLst>
                </a:custGeom>
                <a:noFill/>
                <a:ln w="9525" cap="flat" cmpd="sng" algn="ctr">
                  <a:solidFill>
                    <a:srgbClr val="C0504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93" b="0" i="0" u="none" strike="noStrike" kern="0" cap="none" spc="0" normalizeH="0" baseline="0" noProof="0">
                    <a:ln>
                      <a:noFill/>
                    </a:ln>
                    <a:solidFill>
                      <a:prstClr val="black"/>
                    </a:solidFill>
                    <a:effectLst/>
                    <a:uLnTx/>
                    <a:uFillTx/>
                    <a:latin typeface="Tahoma"/>
                  </a:endParaRPr>
                </a:p>
              </p:txBody>
            </p:sp>
            <p:cxnSp>
              <p:nvCxnSpPr>
                <p:cNvPr id="231" name="Curved Connector 23"/>
                <p:cNvCxnSpPr/>
                <p:nvPr/>
              </p:nvCxnSpPr>
              <p:spPr>
                <a:xfrm>
                  <a:off x="4534677" y="4348065"/>
                  <a:ext cx="483081" cy="261257"/>
                </a:xfrm>
                <a:prstGeom prst="curvedConnector3">
                  <a:avLst>
                    <a:gd name="adj1" fmla="val -58163"/>
                  </a:avLst>
                </a:prstGeom>
                <a:noFill/>
                <a:ln w="9525" cap="flat" cmpd="sng" algn="ctr">
                  <a:solidFill>
                    <a:sysClr val="windowText" lastClr="000000">
                      <a:shade val="95000"/>
                      <a:satMod val="105000"/>
                    </a:sysClr>
                  </a:solidFill>
                  <a:prstDash val="solid"/>
                  <a:tailEnd type="triangle"/>
                </a:ln>
                <a:effectLst/>
              </p:spPr>
            </p:cxnSp>
            <p:cxnSp>
              <p:nvCxnSpPr>
                <p:cNvPr id="232" name="Curved Connector 25"/>
                <p:cNvCxnSpPr/>
                <p:nvPr/>
              </p:nvCxnSpPr>
              <p:spPr>
                <a:xfrm flipV="1">
                  <a:off x="4147380" y="3260656"/>
                  <a:ext cx="628837" cy="310575"/>
                </a:xfrm>
                <a:prstGeom prst="curvedConnector3">
                  <a:avLst>
                    <a:gd name="adj1" fmla="val 158317"/>
                  </a:avLst>
                </a:prstGeom>
                <a:noFill/>
                <a:ln w="9525" cap="flat" cmpd="sng" algn="ctr">
                  <a:solidFill>
                    <a:sysClr val="windowText" lastClr="000000">
                      <a:shade val="95000"/>
                      <a:satMod val="105000"/>
                    </a:sysClr>
                  </a:solidFill>
                  <a:prstDash val="solid"/>
                  <a:tailEnd type="triangle"/>
                </a:ln>
                <a:effectLst/>
              </p:spPr>
            </p:cxnSp>
            <p:sp>
              <p:nvSpPr>
                <p:cNvPr id="233" name="Rounded Rectangle 9"/>
                <p:cNvSpPr/>
                <p:nvPr/>
              </p:nvSpPr>
              <p:spPr>
                <a:xfrm rot="712213">
                  <a:off x="3231925" y="4851909"/>
                  <a:ext cx="466530" cy="139959"/>
                </a:xfrm>
                <a:prstGeom prst="roundRect">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93" b="0" i="0" u="none" strike="noStrike" kern="0" cap="none" spc="0" normalizeH="0" baseline="0" noProof="0">
                    <a:ln>
                      <a:noFill/>
                    </a:ln>
                    <a:solidFill>
                      <a:prstClr val="white"/>
                    </a:solidFill>
                    <a:effectLst/>
                    <a:uLnTx/>
                    <a:uFillTx/>
                    <a:latin typeface="Tahoma"/>
                  </a:endParaRPr>
                </a:p>
              </p:txBody>
            </p:sp>
            <p:sp>
              <p:nvSpPr>
                <p:cNvPr id="234" name="Rounded Rectangle 10"/>
                <p:cNvSpPr/>
                <p:nvPr/>
              </p:nvSpPr>
              <p:spPr>
                <a:xfrm rot="20784741">
                  <a:off x="3912479" y="4968374"/>
                  <a:ext cx="466530" cy="139959"/>
                </a:xfrm>
                <a:prstGeom prst="roundRect">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93" b="0" i="0" u="none" strike="noStrike" kern="0" cap="none" spc="0" normalizeH="0" baseline="0" noProof="0">
                    <a:ln>
                      <a:noFill/>
                    </a:ln>
                    <a:solidFill>
                      <a:prstClr val="white"/>
                    </a:solidFill>
                    <a:effectLst/>
                    <a:uLnTx/>
                    <a:uFillTx/>
                    <a:latin typeface="Tahoma"/>
                  </a:endParaRPr>
                </a:p>
              </p:txBody>
            </p:sp>
            <p:sp>
              <p:nvSpPr>
                <p:cNvPr id="235" name="Rounded Rectangle 11"/>
                <p:cNvSpPr/>
                <p:nvPr/>
              </p:nvSpPr>
              <p:spPr>
                <a:xfrm rot="19888786">
                  <a:off x="5374674" y="4918332"/>
                  <a:ext cx="466530" cy="139959"/>
                </a:xfrm>
                <a:prstGeom prst="roundRect">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93" b="0" i="0" u="none" strike="noStrike" kern="0" cap="none" spc="0" normalizeH="0" baseline="0" noProof="0">
                    <a:ln>
                      <a:noFill/>
                    </a:ln>
                    <a:solidFill>
                      <a:prstClr val="white"/>
                    </a:solidFill>
                    <a:effectLst/>
                    <a:uLnTx/>
                    <a:uFillTx/>
                    <a:latin typeface="Tahoma"/>
                  </a:endParaRPr>
                </a:p>
              </p:txBody>
            </p:sp>
            <p:sp>
              <p:nvSpPr>
                <p:cNvPr id="236" name="Rounded Rectangle 12"/>
                <p:cNvSpPr/>
                <p:nvPr/>
              </p:nvSpPr>
              <p:spPr>
                <a:xfrm rot="474206">
                  <a:off x="4543821" y="4884580"/>
                  <a:ext cx="466530" cy="139959"/>
                </a:xfrm>
                <a:prstGeom prst="roundRect">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93" b="0" i="0" u="none" strike="noStrike" kern="0" cap="none" spc="0" normalizeH="0" baseline="0" noProof="0">
                    <a:ln>
                      <a:noFill/>
                    </a:ln>
                    <a:solidFill>
                      <a:prstClr val="white"/>
                    </a:solidFill>
                    <a:effectLst/>
                    <a:uLnTx/>
                    <a:uFillTx/>
                    <a:latin typeface="Tahoma"/>
                  </a:endParaRPr>
                </a:p>
              </p:txBody>
            </p:sp>
            <p:sp>
              <p:nvSpPr>
                <p:cNvPr id="237" name="Rectangle 236"/>
                <p:cNvSpPr/>
                <p:nvPr/>
              </p:nvSpPr>
              <p:spPr>
                <a:xfrm>
                  <a:off x="4488024" y="1606712"/>
                  <a:ext cx="93307" cy="2741353"/>
                </a:xfrm>
                <a:prstGeom prst="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93" b="0" i="0" u="none" strike="noStrike" kern="0" cap="none" spc="0" normalizeH="0" baseline="0" noProof="0">
                    <a:ln>
                      <a:noFill/>
                    </a:ln>
                    <a:solidFill>
                      <a:prstClr val="white"/>
                    </a:solidFill>
                    <a:effectLst/>
                    <a:uLnTx/>
                    <a:uFillTx/>
                    <a:latin typeface="Tahoma"/>
                  </a:endParaRPr>
                </a:p>
              </p:txBody>
            </p:sp>
            <p:sp>
              <p:nvSpPr>
                <p:cNvPr id="238" name="Trapezoid 237"/>
                <p:cNvSpPr/>
                <p:nvPr/>
              </p:nvSpPr>
              <p:spPr>
                <a:xfrm rot="10800000">
                  <a:off x="4065006" y="918649"/>
                  <a:ext cx="977774" cy="688063"/>
                </a:xfrm>
                <a:prstGeom prst="trapezoid">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93" b="0" i="0" u="none" strike="noStrike" kern="0" cap="none" spc="0" normalizeH="0" baseline="0" noProof="0">
                    <a:ln>
                      <a:noFill/>
                    </a:ln>
                    <a:solidFill>
                      <a:prstClr val="white"/>
                    </a:solidFill>
                    <a:effectLst/>
                    <a:uLnTx/>
                    <a:uFillTx/>
                    <a:latin typeface="Tahoma"/>
                  </a:endParaRPr>
                </a:p>
              </p:txBody>
            </p:sp>
            <p:sp>
              <p:nvSpPr>
                <p:cNvPr id="239" name="Trapezoid 238"/>
                <p:cNvSpPr/>
                <p:nvPr/>
              </p:nvSpPr>
              <p:spPr>
                <a:xfrm>
                  <a:off x="2946902" y="2001093"/>
                  <a:ext cx="3223034" cy="3195873"/>
                </a:xfrm>
                <a:prstGeom prst="trapezoid">
                  <a:avLst>
                    <a:gd name="adj" fmla="val 36403"/>
                  </a:avLst>
                </a:prstGeom>
                <a:solidFill>
                  <a:srgbClr val="4F81BD">
                    <a:lumMod val="60000"/>
                    <a:lumOff val="40000"/>
                    <a:alpha val="6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93" b="0" i="0" u="none" strike="noStrike" kern="0" cap="none" spc="0" normalizeH="0" baseline="0" noProof="0" dirty="0">
                    <a:ln>
                      <a:noFill/>
                    </a:ln>
                    <a:solidFill>
                      <a:prstClr val="white"/>
                    </a:solidFill>
                    <a:effectLst/>
                    <a:uLnTx/>
                    <a:uFillTx/>
                    <a:latin typeface="Tahoma"/>
                  </a:endParaRPr>
                </a:p>
              </p:txBody>
            </p:sp>
            <p:sp>
              <p:nvSpPr>
                <p:cNvPr id="240" name="Rectangle 239"/>
                <p:cNvSpPr/>
                <p:nvPr/>
              </p:nvSpPr>
              <p:spPr>
                <a:xfrm>
                  <a:off x="4110273" y="1186281"/>
                  <a:ext cx="887240" cy="814812"/>
                </a:xfrm>
                <a:prstGeom prst="rect">
                  <a:avLst/>
                </a:prstGeom>
                <a:solidFill>
                  <a:srgbClr val="4F81BD">
                    <a:lumMod val="60000"/>
                    <a:lumOff val="40000"/>
                    <a:alpha val="6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93" b="0" i="0" u="none" strike="noStrike" kern="0" cap="none" spc="0" normalizeH="0" baseline="0" noProof="0">
                    <a:ln>
                      <a:noFill/>
                    </a:ln>
                    <a:solidFill>
                      <a:prstClr val="white"/>
                    </a:solidFill>
                    <a:effectLst/>
                    <a:uLnTx/>
                    <a:uFillTx/>
                    <a:latin typeface="Tahoma"/>
                  </a:endParaRPr>
                </a:p>
              </p:txBody>
            </p:sp>
            <p:sp>
              <p:nvSpPr>
                <p:cNvPr id="241" name="Oval 240"/>
                <p:cNvSpPr/>
                <p:nvPr/>
              </p:nvSpPr>
              <p:spPr>
                <a:xfrm>
                  <a:off x="4028792" y="1122906"/>
                  <a:ext cx="1059255" cy="90534"/>
                </a:xfrm>
                <a:prstGeom prst="ellipse">
                  <a:avLst/>
                </a:prstGeom>
                <a:solidFill>
                  <a:srgbClr val="4F81BD">
                    <a:lumMod val="60000"/>
                    <a:lumOff val="40000"/>
                    <a:alpha val="65000"/>
                  </a:srgbClr>
                </a:solidFill>
                <a:ln w="25400" cap="flat" cmpd="sng" algn="ctr">
                  <a:solidFill>
                    <a:srgbClr val="4F81B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93" b="0" i="0" u="none" strike="noStrike" kern="0" cap="none" spc="0" normalizeH="0" baseline="0" noProof="0">
                    <a:ln>
                      <a:noFill/>
                    </a:ln>
                    <a:solidFill>
                      <a:prstClr val="white"/>
                    </a:solidFill>
                    <a:effectLst/>
                    <a:uLnTx/>
                    <a:uFillTx/>
                    <a:latin typeface="Tahoma"/>
                  </a:endParaRPr>
                </a:p>
              </p:txBody>
            </p:sp>
            <p:grpSp>
              <p:nvGrpSpPr>
                <p:cNvPr id="242" name="Group 241"/>
                <p:cNvGrpSpPr/>
                <p:nvPr/>
              </p:nvGrpSpPr>
              <p:grpSpPr>
                <a:xfrm rot="5400000">
                  <a:off x="5102967" y="1333328"/>
                  <a:ext cx="205274" cy="419878"/>
                  <a:chOff x="7753738" y="2052734"/>
                  <a:chExt cx="205274" cy="419878"/>
                </a:xfrm>
                <a:solidFill>
                  <a:srgbClr val="4F81BD">
                    <a:lumMod val="60000"/>
                    <a:lumOff val="40000"/>
                    <a:alpha val="65000"/>
                  </a:srgbClr>
                </a:solidFill>
              </p:grpSpPr>
              <p:sp>
                <p:nvSpPr>
                  <p:cNvPr id="244" name="Trapezoid 243"/>
                  <p:cNvSpPr/>
                  <p:nvPr/>
                </p:nvSpPr>
                <p:spPr>
                  <a:xfrm>
                    <a:off x="7753739" y="2267339"/>
                    <a:ext cx="205273" cy="205273"/>
                  </a:xfrm>
                  <a:prstGeom prst="trapezoid">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93" b="0" i="0" u="none" strike="noStrike" kern="0" cap="none" spc="0" normalizeH="0" baseline="0" noProof="0">
                      <a:ln>
                        <a:noFill/>
                      </a:ln>
                      <a:solidFill>
                        <a:prstClr val="white"/>
                      </a:solidFill>
                      <a:effectLst/>
                      <a:uLnTx/>
                      <a:uFillTx/>
                      <a:latin typeface="Tahoma"/>
                    </a:endParaRPr>
                  </a:p>
                </p:txBody>
              </p:sp>
              <p:sp>
                <p:nvSpPr>
                  <p:cNvPr id="245" name="Trapezoid 244"/>
                  <p:cNvSpPr/>
                  <p:nvPr/>
                </p:nvSpPr>
                <p:spPr>
                  <a:xfrm>
                    <a:off x="7753739" y="2155371"/>
                    <a:ext cx="205273" cy="205273"/>
                  </a:xfrm>
                  <a:prstGeom prst="trapezoid">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93" b="0" i="0" u="none" strike="noStrike" kern="0" cap="none" spc="0" normalizeH="0" baseline="0" noProof="0">
                      <a:ln>
                        <a:noFill/>
                      </a:ln>
                      <a:solidFill>
                        <a:prstClr val="white"/>
                      </a:solidFill>
                      <a:effectLst/>
                      <a:uLnTx/>
                      <a:uFillTx/>
                      <a:latin typeface="Tahoma"/>
                    </a:endParaRPr>
                  </a:p>
                </p:txBody>
              </p:sp>
              <p:sp>
                <p:nvSpPr>
                  <p:cNvPr id="246" name="Trapezoid 245"/>
                  <p:cNvSpPr/>
                  <p:nvPr/>
                </p:nvSpPr>
                <p:spPr>
                  <a:xfrm>
                    <a:off x="7753738" y="2052734"/>
                    <a:ext cx="205273" cy="205273"/>
                  </a:xfrm>
                  <a:prstGeom prst="trapezoid">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93" b="0" i="0" u="none" strike="noStrike" kern="0" cap="none" spc="0" normalizeH="0" baseline="0" noProof="0">
                      <a:ln>
                        <a:noFill/>
                      </a:ln>
                      <a:solidFill>
                        <a:prstClr val="white"/>
                      </a:solidFill>
                      <a:effectLst/>
                      <a:uLnTx/>
                      <a:uFillTx/>
                      <a:latin typeface="Tahoma"/>
                    </a:endParaRPr>
                  </a:p>
                </p:txBody>
              </p:sp>
            </p:grpSp>
            <p:cxnSp>
              <p:nvCxnSpPr>
                <p:cNvPr id="243" name="Straight Arrow Connector 242"/>
                <p:cNvCxnSpPr/>
                <p:nvPr/>
              </p:nvCxnSpPr>
              <p:spPr>
                <a:xfrm>
                  <a:off x="4553893" y="484359"/>
                  <a:ext cx="0" cy="434290"/>
                </a:xfrm>
                <a:prstGeom prst="straightConnector1">
                  <a:avLst/>
                </a:prstGeom>
                <a:noFill/>
                <a:ln w="9525" cap="flat" cmpd="sng" algn="ctr">
                  <a:solidFill>
                    <a:sysClr val="windowText" lastClr="000000">
                      <a:shade val="95000"/>
                      <a:satMod val="105000"/>
                    </a:sysClr>
                  </a:solidFill>
                  <a:prstDash val="solid"/>
                  <a:tailEnd type="triangle"/>
                </a:ln>
                <a:effectLst/>
              </p:spPr>
            </p:cxnSp>
          </p:grpSp>
          <p:sp>
            <p:nvSpPr>
              <p:cNvPr id="229" name="Arrow: Curved Up 228"/>
              <p:cNvSpPr/>
              <p:nvPr/>
            </p:nvSpPr>
            <p:spPr>
              <a:xfrm>
                <a:off x="2557004" y="5058125"/>
                <a:ext cx="4048654" cy="833575"/>
              </a:xfrm>
              <a:prstGeom prst="curvedUpArrow">
                <a:avLst/>
              </a:prstGeom>
              <a:solidFill>
                <a:srgbClr val="8064A2"/>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93" b="0" i="0" u="none" strike="noStrike" kern="0" cap="none" spc="0" normalizeH="0" baseline="0" noProof="0">
                  <a:ln>
                    <a:noFill/>
                  </a:ln>
                  <a:solidFill>
                    <a:prstClr val="black"/>
                  </a:solidFill>
                  <a:effectLst/>
                  <a:uLnTx/>
                  <a:uFillTx/>
                  <a:latin typeface="Tahoma"/>
                </a:endParaRPr>
              </a:p>
            </p:txBody>
          </p:sp>
        </p:grpSp>
        <p:sp>
          <p:nvSpPr>
            <p:cNvPr id="175" name="Rectangle: Rounded Corners 174"/>
            <p:cNvSpPr/>
            <p:nvPr/>
          </p:nvSpPr>
          <p:spPr>
            <a:xfrm>
              <a:off x="2326517" y="783771"/>
              <a:ext cx="796955" cy="4307740"/>
            </a:xfrm>
            <a:prstGeom prst="roundRect">
              <a:avLst/>
            </a:prstGeom>
            <a:gradFill flip="none" rotWithShape="1">
              <a:gsLst>
                <a:gs pos="0">
                  <a:srgbClr val="E7E6E6">
                    <a:lumMod val="75000"/>
                  </a:srgbClr>
                </a:gs>
                <a:gs pos="24000">
                  <a:srgbClr val="E7E6E6">
                    <a:lumMod val="90000"/>
                  </a:srgbClr>
                </a:gs>
                <a:gs pos="100000">
                  <a:srgbClr val="E7E6E6"/>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76" name="Group 175"/>
            <p:cNvGrpSpPr/>
            <p:nvPr/>
          </p:nvGrpSpPr>
          <p:grpSpPr>
            <a:xfrm>
              <a:off x="3433551" y="2455271"/>
              <a:ext cx="205274" cy="298579"/>
              <a:chOff x="5990253" y="970384"/>
              <a:chExt cx="205274" cy="298579"/>
            </a:xfrm>
          </p:grpSpPr>
          <p:grpSp>
            <p:nvGrpSpPr>
              <p:cNvPr id="224" name="Group 223"/>
              <p:cNvGrpSpPr>
                <a:grpSpLocks noChangeAspect="1"/>
              </p:cNvGrpSpPr>
              <p:nvPr/>
            </p:nvGrpSpPr>
            <p:grpSpPr>
              <a:xfrm>
                <a:off x="5990253" y="970384"/>
                <a:ext cx="205274" cy="298579"/>
                <a:chOff x="5990253" y="970384"/>
                <a:chExt cx="205274" cy="298579"/>
              </a:xfrm>
            </p:grpSpPr>
            <p:sp>
              <p:nvSpPr>
                <p:cNvPr id="226" name="Rectangle: Rounded Corners 225"/>
                <p:cNvSpPr/>
                <p:nvPr/>
              </p:nvSpPr>
              <p:spPr>
                <a:xfrm>
                  <a:off x="5990253" y="970384"/>
                  <a:ext cx="205274" cy="298579"/>
                </a:xfrm>
                <a:prstGeom prst="roundRect">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7" name="Rectangle 226"/>
                <p:cNvSpPr/>
                <p:nvPr/>
              </p:nvSpPr>
              <p:spPr>
                <a:xfrm>
                  <a:off x="5990253" y="1119171"/>
                  <a:ext cx="205274" cy="68341"/>
                </a:xfrm>
                <a:prstGeom prst="rect">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25" name="Rectangle 224"/>
              <p:cNvSpPr/>
              <p:nvPr/>
            </p:nvSpPr>
            <p:spPr>
              <a:xfrm>
                <a:off x="5990253" y="1050830"/>
                <a:ext cx="205274" cy="68341"/>
              </a:xfrm>
              <a:prstGeom prst="rect">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77" name="Group 176"/>
            <p:cNvGrpSpPr>
              <a:grpSpLocks noChangeAspect="1"/>
            </p:cNvGrpSpPr>
            <p:nvPr/>
          </p:nvGrpSpPr>
          <p:grpSpPr>
            <a:xfrm>
              <a:off x="3964309" y="2753850"/>
              <a:ext cx="1657894" cy="2337661"/>
              <a:chOff x="7097486" y="1154476"/>
              <a:chExt cx="1657894" cy="2337661"/>
            </a:xfrm>
          </p:grpSpPr>
          <p:grpSp>
            <p:nvGrpSpPr>
              <p:cNvPr id="216" name="Group 215"/>
              <p:cNvGrpSpPr>
                <a:grpSpLocks noChangeAspect="1"/>
              </p:cNvGrpSpPr>
              <p:nvPr/>
            </p:nvGrpSpPr>
            <p:grpSpPr>
              <a:xfrm>
                <a:off x="7097486" y="1154476"/>
                <a:ext cx="1657894" cy="2337661"/>
                <a:chOff x="7097486" y="1154476"/>
                <a:chExt cx="1657894" cy="2337661"/>
              </a:xfrm>
            </p:grpSpPr>
            <p:sp>
              <p:nvSpPr>
                <p:cNvPr id="218" name="Rectangle 217"/>
                <p:cNvSpPr/>
                <p:nvPr/>
              </p:nvSpPr>
              <p:spPr>
                <a:xfrm>
                  <a:off x="7097486" y="1489166"/>
                  <a:ext cx="1349828" cy="2002971"/>
                </a:xfrm>
                <a:prstGeom prst="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9" name="Rectangle 218"/>
                <p:cNvSpPr/>
                <p:nvPr/>
              </p:nvSpPr>
              <p:spPr>
                <a:xfrm>
                  <a:off x="7245531" y="1680754"/>
                  <a:ext cx="853440" cy="522469"/>
                </a:xfrm>
                <a:prstGeom prst="rect">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0" name="Oval 219"/>
                <p:cNvSpPr/>
                <p:nvPr/>
              </p:nvSpPr>
              <p:spPr>
                <a:xfrm>
                  <a:off x="8203474" y="1759131"/>
                  <a:ext cx="182880" cy="182880"/>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1" name="Rectangle 220"/>
                <p:cNvSpPr/>
                <p:nvPr/>
              </p:nvSpPr>
              <p:spPr>
                <a:xfrm>
                  <a:off x="8459289" y="1222817"/>
                  <a:ext cx="243840" cy="2269320"/>
                </a:xfrm>
                <a:prstGeom prst="rect">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2" name="Rectangle 221"/>
                <p:cNvSpPr/>
                <p:nvPr/>
              </p:nvSpPr>
              <p:spPr>
                <a:xfrm>
                  <a:off x="8407037" y="1154476"/>
                  <a:ext cx="348343" cy="14979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3" name="Rectangle: Rounded Corners 222"/>
                <p:cNvSpPr/>
                <p:nvPr/>
              </p:nvSpPr>
              <p:spPr>
                <a:xfrm>
                  <a:off x="8098971" y="2777406"/>
                  <a:ext cx="104503" cy="113480"/>
                </a:xfrm>
                <a:prstGeom prst="roundRect">
                  <a:avLst/>
                </a:prstGeom>
                <a:solidFill>
                  <a:srgbClr val="A5A5A5">
                    <a:lumMod val="75000"/>
                  </a:srgbClr>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217" name="Straight Connector 216"/>
              <p:cNvCxnSpPr/>
              <p:nvPr/>
            </p:nvCxnSpPr>
            <p:spPr>
              <a:xfrm flipH="1">
                <a:off x="8152854" y="2890886"/>
                <a:ext cx="1" cy="61864"/>
              </a:xfrm>
              <a:prstGeom prst="line">
                <a:avLst/>
              </a:prstGeom>
              <a:noFill/>
              <a:ln w="38100" cap="flat" cmpd="sng" algn="ctr">
                <a:solidFill>
                  <a:srgbClr val="A5A5A5">
                    <a:lumMod val="75000"/>
                  </a:srgbClr>
                </a:solidFill>
                <a:prstDash val="solid"/>
                <a:miter lim="800000"/>
              </a:ln>
              <a:effectLst/>
            </p:spPr>
          </p:cxnSp>
        </p:grpSp>
        <p:grpSp>
          <p:nvGrpSpPr>
            <p:cNvPr id="178" name="Group 177"/>
            <p:cNvGrpSpPr>
              <a:grpSpLocks noChangeAspect="1"/>
            </p:cNvGrpSpPr>
            <p:nvPr/>
          </p:nvGrpSpPr>
          <p:grpSpPr>
            <a:xfrm>
              <a:off x="9497085" y="1648953"/>
              <a:ext cx="1206420" cy="658763"/>
              <a:chOff x="3657600" y="2362200"/>
              <a:chExt cx="3505200" cy="2057400"/>
            </a:xfrm>
          </p:grpSpPr>
          <p:sp>
            <p:nvSpPr>
              <p:cNvPr id="212" name="Rectangle 211"/>
              <p:cNvSpPr/>
              <p:nvPr/>
            </p:nvSpPr>
            <p:spPr>
              <a:xfrm>
                <a:off x="5257800" y="2362200"/>
                <a:ext cx="381000" cy="1295400"/>
              </a:xfrm>
              <a:prstGeom prst="rect">
                <a:avLst/>
              </a:prstGeom>
              <a:gradFill rotWithShape="1">
                <a:gsLst>
                  <a:gs pos="0">
                    <a:srgbClr val="9F2936">
                      <a:tint val="50000"/>
                      <a:satMod val="300000"/>
                    </a:srgbClr>
                  </a:gs>
                  <a:gs pos="35000">
                    <a:srgbClr val="9F2936">
                      <a:tint val="37000"/>
                      <a:satMod val="300000"/>
                    </a:srgbClr>
                  </a:gs>
                  <a:gs pos="100000">
                    <a:srgbClr val="9F2936">
                      <a:tint val="15000"/>
                      <a:satMod val="350000"/>
                    </a:srgbClr>
                  </a:gs>
                </a:gsLst>
                <a:lin ang="16200000" scaled="1"/>
              </a:gradFill>
              <a:ln w="9525" cap="flat" cmpd="sng" algn="ctr">
                <a:solidFill>
                  <a:srgbClr val="9F293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Franklin Gothic Book"/>
                </a:endParaRPr>
              </a:p>
            </p:txBody>
          </p:sp>
          <p:sp>
            <p:nvSpPr>
              <p:cNvPr id="213" name="Rectangle 212"/>
              <p:cNvSpPr/>
              <p:nvPr/>
            </p:nvSpPr>
            <p:spPr>
              <a:xfrm>
                <a:off x="5105400" y="3657600"/>
                <a:ext cx="685800" cy="152400"/>
              </a:xfrm>
              <a:prstGeom prst="rect">
                <a:avLst/>
              </a:prstGeom>
              <a:gradFill rotWithShape="1">
                <a:gsLst>
                  <a:gs pos="0">
                    <a:srgbClr val="1B587C">
                      <a:tint val="50000"/>
                      <a:satMod val="300000"/>
                    </a:srgbClr>
                  </a:gs>
                  <a:gs pos="35000">
                    <a:srgbClr val="1B587C">
                      <a:tint val="37000"/>
                      <a:satMod val="300000"/>
                    </a:srgbClr>
                  </a:gs>
                  <a:gs pos="100000">
                    <a:srgbClr val="1B587C">
                      <a:tint val="15000"/>
                      <a:satMod val="350000"/>
                    </a:srgbClr>
                  </a:gs>
                </a:gsLst>
                <a:lin ang="16200000" scaled="1"/>
              </a:gradFill>
              <a:ln w="9525" cap="flat" cmpd="sng" algn="ctr">
                <a:solidFill>
                  <a:srgbClr val="1B587C">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Franklin Gothic Book"/>
                </a:endParaRPr>
              </a:p>
            </p:txBody>
          </p:sp>
          <p:sp>
            <p:nvSpPr>
              <p:cNvPr id="214" name="Rectangle 213"/>
              <p:cNvSpPr/>
              <p:nvPr/>
            </p:nvSpPr>
            <p:spPr>
              <a:xfrm>
                <a:off x="3657600" y="3810000"/>
                <a:ext cx="3505200" cy="609600"/>
              </a:xfrm>
              <a:prstGeom prst="rect">
                <a:avLst/>
              </a:prstGeom>
              <a:gradFill rotWithShape="1">
                <a:gsLst>
                  <a:gs pos="0">
                    <a:srgbClr val="1B587C">
                      <a:tint val="50000"/>
                      <a:satMod val="300000"/>
                    </a:srgbClr>
                  </a:gs>
                  <a:gs pos="35000">
                    <a:srgbClr val="1B587C">
                      <a:tint val="37000"/>
                      <a:satMod val="300000"/>
                    </a:srgbClr>
                  </a:gs>
                  <a:gs pos="100000">
                    <a:srgbClr val="1B587C">
                      <a:tint val="15000"/>
                      <a:satMod val="350000"/>
                    </a:srgbClr>
                  </a:gs>
                </a:gsLst>
                <a:lin ang="16200000" scaled="1"/>
              </a:gradFill>
              <a:ln w="9525" cap="flat" cmpd="sng" algn="ctr">
                <a:solidFill>
                  <a:srgbClr val="1B587C">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Franklin Gothic Book"/>
                </a:endParaRPr>
              </a:p>
            </p:txBody>
          </p:sp>
          <p:sp>
            <p:nvSpPr>
              <p:cNvPr id="215" name="Rectangle 214"/>
              <p:cNvSpPr/>
              <p:nvPr/>
            </p:nvSpPr>
            <p:spPr>
              <a:xfrm>
                <a:off x="3657600" y="3962400"/>
                <a:ext cx="3505200" cy="304800"/>
              </a:xfrm>
              <a:prstGeom prst="rect">
                <a:avLst/>
              </a:prstGeom>
              <a:gradFill rotWithShape="1">
                <a:gsLst>
                  <a:gs pos="0">
                    <a:srgbClr val="1B587C">
                      <a:shade val="51000"/>
                      <a:satMod val="130000"/>
                    </a:srgbClr>
                  </a:gs>
                  <a:gs pos="80000">
                    <a:srgbClr val="1B587C">
                      <a:shade val="93000"/>
                      <a:satMod val="130000"/>
                    </a:srgbClr>
                  </a:gs>
                  <a:gs pos="100000">
                    <a:srgbClr val="1B587C">
                      <a:shade val="94000"/>
                      <a:satMod val="135000"/>
                    </a:srgbClr>
                  </a:gs>
                </a:gsLst>
                <a:lin ang="16200000" scaled="0"/>
              </a:gradFill>
              <a:ln w="9525" cap="flat" cmpd="sng" algn="ctr">
                <a:solidFill>
                  <a:srgbClr val="1B587C">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Franklin Gothic Book"/>
                </a:endParaRPr>
              </a:p>
            </p:txBody>
          </p:sp>
        </p:grpSp>
        <p:grpSp>
          <p:nvGrpSpPr>
            <p:cNvPr id="179" name="Group 178"/>
            <p:cNvGrpSpPr/>
            <p:nvPr/>
          </p:nvGrpSpPr>
          <p:grpSpPr>
            <a:xfrm>
              <a:off x="6418889" y="1472804"/>
              <a:ext cx="2817353" cy="411323"/>
              <a:chOff x="6791965" y="1272623"/>
              <a:chExt cx="2817353" cy="411323"/>
            </a:xfrm>
          </p:grpSpPr>
          <p:sp>
            <p:nvSpPr>
              <p:cNvPr id="207" name="Rectangle 206"/>
              <p:cNvSpPr/>
              <p:nvPr/>
            </p:nvSpPr>
            <p:spPr>
              <a:xfrm rot="2197018" flipH="1">
                <a:off x="9254074" y="1281454"/>
                <a:ext cx="72068" cy="262551"/>
              </a:xfrm>
              <a:prstGeom prst="rect">
                <a:avLst/>
              </a:prstGeom>
              <a:solidFill>
                <a:srgbClr val="70AD47"/>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8" name="Rectangle 207"/>
              <p:cNvSpPr/>
              <p:nvPr/>
            </p:nvSpPr>
            <p:spPr>
              <a:xfrm rot="19402982">
                <a:off x="7075140" y="1272623"/>
                <a:ext cx="72068" cy="262551"/>
              </a:xfrm>
              <a:prstGeom prst="rect">
                <a:avLst/>
              </a:prstGeom>
              <a:solidFill>
                <a:srgbClr val="70AD47"/>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9" name="Rectangle 208"/>
              <p:cNvSpPr/>
              <p:nvPr/>
            </p:nvSpPr>
            <p:spPr>
              <a:xfrm>
                <a:off x="6844419" y="1457607"/>
                <a:ext cx="2652665" cy="191345"/>
              </a:xfrm>
              <a:prstGeom prst="rect">
                <a:avLst/>
              </a:prstGeom>
              <a:solidFill>
                <a:srgbClr val="70AD47"/>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0" name="Rectangle 209"/>
              <p:cNvSpPr/>
              <p:nvPr/>
            </p:nvSpPr>
            <p:spPr>
              <a:xfrm>
                <a:off x="6791965" y="1421395"/>
                <a:ext cx="172015" cy="262551"/>
              </a:xfrm>
              <a:prstGeom prst="rect">
                <a:avLst/>
              </a:prstGeom>
              <a:solidFill>
                <a:srgbClr val="70AD47"/>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1" name="Rectangle 210"/>
              <p:cNvSpPr/>
              <p:nvPr/>
            </p:nvSpPr>
            <p:spPr>
              <a:xfrm>
                <a:off x="9437303" y="1421395"/>
                <a:ext cx="172015" cy="262551"/>
              </a:xfrm>
              <a:prstGeom prst="rect">
                <a:avLst/>
              </a:prstGeom>
              <a:solidFill>
                <a:srgbClr val="70AD47"/>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80" name="Group 179"/>
            <p:cNvGrpSpPr/>
            <p:nvPr/>
          </p:nvGrpSpPr>
          <p:grpSpPr>
            <a:xfrm>
              <a:off x="7615378" y="2569797"/>
              <a:ext cx="2817353" cy="411323"/>
              <a:chOff x="6791965" y="1272623"/>
              <a:chExt cx="2817353" cy="411323"/>
            </a:xfrm>
          </p:grpSpPr>
          <p:sp>
            <p:nvSpPr>
              <p:cNvPr id="202" name="Rectangle 201"/>
              <p:cNvSpPr/>
              <p:nvPr/>
            </p:nvSpPr>
            <p:spPr>
              <a:xfrm rot="2197018" flipH="1">
                <a:off x="9254074" y="1281454"/>
                <a:ext cx="72068" cy="262551"/>
              </a:xfrm>
              <a:prstGeom prst="rect">
                <a:avLst/>
              </a:prstGeom>
              <a:solidFill>
                <a:srgbClr val="70AD47"/>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3" name="Rectangle 202"/>
              <p:cNvSpPr/>
              <p:nvPr/>
            </p:nvSpPr>
            <p:spPr>
              <a:xfrm rot="19402982">
                <a:off x="7075140" y="1272623"/>
                <a:ext cx="72068" cy="262551"/>
              </a:xfrm>
              <a:prstGeom prst="rect">
                <a:avLst/>
              </a:prstGeom>
              <a:solidFill>
                <a:srgbClr val="70AD47"/>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4" name="Rectangle 203"/>
              <p:cNvSpPr/>
              <p:nvPr/>
            </p:nvSpPr>
            <p:spPr>
              <a:xfrm>
                <a:off x="6844419" y="1457607"/>
                <a:ext cx="2652665" cy="191345"/>
              </a:xfrm>
              <a:prstGeom prst="rect">
                <a:avLst/>
              </a:prstGeom>
              <a:solidFill>
                <a:srgbClr val="70AD47"/>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5" name="Rectangle 204"/>
              <p:cNvSpPr/>
              <p:nvPr/>
            </p:nvSpPr>
            <p:spPr>
              <a:xfrm>
                <a:off x="6791965" y="1421395"/>
                <a:ext cx="172015" cy="262551"/>
              </a:xfrm>
              <a:prstGeom prst="rect">
                <a:avLst/>
              </a:prstGeom>
              <a:solidFill>
                <a:srgbClr val="70AD47"/>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6" name="Rectangle 205"/>
              <p:cNvSpPr/>
              <p:nvPr/>
            </p:nvSpPr>
            <p:spPr>
              <a:xfrm>
                <a:off x="9437303" y="1421395"/>
                <a:ext cx="172015" cy="262551"/>
              </a:xfrm>
              <a:prstGeom prst="rect">
                <a:avLst/>
              </a:prstGeom>
              <a:solidFill>
                <a:srgbClr val="70AD47"/>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81" name="Group 180"/>
            <p:cNvGrpSpPr>
              <a:grpSpLocks noChangeAspect="1"/>
            </p:cNvGrpSpPr>
            <p:nvPr/>
          </p:nvGrpSpPr>
          <p:grpSpPr>
            <a:xfrm>
              <a:off x="7288573" y="3703308"/>
              <a:ext cx="1421394" cy="1001486"/>
              <a:chOff x="7496269" y="4090025"/>
              <a:chExt cx="1421394" cy="1001486"/>
            </a:xfrm>
          </p:grpSpPr>
          <p:sp>
            <p:nvSpPr>
              <p:cNvPr id="198" name="Rectangle 197"/>
              <p:cNvSpPr/>
              <p:nvPr/>
            </p:nvSpPr>
            <p:spPr>
              <a:xfrm>
                <a:off x="7496269" y="4090025"/>
                <a:ext cx="1421394" cy="1001486"/>
              </a:xfrm>
              <a:prstGeom prst="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9" name="Rectangle 198"/>
              <p:cNvSpPr/>
              <p:nvPr/>
            </p:nvSpPr>
            <p:spPr>
              <a:xfrm>
                <a:off x="7650178" y="4208297"/>
                <a:ext cx="760491" cy="522895"/>
              </a:xfrm>
              <a:prstGeom prst="rect">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0" name="Oval 199"/>
              <p:cNvSpPr/>
              <p:nvPr/>
            </p:nvSpPr>
            <p:spPr>
              <a:xfrm>
                <a:off x="8575046" y="4288957"/>
                <a:ext cx="182880" cy="182880"/>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1" name="Oval 200"/>
              <p:cNvSpPr/>
              <p:nvPr/>
            </p:nvSpPr>
            <p:spPr>
              <a:xfrm>
                <a:off x="8666486" y="4873907"/>
                <a:ext cx="45719" cy="45719"/>
              </a:xfrm>
              <a:prstGeom prst="ellipse">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182" name="Connector: Curved 181"/>
            <p:cNvCxnSpPr>
              <a:stCxn id="246" idx="0"/>
              <a:endCxn id="175" idx="2"/>
            </p:cNvCxnSpPr>
            <p:nvPr/>
          </p:nvCxnSpPr>
          <p:spPr>
            <a:xfrm>
              <a:off x="1185022" y="3982654"/>
              <a:ext cx="1539973" cy="1108857"/>
            </a:xfrm>
            <a:prstGeom prst="curvedConnector4">
              <a:avLst>
                <a:gd name="adj1" fmla="val 37062"/>
                <a:gd name="adj2" fmla="val 120616"/>
              </a:avLst>
            </a:prstGeom>
            <a:noFill/>
            <a:ln w="6350" cap="flat" cmpd="sng" algn="ctr">
              <a:solidFill>
                <a:sysClr val="windowText" lastClr="000000"/>
              </a:solidFill>
              <a:prstDash val="solid"/>
              <a:miter lim="800000"/>
              <a:tailEnd type="triangle"/>
            </a:ln>
            <a:effectLst/>
          </p:spPr>
        </p:cxnSp>
        <p:cxnSp>
          <p:nvCxnSpPr>
            <p:cNvPr id="183" name="Connector: Curved 182"/>
            <p:cNvCxnSpPr>
              <a:stCxn id="175" idx="0"/>
              <a:endCxn id="226" idx="0"/>
            </p:cNvCxnSpPr>
            <p:nvPr/>
          </p:nvCxnSpPr>
          <p:spPr>
            <a:xfrm rot="16200000" flipH="1">
              <a:off x="2294841" y="1213925"/>
              <a:ext cx="1671500" cy="811193"/>
            </a:xfrm>
            <a:prstGeom prst="curvedConnector3">
              <a:avLst>
                <a:gd name="adj1" fmla="val -13676"/>
              </a:avLst>
            </a:prstGeom>
            <a:noFill/>
            <a:ln w="6350" cap="flat" cmpd="sng" algn="ctr">
              <a:solidFill>
                <a:sysClr val="windowText" lastClr="000000"/>
              </a:solidFill>
              <a:prstDash val="solid"/>
              <a:miter lim="800000"/>
              <a:tailEnd type="triangle"/>
            </a:ln>
            <a:effectLst/>
          </p:spPr>
        </p:cxnSp>
        <p:cxnSp>
          <p:nvCxnSpPr>
            <p:cNvPr id="184" name="Connector: Curved 183"/>
            <p:cNvCxnSpPr>
              <a:stCxn id="226" idx="2"/>
              <a:endCxn id="223" idx="2"/>
            </p:cNvCxnSpPr>
            <p:nvPr/>
          </p:nvCxnSpPr>
          <p:spPr>
            <a:xfrm rot="16200000" flipH="1">
              <a:off x="3408912" y="2881126"/>
              <a:ext cx="1736410" cy="1481858"/>
            </a:xfrm>
            <a:prstGeom prst="curvedConnector3">
              <a:avLst>
                <a:gd name="adj1" fmla="val 160674"/>
              </a:avLst>
            </a:prstGeom>
            <a:noFill/>
            <a:ln w="6350" cap="flat" cmpd="sng" algn="ctr">
              <a:solidFill>
                <a:sysClr val="windowText" lastClr="000000"/>
              </a:solidFill>
              <a:prstDash val="solid"/>
              <a:miter lim="800000"/>
              <a:tailEnd type="triangle"/>
            </a:ln>
            <a:effectLst/>
          </p:spPr>
        </p:cxnSp>
        <p:cxnSp>
          <p:nvCxnSpPr>
            <p:cNvPr id="185" name="Connector: Curved 184"/>
            <p:cNvCxnSpPr>
              <a:stCxn id="221" idx="2"/>
              <a:endCxn id="208" idx="0"/>
            </p:cNvCxnSpPr>
            <p:nvPr/>
          </p:nvCxnSpPr>
          <p:spPr>
            <a:xfrm rot="5400000" flipH="1" flipV="1">
              <a:off x="4257514" y="2689229"/>
              <a:ext cx="3592799" cy="1211765"/>
            </a:xfrm>
            <a:prstGeom prst="curvedConnector5">
              <a:avLst>
                <a:gd name="adj1" fmla="val -6363"/>
                <a:gd name="adj2" fmla="val 56775"/>
                <a:gd name="adj3" fmla="val 106363"/>
              </a:avLst>
            </a:prstGeom>
            <a:noFill/>
            <a:ln w="6350" cap="flat" cmpd="sng" algn="ctr">
              <a:solidFill>
                <a:sysClr val="windowText" lastClr="000000"/>
              </a:solidFill>
              <a:prstDash val="solid"/>
              <a:miter lim="800000"/>
              <a:tailEnd type="triangle"/>
            </a:ln>
            <a:effectLst/>
          </p:spPr>
        </p:cxnSp>
        <p:cxnSp>
          <p:nvCxnSpPr>
            <p:cNvPr id="186" name="Connector: Curved 185"/>
            <p:cNvCxnSpPr>
              <a:stCxn id="207" idx="0"/>
              <a:endCxn id="215" idx="1"/>
            </p:cNvCxnSpPr>
            <p:nvPr/>
          </p:nvCxnSpPr>
          <p:spPr>
            <a:xfrm rot="16200000" flipH="1">
              <a:off x="8894919" y="1607956"/>
              <a:ext cx="702579" cy="501752"/>
            </a:xfrm>
            <a:prstGeom prst="curvedConnector4">
              <a:avLst>
                <a:gd name="adj1" fmla="val -32537"/>
                <a:gd name="adj2" fmla="val 64771"/>
              </a:avLst>
            </a:prstGeom>
            <a:noFill/>
            <a:ln w="6350" cap="flat" cmpd="sng" algn="ctr">
              <a:solidFill>
                <a:sysClr val="windowText" lastClr="000000"/>
              </a:solidFill>
              <a:prstDash val="solid"/>
              <a:miter lim="800000"/>
              <a:tailEnd type="triangle"/>
            </a:ln>
            <a:effectLst/>
          </p:spPr>
        </p:cxnSp>
        <p:cxnSp>
          <p:nvCxnSpPr>
            <p:cNvPr id="187" name="Connector: Curved 186"/>
            <p:cNvCxnSpPr>
              <a:stCxn id="215" idx="3"/>
              <a:endCxn id="202" idx="0"/>
            </p:cNvCxnSpPr>
            <p:nvPr/>
          </p:nvCxnSpPr>
          <p:spPr>
            <a:xfrm flipH="1">
              <a:off x="10191822" y="2210122"/>
              <a:ext cx="511683" cy="394414"/>
            </a:xfrm>
            <a:prstGeom prst="curvedConnector4">
              <a:avLst>
                <a:gd name="adj1" fmla="val -44676"/>
                <a:gd name="adj2" fmla="val 87919"/>
              </a:avLst>
            </a:prstGeom>
            <a:noFill/>
            <a:ln w="6350" cap="flat" cmpd="sng" algn="ctr">
              <a:solidFill>
                <a:sysClr val="windowText" lastClr="000000"/>
              </a:solidFill>
              <a:prstDash val="solid"/>
              <a:miter lim="800000"/>
              <a:tailEnd type="triangle"/>
            </a:ln>
            <a:effectLst/>
          </p:spPr>
        </p:cxnSp>
        <p:cxnSp>
          <p:nvCxnSpPr>
            <p:cNvPr id="188" name="Connector: Curved 187"/>
            <p:cNvCxnSpPr>
              <a:stCxn id="203" idx="0"/>
              <a:endCxn id="201" idx="4"/>
            </p:cNvCxnSpPr>
            <p:nvPr/>
          </p:nvCxnSpPr>
          <p:spPr>
            <a:xfrm rot="16200000" flipH="1">
              <a:off x="7200366" y="3251625"/>
              <a:ext cx="1937204" cy="625364"/>
            </a:xfrm>
            <a:prstGeom prst="curvedConnector5">
              <a:avLst>
                <a:gd name="adj1" fmla="val 0"/>
                <a:gd name="adj2" fmla="val -189535"/>
                <a:gd name="adj3" fmla="val 127954"/>
              </a:avLst>
            </a:prstGeom>
            <a:noFill/>
            <a:ln w="6350" cap="flat" cmpd="sng" algn="ctr">
              <a:solidFill>
                <a:sysClr val="windowText" lastClr="000000"/>
              </a:solidFill>
              <a:prstDash val="solid"/>
              <a:miter lim="800000"/>
              <a:tailEnd type="triangle"/>
            </a:ln>
            <a:effectLst/>
          </p:spPr>
        </p:cxnSp>
        <p:cxnSp>
          <p:nvCxnSpPr>
            <p:cNvPr id="189" name="Straight Arrow Connector 188"/>
            <p:cNvCxnSpPr/>
            <p:nvPr/>
          </p:nvCxnSpPr>
          <p:spPr>
            <a:xfrm>
              <a:off x="4144499" y="5489873"/>
              <a:ext cx="345500" cy="316871"/>
            </a:xfrm>
            <a:prstGeom prst="straightConnector1">
              <a:avLst/>
            </a:prstGeom>
            <a:noFill/>
            <a:ln w="6350" cap="flat" cmpd="sng" algn="ctr">
              <a:solidFill>
                <a:sysClr val="windowText" lastClr="000000"/>
              </a:solidFill>
              <a:prstDash val="solid"/>
              <a:miter lim="800000"/>
              <a:tailEnd type="triangle"/>
            </a:ln>
            <a:effectLst/>
          </p:spPr>
        </p:cxnSp>
        <p:cxnSp>
          <p:nvCxnSpPr>
            <p:cNvPr id="190" name="Straight Arrow Connector 189"/>
            <p:cNvCxnSpPr/>
            <p:nvPr/>
          </p:nvCxnSpPr>
          <p:spPr>
            <a:xfrm flipV="1">
              <a:off x="5815026" y="2131442"/>
              <a:ext cx="380648" cy="176274"/>
            </a:xfrm>
            <a:prstGeom prst="straightConnector1">
              <a:avLst/>
            </a:prstGeom>
            <a:noFill/>
            <a:ln w="6350" cap="flat" cmpd="sng" algn="ctr">
              <a:solidFill>
                <a:sysClr val="windowText" lastClr="000000"/>
              </a:solidFill>
              <a:prstDash val="solid"/>
              <a:miter lim="800000"/>
              <a:tailEnd type="triangle"/>
            </a:ln>
            <a:effectLst/>
          </p:spPr>
        </p:cxnSp>
        <p:sp>
          <p:nvSpPr>
            <p:cNvPr id="191" name="TextBox 190"/>
            <p:cNvSpPr txBox="1"/>
            <p:nvPr/>
          </p:nvSpPr>
          <p:spPr>
            <a:xfrm>
              <a:off x="217651" y="3197375"/>
              <a:ext cx="163672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rPr>
                <a:t>Dry-generation</a:t>
              </a:r>
            </a:p>
          </p:txBody>
        </p:sp>
        <p:sp>
          <p:nvSpPr>
            <p:cNvPr id="192" name="TextBox 191"/>
            <p:cNvSpPr txBox="1"/>
            <p:nvPr/>
          </p:nvSpPr>
          <p:spPr>
            <a:xfrm>
              <a:off x="1748453" y="5432080"/>
              <a:ext cx="173936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rPr>
                <a:t>Settling Volume</a:t>
              </a:r>
            </a:p>
          </p:txBody>
        </p:sp>
        <p:sp>
          <p:nvSpPr>
            <p:cNvPr id="193" name="TextBox 192"/>
            <p:cNvSpPr txBox="1"/>
            <p:nvPr/>
          </p:nvSpPr>
          <p:spPr>
            <a:xfrm>
              <a:off x="3520594" y="1868026"/>
              <a:ext cx="104195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rPr>
                <a:t>PIXE Impactor</a:t>
              </a:r>
            </a:p>
          </p:txBody>
        </p:sp>
        <p:sp>
          <p:nvSpPr>
            <p:cNvPr id="194" name="TextBox 193"/>
            <p:cNvSpPr txBox="1"/>
            <p:nvPr/>
          </p:nvSpPr>
          <p:spPr>
            <a:xfrm>
              <a:off x="4575471" y="5293580"/>
              <a:ext cx="2093463"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rPr>
                <a:t>Differential Mobility Analyzer</a:t>
              </a:r>
            </a:p>
          </p:txBody>
        </p:sp>
        <p:sp>
          <p:nvSpPr>
            <p:cNvPr id="195" name="TextBox 194"/>
            <p:cNvSpPr txBox="1"/>
            <p:nvPr/>
          </p:nvSpPr>
          <p:spPr>
            <a:xfrm>
              <a:off x="6553804" y="1894984"/>
              <a:ext cx="1831805"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rPr>
                <a:t>Cavity Ring-Down Spectrometer</a:t>
              </a:r>
            </a:p>
          </p:txBody>
        </p:sp>
        <p:sp>
          <p:nvSpPr>
            <p:cNvPr id="196" name="TextBox 195"/>
            <p:cNvSpPr txBox="1"/>
            <p:nvPr/>
          </p:nvSpPr>
          <p:spPr>
            <a:xfrm>
              <a:off x="9627606" y="1310598"/>
              <a:ext cx="118900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rPr>
                <a:t>Humidifier</a:t>
              </a:r>
            </a:p>
          </p:txBody>
        </p:sp>
        <p:sp>
          <p:nvSpPr>
            <p:cNvPr id="197" name="TextBox 196"/>
            <p:cNvSpPr txBox="1"/>
            <p:nvPr/>
          </p:nvSpPr>
          <p:spPr>
            <a:xfrm>
              <a:off x="8679625" y="4137023"/>
              <a:ext cx="1739365"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rPr>
                <a:t>Condensation Particle Counter</a:t>
              </a:r>
            </a:p>
          </p:txBody>
        </p:sp>
      </p:grpSp>
      <p:sp>
        <p:nvSpPr>
          <p:cNvPr id="5" name="TextBox 4"/>
          <p:cNvSpPr txBox="1"/>
          <p:nvPr/>
        </p:nvSpPr>
        <p:spPr>
          <a:xfrm>
            <a:off x="12508626" y="12706290"/>
            <a:ext cx="11189574" cy="461665"/>
          </a:xfrm>
          <a:prstGeom prst="rect">
            <a:avLst/>
          </a:prstGeom>
          <a:noFill/>
        </p:spPr>
        <p:txBody>
          <a:bodyPr wrap="square" rtlCol="0">
            <a:spAutoFit/>
          </a:bodyPr>
          <a:lstStyle/>
          <a:p>
            <a:pPr algn="ctr"/>
            <a:r>
              <a:rPr lang="en-US" sz="2400" b="1" i="1" dirty="0"/>
              <a:t>Dry-generated 350nm Na-montmorillonite particles, imaged with SEM.</a:t>
            </a:r>
          </a:p>
        </p:txBody>
      </p:sp>
      <p:sp>
        <p:nvSpPr>
          <p:cNvPr id="7" name="TextBox 6"/>
          <p:cNvSpPr txBox="1"/>
          <p:nvPr/>
        </p:nvSpPr>
        <p:spPr>
          <a:xfrm>
            <a:off x="226869" y="23247459"/>
            <a:ext cx="2603795" cy="907941"/>
          </a:xfrm>
          <a:prstGeom prst="rect">
            <a:avLst/>
          </a:prstGeom>
          <a:noFill/>
        </p:spPr>
        <p:txBody>
          <a:bodyPr wrap="square" rtlCol="0">
            <a:spAutoFit/>
          </a:bodyPr>
          <a:lstStyle/>
          <a:p>
            <a:r>
              <a:rPr lang="en-US" sz="2650" b="1" dirty="0"/>
              <a:t>Experimental Diagram</a:t>
            </a:r>
          </a:p>
        </p:txBody>
      </p:sp>
      <p:sp>
        <p:nvSpPr>
          <p:cNvPr id="263" name="TextBox 262"/>
          <p:cNvSpPr txBox="1"/>
          <p:nvPr/>
        </p:nvSpPr>
        <p:spPr>
          <a:xfrm>
            <a:off x="23216723" y="18724364"/>
            <a:ext cx="4746624" cy="2154436"/>
          </a:xfrm>
          <a:prstGeom prst="rect">
            <a:avLst/>
          </a:prstGeom>
          <a:noFill/>
        </p:spPr>
        <p:txBody>
          <a:bodyPr wrap="square" rtlCol="0">
            <a:spAutoFit/>
          </a:bodyPr>
          <a:lstStyle/>
          <a:p>
            <a:pPr>
              <a:spcBef>
                <a:spcPts val="1200"/>
              </a:spcBef>
            </a:pPr>
            <a:r>
              <a:rPr lang="en-US" sz="2400" b="1" i="1" dirty="0"/>
              <a:t>The effect of clay type</a:t>
            </a:r>
          </a:p>
          <a:p>
            <a:pPr>
              <a:spcBef>
                <a:spcPts val="1200"/>
              </a:spcBef>
            </a:pPr>
            <a:r>
              <a:rPr lang="en-US" sz="2000" b="1" dirty="0"/>
              <a:t>Different types of clay will undergo different optical changes when humidified. This dry-generated water uptake data is comparable to that seen in previous literature.</a:t>
            </a:r>
          </a:p>
        </p:txBody>
      </p:sp>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8396" y="579910"/>
            <a:ext cx="2823004" cy="3729200"/>
          </a:xfrm>
          <a:prstGeom prst="rect">
            <a:avLst/>
          </a:prstGeom>
        </p:spPr>
      </p:pic>
      <p:sp>
        <p:nvSpPr>
          <p:cNvPr id="168" name="TextBox 29"/>
          <p:cNvSpPr txBox="1">
            <a:spLocks noChangeArrowheads="1"/>
          </p:cNvSpPr>
          <p:nvPr/>
        </p:nvSpPr>
        <p:spPr bwMode="auto">
          <a:xfrm>
            <a:off x="150890" y="18971830"/>
            <a:ext cx="11544300" cy="342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627" tIns="53313" rIns="106627" bIns="53313">
            <a:spAutoFit/>
          </a:bodyPr>
          <a:lstStyle>
            <a:lvl1pPr eaLnBrk="0" hangingPunct="0">
              <a:defRPr sz="2800">
                <a:solidFill>
                  <a:schemeClr val="tx1"/>
                </a:solidFill>
                <a:latin typeface="Tahoma" panose="020B0604030504040204" pitchFamily="34" charset="0"/>
              </a:defRPr>
            </a:lvl1pPr>
            <a:lvl2pPr marL="742950" indent="-285750" eaLnBrk="0" hangingPunct="0">
              <a:defRPr sz="2800">
                <a:solidFill>
                  <a:schemeClr val="tx1"/>
                </a:solidFill>
                <a:latin typeface="Tahoma" panose="020B0604030504040204" pitchFamily="34" charset="0"/>
              </a:defRPr>
            </a:lvl2pPr>
            <a:lvl3pPr marL="1143000" indent="-228600" eaLnBrk="0" hangingPunct="0">
              <a:defRPr sz="2800">
                <a:solidFill>
                  <a:schemeClr val="tx1"/>
                </a:solidFill>
                <a:latin typeface="Tahoma" panose="020B0604030504040204" pitchFamily="34" charset="0"/>
              </a:defRPr>
            </a:lvl3pPr>
            <a:lvl4pPr marL="1600200" indent="-228600" eaLnBrk="0" hangingPunct="0">
              <a:defRPr sz="2800">
                <a:solidFill>
                  <a:schemeClr val="tx1"/>
                </a:solidFill>
                <a:latin typeface="Tahoma" panose="020B0604030504040204" pitchFamily="34" charset="0"/>
              </a:defRPr>
            </a:lvl4pPr>
            <a:lvl5pPr marL="2057400" indent="-228600" eaLnBrk="0" hangingPunct="0">
              <a:defRPr sz="2800">
                <a:solidFill>
                  <a:schemeClr val="tx1"/>
                </a:solidFill>
                <a:latin typeface="Tahoma" panose="020B0604030504040204" pitchFamily="34" charset="0"/>
              </a:defRPr>
            </a:lvl5pPr>
            <a:lvl6pPr marL="2514600" indent="-228600" defTabSz="4257675" eaLnBrk="0" fontAlgn="base" hangingPunct="0">
              <a:spcBef>
                <a:spcPct val="0"/>
              </a:spcBef>
              <a:spcAft>
                <a:spcPct val="0"/>
              </a:spcAft>
              <a:defRPr sz="2800">
                <a:solidFill>
                  <a:schemeClr val="tx1"/>
                </a:solidFill>
                <a:latin typeface="Tahoma" panose="020B0604030504040204" pitchFamily="34" charset="0"/>
              </a:defRPr>
            </a:lvl6pPr>
            <a:lvl7pPr marL="2971800" indent="-228600" defTabSz="4257675" eaLnBrk="0" fontAlgn="base" hangingPunct="0">
              <a:spcBef>
                <a:spcPct val="0"/>
              </a:spcBef>
              <a:spcAft>
                <a:spcPct val="0"/>
              </a:spcAft>
              <a:defRPr sz="2800">
                <a:solidFill>
                  <a:schemeClr val="tx1"/>
                </a:solidFill>
                <a:latin typeface="Tahoma" panose="020B0604030504040204" pitchFamily="34" charset="0"/>
              </a:defRPr>
            </a:lvl7pPr>
            <a:lvl8pPr marL="3429000" indent="-228600" defTabSz="4257675" eaLnBrk="0" fontAlgn="base" hangingPunct="0">
              <a:spcBef>
                <a:spcPct val="0"/>
              </a:spcBef>
              <a:spcAft>
                <a:spcPct val="0"/>
              </a:spcAft>
              <a:defRPr sz="2800">
                <a:solidFill>
                  <a:schemeClr val="tx1"/>
                </a:solidFill>
                <a:latin typeface="Tahoma" panose="020B0604030504040204" pitchFamily="34" charset="0"/>
              </a:defRPr>
            </a:lvl8pPr>
            <a:lvl9pPr marL="3886200" indent="-228600" defTabSz="4257675" eaLnBrk="0" fontAlgn="base" hangingPunct="0">
              <a:spcBef>
                <a:spcPct val="0"/>
              </a:spcBef>
              <a:spcAft>
                <a:spcPct val="0"/>
              </a:spcAft>
              <a:defRPr sz="2800">
                <a:solidFill>
                  <a:schemeClr val="tx1"/>
                </a:solidFill>
                <a:latin typeface="Tahoma" panose="020B0604030504040204" pitchFamily="34" charset="0"/>
              </a:defRPr>
            </a:lvl9pPr>
          </a:lstStyle>
          <a:p>
            <a:pPr eaLnBrk="1" hangingPunct="1">
              <a:spcBef>
                <a:spcPts val="1200"/>
              </a:spcBef>
            </a:pPr>
            <a:r>
              <a:rPr lang="en-US" altLang="en-US" sz="2647" b="1" dirty="0"/>
              <a:t>Cavity Ring-Down Spectroscopy (CRD)</a:t>
            </a:r>
            <a:r>
              <a:rPr lang="en-US" altLang="en-US" sz="2647" baseline="30000" dirty="0"/>
              <a:t>5</a:t>
            </a:r>
          </a:p>
          <a:p>
            <a:pPr eaLnBrk="1" hangingPunct="1">
              <a:spcBef>
                <a:spcPts val="1200"/>
              </a:spcBef>
              <a:buFont typeface="Arial" panose="020B0604020202020204" pitchFamily="34" charset="0"/>
              <a:buChar char="•"/>
            </a:pPr>
            <a:r>
              <a:rPr lang="en-US" altLang="en-US" sz="2647" dirty="0"/>
              <a:t>532 nm </a:t>
            </a:r>
            <a:r>
              <a:rPr lang="en-US" altLang="en-US" sz="2647" dirty="0" err="1"/>
              <a:t>Nd:YAG</a:t>
            </a:r>
            <a:r>
              <a:rPr lang="en-US" altLang="en-US" sz="2647" dirty="0"/>
              <a:t> laser (near solar maxima) used to determine the extinction of light by the clay particles.</a:t>
            </a:r>
          </a:p>
          <a:p>
            <a:pPr eaLnBrk="1" hangingPunct="1">
              <a:spcBef>
                <a:spcPts val="1200"/>
              </a:spcBef>
              <a:buFont typeface="Arial" panose="020B0604020202020204" pitchFamily="34" charset="0"/>
              <a:buChar char="•"/>
            </a:pPr>
            <a:r>
              <a:rPr lang="en-US" sz="2650" dirty="0"/>
              <a:t>The extinction cross-section (</a:t>
            </a:r>
            <a:r>
              <a:rPr lang="el-GR" sz="2650" dirty="0"/>
              <a:t>σ</a:t>
            </a:r>
            <a:r>
              <a:rPr lang="en-US" sz="2650" baseline="-25000" dirty="0" err="1"/>
              <a:t>ext</a:t>
            </a:r>
            <a:r>
              <a:rPr lang="en-US" sz="2650" dirty="0"/>
              <a:t>) for a single particle can be determined with size control and concentration measurements.</a:t>
            </a:r>
          </a:p>
          <a:p>
            <a:pPr eaLnBrk="1" hangingPunct="1">
              <a:spcBef>
                <a:spcPts val="1200"/>
              </a:spcBef>
              <a:buFont typeface="Arial" panose="020B0604020202020204" pitchFamily="34" charset="0"/>
              <a:buChar char="•"/>
            </a:pPr>
            <a:r>
              <a:rPr lang="en-US" sz="2650" dirty="0"/>
              <a:t>Tandem CRD cells allow comparison of optical properties with a change, such as increased RH.</a:t>
            </a:r>
            <a:endParaRPr lang="en-US" altLang="en-US" sz="2647" dirty="0"/>
          </a:p>
        </p:txBody>
      </p:sp>
      <p:grpSp>
        <p:nvGrpSpPr>
          <p:cNvPr id="11" name="Group 10"/>
          <p:cNvGrpSpPr/>
          <p:nvPr/>
        </p:nvGrpSpPr>
        <p:grpSpPr>
          <a:xfrm>
            <a:off x="16950110" y="25069800"/>
            <a:ext cx="11076923" cy="7384616"/>
            <a:chOff x="16950110" y="25200496"/>
            <a:chExt cx="11076923" cy="7384616"/>
          </a:xfrm>
        </p:grpSpPr>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950110" y="25200496"/>
              <a:ext cx="11076923" cy="7384616"/>
            </a:xfrm>
            <a:prstGeom prst="rect">
              <a:avLst/>
            </a:prstGeom>
          </p:spPr>
        </p:pic>
        <p:sp>
          <p:nvSpPr>
            <p:cNvPr id="10" name="TextBox 9"/>
            <p:cNvSpPr txBox="1"/>
            <p:nvPr/>
          </p:nvSpPr>
          <p:spPr>
            <a:xfrm>
              <a:off x="22861192" y="27679395"/>
              <a:ext cx="2742007" cy="369332"/>
            </a:xfrm>
            <a:prstGeom prst="rect">
              <a:avLst/>
            </a:prstGeom>
            <a:noFill/>
            <a:ln w="19050">
              <a:solidFill>
                <a:schemeClr val="accent4">
                  <a:lumMod val="75000"/>
                </a:schemeClr>
              </a:solidFill>
            </a:ln>
          </p:spPr>
          <p:txBody>
            <a:bodyPr wrap="square" rtlCol="0">
              <a:spAutoFit/>
            </a:bodyPr>
            <a:lstStyle/>
            <a:p>
              <a:pPr algn="ctr"/>
              <a:r>
                <a:rPr lang="en-US" sz="1800" dirty="0"/>
                <a:t>200nm Mobility Diameter</a:t>
              </a:r>
            </a:p>
          </p:txBody>
        </p:sp>
        <p:cxnSp>
          <p:nvCxnSpPr>
            <p:cNvPr id="12" name="Straight Arrow Connector 11"/>
            <p:cNvCxnSpPr>
              <a:stCxn id="10" idx="1"/>
            </p:cNvCxnSpPr>
            <p:nvPr/>
          </p:nvCxnSpPr>
          <p:spPr>
            <a:xfrm flipH="1" flipV="1">
              <a:off x="20726400" y="27635097"/>
              <a:ext cx="2134792" cy="228964"/>
            </a:xfrm>
            <a:prstGeom prst="straightConnector1">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10" idx="1"/>
            </p:cNvCxnSpPr>
            <p:nvPr/>
          </p:nvCxnSpPr>
          <p:spPr>
            <a:xfrm flipH="1">
              <a:off x="20726400" y="27864061"/>
              <a:ext cx="2134792" cy="1578415"/>
            </a:xfrm>
            <a:prstGeom prst="straightConnector1">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0" idx="1"/>
            </p:cNvCxnSpPr>
            <p:nvPr/>
          </p:nvCxnSpPr>
          <p:spPr>
            <a:xfrm flipH="1">
              <a:off x="22097999" y="27864061"/>
              <a:ext cx="763193" cy="2234939"/>
            </a:xfrm>
            <a:prstGeom prst="straightConnector1">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707431" y="13435338"/>
            <a:ext cx="9230769" cy="5538462"/>
          </a:xfrm>
          <a:prstGeom prst="rect">
            <a:avLst/>
          </a:prstGeom>
        </p:spPr>
      </p:pic>
      <p:sp>
        <p:nvSpPr>
          <p:cNvPr id="150" name="TextBox 149"/>
          <p:cNvSpPr txBox="1"/>
          <p:nvPr/>
        </p:nvSpPr>
        <p:spPr>
          <a:xfrm>
            <a:off x="12205727" y="26585738"/>
            <a:ext cx="4670045" cy="3077766"/>
          </a:xfrm>
          <a:prstGeom prst="rect">
            <a:avLst/>
          </a:prstGeom>
          <a:noFill/>
        </p:spPr>
        <p:txBody>
          <a:bodyPr wrap="square" rtlCol="0">
            <a:spAutoFit/>
          </a:bodyPr>
          <a:lstStyle/>
          <a:p>
            <a:pPr>
              <a:spcBef>
                <a:spcPts val="1200"/>
              </a:spcBef>
            </a:pPr>
            <a:r>
              <a:rPr lang="en-US" sz="2400" b="1" i="1" dirty="0"/>
              <a:t>Size effects</a:t>
            </a:r>
          </a:p>
          <a:p>
            <a:pPr>
              <a:spcBef>
                <a:spcPts val="1200"/>
              </a:spcBef>
            </a:pPr>
            <a:r>
              <a:rPr lang="en-US" sz="2000" b="1" dirty="0"/>
              <a:t>Modeled lines represent the range of literature growth factors. Optical properties are size dependent, giving shape to fRH model. Points are plotted as optical effective diameter. Purple arrows indicate points with the same mobility diameter.</a:t>
            </a:r>
          </a:p>
        </p:txBody>
      </p:sp>
      <p:grpSp>
        <p:nvGrpSpPr>
          <p:cNvPr id="16" name="Group 15"/>
          <p:cNvGrpSpPr/>
          <p:nvPr/>
        </p:nvGrpSpPr>
        <p:grpSpPr>
          <a:xfrm>
            <a:off x="5998305" y="13030200"/>
            <a:ext cx="5888895" cy="2799163"/>
            <a:chOff x="5998305" y="13030200"/>
            <a:chExt cx="5888895" cy="2799163"/>
          </a:xfrm>
        </p:grpSpPr>
        <p:pic>
          <p:nvPicPr>
            <p:cNvPr id="73" name="Picture 72"/>
            <p:cNvPicPr>
              <a:picLocks noChangeAspect="1"/>
            </p:cNvPicPr>
            <p:nvPr/>
          </p:nvPicPr>
          <p:blipFill rotWithShape="1">
            <a:blip r:embed="rId14">
              <a:biLevel thresh="50000"/>
              <a:extLst>
                <a:ext uri="{BEBA8EAE-BF5A-486C-A8C5-ECC9F3942E4B}">
                  <a14:imgProps xmlns:a14="http://schemas.microsoft.com/office/drawing/2010/main">
                    <a14:imgLayer r:embed="rId15">
                      <a14:imgEffect>
                        <a14:sharpenSoften amount="50000"/>
                      </a14:imgEffect>
                      <a14:imgEffect>
                        <a14:brightnessContrast bright="40000" contrast="40000"/>
                      </a14:imgEffect>
                    </a14:imgLayer>
                  </a14:imgProps>
                </a:ext>
              </a:extLst>
            </a:blip>
            <a:srcRect b="15649"/>
            <a:stretch/>
          </p:blipFill>
          <p:spPr>
            <a:xfrm>
              <a:off x="5998305" y="13030200"/>
              <a:ext cx="5888895" cy="2717755"/>
            </a:xfrm>
            <a:prstGeom prst="rect">
              <a:avLst/>
            </a:prstGeom>
          </p:spPr>
        </p:pic>
        <p:sp>
          <p:nvSpPr>
            <p:cNvPr id="13" name="TextBox 12"/>
            <p:cNvSpPr txBox="1"/>
            <p:nvPr/>
          </p:nvSpPr>
          <p:spPr>
            <a:xfrm>
              <a:off x="7391400" y="15183032"/>
              <a:ext cx="1932281" cy="646331"/>
            </a:xfrm>
            <a:prstGeom prst="rect">
              <a:avLst/>
            </a:prstGeom>
            <a:solidFill>
              <a:schemeClr val="bg1"/>
            </a:solidFill>
          </p:spPr>
          <p:txBody>
            <a:bodyPr wrap="square" rtlCol="0">
              <a:spAutoFit/>
            </a:bodyPr>
            <a:lstStyle/>
            <a:p>
              <a:r>
                <a:rPr lang="en-US" sz="1200" dirty="0"/>
                <a:t>First adsorbed layer</a:t>
              </a:r>
            </a:p>
            <a:p>
              <a:r>
                <a:rPr lang="en-US" sz="1200" dirty="0"/>
                <a:t>Second adsorbed layer</a:t>
              </a:r>
            </a:p>
            <a:p>
              <a:r>
                <a:rPr lang="en-US" sz="1200" dirty="0"/>
                <a:t>Third adsorbed layer</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28991</TotalTime>
  <Words>1368</Words>
  <Application>Microsoft Office PowerPoint</Application>
  <PresentationFormat>Custom</PresentationFormat>
  <Paragraphs>90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Cambria Math</vt:lpstr>
      <vt:lpstr>Franklin Gothic Book</vt:lpstr>
      <vt:lpstr>Tahoma</vt:lpstr>
      <vt:lpstr>Office Theme</vt:lpstr>
      <vt:lpstr>PowerPoint Presentation</vt:lpstr>
    </vt:vector>
  </TitlesOfParts>
  <Company>University of New Hampshire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Margaret Greenslade</dc:creator>
  <cp:lastModifiedBy>Jillian Morang</cp:lastModifiedBy>
  <cp:revision>550</cp:revision>
  <dcterms:created xsi:type="dcterms:W3CDTF">2009-10-09T14:20:30Z</dcterms:created>
  <dcterms:modified xsi:type="dcterms:W3CDTF">2017-04-07T14:55:46Z</dcterms:modified>
</cp:coreProperties>
</file>