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notesMasterIdLst>
    <p:notesMasterId r:id="rId5"/>
  </p:notesMasterIdLst>
  <p:sldIdLst>
    <p:sldId id="256" r:id="rId4"/>
  </p:sldIdLst>
  <p:sldSz cx="43891200" cy="32918400"/>
  <p:notesSz cx="9296400" cy="70104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05" autoAdjust="0"/>
    <p:restoredTop sz="91770" autoAdjust="0"/>
  </p:normalViewPr>
  <p:slideViewPr>
    <p:cSldViewPr snapToGrid="0">
      <p:cViewPr varScale="1">
        <p:scale>
          <a:sx n="22" d="100"/>
          <a:sy n="22" d="100"/>
        </p:scale>
        <p:origin x="1110" y="84"/>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localhost\Users\Bri\Downloads\Graphs%20in%20one%20place.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Chart%20in%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595452900414501"/>
          <c:y val="8.0034551320594796E-2"/>
          <c:w val="0.69930075719763496"/>
          <c:h val="0.7087698736298649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E7E6E6">
                  <a:lumMod val="75000"/>
                </a:srgbClr>
              </a:solidFill>
              <a:ln>
                <a:solidFill>
                  <a:sysClr val="windowText" lastClr="000000"/>
                </a:solidFill>
              </a:ln>
              <a:effectLst/>
            </c:spPr>
            <c:extLst>
              <c:ext xmlns:c16="http://schemas.microsoft.com/office/drawing/2014/chart" uri="{C3380CC4-5D6E-409C-BE32-E72D297353CC}">
                <c16:uniqueId val="{00000001-CC5C-442B-B00D-D55B1E2134CD}"/>
              </c:ext>
            </c:extLst>
          </c:dPt>
          <c:dPt>
            <c:idx val="1"/>
            <c:invertIfNegative val="0"/>
            <c:bubble3D val="0"/>
            <c:spPr>
              <a:solidFill>
                <a:srgbClr val="E7E6E6">
                  <a:lumMod val="75000"/>
                </a:srgbClr>
              </a:solidFill>
              <a:ln>
                <a:solidFill>
                  <a:sysClr val="windowText" lastClr="000000"/>
                </a:solidFill>
              </a:ln>
              <a:effectLst/>
            </c:spPr>
            <c:extLst>
              <c:ext xmlns:c16="http://schemas.microsoft.com/office/drawing/2014/chart" uri="{C3380CC4-5D6E-409C-BE32-E72D297353CC}">
                <c16:uniqueId val="{00000003-CC5C-442B-B00D-D55B1E2134CD}"/>
              </c:ext>
            </c:extLst>
          </c:dPt>
          <c:dPt>
            <c:idx val="2"/>
            <c:invertIfNegative val="0"/>
            <c:bubble3D val="0"/>
            <c:spPr>
              <a:solidFill>
                <a:srgbClr val="E7E6E6">
                  <a:lumMod val="75000"/>
                </a:srgbClr>
              </a:solidFill>
              <a:ln>
                <a:solidFill>
                  <a:sysClr val="windowText" lastClr="000000"/>
                </a:solidFill>
              </a:ln>
              <a:effectLst/>
            </c:spPr>
            <c:extLst>
              <c:ext xmlns:c16="http://schemas.microsoft.com/office/drawing/2014/chart" uri="{C3380CC4-5D6E-409C-BE32-E72D297353CC}">
                <c16:uniqueId val="{00000005-CC5C-442B-B00D-D55B1E2134CD}"/>
              </c:ext>
            </c:extLst>
          </c:dPt>
          <c:errBars>
            <c:errBarType val="both"/>
            <c:errValType val="cust"/>
            <c:noEndCap val="0"/>
            <c:plus>
              <c:numRef>
                <c:f>Sheet1!$P$12:$Q$12</c:f>
                <c:numCache>
                  <c:formatCode>General</c:formatCode>
                  <c:ptCount val="2"/>
                  <c:pt idx="0">
                    <c:v>0.53190251858481297</c:v>
                  </c:pt>
                  <c:pt idx="1">
                    <c:v>1.477873009853294</c:v>
                  </c:pt>
                </c:numCache>
              </c:numRef>
            </c:plus>
            <c:minus>
              <c:numRef>
                <c:f>Sheet1!$P$12:$Q$12</c:f>
                <c:numCache>
                  <c:formatCode>General</c:formatCode>
                  <c:ptCount val="2"/>
                  <c:pt idx="0">
                    <c:v>0.53190251858481297</c:v>
                  </c:pt>
                  <c:pt idx="1">
                    <c:v>1.477873009853294</c:v>
                  </c:pt>
                </c:numCache>
              </c:numRef>
            </c:minus>
            <c:spPr>
              <a:noFill/>
              <a:ln w="9525" cap="flat" cmpd="sng" algn="ctr">
                <a:solidFill>
                  <a:schemeClr val="tx1">
                    <a:lumMod val="65000"/>
                    <a:lumOff val="35000"/>
                  </a:schemeClr>
                </a:solidFill>
                <a:round/>
              </a:ln>
              <a:effectLst/>
            </c:spPr>
          </c:errBars>
          <c:cat>
            <c:strRef>
              <c:f>Sheet1!$V$10:$V$11</c:f>
              <c:strCache>
                <c:ptCount val="2"/>
                <c:pt idx="0">
                  <c:v>ND</c:v>
                </c:pt>
                <c:pt idx="1">
                  <c:v>D4</c:v>
                </c:pt>
              </c:strCache>
            </c:strRef>
          </c:cat>
          <c:val>
            <c:numRef>
              <c:f>Sheet1!$W$10:$W$11</c:f>
              <c:numCache>
                <c:formatCode>General</c:formatCode>
                <c:ptCount val="2"/>
                <c:pt idx="0">
                  <c:v>24.504658195714502</c:v>
                </c:pt>
                <c:pt idx="1">
                  <c:v>46.628315061010682</c:v>
                </c:pt>
              </c:numCache>
            </c:numRef>
          </c:val>
          <c:extLst>
            <c:ext xmlns:c16="http://schemas.microsoft.com/office/drawing/2014/chart" uri="{C3380CC4-5D6E-409C-BE32-E72D297353CC}">
              <c16:uniqueId val="{00000006-CC5C-442B-B00D-D55B1E2134CD}"/>
            </c:ext>
          </c:extLst>
        </c:ser>
        <c:dLbls>
          <c:showLegendKey val="0"/>
          <c:showVal val="0"/>
          <c:showCatName val="0"/>
          <c:showSerName val="0"/>
          <c:showPercent val="0"/>
          <c:showBubbleSize val="0"/>
        </c:dLbls>
        <c:gapWidth val="219"/>
        <c:overlap val="-27"/>
        <c:axId val="228347200"/>
        <c:axId val="153986320"/>
      </c:barChart>
      <c:catAx>
        <c:axId val="228347200"/>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53986320"/>
        <c:crosses val="autoZero"/>
        <c:auto val="1"/>
        <c:lblAlgn val="ctr"/>
        <c:lblOffset val="100"/>
        <c:noMultiLvlLbl val="0"/>
      </c:catAx>
      <c:valAx>
        <c:axId val="153986320"/>
        <c:scaling>
          <c:orientation val="minMax"/>
        </c:scaling>
        <c:delete val="0"/>
        <c:axPos val="l"/>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a:t>e11</a:t>
                </a:r>
                <a:r>
                  <a:rPr lang="en-US" sz="2400" baseline="0" dirty="0"/>
                  <a:t> Inclusion (%)</a:t>
                </a:r>
                <a:endParaRPr lang="en-US" sz="2400" dirty="0"/>
              </a:p>
            </c:rich>
          </c:tx>
          <c:layout>
            <c:manualLayout>
              <c:xMode val="edge"/>
              <c:yMode val="edge"/>
              <c:x val="2.7497738986279E-2"/>
              <c:y val="0.122725652227124"/>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28347200"/>
        <c:crosses val="autoZero"/>
        <c:crossBetween val="between"/>
        <c:majorUnit val="2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54421981719401"/>
          <c:y val="7.72071064348991E-2"/>
          <c:w val="0.78885765382077999"/>
          <c:h val="0.72165892225249395"/>
        </c:manualLayout>
      </c:layout>
      <c:barChart>
        <c:barDir val="col"/>
        <c:grouping val="clustered"/>
        <c:varyColors val="0"/>
        <c:ser>
          <c:idx val="0"/>
          <c:order val="0"/>
          <c:tx>
            <c:strRef>
              <c:f>Sheet1!$AB$17</c:f>
              <c:strCache>
                <c:ptCount val="1"/>
                <c:pt idx="0">
                  <c:v>Percent +11</c:v>
                </c:pt>
              </c:strCache>
            </c:strRef>
          </c:tx>
          <c:spPr>
            <a:solidFill>
              <a:schemeClr val="accent1"/>
            </a:solidFill>
            <a:ln>
              <a:noFill/>
            </a:ln>
            <a:effectLst/>
          </c:spPr>
          <c:invertIfNegative val="0"/>
          <c:dPt>
            <c:idx val="0"/>
            <c:invertIfNegative val="0"/>
            <c:bubble3D val="0"/>
            <c:spPr>
              <a:solidFill>
                <a:srgbClr val="E7E6E6">
                  <a:lumMod val="75000"/>
                </a:srgbClr>
              </a:solidFill>
              <a:ln>
                <a:solidFill>
                  <a:sysClr val="windowText" lastClr="000000"/>
                </a:solidFill>
              </a:ln>
              <a:effectLst/>
            </c:spPr>
            <c:extLst>
              <c:ext xmlns:c16="http://schemas.microsoft.com/office/drawing/2014/chart" uri="{C3380CC4-5D6E-409C-BE32-E72D297353CC}">
                <c16:uniqueId val="{00000001-6C8D-4255-B62B-2987EB7264A0}"/>
              </c:ext>
            </c:extLst>
          </c:dPt>
          <c:dPt>
            <c:idx val="1"/>
            <c:invertIfNegative val="0"/>
            <c:bubble3D val="0"/>
            <c:spPr>
              <a:solidFill>
                <a:srgbClr val="E7E6E6">
                  <a:lumMod val="75000"/>
                </a:srgbClr>
              </a:solidFill>
              <a:ln>
                <a:solidFill>
                  <a:sysClr val="windowText" lastClr="000000"/>
                </a:solidFill>
              </a:ln>
              <a:effectLst/>
            </c:spPr>
            <c:extLst>
              <c:ext xmlns:c16="http://schemas.microsoft.com/office/drawing/2014/chart" uri="{C3380CC4-5D6E-409C-BE32-E72D297353CC}">
                <c16:uniqueId val="{00000003-6C8D-4255-B62B-2987EB7264A0}"/>
              </c:ext>
            </c:extLst>
          </c:dPt>
          <c:dPt>
            <c:idx val="2"/>
            <c:invertIfNegative val="0"/>
            <c:bubble3D val="0"/>
            <c:spPr>
              <a:solidFill>
                <a:srgbClr val="E7E6E6">
                  <a:lumMod val="75000"/>
                </a:srgbClr>
              </a:solidFill>
              <a:ln>
                <a:solidFill>
                  <a:sysClr val="windowText" lastClr="000000"/>
                </a:solidFill>
              </a:ln>
              <a:effectLst/>
            </c:spPr>
            <c:extLst>
              <c:ext xmlns:c16="http://schemas.microsoft.com/office/drawing/2014/chart" uri="{C3380CC4-5D6E-409C-BE32-E72D297353CC}">
                <c16:uniqueId val="{00000005-6C8D-4255-B62B-2987EB7264A0}"/>
              </c:ext>
            </c:extLst>
          </c:dPt>
          <c:dPt>
            <c:idx val="3"/>
            <c:invertIfNegative val="0"/>
            <c:bubble3D val="0"/>
            <c:spPr>
              <a:solidFill>
                <a:srgbClr val="E7E6E6">
                  <a:lumMod val="75000"/>
                </a:srgbClr>
              </a:solidFill>
              <a:ln>
                <a:solidFill>
                  <a:sysClr val="windowText" lastClr="000000"/>
                </a:solidFill>
              </a:ln>
              <a:effectLst/>
            </c:spPr>
            <c:extLst>
              <c:ext xmlns:c16="http://schemas.microsoft.com/office/drawing/2014/chart" uri="{C3380CC4-5D6E-409C-BE32-E72D297353CC}">
                <c16:uniqueId val="{00000007-6C8D-4255-B62B-2987EB7264A0}"/>
              </c:ext>
            </c:extLst>
          </c:dPt>
          <c:dPt>
            <c:idx val="4"/>
            <c:invertIfNegative val="0"/>
            <c:bubble3D val="0"/>
            <c:spPr>
              <a:solidFill>
                <a:srgbClr val="E7E6E6">
                  <a:lumMod val="75000"/>
                </a:srgbClr>
              </a:solidFill>
              <a:ln>
                <a:solidFill>
                  <a:sysClr val="windowText" lastClr="000000"/>
                </a:solidFill>
              </a:ln>
              <a:effectLst/>
            </c:spPr>
            <c:extLst>
              <c:ext xmlns:c16="http://schemas.microsoft.com/office/drawing/2014/chart" uri="{C3380CC4-5D6E-409C-BE32-E72D297353CC}">
                <c16:uniqueId val="{00000009-6C8D-4255-B62B-2987EB7264A0}"/>
              </c:ext>
            </c:extLst>
          </c:dPt>
          <c:dPt>
            <c:idx val="5"/>
            <c:invertIfNegative val="0"/>
            <c:bubble3D val="0"/>
            <c:spPr>
              <a:solidFill>
                <a:srgbClr val="E7E6E6">
                  <a:lumMod val="75000"/>
                </a:srgbClr>
              </a:solidFill>
              <a:ln>
                <a:solidFill>
                  <a:sysClr val="windowText" lastClr="000000"/>
                </a:solidFill>
              </a:ln>
              <a:effectLst/>
            </c:spPr>
            <c:extLst>
              <c:ext xmlns:c16="http://schemas.microsoft.com/office/drawing/2014/chart" uri="{C3380CC4-5D6E-409C-BE32-E72D297353CC}">
                <c16:uniqueId val="{0000000B-6C8D-4255-B62B-2987EB7264A0}"/>
              </c:ext>
            </c:extLst>
          </c:dPt>
          <c:errBars>
            <c:errBarType val="both"/>
            <c:errValType val="cust"/>
            <c:noEndCap val="0"/>
            <c:plus>
              <c:numRef>
                <c:f>Sheet1!$AC$18:$AC$23</c:f>
                <c:numCache>
                  <c:formatCode>General</c:formatCode>
                  <c:ptCount val="6"/>
                  <c:pt idx="0">
                    <c:v>2.4744760104472681</c:v>
                  </c:pt>
                  <c:pt idx="1">
                    <c:v>5.7754870535459482</c:v>
                  </c:pt>
                  <c:pt idx="2">
                    <c:v>4.2175744181669179</c:v>
                  </c:pt>
                  <c:pt idx="3">
                    <c:v>1.48308506143218</c:v>
                  </c:pt>
                  <c:pt idx="4">
                    <c:v>1.4188195506469801</c:v>
                  </c:pt>
                  <c:pt idx="5">
                    <c:v>2.2724797407872401</c:v>
                  </c:pt>
                </c:numCache>
              </c:numRef>
            </c:plus>
            <c:minus>
              <c:numRef>
                <c:f>Sheet1!$AC$18:$AC$23</c:f>
                <c:numCache>
                  <c:formatCode>General</c:formatCode>
                  <c:ptCount val="6"/>
                  <c:pt idx="0">
                    <c:v>2.4744760104472681</c:v>
                  </c:pt>
                  <c:pt idx="1">
                    <c:v>5.7754870535459482</c:v>
                  </c:pt>
                  <c:pt idx="2">
                    <c:v>4.2175744181669179</c:v>
                  </c:pt>
                  <c:pt idx="3">
                    <c:v>1.48308506143218</c:v>
                  </c:pt>
                  <c:pt idx="4">
                    <c:v>1.4188195506469801</c:v>
                  </c:pt>
                  <c:pt idx="5">
                    <c:v>2.2724797407872401</c:v>
                  </c:pt>
                </c:numCache>
              </c:numRef>
            </c:minus>
            <c:spPr>
              <a:noFill/>
              <a:ln w="9525" cap="flat" cmpd="sng" algn="ctr">
                <a:solidFill>
                  <a:schemeClr val="tx1">
                    <a:lumMod val="65000"/>
                    <a:lumOff val="35000"/>
                  </a:schemeClr>
                </a:solidFill>
                <a:round/>
              </a:ln>
              <a:effectLst/>
            </c:spPr>
          </c:errBars>
          <c:cat>
            <c:strRef>
              <c:f>Sheet1!$AA$18:$AA$23</c:f>
              <c:strCache>
                <c:ptCount val="6"/>
                <c:pt idx="0">
                  <c:v>P0</c:v>
                </c:pt>
                <c:pt idx="1">
                  <c:v>P9</c:v>
                </c:pt>
                <c:pt idx="2">
                  <c:v>P18</c:v>
                </c:pt>
                <c:pt idx="3">
                  <c:v>P30</c:v>
                </c:pt>
                <c:pt idx="4">
                  <c:v>P60</c:v>
                </c:pt>
                <c:pt idx="5">
                  <c:v>P180</c:v>
                </c:pt>
              </c:strCache>
            </c:strRef>
          </c:cat>
          <c:val>
            <c:numRef>
              <c:f>Sheet1!$AB$18:$AB$23</c:f>
              <c:numCache>
                <c:formatCode>General</c:formatCode>
                <c:ptCount val="6"/>
                <c:pt idx="0">
                  <c:v>2.4744760104472601</c:v>
                </c:pt>
                <c:pt idx="1">
                  <c:v>18.435280474760781</c:v>
                </c:pt>
                <c:pt idx="2">
                  <c:v>51.005132281925597</c:v>
                </c:pt>
                <c:pt idx="3">
                  <c:v>56.108985235836201</c:v>
                </c:pt>
                <c:pt idx="4">
                  <c:v>64.586617433555389</c:v>
                </c:pt>
                <c:pt idx="5">
                  <c:v>57.507541984369013</c:v>
                </c:pt>
              </c:numCache>
            </c:numRef>
          </c:val>
          <c:extLst>
            <c:ext xmlns:c16="http://schemas.microsoft.com/office/drawing/2014/chart" uri="{C3380CC4-5D6E-409C-BE32-E72D297353CC}">
              <c16:uniqueId val="{0000000C-6C8D-4255-B62B-2987EB7264A0}"/>
            </c:ext>
          </c:extLst>
        </c:ser>
        <c:dLbls>
          <c:showLegendKey val="0"/>
          <c:showVal val="0"/>
          <c:showCatName val="0"/>
          <c:showSerName val="0"/>
          <c:showPercent val="0"/>
          <c:showBubbleSize val="0"/>
        </c:dLbls>
        <c:gapWidth val="219"/>
        <c:overlap val="-27"/>
        <c:axId val="234079648"/>
        <c:axId val="304522320"/>
      </c:barChart>
      <c:catAx>
        <c:axId val="234079648"/>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a:t>Mouse</a:t>
                </a:r>
                <a:r>
                  <a:rPr lang="en-US" sz="2400" baseline="0" dirty="0"/>
                  <a:t> Age (days)</a:t>
                </a:r>
                <a:endParaRPr lang="en-US" sz="2400" dirty="0"/>
              </a:p>
            </c:rich>
          </c:tx>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04522320"/>
        <c:crosses val="autoZero"/>
        <c:auto val="1"/>
        <c:lblAlgn val="ctr"/>
        <c:lblOffset val="100"/>
        <c:noMultiLvlLbl val="0"/>
      </c:catAx>
      <c:valAx>
        <c:axId val="304522320"/>
        <c:scaling>
          <c:orientation val="minMax"/>
          <c:max val="100"/>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a:t>e</a:t>
                </a:r>
                <a:r>
                  <a:rPr lang="en-US" sz="2400" baseline="0" dirty="0"/>
                  <a:t>11 inclusion (%)</a:t>
                </a:r>
                <a:endParaRPr lang="en-US" sz="2400" dirty="0"/>
              </a:p>
            </c:rich>
          </c:tx>
          <c:layout>
            <c:manualLayout>
              <c:xMode val="edge"/>
              <c:yMode val="edge"/>
              <c:x val="3.41865463826641E-2"/>
              <c:y val="0.24888271748538099"/>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34079648"/>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E7E6E6">
                  <a:lumMod val="75000"/>
                </a:srgbClr>
              </a:solidFill>
              <a:ln>
                <a:solidFill>
                  <a:sysClr val="windowText" lastClr="000000"/>
                </a:solidFill>
              </a:ln>
              <a:effectLst/>
            </c:spPr>
            <c:extLst>
              <c:ext xmlns:c16="http://schemas.microsoft.com/office/drawing/2014/chart" uri="{C3380CC4-5D6E-409C-BE32-E72D297353CC}">
                <c16:uniqueId val="{00000001-16E7-42F0-A250-FCBD708E8364}"/>
              </c:ext>
            </c:extLst>
          </c:dPt>
          <c:dPt>
            <c:idx val="1"/>
            <c:invertIfNegative val="0"/>
            <c:bubble3D val="0"/>
            <c:spPr>
              <a:solidFill>
                <a:srgbClr val="E7E6E6">
                  <a:lumMod val="75000"/>
                </a:srgbClr>
              </a:solidFill>
              <a:ln>
                <a:solidFill>
                  <a:sysClr val="windowText" lastClr="000000"/>
                </a:solidFill>
              </a:ln>
              <a:effectLst/>
            </c:spPr>
            <c:extLst>
              <c:ext xmlns:c16="http://schemas.microsoft.com/office/drawing/2014/chart" uri="{C3380CC4-5D6E-409C-BE32-E72D297353CC}">
                <c16:uniqueId val="{00000003-16E7-42F0-A250-FCBD708E8364}"/>
              </c:ext>
            </c:extLst>
          </c:dPt>
          <c:dPt>
            <c:idx val="2"/>
            <c:invertIfNegative val="0"/>
            <c:bubble3D val="0"/>
            <c:spPr>
              <a:solidFill>
                <a:srgbClr val="E7E6E6">
                  <a:lumMod val="75000"/>
                </a:srgbClr>
              </a:solidFill>
              <a:ln>
                <a:solidFill>
                  <a:sysClr val="windowText" lastClr="000000"/>
                </a:solidFill>
              </a:ln>
              <a:effectLst/>
            </c:spPr>
            <c:extLst>
              <c:ext xmlns:c16="http://schemas.microsoft.com/office/drawing/2014/chart" uri="{C3380CC4-5D6E-409C-BE32-E72D297353CC}">
                <c16:uniqueId val="{00000005-16E7-42F0-A250-FCBD708E8364}"/>
              </c:ext>
            </c:extLst>
          </c:dPt>
          <c:errBars>
            <c:errBarType val="both"/>
            <c:errValType val="cust"/>
            <c:noEndCap val="0"/>
            <c:plus>
              <c:numRef>
                <c:f>Sheet1!$S$2:$S$4</c:f>
                <c:numCache>
                  <c:formatCode>General</c:formatCode>
                  <c:ptCount val="3"/>
                  <c:pt idx="0">
                    <c:v>0.64303388445915299</c:v>
                  </c:pt>
                  <c:pt idx="1">
                    <c:v>0.40954980673418401</c:v>
                  </c:pt>
                  <c:pt idx="2">
                    <c:v>2.2724797244819208</c:v>
                  </c:pt>
                </c:numCache>
              </c:numRef>
            </c:plus>
            <c:minus>
              <c:numRef>
                <c:f>Sheet1!$S$2:$S$4</c:f>
                <c:numCache>
                  <c:formatCode>General</c:formatCode>
                  <c:ptCount val="3"/>
                  <c:pt idx="0">
                    <c:v>0.64303388445915299</c:v>
                  </c:pt>
                  <c:pt idx="1">
                    <c:v>0.40954980673418401</c:v>
                  </c:pt>
                  <c:pt idx="2">
                    <c:v>2.2724797244819208</c:v>
                  </c:pt>
                </c:numCache>
              </c:numRef>
            </c:minus>
            <c:spPr>
              <a:noFill/>
              <a:ln w="19050" cap="flat" cmpd="sng" algn="ctr">
                <a:solidFill>
                  <a:schemeClr val="tx1">
                    <a:lumMod val="65000"/>
                    <a:lumOff val="35000"/>
                  </a:schemeClr>
                </a:solidFill>
                <a:round/>
              </a:ln>
              <a:effectLst/>
            </c:spPr>
          </c:errBars>
          <c:cat>
            <c:strRef>
              <c:f>Sheet1!$Q$2:$Q$4</c:f>
              <c:strCache>
                <c:ptCount val="3"/>
                <c:pt idx="0">
                  <c:v>HB</c:v>
                </c:pt>
                <c:pt idx="1">
                  <c:v>RB</c:v>
                </c:pt>
                <c:pt idx="2">
                  <c:v>MB</c:v>
                </c:pt>
              </c:strCache>
            </c:strRef>
          </c:cat>
          <c:val>
            <c:numRef>
              <c:f>Sheet1!$R$2:$R$4</c:f>
              <c:numCache>
                <c:formatCode>General</c:formatCode>
                <c:ptCount val="3"/>
                <c:pt idx="0">
                  <c:v>91.644389291842046</c:v>
                </c:pt>
                <c:pt idx="1">
                  <c:v>51.272078717251297</c:v>
                </c:pt>
                <c:pt idx="2">
                  <c:v>57.507542000000001</c:v>
                </c:pt>
              </c:numCache>
            </c:numRef>
          </c:val>
          <c:extLst>
            <c:ext xmlns:c16="http://schemas.microsoft.com/office/drawing/2014/chart" uri="{C3380CC4-5D6E-409C-BE32-E72D297353CC}">
              <c16:uniqueId val="{00000006-16E7-42F0-A250-FCBD708E8364}"/>
            </c:ext>
          </c:extLst>
        </c:ser>
        <c:dLbls>
          <c:showLegendKey val="0"/>
          <c:showVal val="0"/>
          <c:showCatName val="0"/>
          <c:showSerName val="0"/>
          <c:showPercent val="0"/>
          <c:showBubbleSize val="0"/>
        </c:dLbls>
        <c:gapWidth val="219"/>
        <c:overlap val="-27"/>
        <c:axId val="303054192"/>
        <c:axId val="253938896"/>
      </c:barChart>
      <c:catAx>
        <c:axId val="303054192"/>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53938896"/>
        <c:crosses val="autoZero"/>
        <c:auto val="1"/>
        <c:lblAlgn val="ctr"/>
        <c:lblOffset val="100"/>
        <c:noMultiLvlLbl val="0"/>
      </c:catAx>
      <c:valAx>
        <c:axId val="253938896"/>
        <c:scaling>
          <c:orientation val="minMax"/>
        </c:scaling>
        <c:delete val="0"/>
        <c:axPos val="l"/>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baseline="0" dirty="0"/>
                  <a:t>e11 Inclusion (%)</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03054192"/>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19974292415399"/>
          <c:y val="9.5322206571477899E-2"/>
          <c:w val="0.83191398483165402"/>
          <c:h val="0.67636957217314397"/>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E7E6E6">
                  <a:lumMod val="75000"/>
                </a:srgbClr>
              </a:solidFill>
              <a:ln>
                <a:solidFill>
                  <a:sysClr val="windowText" lastClr="000000"/>
                </a:solidFill>
              </a:ln>
              <a:effectLst/>
            </c:spPr>
            <c:extLst>
              <c:ext xmlns:c16="http://schemas.microsoft.com/office/drawing/2014/chart" uri="{C3380CC4-5D6E-409C-BE32-E72D297353CC}">
                <c16:uniqueId val="{00000001-E300-4E81-9B43-D9D24C3D3C4E}"/>
              </c:ext>
            </c:extLst>
          </c:dPt>
          <c:dPt>
            <c:idx val="1"/>
            <c:invertIfNegative val="0"/>
            <c:bubble3D val="0"/>
            <c:spPr>
              <a:solidFill>
                <a:srgbClr val="E7E6E6">
                  <a:lumMod val="75000"/>
                </a:srgbClr>
              </a:solidFill>
              <a:ln>
                <a:solidFill>
                  <a:sysClr val="windowText" lastClr="000000"/>
                </a:solidFill>
              </a:ln>
              <a:effectLst/>
            </c:spPr>
            <c:extLst>
              <c:ext xmlns:c16="http://schemas.microsoft.com/office/drawing/2014/chart" uri="{C3380CC4-5D6E-409C-BE32-E72D297353CC}">
                <c16:uniqueId val="{00000003-E300-4E81-9B43-D9D24C3D3C4E}"/>
              </c:ext>
            </c:extLst>
          </c:dPt>
          <c:dPt>
            <c:idx val="2"/>
            <c:invertIfNegative val="0"/>
            <c:bubble3D val="0"/>
            <c:spPr>
              <a:solidFill>
                <a:srgbClr val="E7E6E6">
                  <a:lumMod val="75000"/>
                </a:srgbClr>
              </a:solidFill>
              <a:ln>
                <a:solidFill>
                  <a:sysClr val="windowText" lastClr="000000"/>
                </a:solidFill>
              </a:ln>
              <a:effectLst/>
            </c:spPr>
            <c:extLst>
              <c:ext xmlns:c16="http://schemas.microsoft.com/office/drawing/2014/chart" uri="{C3380CC4-5D6E-409C-BE32-E72D297353CC}">
                <c16:uniqueId val="{00000005-E300-4E81-9B43-D9D24C3D3C4E}"/>
              </c:ext>
            </c:extLst>
          </c:dPt>
          <c:dPt>
            <c:idx val="3"/>
            <c:invertIfNegative val="0"/>
            <c:bubble3D val="0"/>
            <c:spPr>
              <a:solidFill>
                <a:srgbClr val="E7E6E6">
                  <a:lumMod val="75000"/>
                </a:srgbClr>
              </a:solidFill>
              <a:ln>
                <a:solidFill>
                  <a:sysClr val="windowText" lastClr="000000"/>
                </a:solidFill>
              </a:ln>
              <a:effectLst/>
            </c:spPr>
            <c:extLst>
              <c:ext xmlns:c16="http://schemas.microsoft.com/office/drawing/2014/chart" uri="{C3380CC4-5D6E-409C-BE32-E72D297353CC}">
                <c16:uniqueId val="{00000007-E300-4E81-9B43-D9D24C3D3C4E}"/>
              </c:ext>
            </c:extLst>
          </c:dPt>
          <c:dPt>
            <c:idx val="4"/>
            <c:invertIfNegative val="0"/>
            <c:bubble3D val="0"/>
            <c:spPr>
              <a:solidFill>
                <a:srgbClr val="E7E6E6">
                  <a:lumMod val="75000"/>
                </a:srgbClr>
              </a:solidFill>
              <a:ln>
                <a:solidFill>
                  <a:sysClr val="windowText" lastClr="000000"/>
                </a:solidFill>
              </a:ln>
              <a:effectLst/>
            </c:spPr>
            <c:extLst>
              <c:ext xmlns:c16="http://schemas.microsoft.com/office/drawing/2014/chart" uri="{C3380CC4-5D6E-409C-BE32-E72D297353CC}">
                <c16:uniqueId val="{00000009-E300-4E81-9B43-D9D24C3D3C4E}"/>
              </c:ext>
            </c:extLst>
          </c:dPt>
          <c:dPt>
            <c:idx val="5"/>
            <c:invertIfNegative val="0"/>
            <c:bubble3D val="0"/>
            <c:spPr>
              <a:solidFill>
                <a:srgbClr val="E7E6E6">
                  <a:lumMod val="75000"/>
                </a:srgbClr>
              </a:solidFill>
              <a:ln>
                <a:solidFill>
                  <a:sysClr val="windowText" lastClr="000000"/>
                </a:solidFill>
              </a:ln>
              <a:effectLst/>
            </c:spPr>
            <c:extLst>
              <c:ext xmlns:c16="http://schemas.microsoft.com/office/drawing/2014/chart" uri="{C3380CC4-5D6E-409C-BE32-E72D297353CC}">
                <c16:uniqueId val="{0000000B-E300-4E81-9B43-D9D24C3D3C4E}"/>
              </c:ext>
            </c:extLst>
          </c:dPt>
          <c:dPt>
            <c:idx val="6"/>
            <c:invertIfNegative val="0"/>
            <c:bubble3D val="0"/>
            <c:spPr>
              <a:solidFill>
                <a:sysClr val="window" lastClr="FFFFFF">
                  <a:lumMod val="65000"/>
                </a:sysClr>
              </a:solidFill>
              <a:ln>
                <a:solidFill>
                  <a:sysClr val="windowText" lastClr="000000"/>
                </a:solidFill>
              </a:ln>
              <a:effectLst/>
            </c:spPr>
            <c:extLst>
              <c:ext xmlns:c16="http://schemas.microsoft.com/office/drawing/2014/chart" uri="{C3380CC4-5D6E-409C-BE32-E72D297353CC}">
                <c16:uniqueId val="{0000000D-E300-4E81-9B43-D9D24C3D3C4E}"/>
              </c:ext>
            </c:extLst>
          </c:dPt>
          <c:dPt>
            <c:idx val="7"/>
            <c:invertIfNegative val="0"/>
            <c:bubble3D val="0"/>
            <c:spPr>
              <a:solidFill>
                <a:sysClr val="window" lastClr="FFFFFF">
                  <a:lumMod val="65000"/>
                </a:sysClr>
              </a:solidFill>
              <a:ln>
                <a:solidFill>
                  <a:sysClr val="windowText" lastClr="000000"/>
                </a:solidFill>
              </a:ln>
              <a:effectLst/>
            </c:spPr>
            <c:extLst>
              <c:ext xmlns:c16="http://schemas.microsoft.com/office/drawing/2014/chart" uri="{C3380CC4-5D6E-409C-BE32-E72D297353CC}">
                <c16:uniqueId val="{0000000F-E300-4E81-9B43-D9D24C3D3C4E}"/>
              </c:ext>
            </c:extLst>
          </c:dPt>
          <c:errBars>
            <c:errBarType val="both"/>
            <c:errValType val="cust"/>
            <c:noEndCap val="0"/>
            <c:plus>
              <c:numRef>
                <c:f>'[Chart in Microsoft PowerPoint]Sheet1'!$S$25:$S$32</c:f>
                <c:numCache>
                  <c:formatCode>General</c:formatCode>
                  <c:ptCount val="8"/>
                  <c:pt idx="0">
                    <c:v>0</c:v>
                  </c:pt>
                  <c:pt idx="1">
                    <c:v>1.326127058099078</c:v>
                  </c:pt>
                  <c:pt idx="2">
                    <c:v>0.34904850108158503</c:v>
                  </c:pt>
                  <c:pt idx="3">
                    <c:v>1.2145732626025021</c:v>
                  </c:pt>
                  <c:pt idx="4">
                    <c:v>1.2913866239278671</c:v>
                  </c:pt>
                  <c:pt idx="5">
                    <c:v>2.5753331984878942</c:v>
                  </c:pt>
                  <c:pt idx="6">
                    <c:v>2.3560539854798042</c:v>
                  </c:pt>
                  <c:pt idx="7">
                    <c:v>2.7943792311037079</c:v>
                  </c:pt>
                </c:numCache>
              </c:numRef>
            </c:plus>
            <c:minus>
              <c:numRef>
                <c:f>'[Chart in Microsoft PowerPoint]Sheet1'!$S$25:$S$32</c:f>
                <c:numCache>
                  <c:formatCode>General</c:formatCode>
                  <c:ptCount val="8"/>
                  <c:pt idx="0">
                    <c:v>0</c:v>
                  </c:pt>
                  <c:pt idx="1">
                    <c:v>1.326127058099078</c:v>
                  </c:pt>
                  <c:pt idx="2">
                    <c:v>0.34904850108158503</c:v>
                  </c:pt>
                  <c:pt idx="3">
                    <c:v>1.2145732626025021</c:v>
                  </c:pt>
                  <c:pt idx="4">
                    <c:v>1.2913866239278671</c:v>
                  </c:pt>
                  <c:pt idx="5">
                    <c:v>2.5753331984878942</c:v>
                  </c:pt>
                  <c:pt idx="6">
                    <c:v>2.3560539854798042</c:v>
                  </c:pt>
                  <c:pt idx="7">
                    <c:v>2.7943792311037079</c:v>
                  </c:pt>
                </c:numCache>
              </c:numRef>
            </c:minus>
            <c:spPr>
              <a:noFill/>
              <a:ln w="9525" cap="flat" cmpd="sng" algn="ctr">
                <a:solidFill>
                  <a:schemeClr val="tx1">
                    <a:lumMod val="65000"/>
                    <a:lumOff val="35000"/>
                  </a:schemeClr>
                </a:solidFill>
                <a:round/>
              </a:ln>
              <a:effectLst/>
            </c:spPr>
          </c:errBars>
          <c:cat>
            <c:strRef>
              <c:f>'[Chart in Microsoft PowerPoint]Sheet1'!$Q$25:$Q$32</c:f>
              <c:strCache>
                <c:ptCount val="8"/>
                <c:pt idx="0">
                  <c:v>FB</c:v>
                </c:pt>
                <c:pt idx="1">
                  <c:v>HB</c:v>
                </c:pt>
                <c:pt idx="2">
                  <c:v>CB</c:v>
                </c:pt>
                <c:pt idx="3">
                  <c:v>CC</c:v>
                </c:pt>
                <c:pt idx="4">
                  <c:v>HC</c:v>
                </c:pt>
                <c:pt idx="5">
                  <c:v>SC</c:v>
                </c:pt>
                <c:pt idx="6">
                  <c:v>DRG</c:v>
                </c:pt>
                <c:pt idx="7">
                  <c:v>SN</c:v>
                </c:pt>
              </c:strCache>
            </c:strRef>
          </c:cat>
          <c:val>
            <c:numRef>
              <c:f>'[Chart in Microsoft PowerPoint]Sheet1'!$R$25:$R$32</c:f>
              <c:numCache>
                <c:formatCode>General</c:formatCode>
                <c:ptCount val="8"/>
                <c:pt idx="0">
                  <c:v>0</c:v>
                </c:pt>
                <c:pt idx="1">
                  <c:v>88.547279056098702</c:v>
                </c:pt>
                <c:pt idx="2">
                  <c:v>86.919247267192503</c:v>
                </c:pt>
                <c:pt idx="3">
                  <c:v>88.647263669840555</c:v>
                </c:pt>
                <c:pt idx="4">
                  <c:v>81.528697684247931</c:v>
                </c:pt>
                <c:pt idx="5">
                  <c:v>44.906686552837662</c:v>
                </c:pt>
                <c:pt idx="6">
                  <c:v>65.340590503079611</c:v>
                </c:pt>
                <c:pt idx="7">
                  <c:v>70.466015687155036</c:v>
                </c:pt>
              </c:numCache>
            </c:numRef>
          </c:val>
          <c:extLst>
            <c:ext xmlns:c16="http://schemas.microsoft.com/office/drawing/2014/chart" uri="{C3380CC4-5D6E-409C-BE32-E72D297353CC}">
              <c16:uniqueId val="{00000010-E300-4E81-9B43-D9D24C3D3C4E}"/>
            </c:ext>
          </c:extLst>
        </c:ser>
        <c:dLbls>
          <c:showLegendKey val="0"/>
          <c:showVal val="0"/>
          <c:showCatName val="0"/>
          <c:showSerName val="0"/>
          <c:showPercent val="0"/>
          <c:showBubbleSize val="0"/>
        </c:dLbls>
        <c:gapWidth val="219"/>
        <c:overlap val="-27"/>
        <c:axId val="151864096"/>
        <c:axId val="-208630080"/>
      </c:barChart>
      <c:catAx>
        <c:axId val="151864096"/>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08630080"/>
        <c:crosses val="autoZero"/>
        <c:auto val="1"/>
        <c:lblAlgn val="ctr"/>
        <c:lblOffset val="100"/>
        <c:noMultiLvlLbl val="0"/>
      </c:catAx>
      <c:valAx>
        <c:axId val="-208630080"/>
        <c:scaling>
          <c:orientation val="minMax"/>
          <c:max val="100"/>
          <c:min val="0"/>
        </c:scaling>
        <c:delete val="0"/>
        <c:axPos val="l"/>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a:t>e11</a:t>
                </a:r>
                <a:r>
                  <a:rPr lang="en-US" sz="2400" baseline="0"/>
                  <a:t> Inclusion (%)</a:t>
                </a:r>
                <a:endParaRPr lang="en-US" sz="2400"/>
              </a:p>
            </c:rich>
          </c:tx>
          <c:layout>
            <c:manualLayout>
              <c:xMode val="edge"/>
              <c:yMode val="edge"/>
              <c:x val="1.0254546457459299E-2"/>
              <c:y val="0.15326158208454699"/>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8640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5266347" y="0"/>
            <a:ext cx="4028440" cy="352143"/>
          </a:xfrm>
          <a:prstGeom prst="rect">
            <a:avLst/>
          </a:prstGeom>
        </p:spPr>
        <p:txBody>
          <a:bodyPr vert="horz" lIns="93172" tIns="46587" rIns="93172" bIns="46587" rtlCol="0"/>
          <a:lstStyle>
            <a:lvl1pPr algn="r">
              <a:defRPr sz="1200"/>
            </a:lvl1pPr>
          </a:lstStyle>
          <a:p>
            <a:fld id="{E35E001A-A500-4D94-9C02-3711D401A0D5}" type="datetimeFigureOut">
              <a:rPr lang="en-US" smtClean="0"/>
              <a:t>4/7/2017</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3172" tIns="46587" rIns="93172" bIns="4658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5266347" y="6658258"/>
            <a:ext cx="4028440" cy="352142"/>
          </a:xfrm>
          <a:prstGeom prst="rect">
            <a:avLst/>
          </a:prstGeom>
        </p:spPr>
        <p:txBody>
          <a:bodyPr vert="horz" lIns="93172" tIns="46587" rIns="93172" bIns="46587" rtlCol="0" anchor="b"/>
          <a:lstStyle>
            <a:lvl1pPr algn="r">
              <a:defRPr sz="1200"/>
            </a:lvl1pPr>
          </a:lstStyle>
          <a:p>
            <a:fld id="{6F5C52E6-1E23-43A7-AD53-A58873D2E7BF}" type="slidenum">
              <a:rPr lang="en-US" smtClean="0"/>
              <a:t>‹#›</a:t>
            </a:fld>
            <a:endParaRPr lang="en-US"/>
          </a:p>
        </p:txBody>
      </p:sp>
    </p:spTree>
    <p:extLst>
      <p:ext uri="{BB962C8B-B14F-4D97-AF65-F5344CB8AC3E}">
        <p14:creationId xmlns:p14="http://schemas.microsoft.com/office/powerpoint/2010/main" val="71992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5C52E6-1E23-43A7-AD53-A58873D2E7BF}" type="slidenum">
              <a:rPr lang="en-US" smtClean="0"/>
              <a:t>1</a:t>
            </a:fld>
            <a:endParaRPr lang="en-US"/>
          </a:p>
        </p:txBody>
      </p:sp>
    </p:spTree>
    <p:extLst>
      <p:ext uri="{BB962C8B-B14F-4D97-AF65-F5344CB8AC3E}">
        <p14:creationId xmlns:p14="http://schemas.microsoft.com/office/powerpoint/2010/main" val="203564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endParaRPr lang="en-US" dirty="0"/>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endParaRPr lang="en-US" dirty="0"/>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endParaRPr lang="en-US" dirty="0"/>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4/7/2017</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chart" Target="../charts/chart2.xml"/><Relationship Id="rId18" Type="http://schemas.openxmlformats.org/officeDocument/2006/relationships/image" Target="../media/image13.tiff"/><Relationship Id="rId3" Type="http://schemas.openxmlformats.org/officeDocument/2006/relationships/image" Target="../media/image1.png"/><Relationship Id="rId21" Type="http://schemas.openxmlformats.org/officeDocument/2006/relationships/chart" Target="../charts/chart4.xml"/><Relationship Id="rId7" Type="http://schemas.openxmlformats.org/officeDocument/2006/relationships/chart" Target="../charts/chart1.xml"/><Relationship Id="rId12" Type="http://schemas.openxmlformats.org/officeDocument/2006/relationships/image" Target="../media/image9.jpeg"/><Relationship Id="rId17" Type="http://schemas.openxmlformats.org/officeDocument/2006/relationships/image" Target="../media/image12.tiff"/><Relationship Id="rId2" Type="http://schemas.openxmlformats.org/officeDocument/2006/relationships/notesSlide" Target="../notesSlides/notesSlide1.xml"/><Relationship Id="rId16" Type="http://schemas.openxmlformats.org/officeDocument/2006/relationships/image" Target="../media/image11.tiff"/><Relationship Id="rId20"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4.tiff"/><Relationship Id="rId11" Type="http://schemas.openxmlformats.org/officeDocument/2006/relationships/image" Target="../media/image8.tiff"/><Relationship Id="rId5" Type="http://schemas.openxmlformats.org/officeDocument/2006/relationships/image" Target="../media/image3.tiff"/><Relationship Id="rId15" Type="http://schemas.openxmlformats.org/officeDocument/2006/relationships/chart" Target="../charts/chart3.xml"/><Relationship Id="rId10" Type="http://schemas.openxmlformats.org/officeDocument/2006/relationships/image" Target="../media/image7.tiff"/><Relationship Id="rId19" Type="http://schemas.openxmlformats.org/officeDocument/2006/relationships/image" Target="../media/image14.jpe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597" y="522514"/>
            <a:ext cx="43136594" cy="3947886"/>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8800" dirty="0">
                <a:solidFill>
                  <a:schemeClr val="bg1"/>
                </a:solidFill>
                <a:latin typeface="Cambria" panose="02040503050406030204" pitchFamily="18" charset="0"/>
                <a:cs typeface="Arial" panose="020B0604020202020204" pitchFamily="34" charset="0"/>
              </a:rPr>
              <a:t>Assessing the role of </a:t>
            </a:r>
            <a:r>
              <a:rPr lang="en-US" sz="8800" i="1" dirty="0">
                <a:solidFill>
                  <a:schemeClr val="bg1"/>
                </a:solidFill>
                <a:latin typeface="Cambria" panose="02040503050406030204" pitchFamily="18" charset="0"/>
                <a:cs typeface="Arial" panose="020B0604020202020204" pitchFamily="34" charset="0"/>
              </a:rPr>
              <a:t>Cacna1d </a:t>
            </a:r>
            <a:r>
              <a:rPr lang="en-US" sz="8800" dirty="0">
                <a:solidFill>
                  <a:schemeClr val="bg1"/>
                </a:solidFill>
                <a:latin typeface="Cambria" panose="02040503050406030204" pitchFamily="18" charset="0"/>
                <a:cs typeface="Arial" panose="020B0604020202020204" pitchFamily="34" charset="0"/>
              </a:rPr>
              <a:t>pre-mRNA splicing on gene expression</a:t>
            </a:r>
            <a:br>
              <a:rPr lang="en-US" sz="8400" dirty="0">
                <a:solidFill>
                  <a:schemeClr val="bg1"/>
                </a:solidFill>
                <a:latin typeface="Cambria" panose="02040503050406030204" pitchFamily="18" charset="0"/>
                <a:cs typeface="Arial" panose="020B0604020202020204" pitchFamily="34" charset="0"/>
              </a:rPr>
            </a:br>
            <a:r>
              <a:rPr lang="en-US" sz="6600" dirty="0" err="1">
                <a:solidFill>
                  <a:schemeClr val="bg1"/>
                </a:solidFill>
                <a:latin typeface="Cambria" panose="02040503050406030204" pitchFamily="18" charset="0"/>
                <a:cs typeface="Arial" panose="020B0604020202020204" pitchFamily="34" charset="0"/>
              </a:rPr>
              <a:t>LaCarubba</a:t>
            </a:r>
            <a:r>
              <a:rPr lang="en-US" sz="6600" dirty="0">
                <a:solidFill>
                  <a:schemeClr val="bg1"/>
                </a:solidFill>
                <a:latin typeface="Cambria" panose="02040503050406030204" pitchFamily="18" charset="0"/>
                <a:cs typeface="Arial" panose="020B0604020202020204" pitchFamily="34" charset="0"/>
              </a:rPr>
              <a:t> B, Savage K, </a:t>
            </a:r>
            <a:r>
              <a:rPr lang="en-US" sz="6600" dirty="0" err="1">
                <a:solidFill>
                  <a:schemeClr val="bg1"/>
                </a:solidFill>
                <a:latin typeface="Cambria" panose="02040503050406030204" pitchFamily="18" charset="0"/>
                <a:cs typeface="Arial" panose="020B0604020202020204" pitchFamily="34" charset="0"/>
              </a:rPr>
              <a:t>Bunda</a:t>
            </a:r>
            <a:r>
              <a:rPr lang="en-US" sz="6600" dirty="0">
                <a:solidFill>
                  <a:schemeClr val="bg1"/>
                </a:solidFill>
                <a:latin typeface="Cambria" panose="02040503050406030204" pitchFamily="18" charset="0"/>
                <a:cs typeface="Arial" panose="020B0604020202020204" pitchFamily="34" charset="0"/>
              </a:rPr>
              <a:t> A, </a:t>
            </a:r>
            <a:r>
              <a:rPr lang="en-US" sz="6600" dirty="0" err="1">
                <a:solidFill>
                  <a:schemeClr val="bg1"/>
                </a:solidFill>
                <a:latin typeface="Cambria" panose="02040503050406030204" pitchFamily="18" charset="0"/>
                <a:cs typeface="Arial" panose="020B0604020202020204" pitchFamily="34" charset="0"/>
              </a:rPr>
              <a:t>Foxall</a:t>
            </a:r>
            <a:r>
              <a:rPr lang="en-US" sz="6600" dirty="0">
                <a:solidFill>
                  <a:schemeClr val="bg1"/>
                </a:solidFill>
                <a:latin typeface="Cambria" panose="02040503050406030204" pitchFamily="18" charset="0"/>
                <a:cs typeface="Arial" panose="020B0604020202020204" pitchFamily="34" charset="0"/>
              </a:rPr>
              <a:t> T, Andrade A</a:t>
            </a:r>
            <a:br>
              <a:rPr lang="en-US" sz="5600" dirty="0">
                <a:solidFill>
                  <a:schemeClr val="bg1"/>
                </a:solidFill>
                <a:latin typeface="Cambria" panose="02040503050406030204" pitchFamily="18" charset="0"/>
                <a:cs typeface="Arial" panose="020B0604020202020204" pitchFamily="34" charset="0"/>
              </a:rPr>
            </a:br>
            <a:r>
              <a:rPr lang="en-US" sz="5600" i="1" dirty="0">
                <a:solidFill>
                  <a:schemeClr val="bg1"/>
                </a:solidFill>
                <a:latin typeface="Cambria" panose="02040503050406030204" pitchFamily="18" charset="0"/>
                <a:cs typeface="Arial" panose="020B0604020202020204" pitchFamily="34" charset="0"/>
              </a:rPr>
              <a:t>Department Of Biological Sciences, University of New Hampshire, Durham, NH 03824</a:t>
            </a:r>
            <a:endParaRPr lang="en-US" sz="9300" i="1" dirty="0">
              <a:solidFill>
                <a:schemeClr val="bg1"/>
              </a:solidFill>
              <a:latin typeface="Cambria" panose="02040503050406030204" pitchFamily="18" charset="0"/>
              <a:cs typeface="Arial" panose="020B0604020202020204" pitchFamily="34" charset="0"/>
            </a:endParaRPr>
          </a:p>
        </p:txBody>
      </p:sp>
      <p:sp>
        <p:nvSpPr>
          <p:cNvPr id="6" name="Subtitle 2"/>
          <p:cNvSpPr txBox="1">
            <a:spLocks/>
          </p:cNvSpPr>
          <p:nvPr/>
        </p:nvSpPr>
        <p:spPr>
          <a:xfrm>
            <a:off x="369597" y="5971124"/>
            <a:ext cx="10914743" cy="21303151"/>
          </a:xfrm>
          <a:prstGeom prst="rect">
            <a:avLst/>
          </a:prstGeom>
          <a:noFill/>
          <a:ln>
            <a:solidFill>
              <a:srgbClr val="002060"/>
            </a:solidFill>
          </a:ln>
        </p:spPr>
        <p:txBody>
          <a:bodyPr vert="horz" lIns="106674" tIns="53337" rIns="106674" bIns="53337" rtlCol="0" anchor="t">
            <a:normAutofit fontScale="400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lnSpc>
                <a:spcPct val="120000"/>
              </a:lnSpc>
            </a:pPr>
            <a:r>
              <a:rPr lang="en-US" sz="6000" dirty="0">
                <a:ea typeface="Cambria" charset="0"/>
                <a:cs typeface="Cambria" charset="0"/>
              </a:rPr>
              <a:t>Ca</a:t>
            </a:r>
            <a:r>
              <a:rPr lang="en-US" sz="6000" baseline="-25000" dirty="0">
                <a:ea typeface="Cambria" charset="0"/>
                <a:cs typeface="Cambria" charset="0"/>
              </a:rPr>
              <a:t>V</a:t>
            </a:r>
            <a:r>
              <a:rPr lang="en-US" sz="6000" dirty="0">
                <a:ea typeface="Cambria" charset="0"/>
                <a:cs typeface="Cambria" charset="0"/>
              </a:rPr>
              <a:t>1.3, an L-type voltage-gated calcium channel, is highly expressed in the postsynaptic membrane of neurons, and in neuroendocrine cells. Depolarization of the postsynaptic membrane opens these calcium channels and allows calcium entry. This calcium entry couples to secondary messengers and induces activity-dependent gene expression</a:t>
            </a:r>
            <a:r>
              <a:rPr lang="en-US" sz="6000" baseline="30000" dirty="0">
                <a:ea typeface="Cambria" charset="0"/>
                <a:cs typeface="Cambria" charset="0"/>
              </a:rPr>
              <a:t>1</a:t>
            </a:r>
            <a:r>
              <a:rPr lang="en-US" sz="6000" dirty="0">
                <a:ea typeface="Cambria" charset="0"/>
                <a:cs typeface="Cambria" charset="0"/>
              </a:rPr>
              <a:t>. Alternative splicing of the </a:t>
            </a:r>
            <a:r>
              <a:rPr lang="en-US" sz="6000" i="1" dirty="0">
                <a:ea typeface="Cambria" charset="0"/>
                <a:cs typeface="Cambria" charset="0"/>
              </a:rPr>
              <a:t>Cacna1d</a:t>
            </a:r>
            <a:r>
              <a:rPr lang="en-US" sz="6000" dirty="0">
                <a:ea typeface="Cambria" charset="0"/>
                <a:cs typeface="Cambria" charset="0"/>
              </a:rPr>
              <a:t> (Ca</a:t>
            </a:r>
            <a:r>
              <a:rPr lang="en-US" sz="6000" baseline="-25000" dirty="0">
                <a:ea typeface="Cambria" charset="0"/>
                <a:cs typeface="Cambria" charset="0"/>
              </a:rPr>
              <a:t>V</a:t>
            </a:r>
            <a:r>
              <a:rPr lang="en-US" sz="6000" dirty="0">
                <a:ea typeface="Cambria" charset="0"/>
                <a:cs typeface="Cambria" charset="0"/>
              </a:rPr>
              <a:t>1.3) pre-mRNA is critical in generating molecular and functional diversity of Ca</a:t>
            </a:r>
            <a:r>
              <a:rPr lang="en-US" sz="6000" baseline="-25000" dirty="0">
                <a:ea typeface="Cambria" charset="0"/>
                <a:cs typeface="Cambria" charset="0"/>
              </a:rPr>
              <a:t>V</a:t>
            </a:r>
            <a:r>
              <a:rPr lang="en-US" sz="6000" dirty="0">
                <a:ea typeface="Cambria" charset="0"/>
                <a:cs typeface="Cambria" charset="0"/>
              </a:rPr>
              <a:t>1.3 through the generation of tissue-specific isoforms. Here we investigate the tissue and developmental expression of exon 11 (e11), a cassette exon that is either included or excluded in the final mRNA transcript (Figure 1a). E11’s sequence is also conserved amongst species (Figure  1b,c) highlighting it’s potential importance. Calcium coupled gene expression is most notable in the immediate expression of c-</a:t>
            </a:r>
            <a:r>
              <a:rPr lang="en-US" sz="6000" dirty="0" err="1">
                <a:ea typeface="Cambria" charset="0"/>
                <a:cs typeface="Cambria" charset="0"/>
              </a:rPr>
              <a:t>Fos</a:t>
            </a:r>
            <a:r>
              <a:rPr lang="en-US" sz="6000" dirty="0">
                <a:ea typeface="Cambria" charset="0"/>
                <a:cs typeface="Cambria" charset="0"/>
              </a:rPr>
              <a:t>, a transcription factor whose expression levels increase 60 fold within 1 hour of calcium entry</a:t>
            </a:r>
            <a:r>
              <a:rPr lang="en-US" sz="6000" baseline="30000" dirty="0">
                <a:ea typeface="Cambria" charset="0"/>
                <a:cs typeface="Cambria" charset="0"/>
              </a:rPr>
              <a:t>2</a:t>
            </a:r>
            <a:r>
              <a:rPr lang="en-US" sz="6000" dirty="0">
                <a:ea typeface="Cambria" charset="0"/>
                <a:cs typeface="Cambria" charset="0"/>
              </a:rPr>
              <a:t>. If e11 contributes to tissue and developmentally regulated gene expression, expression levels of c-</a:t>
            </a:r>
            <a:r>
              <a:rPr lang="en-US" sz="6000" dirty="0" err="1">
                <a:ea typeface="Cambria" charset="0"/>
                <a:cs typeface="Cambria" charset="0"/>
              </a:rPr>
              <a:t>Fos</a:t>
            </a:r>
            <a:r>
              <a:rPr lang="en-US" sz="6000" dirty="0">
                <a:ea typeface="Cambria" charset="0"/>
                <a:cs typeface="Cambria" charset="0"/>
              </a:rPr>
              <a:t> are likely to change. To test this, we utilize the rat pheochromocytoma PC12 cells, a cell line which can be differentiated to a neuron-like phenotype using nerve growth factor (NGF). Using </a:t>
            </a:r>
            <a:r>
              <a:rPr lang="en-US" sz="6000" dirty="0" err="1">
                <a:ea typeface="Cambria" charset="0"/>
                <a:cs typeface="Cambria" charset="0"/>
              </a:rPr>
              <a:t>morpholinos</a:t>
            </a:r>
            <a:r>
              <a:rPr lang="en-US" sz="6000" dirty="0">
                <a:ea typeface="Cambria" charset="0"/>
                <a:cs typeface="Cambria" charset="0"/>
              </a:rPr>
              <a:t> targeted to e11, we successfully inhibited inclusion of e11. Next we will measure c-</a:t>
            </a:r>
            <a:r>
              <a:rPr lang="en-US" sz="6000" dirty="0" err="1">
                <a:ea typeface="Cambria" charset="0"/>
                <a:cs typeface="Cambria" charset="0"/>
              </a:rPr>
              <a:t>Fos</a:t>
            </a:r>
            <a:r>
              <a:rPr lang="en-US" sz="6000" dirty="0">
                <a:ea typeface="Cambria" charset="0"/>
                <a:cs typeface="Cambria" charset="0"/>
              </a:rPr>
              <a:t> mRNA with RT-qPCR in cell cultures lacking the e11 isoform. We also aim to elucidate how e11 splicing is regulated. Initial evidence suggests that the splicing factors Mbnl1, 2 and Rbfox1 regulate e11 splicing. </a:t>
            </a:r>
            <a:r>
              <a:rPr lang="en-US" sz="6000" dirty="0"/>
              <a:t>Mbnl1 and Mbnl2 knock out decreases inclusion of exon 11 in mouse brains</a:t>
            </a:r>
            <a:r>
              <a:rPr lang="en-US" sz="6000" baseline="30000" dirty="0"/>
              <a:t>3</a:t>
            </a:r>
            <a:r>
              <a:rPr lang="en-US" sz="6000" dirty="0"/>
              <a:t>. Similar results were observed in Rbfox1 knock out mice</a:t>
            </a:r>
            <a:r>
              <a:rPr lang="en-US" sz="6000" baseline="30000" dirty="0"/>
              <a:t>4</a:t>
            </a:r>
            <a:r>
              <a:rPr lang="en-US" sz="6000" dirty="0"/>
              <a:t>. These results suggest a complex regulation of exon 11. </a:t>
            </a:r>
            <a:r>
              <a:rPr lang="en-US" sz="6000" dirty="0">
                <a:ea typeface="Cambria" charset="0"/>
                <a:cs typeface="Cambria" charset="0"/>
              </a:rPr>
              <a:t>We expect our results to provide mechanistic insights on the nuances of calcium-dependent gene expression throughout different </a:t>
            </a:r>
            <a:r>
              <a:rPr lang="en-US" sz="6000" dirty="0"/>
              <a:t>r</a:t>
            </a:r>
            <a:r>
              <a:rPr lang="en-US" sz="6000" dirty="0">
                <a:ea typeface="Cambria" charset="0"/>
                <a:cs typeface="Cambria" charset="0"/>
              </a:rPr>
              <a:t>egions of the nervous system and during development. </a:t>
            </a:r>
          </a:p>
          <a:p>
            <a:pPr algn="l"/>
            <a:endParaRPr lang="en-US" sz="4400" dirty="0">
              <a:ea typeface="Cambria" charset="0"/>
              <a:cs typeface="Cambria" charset="0"/>
            </a:endParaRPr>
          </a:p>
          <a:p>
            <a:pPr algn="l"/>
            <a:endParaRPr lang="en-US" sz="4500" dirty="0">
              <a:latin typeface="Cambria" charset="0"/>
              <a:ea typeface="Cambria" charset="0"/>
              <a:cs typeface="Cambria" charset="0"/>
            </a:endParaRPr>
          </a:p>
          <a:p>
            <a:pPr algn="l"/>
            <a:r>
              <a:rPr lang="en-US" sz="4500" dirty="0">
                <a:latin typeface="Cambria" charset="0"/>
                <a:ea typeface="Cambria" charset="0"/>
                <a:cs typeface="Cambria" charset="0"/>
              </a:rPr>
              <a:t>  </a:t>
            </a:r>
          </a:p>
          <a:p>
            <a:pPr algn="l"/>
            <a:r>
              <a:rPr lang="en-US" sz="4500" dirty="0">
                <a:latin typeface="Cambria" charset="0"/>
                <a:ea typeface="Cambria" charset="0"/>
                <a:cs typeface="Cambria" charset="0"/>
              </a:rPr>
              <a:t> </a:t>
            </a:r>
          </a:p>
          <a:p>
            <a:pPr algn="l"/>
            <a:endParaRPr lang="en-US" sz="4500" dirty="0">
              <a:latin typeface="Cambria" charset="0"/>
              <a:ea typeface="Cambria" charset="0"/>
              <a:cs typeface="Cambria" charset="0"/>
            </a:endParaRPr>
          </a:p>
          <a:p>
            <a:pPr algn="l"/>
            <a:endParaRPr lang="en-US" sz="4500" dirty="0">
              <a:latin typeface="Cambria" charset="0"/>
              <a:ea typeface="Cambria" charset="0"/>
              <a:cs typeface="Cambria" charset="0"/>
            </a:endParaRPr>
          </a:p>
          <a:p>
            <a:pPr algn="l"/>
            <a:endParaRPr lang="en-US" sz="4500" dirty="0">
              <a:latin typeface="Cambria" charset="0"/>
              <a:ea typeface="Cambria" charset="0"/>
              <a:cs typeface="Cambria" charset="0"/>
            </a:endParaRPr>
          </a:p>
          <a:p>
            <a:pPr algn="l"/>
            <a:r>
              <a:rPr lang="en-US" sz="4500" dirty="0">
                <a:latin typeface="Cambria" charset="0"/>
                <a:ea typeface="Cambria" charset="0"/>
                <a:cs typeface="Cambria" charset="0"/>
              </a:rPr>
              <a:t>   </a:t>
            </a:r>
          </a:p>
          <a:p>
            <a:pPr algn="l"/>
            <a:r>
              <a:rPr lang="en-US" sz="4500" dirty="0">
                <a:latin typeface="Cambria" charset="0"/>
                <a:ea typeface="Cambria" charset="0"/>
                <a:cs typeface="Cambria" charset="0"/>
              </a:rPr>
              <a:t>   </a:t>
            </a:r>
          </a:p>
          <a:p>
            <a:pPr algn="l"/>
            <a:r>
              <a:rPr lang="en-US" sz="4500" dirty="0">
                <a:latin typeface="Cambria" charset="0"/>
                <a:ea typeface="Cambria" charset="0"/>
                <a:cs typeface="Cambria" charset="0"/>
              </a:rPr>
              <a:t>   </a:t>
            </a:r>
          </a:p>
          <a:p>
            <a:pPr algn="l"/>
            <a:endParaRPr lang="en-US" sz="4500" dirty="0">
              <a:latin typeface="Cambria" charset="0"/>
              <a:ea typeface="Cambria" charset="0"/>
              <a:cs typeface="Cambria" charset="0"/>
            </a:endParaRPr>
          </a:p>
          <a:p>
            <a:pPr algn="l"/>
            <a:r>
              <a:rPr lang="en-US" sz="4500" dirty="0">
                <a:latin typeface="Cambria" charset="0"/>
                <a:ea typeface="Cambria" charset="0"/>
                <a:cs typeface="Cambria" charset="0"/>
              </a:rPr>
              <a:t>    </a:t>
            </a:r>
          </a:p>
          <a:p>
            <a:pPr algn="l"/>
            <a:r>
              <a:rPr lang="en-US" sz="4500" dirty="0">
                <a:latin typeface="Cambria" charset="0"/>
                <a:ea typeface="Cambria" charset="0"/>
                <a:cs typeface="Cambria" charset="0"/>
              </a:rPr>
              <a:t>   </a:t>
            </a:r>
          </a:p>
          <a:p>
            <a:pPr algn="l"/>
            <a:r>
              <a:rPr lang="en-US" sz="4500" dirty="0">
                <a:latin typeface="Cambria" charset="0"/>
                <a:ea typeface="Cambria" charset="0"/>
                <a:cs typeface="Cambria" charset="0"/>
              </a:rPr>
              <a:t>    </a:t>
            </a:r>
          </a:p>
          <a:p>
            <a:pPr algn="l"/>
            <a:r>
              <a:rPr lang="en-US" sz="4500" dirty="0">
                <a:latin typeface="Cambria" charset="0"/>
                <a:ea typeface="Cambria" charset="0"/>
                <a:cs typeface="Cambria" charset="0"/>
              </a:rPr>
              <a:t>    </a:t>
            </a:r>
          </a:p>
          <a:p>
            <a:pPr algn="l"/>
            <a:endParaRPr lang="en-US" sz="4500" dirty="0">
              <a:latin typeface="Cambria" charset="0"/>
              <a:ea typeface="Cambria" charset="0"/>
              <a:cs typeface="Cambria" charset="0"/>
            </a:endParaRPr>
          </a:p>
          <a:p>
            <a:pPr algn="l"/>
            <a:endParaRPr lang="en-US" sz="4500" dirty="0">
              <a:latin typeface="Cambria" charset="0"/>
              <a:ea typeface="Cambria" charset="0"/>
              <a:cs typeface="Cambria" charset="0"/>
            </a:endParaRPr>
          </a:p>
          <a:p>
            <a:pPr algn="l"/>
            <a:endParaRPr lang="en-US" sz="4500" dirty="0">
              <a:latin typeface="Cambria" charset="0"/>
              <a:ea typeface="Cambria" charset="0"/>
              <a:cs typeface="Cambria" charset="0"/>
            </a:endParaRPr>
          </a:p>
          <a:p>
            <a:pPr algn="l"/>
            <a:endParaRPr lang="en-US" sz="4500" dirty="0">
              <a:latin typeface="Cambria" charset="0"/>
              <a:ea typeface="Cambria" charset="0"/>
              <a:cs typeface="Cambria" charset="0"/>
            </a:endParaRPr>
          </a:p>
          <a:p>
            <a:pPr algn="l"/>
            <a:endParaRPr lang="en-US" sz="4500" dirty="0">
              <a:latin typeface="Cambria" charset="0"/>
              <a:ea typeface="Cambria" charset="0"/>
              <a:cs typeface="Cambria" charset="0"/>
            </a:endParaRPr>
          </a:p>
          <a:p>
            <a:pPr algn="l"/>
            <a:endParaRPr lang="en-US" sz="4500" dirty="0">
              <a:latin typeface="Cambria" charset="0"/>
              <a:ea typeface="Cambria" charset="0"/>
              <a:cs typeface="Cambria" charset="0"/>
            </a:endParaRPr>
          </a:p>
          <a:p>
            <a:pPr algn="l"/>
            <a:endParaRPr lang="en-US" sz="4500" dirty="0">
              <a:latin typeface="Cambria" charset="0"/>
              <a:ea typeface="Cambria" charset="0"/>
              <a:cs typeface="Cambria" charset="0"/>
            </a:endParaRPr>
          </a:p>
          <a:p>
            <a:pPr algn="l"/>
            <a:endParaRPr lang="en-US" sz="4500" dirty="0">
              <a:latin typeface="Cambria" charset="0"/>
              <a:ea typeface="Cambria" charset="0"/>
              <a:cs typeface="Cambria" charset="0"/>
            </a:endParaRPr>
          </a:p>
          <a:p>
            <a:pPr algn="l"/>
            <a:endParaRPr lang="en-US" sz="4500" dirty="0">
              <a:latin typeface="Cambria" charset="0"/>
              <a:ea typeface="Cambria" charset="0"/>
              <a:cs typeface="Cambria" charset="0"/>
            </a:endParaRPr>
          </a:p>
          <a:p>
            <a:pPr algn="l"/>
            <a:endParaRPr lang="en-US" sz="4500" dirty="0">
              <a:latin typeface="Cambria" charset="0"/>
              <a:ea typeface="Cambria" charset="0"/>
              <a:cs typeface="Cambria" charset="0"/>
            </a:endParaRPr>
          </a:p>
          <a:p>
            <a:pPr algn="l"/>
            <a:endParaRPr lang="en-US" sz="4500" dirty="0">
              <a:latin typeface="Cambria" charset="0"/>
              <a:ea typeface="Cambria" charset="0"/>
              <a:cs typeface="Cambria" charset="0"/>
            </a:endParaRPr>
          </a:p>
          <a:p>
            <a:pPr algn="l"/>
            <a:endParaRPr lang="en-US" sz="4500" dirty="0">
              <a:latin typeface="Cambria" charset="0"/>
              <a:ea typeface="Cambria" charset="0"/>
              <a:cs typeface="Cambria" charset="0"/>
            </a:endParaRPr>
          </a:p>
          <a:p>
            <a:pPr algn="l"/>
            <a:endParaRPr lang="en-US" sz="4500" dirty="0">
              <a:latin typeface="Cambria" charset="0"/>
              <a:ea typeface="Cambria" charset="0"/>
              <a:cs typeface="Cambria" charset="0"/>
            </a:endParaRPr>
          </a:p>
          <a:p>
            <a:pPr algn="l"/>
            <a:endParaRPr lang="en-US" sz="4500" dirty="0">
              <a:latin typeface="Cambria" charset="0"/>
              <a:ea typeface="Cambria" charset="0"/>
              <a:cs typeface="Cambria" charset="0"/>
            </a:endParaRPr>
          </a:p>
          <a:p>
            <a:pPr algn="l"/>
            <a:endParaRPr lang="en-US" sz="3700" dirty="0">
              <a:latin typeface="Cambria" panose="02040503050406030204" pitchFamily="18" charset="0"/>
            </a:endParaRPr>
          </a:p>
          <a:p>
            <a:endParaRPr lang="en-US" sz="3700" dirty="0">
              <a:latin typeface="Cambria" panose="02040503050406030204" pitchFamily="18" charset="0"/>
            </a:endParaRPr>
          </a:p>
          <a:p>
            <a:endParaRPr lang="en-US" sz="3700" dirty="0">
              <a:latin typeface="Cambria" panose="02040503050406030204" pitchFamily="18" charset="0"/>
            </a:endParaRPr>
          </a:p>
          <a:p>
            <a:endParaRPr lang="en-US" sz="3700" dirty="0">
              <a:latin typeface="Cambria" panose="02040503050406030204" pitchFamily="18" charset="0"/>
            </a:endParaRPr>
          </a:p>
          <a:p>
            <a:endParaRPr lang="en-US" sz="3700" dirty="0">
              <a:latin typeface="Cambria" panose="02040503050406030204" pitchFamily="18" charset="0"/>
            </a:endParaRPr>
          </a:p>
          <a:p>
            <a:endParaRPr lang="en-US" sz="3700" dirty="0">
              <a:latin typeface="Cambria" panose="02040503050406030204" pitchFamily="18" charset="0"/>
            </a:endParaRPr>
          </a:p>
        </p:txBody>
      </p:sp>
      <p:sp>
        <p:nvSpPr>
          <p:cNvPr id="7" name="Subtitle 2"/>
          <p:cNvSpPr txBox="1">
            <a:spLocks/>
          </p:cNvSpPr>
          <p:nvPr/>
        </p:nvSpPr>
        <p:spPr>
          <a:xfrm>
            <a:off x="369597" y="27330410"/>
            <a:ext cx="10914743" cy="913158"/>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300" dirty="0">
                <a:solidFill>
                  <a:schemeClr val="bg1"/>
                </a:solidFill>
                <a:latin typeface="Cambria" panose="02040503050406030204" pitchFamily="18" charset="0"/>
              </a:rPr>
              <a:t> </a:t>
            </a:r>
            <a:r>
              <a:rPr lang="en-US" sz="4700" dirty="0">
                <a:solidFill>
                  <a:schemeClr val="bg1"/>
                </a:solidFill>
              </a:rPr>
              <a:t>Methodology</a:t>
            </a:r>
          </a:p>
        </p:txBody>
      </p:sp>
      <p:sp>
        <p:nvSpPr>
          <p:cNvPr id="9" name="Subtitle 2"/>
          <p:cNvSpPr txBox="1">
            <a:spLocks/>
          </p:cNvSpPr>
          <p:nvPr/>
        </p:nvSpPr>
        <p:spPr>
          <a:xfrm>
            <a:off x="11687885" y="4814025"/>
            <a:ext cx="12118873" cy="984009"/>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dirty="0">
                <a:solidFill>
                  <a:schemeClr val="bg1"/>
                </a:solidFill>
              </a:rPr>
              <a:t>Expression e11 in the human nervous system</a:t>
            </a:r>
          </a:p>
        </p:txBody>
      </p:sp>
      <p:sp>
        <p:nvSpPr>
          <p:cNvPr id="13" name="Subtitle 2"/>
          <p:cNvSpPr txBox="1">
            <a:spLocks/>
          </p:cNvSpPr>
          <p:nvPr/>
        </p:nvSpPr>
        <p:spPr>
          <a:xfrm>
            <a:off x="343872" y="4798796"/>
            <a:ext cx="10914743" cy="1008687"/>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dirty="0">
                <a:solidFill>
                  <a:schemeClr val="bg1"/>
                </a:solidFill>
              </a:rPr>
              <a:t>Introduction</a:t>
            </a:r>
          </a:p>
        </p:txBody>
      </p:sp>
      <p:sp>
        <p:nvSpPr>
          <p:cNvPr id="16" name="Subtitle 2"/>
          <p:cNvSpPr txBox="1">
            <a:spLocks/>
          </p:cNvSpPr>
          <p:nvPr/>
        </p:nvSpPr>
        <p:spPr>
          <a:xfrm>
            <a:off x="11655527" y="6000072"/>
            <a:ext cx="12118873" cy="7635030"/>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Cambria" panose="02040503050406030204" pitchFamily="18" charset="0"/>
            </a:endParaRPr>
          </a:p>
        </p:txBody>
      </p:sp>
      <p:sp>
        <p:nvSpPr>
          <p:cNvPr id="18" name="Subtitle 2"/>
          <p:cNvSpPr txBox="1">
            <a:spLocks/>
          </p:cNvSpPr>
          <p:nvPr/>
        </p:nvSpPr>
        <p:spPr>
          <a:xfrm>
            <a:off x="35392760" y="24629780"/>
            <a:ext cx="8083042" cy="756299"/>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dirty="0">
                <a:solidFill>
                  <a:schemeClr val="bg1"/>
                </a:solidFill>
              </a:rPr>
              <a:t>Acknowledgements</a:t>
            </a:r>
          </a:p>
        </p:txBody>
      </p:sp>
      <p:pic>
        <p:nvPicPr>
          <p:cNvPr id="161" name="Picture 1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6639" y="1168998"/>
            <a:ext cx="2298576" cy="3042233"/>
          </a:xfrm>
          <a:prstGeom prst="rect">
            <a:avLst/>
          </a:prstGeom>
        </p:spPr>
      </p:pic>
      <p:sp>
        <p:nvSpPr>
          <p:cNvPr id="85" name="Subtitle 2"/>
          <p:cNvSpPr txBox="1">
            <a:spLocks/>
          </p:cNvSpPr>
          <p:nvPr/>
        </p:nvSpPr>
        <p:spPr>
          <a:xfrm>
            <a:off x="35412238" y="28458784"/>
            <a:ext cx="8035561" cy="4270163"/>
          </a:xfrm>
          <a:prstGeom prst="rect">
            <a:avLst/>
          </a:prstGeom>
          <a:noFill/>
          <a:ln>
            <a:solidFill>
              <a:srgbClr val="002060"/>
            </a:solidFill>
          </a:ln>
        </p:spPr>
        <p:txBody>
          <a:bodyPr vert="horz" lIns="106674" tIns="53337" rIns="106674" bIns="53337" rtlCol="0" anchor="t">
            <a:normAutofit fontScale="250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342900" indent="-342900" algn="l">
              <a:spcBef>
                <a:spcPts val="0"/>
              </a:spcBef>
              <a:buAutoNum type="arabicPeriod"/>
            </a:pPr>
            <a:endParaRPr lang="en-US" sz="9600" dirty="0"/>
          </a:p>
          <a:p>
            <a:pPr marL="342900" indent="-342900" algn="l">
              <a:spcBef>
                <a:spcPts val="0"/>
              </a:spcBef>
              <a:buFont typeface="Arial" panose="020B0604020202020204" pitchFamily="34" charset="0"/>
              <a:buAutoNum type="arabicPeriod"/>
            </a:pPr>
            <a:r>
              <a:rPr lang="en-US" sz="9600" dirty="0"/>
              <a:t>Wheeler, D. G., </a:t>
            </a:r>
            <a:r>
              <a:rPr lang="en-US" sz="9600" dirty="0" err="1"/>
              <a:t>Groth</a:t>
            </a:r>
            <a:r>
              <a:rPr lang="en-US" sz="9600" dirty="0"/>
              <a:t>, R. D., Ma, H., Barrett, C. F., Owen, S. F., </a:t>
            </a:r>
            <a:r>
              <a:rPr lang="en-US" sz="9600" dirty="0" err="1"/>
              <a:t>Safa</a:t>
            </a:r>
            <a:r>
              <a:rPr lang="en-US" sz="9600" dirty="0"/>
              <a:t>, P., &amp; </a:t>
            </a:r>
            <a:r>
              <a:rPr lang="en-US" sz="9600" dirty="0" err="1"/>
              <a:t>Tsien</a:t>
            </a:r>
            <a:r>
              <a:rPr lang="en-US" sz="9600" dirty="0"/>
              <a:t>, R. W. (2012). Ca V 1 and Ca V 2 channels engage distinct modes of Ca 2+ signaling to control CREB-dependent gene expression. </a:t>
            </a:r>
            <a:r>
              <a:rPr lang="en-US" sz="9600" i="1" dirty="0"/>
              <a:t>Cell</a:t>
            </a:r>
            <a:r>
              <a:rPr lang="en-US" sz="9600" dirty="0"/>
              <a:t>, </a:t>
            </a:r>
            <a:r>
              <a:rPr lang="en-US" sz="9600" i="1" dirty="0"/>
              <a:t>149</a:t>
            </a:r>
            <a:r>
              <a:rPr lang="en-US" sz="9600" dirty="0"/>
              <a:t>(5), 1112-1124.</a:t>
            </a:r>
          </a:p>
          <a:p>
            <a:pPr marL="342900" indent="-342900" algn="l">
              <a:spcBef>
                <a:spcPts val="0"/>
              </a:spcBef>
              <a:buFont typeface="Arial" panose="020B0604020202020204" pitchFamily="34" charset="0"/>
              <a:buAutoNum type="arabicPeriod"/>
            </a:pPr>
            <a:r>
              <a:rPr lang="en-US" sz="9600" dirty="0"/>
              <a:t>Sheng, M., &amp; Greenberg, M. E. (1990). The regulation and function of c-</a:t>
            </a:r>
            <a:r>
              <a:rPr lang="en-US" sz="9600" dirty="0" err="1"/>
              <a:t>fos</a:t>
            </a:r>
            <a:r>
              <a:rPr lang="en-US" sz="9600" dirty="0"/>
              <a:t> and other immediate early genes in the nervous system. Neuron, 4(4), 477-485.</a:t>
            </a:r>
          </a:p>
          <a:p>
            <a:pPr marL="342900" indent="-342900" algn="l">
              <a:spcBef>
                <a:spcPts val="0"/>
              </a:spcBef>
              <a:buFont typeface="Arial" panose="020B0604020202020204" pitchFamily="34" charset="0"/>
              <a:buAutoNum type="arabicPeriod"/>
            </a:pPr>
            <a:r>
              <a:rPr lang="en-US" sz="9600" dirty="0"/>
              <a:t> Goodwin, M., Mohan, A., Batra, R., Lee, K. Y., </a:t>
            </a:r>
            <a:r>
              <a:rPr lang="en-US" sz="9600" dirty="0" err="1"/>
              <a:t>Charizanis</a:t>
            </a:r>
            <a:r>
              <a:rPr lang="en-US" sz="9600" dirty="0"/>
              <a:t>, K., Gómez, F. J. F., ... &amp; Clark, H. B. (2015). MBNL sequestration by toxic RNAs and RNA misprocessing in the myotonic dystrophy brain. </a:t>
            </a:r>
            <a:r>
              <a:rPr lang="en-US" sz="9600" i="1" dirty="0"/>
              <a:t>Cell reports</a:t>
            </a:r>
            <a:r>
              <a:rPr lang="en-US" sz="9600" dirty="0"/>
              <a:t>, </a:t>
            </a:r>
            <a:r>
              <a:rPr lang="en-US" sz="9600" i="1" dirty="0"/>
              <a:t>12</a:t>
            </a:r>
            <a:r>
              <a:rPr lang="en-US" sz="9600" dirty="0"/>
              <a:t>(7), 1159-1168.</a:t>
            </a:r>
          </a:p>
          <a:p>
            <a:pPr marL="342900" indent="-342900" algn="l">
              <a:spcBef>
                <a:spcPts val="0"/>
              </a:spcBef>
              <a:buFont typeface="Arial" panose="020B0604020202020204" pitchFamily="34" charset="0"/>
              <a:buAutoNum type="arabicPeriod"/>
            </a:pPr>
            <a:r>
              <a:rPr lang="en-US" sz="9600" dirty="0"/>
              <a:t>Gehman, L. T., </a:t>
            </a:r>
            <a:r>
              <a:rPr lang="en-US" sz="9600" dirty="0" err="1"/>
              <a:t>Stoilov</a:t>
            </a:r>
            <a:r>
              <a:rPr lang="en-US" sz="9600" dirty="0"/>
              <a:t>, P., Maguire, J., </a:t>
            </a:r>
            <a:r>
              <a:rPr lang="en-US" sz="9600" dirty="0" err="1"/>
              <a:t>Damianov</a:t>
            </a:r>
            <a:r>
              <a:rPr lang="en-US" sz="9600" dirty="0"/>
              <a:t>, A., Lin, C. H., Shiue, L., ... &amp; Black, D. L. (2011). The splicing regulator Rbfox1 (A2BP1) controls neuronal excitation in the mammalian brain. </a:t>
            </a:r>
            <a:r>
              <a:rPr lang="en-US" sz="9600" i="1" dirty="0"/>
              <a:t>Nature genetics</a:t>
            </a:r>
            <a:r>
              <a:rPr lang="en-US" sz="9600" dirty="0"/>
              <a:t>, </a:t>
            </a:r>
            <a:r>
              <a:rPr lang="en-US" sz="9600" i="1" dirty="0"/>
              <a:t>43</a:t>
            </a:r>
            <a:r>
              <a:rPr lang="en-US" sz="9600" dirty="0"/>
              <a:t>(7), 706-711.</a:t>
            </a:r>
          </a:p>
          <a:p>
            <a:pPr marL="342900" indent="-342900" algn="l">
              <a:spcBef>
                <a:spcPts val="0"/>
              </a:spcBef>
              <a:buAutoNum type="arabicPeriod"/>
            </a:pPr>
            <a:endParaRPr lang="en-US" sz="1600" dirty="0"/>
          </a:p>
          <a:p>
            <a:pPr marL="342900" indent="-342900" algn="l">
              <a:spcBef>
                <a:spcPts val="0"/>
              </a:spcBef>
              <a:buAutoNum type="arabicPeriod"/>
            </a:pPr>
            <a:endParaRPr lang="en-US" sz="1600" dirty="0">
              <a:latin typeface="Cambria" panose="02040503050406030204" pitchFamily="18" charset="0"/>
            </a:endParaRPr>
          </a:p>
        </p:txBody>
      </p:sp>
      <p:sp>
        <p:nvSpPr>
          <p:cNvPr id="93" name="Subtitle 2"/>
          <p:cNvSpPr txBox="1">
            <a:spLocks/>
          </p:cNvSpPr>
          <p:nvPr/>
        </p:nvSpPr>
        <p:spPr>
          <a:xfrm>
            <a:off x="35412239" y="27521821"/>
            <a:ext cx="8074675" cy="813283"/>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dirty="0">
                <a:solidFill>
                  <a:schemeClr val="bg1"/>
                </a:solidFill>
              </a:rPr>
              <a:t>References</a:t>
            </a:r>
          </a:p>
        </p:txBody>
      </p:sp>
      <p:sp>
        <p:nvSpPr>
          <p:cNvPr id="99" name="Subtitle 2"/>
          <p:cNvSpPr txBox="1">
            <a:spLocks/>
          </p:cNvSpPr>
          <p:nvPr/>
        </p:nvSpPr>
        <p:spPr>
          <a:xfrm>
            <a:off x="369597" y="28299703"/>
            <a:ext cx="10914743" cy="4429243"/>
          </a:xfrm>
          <a:prstGeom prst="rect">
            <a:avLst/>
          </a:prstGeom>
          <a:ln>
            <a:solidFill>
              <a:srgbClr val="002060"/>
            </a:solidFill>
          </a:ln>
        </p:spPr>
        <p:txBody>
          <a:bodyPr vert="horz" lIns="106674" tIns="53337" rIns="106674" bIns="53337" rtlCol="0" anchor="t">
            <a:normAutofit fontScale="92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endParaRPr lang="en-US" sz="2600" b="1" dirty="0"/>
          </a:p>
          <a:p>
            <a:pPr algn="just">
              <a:spcBef>
                <a:spcPts val="0"/>
              </a:spcBef>
            </a:pPr>
            <a:r>
              <a:rPr lang="en-US" sz="2600" b="1" dirty="0"/>
              <a:t>RNA: </a:t>
            </a:r>
            <a:r>
              <a:rPr lang="en-US" sz="2600" dirty="0"/>
              <a:t>Human (3-21 individuals were used depending on sample region) and rat RNA (200 individuals were used). PC12 and mouse brain RNA was extracted using </a:t>
            </a:r>
            <a:r>
              <a:rPr lang="en-US" sz="2600" dirty="0" err="1"/>
              <a:t>Qiagen</a:t>
            </a:r>
            <a:r>
              <a:rPr lang="en-US" sz="2600" dirty="0"/>
              <a:t> </a:t>
            </a:r>
            <a:r>
              <a:rPr lang="en-US" sz="2600" dirty="0" err="1"/>
              <a:t>RNAeasy</a:t>
            </a:r>
            <a:r>
              <a:rPr lang="en-US" sz="2600" dirty="0"/>
              <a:t> kits.</a:t>
            </a:r>
            <a:endParaRPr lang="en-US" sz="2600" b="1" dirty="0"/>
          </a:p>
          <a:p>
            <a:pPr algn="just">
              <a:spcBef>
                <a:spcPts val="0"/>
              </a:spcBef>
            </a:pPr>
            <a:endParaRPr lang="en-US" sz="2600" b="1" dirty="0"/>
          </a:p>
          <a:p>
            <a:pPr algn="just">
              <a:spcBef>
                <a:spcPts val="0"/>
              </a:spcBef>
            </a:pPr>
            <a:r>
              <a:rPr lang="en-US" sz="2600" b="1" dirty="0"/>
              <a:t>RT-PCRs</a:t>
            </a:r>
            <a:r>
              <a:rPr lang="en-US" sz="2600" dirty="0"/>
              <a:t>: RNA was transcribed into cDNA using Superscript IV reverse transcriptase. Species specific primers located on exons 9 and 12 were used for PCRs. </a:t>
            </a:r>
          </a:p>
          <a:p>
            <a:pPr algn="just">
              <a:spcBef>
                <a:spcPts val="0"/>
              </a:spcBef>
            </a:pPr>
            <a:endParaRPr lang="en-US" sz="2600" b="1" dirty="0"/>
          </a:p>
          <a:p>
            <a:pPr algn="just">
              <a:spcBef>
                <a:spcPts val="0"/>
              </a:spcBef>
            </a:pPr>
            <a:r>
              <a:rPr lang="en-US" sz="2600" b="1" dirty="0"/>
              <a:t>Cell Culture: </a:t>
            </a:r>
            <a:r>
              <a:rPr lang="en-US" sz="2600" dirty="0"/>
              <a:t>PC12 cells were cultured in RPMI-1640 media 10% heat inactivated horse serum and 5% FBS in suspension. To induce differentiation, cells were plated on collagen I coated plates in serum free media containing 100 ng/mL nerve growth factor.</a:t>
            </a:r>
            <a:endParaRPr lang="en-US" sz="2600" b="1" dirty="0"/>
          </a:p>
          <a:p>
            <a:pPr algn="just">
              <a:spcBef>
                <a:spcPts val="0"/>
              </a:spcBef>
            </a:pPr>
            <a:endParaRPr lang="en-US" sz="2600" b="1" dirty="0"/>
          </a:p>
          <a:p>
            <a:pPr algn="just">
              <a:spcBef>
                <a:spcPts val="0"/>
              </a:spcBef>
            </a:pPr>
            <a:r>
              <a:rPr lang="en-US" sz="2600" b="1" dirty="0"/>
              <a:t>Morpholino: </a:t>
            </a:r>
            <a:r>
              <a:rPr lang="en-US" sz="2600" dirty="0"/>
              <a:t>Morpholinos were transfected using </a:t>
            </a:r>
            <a:r>
              <a:rPr lang="en-US" sz="2600" dirty="0" err="1"/>
              <a:t>endoporter</a:t>
            </a:r>
            <a:r>
              <a:rPr lang="en-US" sz="2600" dirty="0"/>
              <a:t> and entry was assessed based on fluorescence. Cells were incubated in morpholinos 4 days, new morpholinos were added every 48 hrs.</a:t>
            </a:r>
            <a:endParaRPr lang="en-US" sz="2600" b="1" dirty="0"/>
          </a:p>
          <a:p>
            <a:pPr algn="just">
              <a:spcBef>
                <a:spcPts val="0"/>
              </a:spcBef>
            </a:pPr>
            <a:endParaRPr lang="en-US" sz="2900" dirty="0">
              <a:latin typeface="Cambria" panose="02040503050406030204" pitchFamily="18" charset="0"/>
            </a:endParaRPr>
          </a:p>
          <a:p>
            <a:pPr algn="just">
              <a:spcBef>
                <a:spcPts val="0"/>
              </a:spcBef>
            </a:pPr>
            <a:endParaRPr lang="en-US" sz="2900" dirty="0">
              <a:latin typeface="Cambria" panose="02040503050406030204" pitchFamily="18" charset="0"/>
            </a:endParaRPr>
          </a:p>
          <a:p>
            <a:pPr algn="just">
              <a:spcBef>
                <a:spcPts val="0"/>
              </a:spcBef>
            </a:pPr>
            <a:endParaRPr lang="en-US" sz="2900" dirty="0">
              <a:latin typeface="Cambria" panose="02040503050406030204" pitchFamily="18" charset="0"/>
            </a:endParaRPr>
          </a:p>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algn="just">
              <a:spcBef>
                <a:spcPts val="0"/>
              </a:spcBef>
            </a:pPr>
            <a:endParaRPr lang="en-US" sz="2900" dirty="0">
              <a:latin typeface="Cambria" panose="02040503050406030204" pitchFamily="18" charset="0"/>
            </a:endParaRPr>
          </a:p>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algn="l">
              <a:spcBef>
                <a:spcPts val="0"/>
              </a:spcBef>
            </a:pPr>
            <a:endParaRPr lang="en-US" sz="2900" dirty="0">
              <a:latin typeface="Cambria" panose="02040503050406030204" pitchFamily="18" charset="0"/>
            </a:endParaRPr>
          </a:p>
          <a:p>
            <a:pPr algn="just">
              <a:spcBef>
                <a:spcPts val="0"/>
              </a:spcBef>
            </a:pPr>
            <a:endParaRPr lang="en-US" sz="2900" dirty="0">
              <a:latin typeface="Cambria" panose="02040503050406030204" pitchFamily="18" charset="0"/>
            </a:endParaRPr>
          </a:p>
          <a:p>
            <a:pPr algn="l">
              <a:spcBef>
                <a:spcPts val="0"/>
              </a:spcBef>
            </a:pPr>
            <a:endParaRPr lang="en-US" sz="2900" dirty="0">
              <a:latin typeface="Cambria" panose="02040503050406030204" pitchFamily="18" charset="0"/>
            </a:endParaRPr>
          </a:p>
          <a:p>
            <a:pPr algn="l">
              <a:spcBef>
                <a:spcPts val="0"/>
              </a:spcBef>
            </a:pPr>
            <a:endParaRPr lang="en-US" sz="2900" dirty="0">
              <a:latin typeface="Cambria" panose="02040503050406030204" pitchFamily="18" charset="0"/>
            </a:endParaRPr>
          </a:p>
          <a:p>
            <a:pPr algn="l">
              <a:spcBef>
                <a:spcPts val="0"/>
              </a:spcBef>
            </a:pPr>
            <a:endParaRPr lang="en-US" sz="2900" dirty="0">
              <a:latin typeface="Cambria" panose="02040503050406030204" pitchFamily="18" charset="0"/>
            </a:endParaRPr>
          </a:p>
        </p:txBody>
      </p:sp>
      <p:sp>
        <p:nvSpPr>
          <p:cNvPr id="108" name="Subtitle 2"/>
          <p:cNvSpPr txBox="1">
            <a:spLocks/>
          </p:cNvSpPr>
          <p:nvPr/>
        </p:nvSpPr>
        <p:spPr>
          <a:xfrm>
            <a:off x="35412239" y="25459834"/>
            <a:ext cx="8083042" cy="1895888"/>
          </a:xfrm>
          <a:prstGeom prst="rect">
            <a:avLst/>
          </a:prstGeom>
          <a:noFill/>
          <a:ln>
            <a:solidFill>
              <a:srgbClr val="002060"/>
            </a:solid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2400" dirty="0">
                <a:latin typeface="Cambria" panose="02040503050406030204" pitchFamily="18" charset="0"/>
              </a:rPr>
              <a:t>Funding for this research comes from the National Institute of </a:t>
            </a:r>
            <a:r>
              <a:rPr lang="en-US" sz="2400" dirty="0"/>
              <a:t>Health </a:t>
            </a:r>
            <a:r>
              <a:rPr lang="fi-FI" sz="2400" dirty="0"/>
              <a:t>R00-MH099405</a:t>
            </a:r>
            <a:r>
              <a:rPr lang="en-US" sz="2400" dirty="0"/>
              <a:t> </a:t>
            </a:r>
            <a:r>
              <a:rPr lang="en-US" sz="2400" dirty="0">
                <a:latin typeface="Cambria" panose="02040503050406030204" pitchFamily="18" charset="0"/>
              </a:rPr>
              <a:t>. Thank you to Maxwell Blazon for conducting the antibody staining. Special thanks to my undergraduates, Hannah Sargent, Zach </a:t>
            </a:r>
            <a:r>
              <a:rPr lang="en-US" sz="2400" dirty="0" err="1">
                <a:latin typeface="Cambria" panose="02040503050406030204" pitchFamily="18" charset="0"/>
              </a:rPr>
              <a:t>Tepper</a:t>
            </a:r>
            <a:r>
              <a:rPr lang="en-US" sz="2400" dirty="0">
                <a:latin typeface="Cambria" panose="02040503050406030204" pitchFamily="18" charset="0"/>
              </a:rPr>
              <a:t>, and </a:t>
            </a:r>
            <a:r>
              <a:rPr lang="en-US" sz="2400" dirty="0" err="1">
                <a:latin typeface="Cambria" panose="02040503050406030204" pitchFamily="18" charset="0"/>
              </a:rPr>
              <a:t>Sumeet</a:t>
            </a:r>
            <a:r>
              <a:rPr lang="en-US" sz="2400" dirty="0">
                <a:latin typeface="Cambria" panose="02040503050406030204" pitchFamily="18" charset="0"/>
              </a:rPr>
              <a:t> </a:t>
            </a:r>
            <a:r>
              <a:rPr lang="en-US" sz="2400" dirty="0" err="1">
                <a:latin typeface="Cambria" panose="02040503050406030204" pitchFamily="18" charset="0"/>
              </a:rPr>
              <a:t>Panesar</a:t>
            </a:r>
            <a:r>
              <a:rPr lang="en-US" sz="2400" dirty="0">
                <a:latin typeface="Cambria" panose="02040503050406030204" pitchFamily="18" charset="0"/>
              </a:rPr>
              <a:t> for your help in this project.</a:t>
            </a:r>
          </a:p>
        </p:txBody>
      </p:sp>
      <p:pic>
        <p:nvPicPr>
          <p:cNvPr id="48" name="Picture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18439" y="1028796"/>
            <a:ext cx="2298576" cy="3042233"/>
          </a:xfrm>
          <a:prstGeom prst="rect">
            <a:avLst/>
          </a:prstGeom>
        </p:spPr>
      </p:pic>
      <p:sp>
        <p:nvSpPr>
          <p:cNvPr id="243" name="Subtitle 2"/>
          <p:cNvSpPr txBox="1">
            <a:spLocks/>
          </p:cNvSpPr>
          <p:nvPr/>
        </p:nvSpPr>
        <p:spPr>
          <a:xfrm>
            <a:off x="35400933" y="17102624"/>
            <a:ext cx="8035560" cy="2572862"/>
          </a:xfrm>
          <a:prstGeom prst="rect">
            <a:avLst/>
          </a:prstGeom>
          <a:noFill/>
          <a:ln>
            <a:solidFill>
              <a:srgbClr val="002060"/>
            </a:solidFill>
          </a:ln>
        </p:spPr>
        <p:txBody>
          <a:bodyPr vert="horz" lIns="106674" tIns="53337" rIns="106674" bIns="53337" rtlCol="0" anchor="t">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342900" indent="-342900" algn="l">
              <a:spcBef>
                <a:spcPts val="0"/>
              </a:spcBef>
              <a:buFont typeface="Arial" panose="020B0604020202020204" pitchFamily="34" charset="0"/>
              <a:buChar char="•"/>
            </a:pPr>
            <a:r>
              <a:rPr lang="en-US" sz="2400" dirty="0"/>
              <a:t>Splicing of exon 11 is both tissue specific and developmentally regulated. </a:t>
            </a:r>
          </a:p>
          <a:p>
            <a:pPr marL="342900" indent="-342900" algn="l">
              <a:spcBef>
                <a:spcPts val="0"/>
              </a:spcBef>
              <a:buFont typeface="Arial" panose="020B0604020202020204" pitchFamily="34" charset="0"/>
              <a:buChar char="•"/>
            </a:pPr>
            <a:r>
              <a:rPr lang="en-US" sz="2400" dirty="0"/>
              <a:t>e11 inclusion is quantitatively different in human relative to mouse or rat.</a:t>
            </a:r>
          </a:p>
          <a:p>
            <a:pPr marL="342900" indent="-342900" algn="l">
              <a:spcBef>
                <a:spcPts val="0"/>
              </a:spcBef>
              <a:buFont typeface="Arial" panose="020B0604020202020204" pitchFamily="34" charset="0"/>
              <a:buChar char="•"/>
            </a:pPr>
            <a:r>
              <a:rPr lang="en-US" sz="2400" dirty="0"/>
              <a:t>P12 cells express Ca</a:t>
            </a:r>
            <a:r>
              <a:rPr lang="en-US" sz="2400" baseline="-25000" dirty="0"/>
              <a:t>V</a:t>
            </a:r>
            <a:r>
              <a:rPr lang="en-US" sz="2400" dirty="0"/>
              <a:t>1.3 protein.</a:t>
            </a:r>
          </a:p>
          <a:p>
            <a:pPr marL="342900" indent="-342900" algn="l">
              <a:spcBef>
                <a:spcPts val="0"/>
              </a:spcBef>
              <a:buFont typeface="Arial" panose="020B0604020202020204" pitchFamily="34" charset="0"/>
              <a:buChar char="•"/>
            </a:pPr>
            <a:r>
              <a:rPr lang="en-US" sz="2400" dirty="0"/>
              <a:t>Differentiation induces e11 inclusion in PC12 cells</a:t>
            </a:r>
          </a:p>
          <a:p>
            <a:pPr marL="342900" indent="-342900" algn="l">
              <a:spcBef>
                <a:spcPts val="0"/>
              </a:spcBef>
              <a:buFont typeface="Arial" panose="020B0604020202020204" pitchFamily="34" charset="0"/>
              <a:buChar char="•"/>
            </a:pPr>
            <a:r>
              <a:rPr lang="en-US" sz="2400" dirty="0"/>
              <a:t>Morpholinos effectively knockdown e11 inclusion in PC12 cells.</a:t>
            </a:r>
          </a:p>
        </p:txBody>
      </p:sp>
      <p:sp>
        <p:nvSpPr>
          <p:cNvPr id="244" name="Subtitle 2"/>
          <p:cNvSpPr txBox="1">
            <a:spLocks/>
          </p:cNvSpPr>
          <p:nvPr/>
        </p:nvSpPr>
        <p:spPr>
          <a:xfrm>
            <a:off x="35388499" y="16075852"/>
            <a:ext cx="8035560" cy="920760"/>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rPr>
              <a:t>Conclusions</a:t>
            </a:r>
          </a:p>
        </p:txBody>
      </p:sp>
      <p:sp>
        <p:nvSpPr>
          <p:cNvPr id="29" name="TextBox 28"/>
          <p:cNvSpPr txBox="1"/>
          <p:nvPr/>
        </p:nvSpPr>
        <p:spPr>
          <a:xfrm>
            <a:off x="496744" y="24263154"/>
            <a:ext cx="10535595" cy="3046988"/>
          </a:xfrm>
          <a:prstGeom prst="rect">
            <a:avLst/>
          </a:prstGeom>
          <a:noFill/>
        </p:spPr>
        <p:txBody>
          <a:bodyPr wrap="square" rtlCol="0">
            <a:spAutoFit/>
          </a:bodyPr>
          <a:lstStyle/>
          <a:p>
            <a:r>
              <a:rPr lang="en-US" sz="2400" b="1" dirty="0"/>
              <a:t>Figure 1. </a:t>
            </a:r>
            <a:r>
              <a:rPr lang="en-US" sz="2400" i="1" dirty="0"/>
              <a:t>a) </a:t>
            </a:r>
            <a:r>
              <a:rPr lang="en-US" sz="2400" dirty="0"/>
              <a:t>Ca</a:t>
            </a:r>
            <a:r>
              <a:rPr lang="en-US" sz="2400" baseline="-25000" dirty="0"/>
              <a:t>V</a:t>
            </a:r>
            <a:r>
              <a:rPr lang="en-US" sz="2400" dirty="0"/>
              <a:t>1.3 pre-mRNA is spliced to either include or exclude exon 11 in the final transcript. This produces two distinct splice isoforms</a:t>
            </a:r>
            <a:r>
              <a:rPr lang="en-US" sz="2400" b="1" dirty="0"/>
              <a:t>. </a:t>
            </a:r>
            <a:r>
              <a:rPr lang="en-US" sz="2400" dirty="0"/>
              <a:t>Boxes represent exons. Lines indicate </a:t>
            </a:r>
            <a:r>
              <a:rPr lang="en-US" sz="2400" dirty="0" err="1"/>
              <a:t>intronic</a:t>
            </a:r>
            <a:r>
              <a:rPr lang="en-US" sz="2400" dirty="0"/>
              <a:t> regions. Arrows represent the location of primers used. </a:t>
            </a:r>
            <a:r>
              <a:rPr lang="en-US" sz="2400" i="1" dirty="0"/>
              <a:t>b) </a:t>
            </a:r>
            <a:r>
              <a:rPr lang="en-US" sz="2400" dirty="0"/>
              <a:t>Unfolded diagram of a calcium channel. Red circle shows the putative location of exon 11 in the I-II linker of the Ca</a:t>
            </a:r>
            <a:r>
              <a:rPr lang="en-US" sz="2400" baseline="-25000" dirty="0"/>
              <a:t>V</a:t>
            </a:r>
            <a:r>
              <a:rPr lang="en-US" sz="2400" dirty="0"/>
              <a:t>1.3 protein. This region is not present in the </a:t>
            </a:r>
            <a:r>
              <a:rPr lang="el-GR" sz="2400" dirty="0"/>
              <a:t>Δ</a:t>
            </a:r>
            <a:r>
              <a:rPr lang="en-US" sz="2400" dirty="0"/>
              <a:t>11 isoform </a:t>
            </a:r>
            <a:r>
              <a:rPr lang="en-US" sz="2400" i="1" dirty="0"/>
              <a:t>c) </a:t>
            </a:r>
            <a:r>
              <a:rPr lang="en-US" sz="2400" dirty="0"/>
              <a:t>Sequence alignment of genomic region in chromosome 3 containing e10, e11, and e12 (blue boxes). E11 is highly conserved amongst vertebrates (green peaks). Source: UCSC genome browser GRCh38/hg38</a:t>
            </a:r>
          </a:p>
        </p:txBody>
      </p:sp>
      <p:sp>
        <p:nvSpPr>
          <p:cNvPr id="3" name="TextBox 2"/>
          <p:cNvSpPr txBox="1"/>
          <p:nvPr/>
        </p:nvSpPr>
        <p:spPr>
          <a:xfrm>
            <a:off x="728127" y="14796906"/>
            <a:ext cx="562061" cy="461665"/>
          </a:xfrm>
          <a:prstGeom prst="rect">
            <a:avLst/>
          </a:prstGeom>
          <a:noFill/>
        </p:spPr>
        <p:txBody>
          <a:bodyPr wrap="square" rtlCol="0">
            <a:spAutoFit/>
          </a:bodyPr>
          <a:lstStyle/>
          <a:p>
            <a:r>
              <a:rPr lang="en-US" sz="2400" b="1" dirty="0"/>
              <a:t>a.</a:t>
            </a:r>
          </a:p>
        </p:txBody>
      </p:sp>
      <p:sp>
        <p:nvSpPr>
          <p:cNvPr id="226" name="TextBox 225"/>
          <p:cNvSpPr txBox="1"/>
          <p:nvPr/>
        </p:nvSpPr>
        <p:spPr>
          <a:xfrm>
            <a:off x="4207791" y="22158076"/>
            <a:ext cx="6688032" cy="523220"/>
          </a:xfrm>
          <a:prstGeom prst="rect">
            <a:avLst/>
          </a:prstGeom>
          <a:noFill/>
        </p:spPr>
        <p:txBody>
          <a:bodyPr wrap="square" rtlCol="0">
            <a:spAutoFit/>
          </a:bodyPr>
          <a:lstStyle/>
          <a:p>
            <a:r>
              <a:rPr lang="en-US" sz="2800" dirty="0">
                <a:solidFill>
                  <a:schemeClr val="accent1">
                    <a:lumMod val="50000"/>
                  </a:schemeClr>
                </a:solidFill>
              </a:rPr>
              <a:t>     E10           E11                                        E12</a:t>
            </a:r>
          </a:p>
        </p:txBody>
      </p:sp>
      <p:grpSp>
        <p:nvGrpSpPr>
          <p:cNvPr id="229" name="Group 20"/>
          <p:cNvGrpSpPr>
            <a:grpSpLocks noChangeAspect="1"/>
          </p:cNvGrpSpPr>
          <p:nvPr/>
        </p:nvGrpSpPr>
        <p:grpSpPr bwMode="auto">
          <a:xfrm>
            <a:off x="581264" y="22423547"/>
            <a:ext cx="10306168" cy="1905902"/>
            <a:chOff x="11661" y="9968"/>
            <a:chExt cx="4326" cy="800"/>
          </a:xfrm>
        </p:grpSpPr>
        <p:sp>
          <p:nvSpPr>
            <p:cNvPr id="230" name="AutoShape 19"/>
            <p:cNvSpPr>
              <a:spLocks noChangeAspect="1" noChangeArrowheads="1" noTextEdit="1"/>
            </p:cNvSpPr>
            <p:nvPr/>
          </p:nvSpPr>
          <p:spPr bwMode="auto">
            <a:xfrm>
              <a:off x="11661" y="9968"/>
              <a:ext cx="4326" cy="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45" name="Picture 21"/>
            <p:cNvPicPr>
              <a:picLocks noChangeAspect="1" noChangeArrowheads="1"/>
            </p:cNvPicPr>
            <p:nvPr/>
          </p:nvPicPr>
          <p:blipFill rotWithShape="1">
            <a:blip r:embed="rId4">
              <a:extLst>
                <a:ext uri="{28A0092B-C50C-407E-A947-70E740481C1C}">
                  <a14:useLocalDpi xmlns:a14="http://schemas.microsoft.com/office/drawing/2010/main" val="0"/>
                </a:ext>
              </a:extLst>
            </a:blip>
            <a:srcRect t="20001" b="-1"/>
            <a:stretch/>
          </p:blipFill>
          <p:spPr bwMode="auto">
            <a:xfrm>
              <a:off x="11661" y="10129"/>
              <a:ext cx="4326" cy="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Group 31"/>
          <p:cNvGrpSpPr/>
          <p:nvPr/>
        </p:nvGrpSpPr>
        <p:grpSpPr>
          <a:xfrm>
            <a:off x="569521" y="17516006"/>
            <a:ext cx="10535595" cy="4516600"/>
            <a:chOff x="464660" y="16352983"/>
            <a:chExt cx="10535595" cy="4516600"/>
          </a:xfrm>
        </p:grpSpPr>
        <p:pic>
          <p:nvPicPr>
            <p:cNvPr id="245" name="Picture 244"/>
            <p:cNvPicPr>
              <a:picLocks noChangeAspect="1"/>
            </p:cNvPicPr>
            <p:nvPr/>
          </p:nvPicPr>
          <p:blipFill>
            <a:blip r:embed="rId5"/>
            <a:stretch>
              <a:fillRect/>
            </a:stretch>
          </p:blipFill>
          <p:spPr>
            <a:xfrm>
              <a:off x="464660" y="16896469"/>
              <a:ext cx="10535595" cy="2752543"/>
            </a:xfrm>
            <a:prstGeom prst="rect">
              <a:avLst/>
            </a:prstGeom>
          </p:spPr>
        </p:pic>
        <p:sp>
          <p:nvSpPr>
            <p:cNvPr id="39" name="TextBox 38"/>
            <p:cNvSpPr txBox="1"/>
            <p:nvPr/>
          </p:nvSpPr>
          <p:spPr>
            <a:xfrm>
              <a:off x="575107" y="16352983"/>
              <a:ext cx="620644" cy="461665"/>
            </a:xfrm>
            <a:prstGeom prst="rect">
              <a:avLst/>
            </a:prstGeom>
            <a:noFill/>
          </p:spPr>
          <p:txBody>
            <a:bodyPr wrap="square" rtlCol="0">
              <a:spAutoFit/>
            </a:bodyPr>
            <a:lstStyle/>
            <a:p>
              <a:r>
                <a:rPr lang="en-US" sz="2400" b="1" dirty="0"/>
                <a:t>b.</a:t>
              </a:r>
            </a:p>
          </p:txBody>
        </p:sp>
        <p:cxnSp>
          <p:nvCxnSpPr>
            <p:cNvPr id="235" name="Straight Arrow Connector 234"/>
            <p:cNvCxnSpPr/>
            <p:nvPr/>
          </p:nvCxnSpPr>
          <p:spPr>
            <a:xfrm flipV="1">
              <a:off x="3516209" y="18679275"/>
              <a:ext cx="579436" cy="756190"/>
            </a:xfrm>
            <a:prstGeom prst="straightConnector1">
              <a:avLst/>
            </a:prstGeom>
            <a:ln w="349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40" name="TextBox 239"/>
            <p:cNvSpPr txBox="1"/>
            <p:nvPr/>
          </p:nvSpPr>
          <p:spPr>
            <a:xfrm>
              <a:off x="554276" y="19669254"/>
              <a:ext cx="6137131" cy="1200329"/>
            </a:xfrm>
            <a:prstGeom prst="rect">
              <a:avLst/>
            </a:prstGeom>
            <a:solidFill>
              <a:schemeClr val="bg1"/>
            </a:solidFill>
            <a:ln>
              <a:solidFill>
                <a:srgbClr val="002060"/>
              </a:solidFill>
            </a:ln>
          </p:spPr>
          <p:txBody>
            <a:bodyPr wrap="square" rtlCol="0">
              <a:spAutoFit/>
            </a:bodyPr>
            <a:lstStyle/>
            <a:p>
              <a:r>
                <a:rPr lang="en-US" sz="2400" dirty="0"/>
                <a:t>Human               WCWWRRRGAAKAGPSGCRRWG</a:t>
              </a:r>
            </a:p>
            <a:p>
              <a:r>
                <a:rPr lang="en-US" sz="2400" dirty="0"/>
                <a:t>Rat                      WCWWKRRGAAKTGPSGCRRWG</a:t>
              </a:r>
            </a:p>
            <a:p>
              <a:r>
                <a:rPr lang="en-US" sz="2400" dirty="0"/>
                <a:t>Mouse                WCWWKRRGAAKTGPSGCRRWG</a:t>
              </a:r>
            </a:p>
          </p:txBody>
        </p:sp>
      </p:grpSp>
      <p:sp>
        <p:nvSpPr>
          <p:cNvPr id="246" name="TextBox 245"/>
          <p:cNvSpPr txBox="1"/>
          <p:nvPr/>
        </p:nvSpPr>
        <p:spPr>
          <a:xfrm>
            <a:off x="722612" y="22059979"/>
            <a:ext cx="1312924" cy="461665"/>
          </a:xfrm>
          <a:prstGeom prst="rect">
            <a:avLst/>
          </a:prstGeom>
          <a:noFill/>
        </p:spPr>
        <p:txBody>
          <a:bodyPr wrap="square" rtlCol="0">
            <a:spAutoFit/>
          </a:bodyPr>
          <a:lstStyle/>
          <a:p>
            <a:r>
              <a:rPr lang="en-US" sz="2400" b="1" dirty="0"/>
              <a:t>c.</a:t>
            </a:r>
          </a:p>
        </p:txBody>
      </p:sp>
      <p:sp>
        <p:nvSpPr>
          <p:cNvPr id="14" name="TextBox 13"/>
          <p:cNvSpPr txBox="1"/>
          <p:nvPr/>
        </p:nvSpPr>
        <p:spPr>
          <a:xfrm>
            <a:off x="11731187" y="10561288"/>
            <a:ext cx="11997734" cy="3046988"/>
          </a:xfrm>
          <a:prstGeom prst="rect">
            <a:avLst/>
          </a:prstGeom>
          <a:noFill/>
        </p:spPr>
        <p:txBody>
          <a:bodyPr wrap="square" rtlCol="0">
            <a:spAutoFit/>
          </a:bodyPr>
          <a:lstStyle/>
          <a:p>
            <a:r>
              <a:rPr lang="en-US" sz="2400" b="1" dirty="0"/>
              <a:t>Figure 2</a:t>
            </a:r>
            <a:r>
              <a:rPr lang="en-US" sz="2400" dirty="0"/>
              <a:t>. </a:t>
            </a:r>
            <a:r>
              <a:rPr lang="en-US" sz="2400" b="1" dirty="0"/>
              <a:t>e11 inclusion changes across different areas of the nervous system</a:t>
            </a:r>
            <a:r>
              <a:rPr lang="en-US" sz="2400" dirty="0"/>
              <a:t>. Several areas of the nervous system were analyzed using RT-PCR to detect the levels of e11 inclusion. Primers were located in exons 9 and 12 flanking exon 11 (Figure 1a). </a:t>
            </a:r>
            <a:r>
              <a:rPr lang="en-US" sz="2400" i="1" dirty="0"/>
              <a:t>Left panel</a:t>
            </a:r>
            <a:r>
              <a:rPr lang="en-US" sz="2400" dirty="0"/>
              <a:t>) Representative RT-PCR of several areas of the nervous system.</a:t>
            </a:r>
            <a:r>
              <a:rPr lang="en-US" sz="2400" i="1" dirty="0"/>
              <a:t> Right panel)</a:t>
            </a:r>
            <a:r>
              <a:rPr lang="en-US" sz="2400" dirty="0"/>
              <a:t> Multiple independent RT-PCRs (3) from pooled mRNA derived from several subjects were run. Data are mean ± S.E. (%). Fetal brain (FB, 100), adult human brain (HB, 89  ± 1.3 ), cerebral cortex (CC, 88 ± 1.2), cerebellum (CB, 87 ± 0.4), hippocampus  (HC, 82 ± 1.3), spinal cord (SC, 45 ± 2.6), dorsal root ganglia, (DRG, 65 ± 2.4), substantia </a:t>
            </a:r>
            <a:r>
              <a:rPr lang="en-US" sz="2400" dirty="0" err="1"/>
              <a:t>nigra</a:t>
            </a:r>
            <a:r>
              <a:rPr lang="en-US" sz="2400" dirty="0"/>
              <a:t> (SN, 70 ±  2.8) p&lt;0.0001.</a:t>
            </a:r>
            <a:endParaRPr lang="en-US" sz="2400" i="1" dirty="0"/>
          </a:p>
        </p:txBody>
      </p:sp>
      <p:grpSp>
        <p:nvGrpSpPr>
          <p:cNvPr id="238" name="Group 237"/>
          <p:cNvGrpSpPr/>
          <p:nvPr/>
        </p:nvGrpSpPr>
        <p:grpSpPr>
          <a:xfrm>
            <a:off x="24057609" y="4814024"/>
            <a:ext cx="11086386" cy="8821077"/>
            <a:chOff x="24050894" y="13701812"/>
            <a:chExt cx="11086386" cy="7677831"/>
          </a:xfrm>
        </p:grpSpPr>
        <p:sp>
          <p:nvSpPr>
            <p:cNvPr id="247" name="Subtitle 2"/>
            <p:cNvSpPr txBox="1">
              <a:spLocks/>
            </p:cNvSpPr>
            <p:nvPr/>
          </p:nvSpPr>
          <p:spPr>
            <a:xfrm>
              <a:off x="24137219" y="13701812"/>
              <a:ext cx="10923111" cy="851935"/>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dirty="0">
                  <a:solidFill>
                    <a:schemeClr val="bg1"/>
                  </a:solidFill>
                </a:rPr>
                <a:t>Immunodetection of Ca</a:t>
              </a:r>
              <a:r>
                <a:rPr lang="en-US" sz="4700" baseline="-25000" dirty="0">
                  <a:solidFill>
                    <a:schemeClr val="bg1"/>
                  </a:solidFill>
                </a:rPr>
                <a:t>V</a:t>
              </a:r>
              <a:r>
                <a:rPr lang="en-US" sz="4700" dirty="0">
                  <a:solidFill>
                    <a:schemeClr val="bg1"/>
                  </a:solidFill>
                </a:rPr>
                <a:t>1.3  in PC12 cells</a:t>
              </a:r>
              <a:endParaRPr lang="en-US" sz="4700" baseline="-25000" dirty="0">
                <a:solidFill>
                  <a:schemeClr val="bg1"/>
                </a:solidFill>
              </a:endParaRPr>
            </a:p>
          </p:txBody>
        </p:sp>
        <p:sp>
          <p:nvSpPr>
            <p:cNvPr id="54" name="Subtitle 2"/>
            <p:cNvSpPr txBox="1">
              <a:spLocks/>
            </p:cNvSpPr>
            <p:nvPr/>
          </p:nvSpPr>
          <p:spPr>
            <a:xfrm>
              <a:off x="24050894" y="14686180"/>
              <a:ext cx="10998604" cy="6693463"/>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3700" dirty="0">
                <a:latin typeface="Cambria" panose="02040503050406030204" pitchFamily="18" charset="0"/>
              </a:endParaRPr>
            </a:p>
          </p:txBody>
        </p:sp>
        <p:pic>
          <p:nvPicPr>
            <p:cNvPr id="58" name="Picture 5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4386443" y="15400098"/>
              <a:ext cx="6323493" cy="5618304"/>
            </a:xfrm>
            <a:prstGeom prst="rect">
              <a:avLst/>
            </a:prstGeom>
          </p:spPr>
        </p:pic>
        <p:sp>
          <p:nvSpPr>
            <p:cNvPr id="20" name="TextBox 19"/>
            <p:cNvSpPr txBox="1"/>
            <p:nvPr/>
          </p:nvSpPr>
          <p:spPr>
            <a:xfrm>
              <a:off x="30911166" y="15346150"/>
              <a:ext cx="4226114" cy="5866737"/>
            </a:xfrm>
            <a:prstGeom prst="rect">
              <a:avLst/>
            </a:prstGeom>
            <a:noFill/>
          </p:spPr>
          <p:txBody>
            <a:bodyPr wrap="square" rtlCol="0">
              <a:spAutoFit/>
            </a:bodyPr>
            <a:lstStyle/>
            <a:p>
              <a:r>
                <a:rPr lang="en-US" sz="2400" b="1" dirty="0"/>
                <a:t>Figure 5. Ca</a:t>
              </a:r>
              <a:r>
                <a:rPr lang="en-US" sz="2400" b="1" baseline="-25000" dirty="0"/>
                <a:t>V</a:t>
              </a:r>
              <a:r>
                <a:rPr lang="en-US" sz="2400" b="1" dirty="0"/>
                <a:t>1.3 protein is detected in PC12 cells </a:t>
              </a:r>
              <a:r>
                <a:rPr lang="en-US" sz="2400" dirty="0"/>
                <a:t>Confocal image of a differentiated PC12 cell stained with a Ca</a:t>
              </a:r>
              <a:r>
                <a:rPr lang="en-US" sz="1600" dirty="0"/>
                <a:t>v</a:t>
              </a:r>
              <a:r>
                <a:rPr lang="en-US" sz="2400" dirty="0"/>
                <a:t>1.3 specific antibody. Day 7 differentiated PC12 cells were fixed with paraformaldehyde then incubated in Ca</a:t>
              </a:r>
              <a:r>
                <a:rPr lang="en-US" sz="2400" baseline="-25000" dirty="0"/>
                <a:t>V</a:t>
              </a:r>
              <a:r>
                <a:rPr lang="en-US" sz="2400" dirty="0"/>
                <a:t>1.3 antibody (</a:t>
              </a:r>
              <a:r>
                <a:rPr lang="en-US" sz="2400" dirty="0" err="1"/>
                <a:t>alomone</a:t>
              </a:r>
              <a:r>
                <a:rPr lang="en-US" sz="2400" dirty="0"/>
                <a:t> ACC-005) overnight. They were then incubated with the secondary antibody donkey anti-rabbit IgG H&amp;L 488 (ab150073) before being plated on glass slides and imaged. Green indicates robust expression of Ca</a:t>
              </a:r>
              <a:r>
                <a:rPr lang="en-US" sz="2400" baseline="-25000" dirty="0"/>
                <a:t>V</a:t>
              </a:r>
              <a:r>
                <a:rPr lang="en-US" sz="2400" dirty="0"/>
                <a:t>1.3 in PC12  cells.</a:t>
              </a:r>
            </a:p>
            <a:p>
              <a:r>
                <a:rPr lang="en-US" sz="2400" dirty="0"/>
                <a:t> </a:t>
              </a:r>
            </a:p>
          </p:txBody>
        </p:sp>
      </p:grpSp>
      <p:sp>
        <p:nvSpPr>
          <p:cNvPr id="33" name="Subtitle 2"/>
          <p:cNvSpPr txBox="1">
            <a:spLocks/>
          </p:cNvSpPr>
          <p:nvPr/>
        </p:nvSpPr>
        <p:spPr>
          <a:xfrm>
            <a:off x="24102739" y="14991583"/>
            <a:ext cx="11005499" cy="7227732"/>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Cambria" panose="02040503050406030204" pitchFamily="18" charset="0"/>
            </a:endParaRPr>
          </a:p>
        </p:txBody>
      </p:sp>
      <p:sp>
        <p:nvSpPr>
          <p:cNvPr id="149" name="Subtitle 2"/>
          <p:cNvSpPr txBox="1">
            <a:spLocks/>
          </p:cNvSpPr>
          <p:nvPr/>
        </p:nvSpPr>
        <p:spPr>
          <a:xfrm>
            <a:off x="24102740" y="13960940"/>
            <a:ext cx="10993556" cy="939564"/>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dirty="0">
                <a:solidFill>
                  <a:schemeClr val="bg1"/>
                </a:solidFill>
              </a:rPr>
              <a:t>e11 Inclusion in PC12 cells</a:t>
            </a:r>
          </a:p>
        </p:txBody>
      </p:sp>
      <p:graphicFrame>
        <p:nvGraphicFramePr>
          <p:cNvPr id="78" name="Chart 77">
            <a:extLst>
              <a:ext uri="{FF2B5EF4-FFF2-40B4-BE49-F238E27FC236}">
                <a16:creationId xmlns:a16="http://schemas.microsoft.com/office/drawing/2014/main" id="{9CCF8A46-9925-437D-BF82-4622F6EF50E8}"/>
              </a:ext>
            </a:extLst>
          </p:cNvPr>
          <p:cNvGraphicFramePr>
            <a:graphicFrameLocks/>
          </p:cNvGraphicFramePr>
          <p:nvPr>
            <p:extLst>
              <p:ext uri="{D42A27DB-BD31-4B8C-83A1-F6EECF244321}">
                <p14:modId xmlns:p14="http://schemas.microsoft.com/office/powerpoint/2010/main" val="2747937981"/>
              </p:ext>
            </p:extLst>
          </p:nvPr>
        </p:nvGraphicFramePr>
        <p:xfrm>
          <a:off x="30419969" y="17176761"/>
          <a:ext cx="4092191" cy="2818995"/>
        </p:xfrm>
        <a:graphic>
          <a:graphicData uri="http://schemas.openxmlformats.org/drawingml/2006/chart">
            <c:chart xmlns:c="http://schemas.openxmlformats.org/drawingml/2006/chart" xmlns:r="http://schemas.openxmlformats.org/officeDocument/2006/relationships" r:id="rId7"/>
          </a:graphicData>
        </a:graphic>
      </p:graphicFrame>
      <p:pic>
        <p:nvPicPr>
          <p:cNvPr id="252" name="Picture 251"/>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5483927" y="15027739"/>
            <a:ext cx="3112955" cy="2040889"/>
          </a:xfrm>
          <a:prstGeom prst="rect">
            <a:avLst/>
          </a:prstGeom>
        </p:spPr>
      </p:pic>
      <p:pic>
        <p:nvPicPr>
          <p:cNvPr id="253" name="Picture 252"/>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1022651" y="15022472"/>
            <a:ext cx="3038197" cy="2164764"/>
          </a:xfrm>
          <a:prstGeom prst="rect">
            <a:avLst/>
          </a:prstGeom>
        </p:spPr>
      </p:pic>
      <p:sp>
        <p:nvSpPr>
          <p:cNvPr id="24" name="TextBox 23"/>
          <p:cNvSpPr txBox="1"/>
          <p:nvPr/>
        </p:nvSpPr>
        <p:spPr>
          <a:xfrm>
            <a:off x="24143934" y="19843239"/>
            <a:ext cx="10953124" cy="2308324"/>
          </a:xfrm>
          <a:prstGeom prst="rect">
            <a:avLst/>
          </a:prstGeom>
          <a:noFill/>
        </p:spPr>
        <p:txBody>
          <a:bodyPr wrap="square" rtlCol="0">
            <a:spAutoFit/>
          </a:bodyPr>
          <a:lstStyle/>
          <a:p>
            <a:r>
              <a:rPr lang="en-US" sz="2400" b="1" dirty="0"/>
              <a:t>Figure 6. Differentiation of PC12 into a neuron-like phenotype induces e11 inclusion in PC12 cells </a:t>
            </a:r>
            <a:r>
              <a:rPr lang="en-US" sz="2400" i="1" dirty="0"/>
              <a:t>a)</a:t>
            </a:r>
            <a:r>
              <a:rPr lang="en-US" sz="2400" b="1" i="1" dirty="0"/>
              <a:t> </a:t>
            </a:r>
            <a:r>
              <a:rPr lang="en-US" sz="2400" dirty="0"/>
              <a:t>Bright field image of undifferentiated (ND) PC12 cells plated on collagen I. </a:t>
            </a:r>
            <a:r>
              <a:rPr lang="en-US" sz="2400" i="1" dirty="0"/>
              <a:t>b) </a:t>
            </a:r>
            <a:r>
              <a:rPr lang="en-US" sz="2400" dirty="0"/>
              <a:t>Bright field image of PC12 cells differentiated for 4 days (D4) with 100 ng/mL NGF. </a:t>
            </a:r>
            <a:r>
              <a:rPr lang="en-US" sz="2400" i="1" dirty="0"/>
              <a:t>c) </a:t>
            </a:r>
            <a:r>
              <a:rPr lang="en-US" sz="2400" dirty="0"/>
              <a:t>Example RT-PCR ND vs D4 cells. </a:t>
            </a:r>
            <a:r>
              <a:rPr lang="en-US" sz="2400" i="1" dirty="0"/>
              <a:t>d) </a:t>
            </a:r>
            <a:r>
              <a:rPr lang="en-US" sz="2400" dirty="0"/>
              <a:t>Multiple independent RT-PCRs from RNA extracted from ND and D4 PC12 cells. Data are mean ± S.E. (%). ND (24.5 ± 0.5), D4 (46.6 ±1.5) p&lt;0.0001.</a:t>
            </a:r>
          </a:p>
        </p:txBody>
      </p:sp>
      <p:sp>
        <p:nvSpPr>
          <p:cNvPr id="26" name="TextBox 25"/>
          <p:cNvSpPr txBox="1"/>
          <p:nvPr/>
        </p:nvSpPr>
        <p:spPr>
          <a:xfrm>
            <a:off x="24265792" y="15007218"/>
            <a:ext cx="457949" cy="461665"/>
          </a:xfrm>
          <a:prstGeom prst="rect">
            <a:avLst/>
          </a:prstGeom>
          <a:noFill/>
        </p:spPr>
        <p:txBody>
          <a:bodyPr wrap="square" rtlCol="0">
            <a:spAutoFit/>
          </a:bodyPr>
          <a:lstStyle/>
          <a:p>
            <a:r>
              <a:rPr lang="en-US" sz="2400" dirty="0"/>
              <a:t>a.</a:t>
            </a:r>
          </a:p>
        </p:txBody>
      </p:sp>
      <p:sp>
        <p:nvSpPr>
          <p:cNvPr id="75" name="TextBox 74"/>
          <p:cNvSpPr txBox="1"/>
          <p:nvPr/>
        </p:nvSpPr>
        <p:spPr>
          <a:xfrm>
            <a:off x="29687015" y="14990224"/>
            <a:ext cx="457949" cy="461665"/>
          </a:xfrm>
          <a:prstGeom prst="rect">
            <a:avLst/>
          </a:prstGeom>
          <a:noFill/>
        </p:spPr>
        <p:txBody>
          <a:bodyPr wrap="square" rtlCol="0">
            <a:spAutoFit/>
          </a:bodyPr>
          <a:lstStyle/>
          <a:p>
            <a:r>
              <a:rPr lang="en-US" sz="2400" dirty="0"/>
              <a:t>b.</a:t>
            </a:r>
          </a:p>
        </p:txBody>
      </p:sp>
      <p:sp>
        <p:nvSpPr>
          <p:cNvPr id="77" name="TextBox 76"/>
          <p:cNvSpPr txBox="1"/>
          <p:nvPr/>
        </p:nvSpPr>
        <p:spPr>
          <a:xfrm>
            <a:off x="24329435" y="17583374"/>
            <a:ext cx="457949" cy="461665"/>
          </a:xfrm>
          <a:prstGeom prst="rect">
            <a:avLst/>
          </a:prstGeom>
          <a:noFill/>
        </p:spPr>
        <p:txBody>
          <a:bodyPr wrap="square" rtlCol="0">
            <a:spAutoFit/>
          </a:bodyPr>
          <a:lstStyle/>
          <a:p>
            <a:r>
              <a:rPr lang="en-US" sz="2400" dirty="0"/>
              <a:t>c.</a:t>
            </a:r>
          </a:p>
        </p:txBody>
      </p:sp>
      <p:sp>
        <p:nvSpPr>
          <p:cNvPr id="79" name="TextBox 78"/>
          <p:cNvSpPr txBox="1"/>
          <p:nvPr/>
        </p:nvSpPr>
        <p:spPr>
          <a:xfrm>
            <a:off x="29733284" y="17676057"/>
            <a:ext cx="457949" cy="461665"/>
          </a:xfrm>
          <a:prstGeom prst="rect">
            <a:avLst/>
          </a:prstGeom>
          <a:noFill/>
        </p:spPr>
        <p:txBody>
          <a:bodyPr wrap="square" rtlCol="0">
            <a:spAutoFit/>
          </a:bodyPr>
          <a:lstStyle/>
          <a:p>
            <a:r>
              <a:rPr lang="en-US" sz="2400" dirty="0"/>
              <a:t>d.</a:t>
            </a:r>
          </a:p>
        </p:txBody>
      </p:sp>
      <p:sp>
        <p:nvSpPr>
          <p:cNvPr id="104" name="Subtitle 2"/>
          <p:cNvSpPr txBox="1">
            <a:spLocks/>
          </p:cNvSpPr>
          <p:nvPr/>
        </p:nvSpPr>
        <p:spPr>
          <a:xfrm>
            <a:off x="35396890" y="19779506"/>
            <a:ext cx="8035560" cy="986915"/>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rPr>
              <a:t>Future Directions</a:t>
            </a:r>
          </a:p>
        </p:txBody>
      </p:sp>
      <p:sp>
        <p:nvSpPr>
          <p:cNvPr id="105" name="Subtitle 2"/>
          <p:cNvSpPr txBox="1">
            <a:spLocks/>
          </p:cNvSpPr>
          <p:nvPr/>
        </p:nvSpPr>
        <p:spPr>
          <a:xfrm>
            <a:off x="35396890" y="20868146"/>
            <a:ext cx="8035560" cy="3629923"/>
          </a:xfrm>
          <a:prstGeom prst="rect">
            <a:avLst/>
          </a:prstGeom>
          <a:noFill/>
          <a:ln>
            <a:solidFill>
              <a:srgbClr val="002060"/>
            </a:solidFill>
          </a:ln>
        </p:spPr>
        <p:txBody>
          <a:bodyPr vert="horz" lIns="106674" tIns="53337" rIns="106674" bIns="53337" rtlCol="0" anchor="t">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342900" indent="-342900" algn="l">
              <a:spcBef>
                <a:spcPts val="0"/>
              </a:spcBef>
              <a:buFont typeface="Arial" panose="020B0604020202020204" pitchFamily="34" charset="0"/>
              <a:buChar char="•"/>
            </a:pPr>
            <a:endParaRPr lang="en-US" sz="2400" dirty="0"/>
          </a:p>
          <a:p>
            <a:pPr marL="342900" indent="-342900" algn="l">
              <a:spcBef>
                <a:spcPts val="0"/>
              </a:spcBef>
              <a:buFont typeface="Arial" panose="020B0604020202020204" pitchFamily="34" charset="0"/>
              <a:buChar char="•"/>
            </a:pPr>
            <a:r>
              <a:rPr lang="en-US" sz="2400" dirty="0"/>
              <a:t>We will use the knockdown of exon 11 to investigate changes in gene expression. Specifically we will use </a:t>
            </a:r>
            <a:r>
              <a:rPr lang="en-US" sz="2400" dirty="0" err="1"/>
              <a:t>qRT</a:t>
            </a:r>
            <a:r>
              <a:rPr lang="en-US" sz="2400" dirty="0"/>
              <a:t>-PCR to study the induction of c-</a:t>
            </a:r>
            <a:r>
              <a:rPr lang="en-US" sz="2400" dirty="0" err="1"/>
              <a:t>Fos</a:t>
            </a:r>
            <a:r>
              <a:rPr lang="en-US" sz="2400" dirty="0"/>
              <a:t> expression after cell depolarization and calcium influx. </a:t>
            </a:r>
          </a:p>
          <a:p>
            <a:pPr algn="l">
              <a:spcBef>
                <a:spcPts val="0"/>
              </a:spcBef>
            </a:pPr>
            <a:endParaRPr lang="en-US" sz="2400" dirty="0"/>
          </a:p>
          <a:p>
            <a:pPr marL="342900" indent="-342900" algn="l">
              <a:spcBef>
                <a:spcPts val="0"/>
              </a:spcBef>
              <a:buFont typeface="Arial" panose="020B0604020202020204" pitchFamily="34" charset="0"/>
              <a:buChar char="•"/>
            </a:pPr>
            <a:r>
              <a:rPr lang="en-US" sz="2400" dirty="0"/>
              <a:t>We will use whole transcriptome analysis to determine if there are any other genes which may be differentially regulated by e11 expression. </a:t>
            </a:r>
          </a:p>
          <a:p>
            <a:pPr marL="342900" indent="-342900" algn="l">
              <a:spcBef>
                <a:spcPts val="0"/>
              </a:spcBef>
              <a:buFont typeface="Arial" panose="020B0604020202020204" pitchFamily="34" charset="0"/>
              <a:buChar char="•"/>
            </a:pPr>
            <a:endParaRPr lang="en-US" sz="2400" dirty="0"/>
          </a:p>
          <a:p>
            <a:pPr marL="342900" indent="-342900" algn="l">
              <a:spcBef>
                <a:spcPts val="0"/>
              </a:spcBef>
              <a:buFont typeface="Arial" panose="020B0604020202020204" pitchFamily="34" charset="0"/>
              <a:buChar char="•"/>
            </a:pPr>
            <a:r>
              <a:rPr lang="en-US" sz="2400" dirty="0"/>
              <a:t>We will elucidate how the splicing of exon 11 is regulated by Mbnl1, Mbnl2 and Rbfox1. </a:t>
            </a:r>
          </a:p>
        </p:txBody>
      </p:sp>
      <p:sp>
        <p:nvSpPr>
          <p:cNvPr id="55" name="Subtitle 2"/>
          <p:cNvSpPr txBox="1">
            <a:spLocks/>
          </p:cNvSpPr>
          <p:nvPr/>
        </p:nvSpPr>
        <p:spPr>
          <a:xfrm>
            <a:off x="24102739" y="22317583"/>
            <a:ext cx="11001540" cy="911833"/>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dirty="0">
                <a:solidFill>
                  <a:schemeClr val="bg1"/>
                </a:solidFill>
              </a:rPr>
              <a:t>Suppression of e11 in PC12 cells</a:t>
            </a:r>
          </a:p>
        </p:txBody>
      </p:sp>
      <p:pic>
        <p:nvPicPr>
          <p:cNvPr id="59" name="Picture 58"/>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0792685" y="23507723"/>
            <a:ext cx="4043990" cy="3384729"/>
          </a:xfrm>
          <a:prstGeom prst="rect">
            <a:avLst/>
          </a:prstGeom>
        </p:spPr>
      </p:pic>
      <p:pic>
        <p:nvPicPr>
          <p:cNvPr id="60" name="Picture 59"/>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24872459" y="23535841"/>
            <a:ext cx="4221986" cy="3356611"/>
          </a:xfrm>
          <a:prstGeom prst="rect">
            <a:avLst/>
          </a:prstGeom>
        </p:spPr>
      </p:pic>
      <p:sp>
        <p:nvSpPr>
          <p:cNvPr id="25" name="TextBox 24"/>
          <p:cNvSpPr txBox="1"/>
          <p:nvPr/>
        </p:nvSpPr>
        <p:spPr>
          <a:xfrm>
            <a:off x="24238287" y="30163379"/>
            <a:ext cx="10752108" cy="2677656"/>
          </a:xfrm>
          <a:prstGeom prst="rect">
            <a:avLst/>
          </a:prstGeom>
          <a:noFill/>
        </p:spPr>
        <p:txBody>
          <a:bodyPr wrap="square" rtlCol="0">
            <a:spAutoFit/>
          </a:bodyPr>
          <a:lstStyle/>
          <a:p>
            <a:r>
              <a:rPr lang="en-US" sz="2400" b="1" dirty="0"/>
              <a:t>Figure 7. Morpholinos prevent inclusion of e11 </a:t>
            </a:r>
            <a:r>
              <a:rPr lang="en-US" sz="2400" i="1" dirty="0"/>
              <a:t>a) </a:t>
            </a:r>
            <a:r>
              <a:rPr lang="en-US" sz="2400" dirty="0"/>
              <a:t>Representative bright field image of D4 PC12 cells transfected with fluorescein-labeled morpholinos. </a:t>
            </a:r>
            <a:r>
              <a:rPr lang="en-US" sz="2400" i="1" dirty="0"/>
              <a:t>b) </a:t>
            </a:r>
            <a:r>
              <a:rPr lang="en-US" sz="2400" dirty="0"/>
              <a:t>Representative epifluorescence image of transfected PC12 cells. Green fluorescence indicates PC12 cells transfected with morpholinos.</a:t>
            </a:r>
            <a:r>
              <a:rPr lang="en-US" sz="2400" i="1" dirty="0"/>
              <a:t> c)</a:t>
            </a:r>
            <a:r>
              <a:rPr lang="en-US" sz="2400" dirty="0"/>
              <a:t> Anti-sense morpholinos were designed to target the 5’ and 3’ intron-exon junctions to prevent inclusion of e11. </a:t>
            </a:r>
            <a:r>
              <a:rPr lang="en-US" sz="2400" i="1" dirty="0"/>
              <a:t>d) </a:t>
            </a:r>
            <a:r>
              <a:rPr lang="en-US" sz="2400" dirty="0"/>
              <a:t>Representative RT-PCR of PC12 cells transfected with 5’, 3’, and both morpholinos compared to D4 and ND PC12 cells. </a:t>
            </a:r>
          </a:p>
        </p:txBody>
      </p:sp>
      <p:sp>
        <p:nvSpPr>
          <p:cNvPr id="80" name="TextBox 79"/>
          <p:cNvSpPr txBox="1"/>
          <p:nvPr/>
        </p:nvSpPr>
        <p:spPr>
          <a:xfrm>
            <a:off x="30078525" y="26812610"/>
            <a:ext cx="504825" cy="461665"/>
          </a:xfrm>
          <a:prstGeom prst="rect">
            <a:avLst/>
          </a:prstGeom>
          <a:noFill/>
        </p:spPr>
        <p:txBody>
          <a:bodyPr wrap="square" rtlCol="0">
            <a:spAutoFit/>
          </a:bodyPr>
          <a:lstStyle/>
          <a:p>
            <a:r>
              <a:rPr lang="en-US" sz="2400" dirty="0"/>
              <a:t>d.</a:t>
            </a:r>
          </a:p>
        </p:txBody>
      </p:sp>
      <p:sp>
        <p:nvSpPr>
          <p:cNvPr id="81" name="TextBox 80"/>
          <p:cNvSpPr txBox="1"/>
          <p:nvPr/>
        </p:nvSpPr>
        <p:spPr>
          <a:xfrm>
            <a:off x="24204644" y="23460249"/>
            <a:ext cx="504825" cy="461665"/>
          </a:xfrm>
          <a:prstGeom prst="rect">
            <a:avLst/>
          </a:prstGeom>
          <a:noFill/>
        </p:spPr>
        <p:txBody>
          <a:bodyPr wrap="square" rtlCol="0">
            <a:spAutoFit/>
          </a:bodyPr>
          <a:lstStyle/>
          <a:p>
            <a:r>
              <a:rPr lang="en-US" sz="2400" dirty="0"/>
              <a:t>a.</a:t>
            </a:r>
          </a:p>
        </p:txBody>
      </p:sp>
      <p:sp>
        <p:nvSpPr>
          <p:cNvPr id="82" name="TextBox 81"/>
          <p:cNvSpPr txBox="1"/>
          <p:nvPr/>
        </p:nvSpPr>
        <p:spPr>
          <a:xfrm>
            <a:off x="30013137" y="23480630"/>
            <a:ext cx="504825" cy="461665"/>
          </a:xfrm>
          <a:prstGeom prst="rect">
            <a:avLst/>
          </a:prstGeom>
          <a:noFill/>
        </p:spPr>
        <p:txBody>
          <a:bodyPr wrap="square" rtlCol="0">
            <a:spAutoFit/>
          </a:bodyPr>
          <a:lstStyle/>
          <a:p>
            <a:r>
              <a:rPr lang="en-US" sz="2400" dirty="0"/>
              <a:t>b.</a:t>
            </a:r>
          </a:p>
        </p:txBody>
      </p:sp>
      <p:sp>
        <p:nvSpPr>
          <p:cNvPr id="83" name="TextBox 82"/>
          <p:cNvSpPr txBox="1"/>
          <p:nvPr/>
        </p:nvSpPr>
        <p:spPr>
          <a:xfrm>
            <a:off x="24187892" y="26858964"/>
            <a:ext cx="504825" cy="461665"/>
          </a:xfrm>
          <a:prstGeom prst="rect">
            <a:avLst/>
          </a:prstGeom>
          <a:noFill/>
        </p:spPr>
        <p:txBody>
          <a:bodyPr wrap="square" rtlCol="0">
            <a:spAutoFit/>
          </a:bodyPr>
          <a:lstStyle/>
          <a:p>
            <a:r>
              <a:rPr lang="en-US" sz="2400" dirty="0"/>
              <a:t>c.</a:t>
            </a:r>
          </a:p>
        </p:txBody>
      </p:sp>
      <p:grpSp>
        <p:nvGrpSpPr>
          <p:cNvPr id="255" name="Group 254"/>
          <p:cNvGrpSpPr/>
          <p:nvPr/>
        </p:nvGrpSpPr>
        <p:grpSpPr>
          <a:xfrm>
            <a:off x="35412239" y="4807789"/>
            <a:ext cx="8035560" cy="11162051"/>
            <a:chOff x="35412239" y="4807789"/>
            <a:chExt cx="8035560" cy="11162051"/>
          </a:xfrm>
        </p:grpSpPr>
        <p:sp>
          <p:nvSpPr>
            <p:cNvPr id="242" name="Subtitle 2"/>
            <p:cNvSpPr txBox="1">
              <a:spLocks/>
            </p:cNvSpPr>
            <p:nvPr/>
          </p:nvSpPr>
          <p:spPr>
            <a:xfrm>
              <a:off x="35412240" y="4807789"/>
              <a:ext cx="7996446" cy="1012337"/>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rPr>
                <a:t>Splicing factors in PC12 cells</a:t>
              </a:r>
            </a:p>
          </p:txBody>
        </p:sp>
        <p:sp>
          <p:nvSpPr>
            <p:cNvPr id="84" name="Subtitle 2"/>
            <p:cNvSpPr txBox="1">
              <a:spLocks/>
            </p:cNvSpPr>
            <p:nvPr/>
          </p:nvSpPr>
          <p:spPr>
            <a:xfrm>
              <a:off x="35412239" y="6000449"/>
              <a:ext cx="8035560" cy="9969391"/>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2800" dirty="0">
                <a:latin typeface="Cambria" panose="02040503050406030204" pitchFamily="18" charset="0"/>
              </a:endParaRPr>
            </a:p>
          </p:txBody>
        </p:sp>
        <p:pic>
          <p:nvPicPr>
            <p:cNvPr id="28" name="Picture 27"/>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7492243" y="7197289"/>
              <a:ext cx="5506810" cy="5326511"/>
            </a:xfrm>
            <a:prstGeom prst="rect">
              <a:avLst/>
            </a:prstGeom>
          </p:spPr>
        </p:pic>
        <p:cxnSp>
          <p:nvCxnSpPr>
            <p:cNvPr id="106" name="Straight Connector 105"/>
            <p:cNvCxnSpPr/>
            <p:nvPr/>
          </p:nvCxnSpPr>
          <p:spPr>
            <a:xfrm flipH="1">
              <a:off x="36985575" y="12152114"/>
              <a:ext cx="394856" cy="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35969686" y="11983051"/>
              <a:ext cx="766113" cy="338554"/>
            </a:xfrm>
            <a:prstGeom prst="rect">
              <a:avLst/>
            </a:prstGeom>
            <a:noFill/>
          </p:spPr>
          <p:txBody>
            <a:bodyPr wrap="square" rtlCol="0">
              <a:spAutoFit/>
            </a:bodyPr>
            <a:lstStyle/>
            <a:p>
              <a:r>
                <a:rPr lang="en-US" sz="1600" dirty="0"/>
                <a:t>100 </a:t>
              </a:r>
              <a:r>
                <a:rPr lang="en-US" sz="1600" dirty="0" err="1"/>
                <a:t>bp</a:t>
              </a:r>
              <a:endParaRPr lang="en-US" sz="1600" dirty="0"/>
            </a:p>
          </p:txBody>
        </p:sp>
        <p:sp>
          <p:nvSpPr>
            <p:cNvPr id="109" name="TextBox 108"/>
            <p:cNvSpPr txBox="1"/>
            <p:nvPr/>
          </p:nvSpPr>
          <p:spPr>
            <a:xfrm>
              <a:off x="35979355" y="10871863"/>
              <a:ext cx="766113" cy="338554"/>
            </a:xfrm>
            <a:prstGeom prst="rect">
              <a:avLst/>
            </a:prstGeom>
            <a:noFill/>
          </p:spPr>
          <p:txBody>
            <a:bodyPr wrap="square" rtlCol="0">
              <a:spAutoFit/>
            </a:bodyPr>
            <a:lstStyle/>
            <a:p>
              <a:r>
                <a:rPr lang="en-US" sz="1600" dirty="0"/>
                <a:t>200 </a:t>
              </a:r>
              <a:r>
                <a:rPr lang="en-US" sz="1600" dirty="0" err="1"/>
                <a:t>bp</a:t>
              </a:r>
              <a:endParaRPr lang="en-US" sz="1600" dirty="0"/>
            </a:p>
          </p:txBody>
        </p:sp>
        <p:cxnSp>
          <p:nvCxnSpPr>
            <p:cNvPr id="110" name="Straight Connector 109"/>
            <p:cNvCxnSpPr/>
            <p:nvPr/>
          </p:nvCxnSpPr>
          <p:spPr>
            <a:xfrm flipH="1" flipV="1">
              <a:off x="36985575" y="10985144"/>
              <a:ext cx="394856" cy="116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4" name="TextBox 233"/>
            <p:cNvSpPr txBox="1"/>
            <p:nvPr/>
          </p:nvSpPr>
          <p:spPr>
            <a:xfrm>
              <a:off x="35501973" y="13021667"/>
              <a:ext cx="7833480" cy="2308324"/>
            </a:xfrm>
            <a:prstGeom prst="rect">
              <a:avLst/>
            </a:prstGeom>
            <a:noFill/>
          </p:spPr>
          <p:txBody>
            <a:bodyPr wrap="square" rtlCol="0">
              <a:spAutoFit/>
            </a:bodyPr>
            <a:lstStyle/>
            <a:p>
              <a:r>
                <a:rPr lang="en-US" sz="2400" b="1" dirty="0"/>
                <a:t>Figure 8. mRNAs for splicing factors Mbnl1, Mbnl2 and Rbfox1 are present in PC12 cells. </a:t>
              </a:r>
              <a:r>
                <a:rPr lang="en-US" sz="2400" dirty="0"/>
                <a:t>Representative RT-PCR of splicing factors Mbnl1 (lane 1, ND and lane 4, D4), Mbnl2 (lane 2, ND and lane 5, D4), and Rbfox1 (lane 3, ND and lane 6, D4). All three splicing factors were present in both undifferentiated and differentiated cells.</a:t>
              </a:r>
            </a:p>
          </p:txBody>
        </p:sp>
        <p:sp>
          <p:nvSpPr>
            <p:cNvPr id="111" name="TextBox 110"/>
            <p:cNvSpPr txBox="1"/>
            <p:nvPr/>
          </p:nvSpPr>
          <p:spPr>
            <a:xfrm>
              <a:off x="35969686" y="10083773"/>
              <a:ext cx="766113" cy="338554"/>
            </a:xfrm>
            <a:prstGeom prst="rect">
              <a:avLst/>
            </a:prstGeom>
            <a:noFill/>
          </p:spPr>
          <p:txBody>
            <a:bodyPr wrap="square" rtlCol="0">
              <a:spAutoFit/>
            </a:bodyPr>
            <a:lstStyle/>
            <a:p>
              <a:r>
                <a:rPr lang="en-US" sz="1600" dirty="0"/>
                <a:t>300 </a:t>
              </a:r>
              <a:r>
                <a:rPr lang="en-US" sz="1600" dirty="0" err="1"/>
                <a:t>bp</a:t>
              </a:r>
              <a:endParaRPr lang="en-US" sz="1600" dirty="0"/>
            </a:p>
          </p:txBody>
        </p:sp>
        <p:cxnSp>
          <p:nvCxnSpPr>
            <p:cNvPr id="112" name="Straight Connector 111"/>
            <p:cNvCxnSpPr/>
            <p:nvPr/>
          </p:nvCxnSpPr>
          <p:spPr>
            <a:xfrm flipH="1">
              <a:off x="36985575" y="10244214"/>
              <a:ext cx="394856" cy="88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Box 235"/>
            <p:cNvSpPr txBox="1"/>
            <p:nvPr/>
          </p:nvSpPr>
          <p:spPr>
            <a:xfrm>
              <a:off x="38702343" y="6250503"/>
              <a:ext cx="4586514" cy="461665"/>
            </a:xfrm>
            <a:prstGeom prst="rect">
              <a:avLst/>
            </a:prstGeom>
            <a:noFill/>
          </p:spPr>
          <p:txBody>
            <a:bodyPr wrap="square" rtlCol="0">
              <a:spAutoFit/>
            </a:bodyPr>
            <a:lstStyle/>
            <a:p>
              <a:r>
                <a:rPr lang="en-US" sz="2400" dirty="0"/>
                <a:t>ND</a:t>
              </a:r>
            </a:p>
          </p:txBody>
        </p:sp>
        <p:sp>
          <p:nvSpPr>
            <p:cNvPr id="237" name="TextBox 236"/>
            <p:cNvSpPr txBox="1"/>
            <p:nvPr/>
          </p:nvSpPr>
          <p:spPr>
            <a:xfrm>
              <a:off x="38070971" y="6727503"/>
              <a:ext cx="4746172" cy="461665"/>
            </a:xfrm>
            <a:prstGeom prst="rect">
              <a:avLst/>
            </a:prstGeom>
            <a:noFill/>
          </p:spPr>
          <p:txBody>
            <a:bodyPr wrap="square" rtlCol="0">
              <a:spAutoFit/>
            </a:bodyPr>
            <a:lstStyle/>
            <a:p>
              <a:r>
                <a:rPr lang="en-US" sz="2400" dirty="0"/>
                <a:t>  1        2        3      4         5        6</a:t>
              </a:r>
            </a:p>
          </p:txBody>
        </p:sp>
        <p:cxnSp>
          <p:nvCxnSpPr>
            <p:cNvPr id="239" name="Straight Connector 238"/>
            <p:cNvCxnSpPr/>
            <p:nvPr/>
          </p:nvCxnSpPr>
          <p:spPr>
            <a:xfrm flipV="1">
              <a:off x="38129028" y="6660839"/>
              <a:ext cx="1789411" cy="711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39918439" y="6674048"/>
              <a:ext cx="0" cy="162181"/>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38129028" y="6667949"/>
              <a:ext cx="0" cy="16828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40044914" y="6667949"/>
              <a:ext cx="1901372" cy="0"/>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a:off x="40044914" y="6667949"/>
              <a:ext cx="0" cy="168280"/>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a:off x="41946286" y="6667949"/>
              <a:ext cx="0" cy="168280"/>
            </a:xfrm>
            <a:prstGeom prst="line">
              <a:avLst/>
            </a:prstGeom>
          </p:spPr>
          <p:style>
            <a:lnRef idx="1">
              <a:schemeClr val="dk1"/>
            </a:lnRef>
            <a:fillRef idx="0">
              <a:schemeClr val="dk1"/>
            </a:fillRef>
            <a:effectRef idx="0">
              <a:schemeClr val="dk1"/>
            </a:effectRef>
            <a:fontRef idx="minor">
              <a:schemeClr val="tx1"/>
            </a:fontRef>
          </p:style>
        </p:cxnSp>
        <p:sp>
          <p:nvSpPr>
            <p:cNvPr id="72" name="TextBox 71"/>
            <p:cNvSpPr txBox="1"/>
            <p:nvPr/>
          </p:nvSpPr>
          <p:spPr>
            <a:xfrm>
              <a:off x="40712470" y="6235169"/>
              <a:ext cx="920125" cy="461665"/>
            </a:xfrm>
            <a:prstGeom prst="rect">
              <a:avLst/>
            </a:prstGeom>
            <a:noFill/>
          </p:spPr>
          <p:txBody>
            <a:bodyPr wrap="square" rtlCol="0">
              <a:spAutoFit/>
            </a:bodyPr>
            <a:lstStyle/>
            <a:p>
              <a:r>
                <a:rPr lang="en-US" sz="2400" dirty="0"/>
                <a:t>D4</a:t>
              </a:r>
            </a:p>
          </p:txBody>
        </p:sp>
        <p:sp>
          <p:nvSpPr>
            <p:cNvPr id="4" name="TextBox 3"/>
            <p:cNvSpPr txBox="1"/>
            <p:nvPr/>
          </p:nvSpPr>
          <p:spPr>
            <a:xfrm>
              <a:off x="36242625" y="12823923"/>
              <a:ext cx="184731" cy="1400383"/>
            </a:xfrm>
            <a:prstGeom prst="rect">
              <a:avLst/>
            </a:prstGeom>
            <a:noFill/>
          </p:spPr>
          <p:txBody>
            <a:bodyPr wrap="none" rtlCol="0">
              <a:spAutoFit/>
            </a:bodyPr>
            <a:lstStyle/>
            <a:p>
              <a:endParaRPr lang="en-US" dirty="0"/>
            </a:p>
          </p:txBody>
        </p:sp>
      </p:grpSp>
      <p:sp>
        <p:nvSpPr>
          <p:cNvPr id="123" name="Subtitle 2"/>
          <p:cNvSpPr txBox="1">
            <a:spLocks/>
          </p:cNvSpPr>
          <p:nvPr/>
        </p:nvSpPr>
        <p:spPr>
          <a:xfrm>
            <a:off x="11658116" y="13967264"/>
            <a:ext cx="12149739" cy="886289"/>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dirty="0">
                <a:solidFill>
                  <a:schemeClr val="bg1"/>
                </a:solidFill>
              </a:rPr>
              <a:t>Developmental expression of e11</a:t>
            </a:r>
          </a:p>
        </p:txBody>
      </p:sp>
      <p:sp>
        <p:nvSpPr>
          <p:cNvPr id="124" name="Subtitle 2"/>
          <p:cNvSpPr txBox="1">
            <a:spLocks/>
          </p:cNvSpPr>
          <p:nvPr/>
        </p:nvSpPr>
        <p:spPr>
          <a:xfrm>
            <a:off x="11658117" y="14980723"/>
            <a:ext cx="12140423" cy="7238592"/>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3700" dirty="0">
              <a:latin typeface="Cambria" panose="02040503050406030204" pitchFamily="18" charset="0"/>
            </a:endParaRPr>
          </a:p>
        </p:txBody>
      </p:sp>
      <p:graphicFrame>
        <p:nvGraphicFramePr>
          <p:cNvPr id="125" name="Chart 124"/>
          <p:cNvGraphicFramePr>
            <a:graphicFrameLocks/>
          </p:cNvGraphicFramePr>
          <p:nvPr>
            <p:extLst>
              <p:ext uri="{D42A27DB-BD31-4B8C-83A1-F6EECF244321}">
                <p14:modId xmlns:p14="http://schemas.microsoft.com/office/powerpoint/2010/main" val="3850583672"/>
              </p:ext>
            </p:extLst>
          </p:nvPr>
        </p:nvGraphicFramePr>
        <p:xfrm>
          <a:off x="17138238" y="15120206"/>
          <a:ext cx="6686841" cy="4844567"/>
        </p:xfrm>
        <a:graphic>
          <a:graphicData uri="http://schemas.openxmlformats.org/drawingml/2006/chart">
            <c:chart xmlns:c="http://schemas.openxmlformats.org/drawingml/2006/chart" xmlns:r="http://schemas.openxmlformats.org/officeDocument/2006/relationships" r:id="rId13"/>
          </a:graphicData>
        </a:graphic>
      </p:graphicFrame>
      <p:sp>
        <p:nvSpPr>
          <p:cNvPr id="127" name="TextBox 126"/>
          <p:cNvSpPr txBox="1"/>
          <p:nvPr/>
        </p:nvSpPr>
        <p:spPr>
          <a:xfrm>
            <a:off x="11778478" y="19937882"/>
            <a:ext cx="11772407" cy="2308324"/>
          </a:xfrm>
          <a:prstGeom prst="rect">
            <a:avLst/>
          </a:prstGeom>
          <a:noFill/>
        </p:spPr>
        <p:txBody>
          <a:bodyPr wrap="square" rtlCol="0">
            <a:spAutoFit/>
          </a:bodyPr>
          <a:lstStyle/>
          <a:p>
            <a:r>
              <a:rPr lang="en-US" sz="2400" b="1" dirty="0"/>
              <a:t>Figure 3. e11 increases over development in whole brain.</a:t>
            </a:r>
            <a:r>
              <a:rPr lang="en-US" sz="2400" dirty="0"/>
              <a:t> Mouse specific primers were located in exons 9 and 12 flanking exon 11 (Figure 1a).</a:t>
            </a:r>
            <a:r>
              <a:rPr lang="en-US" sz="2400" b="1" dirty="0"/>
              <a:t> </a:t>
            </a:r>
            <a:r>
              <a:rPr lang="en-US" sz="2400" i="1" dirty="0"/>
              <a:t>Left panel) </a:t>
            </a:r>
            <a:r>
              <a:rPr lang="en-US" sz="2400" dirty="0"/>
              <a:t>Representative RT-PCR of whole mouse brains at different post-natal ages. </a:t>
            </a:r>
            <a:r>
              <a:rPr lang="en-US" sz="2400" i="1" dirty="0"/>
              <a:t>Right panel) </a:t>
            </a:r>
            <a:r>
              <a:rPr lang="en-US" sz="2400" dirty="0"/>
              <a:t>Multiple independent RT-PCRs (3) from RNA extracted from male C57BL6/J mouse brains .Data are mean ± S.E. (%). E11 levels P0 (2.5 ± 2.5), P9 (18.4 ±5.8), P18 (51 ±5.4), P30 (56.1 ±1.5), P60 (64.6 ± 1.4), P180 (57 ± 2.3), p&lt;0.0001. </a:t>
            </a:r>
          </a:p>
        </p:txBody>
      </p:sp>
      <p:grpSp>
        <p:nvGrpSpPr>
          <p:cNvPr id="98" name="Group 97"/>
          <p:cNvGrpSpPr/>
          <p:nvPr/>
        </p:nvGrpSpPr>
        <p:grpSpPr>
          <a:xfrm>
            <a:off x="11615363" y="15120206"/>
            <a:ext cx="6256460" cy="4082419"/>
            <a:chOff x="18136699" y="15023688"/>
            <a:chExt cx="6256460" cy="4082419"/>
          </a:xfrm>
        </p:grpSpPr>
        <p:pic>
          <p:nvPicPr>
            <p:cNvPr id="126" name="Picture 125"/>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9499744" y="15392939"/>
              <a:ext cx="4289036" cy="3713168"/>
            </a:xfrm>
            <a:prstGeom prst="rect">
              <a:avLst/>
            </a:prstGeom>
          </p:spPr>
        </p:pic>
        <p:sp>
          <p:nvSpPr>
            <p:cNvPr id="128" name="TextBox 127"/>
            <p:cNvSpPr txBox="1"/>
            <p:nvPr/>
          </p:nvSpPr>
          <p:spPr>
            <a:xfrm>
              <a:off x="19393015" y="15023688"/>
              <a:ext cx="5000144" cy="461665"/>
            </a:xfrm>
            <a:prstGeom prst="rect">
              <a:avLst/>
            </a:prstGeom>
            <a:noFill/>
          </p:spPr>
          <p:txBody>
            <a:bodyPr wrap="square" rtlCol="0">
              <a:spAutoFit/>
            </a:bodyPr>
            <a:lstStyle/>
            <a:p>
              <a:r>
                <a:rPr lang="en-US" sz="1200" dirty="0">
                  <a:solidFill>
                    <a:schemeClr val="bg1"/>
                  </a:solidFill>
                </a:rPr>
                <a:t>                         </a:t>
              </a:r>
              <a:r>
                <a:rPr lang="en-US" sz="2400" dirty="0"/>
                <a:t>P0   P9  P18  P30  P60  P180    </a:t>
              </a:r>
            </a:p>
          </p:txBody>
        </p:sp>
        <p:cxnSp>
          <p:nvCxnSpPr>
            <p:cNvPr id="129" name="Straight Connector 128"/>
            <p:cNvCxnSpPr/>
            <p:nvPr/>
          </p:nvCxnSpPr>
          <p:spPr>
            <a:xfrm flipH="1">
              <a:off x="19023184" y="18895682"/>
              <a:ext cx="3365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19076198" y="17856828"/>
              <a:ext cx="3365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18166374" y="18712076"/>
              <a:ext cx="852798" cy="319932"/>
            </a:xfrm>
            <a:prstGeom prst="rect">
              <a:avLst/>
            </a:prstGeom>
            <a:noFill/>
          </p:spPr>
          <p:txBody>
            <a:bodyPr wrap="square" rtlCol="0">
              <a:spAutoFit/>
            </a:bodyPr>
            <a:lstStyle/>
            <a:p>
              <a:r>
                <a:rPr lang="en-US" sz="1600" dirty="0"/>
                <a:t>100 </a:t>
              </a:r>
              <a:r>
                <a:rPr lang="en-US" sz="1600" dirty="0" err="1"/>
                <a:t>bp</a:t>
              </a:r>
              <a:endParaRPr lang="en-US" sz="1600" dirty="0"/>
            </a:p>
          </p:txBody>
        </p:sp>
        <p:sp>
          <p:nvSpPr>
            <p:cNvPr id="132" name="TextBox 131"/>
            <p:cNvSpPr txBox="1"/>
            <p:nvPr/>
          </p:nvSpPr>
          <p:spPr>
            <a:xfrm>
              <a:off x="18136699" y="17696277"/>
              <a:ext cx="852798" cy="319932"/>
            </a:xfrm>
            <a:prstGeom prst="rect">
              <a:avLst/>
            </a:prstGeom>
            <a:noFill/>
          </p:spPr>
          <p:txBody>
            <a:bodyPr wrap="square" rtlCol="0">
              <a:spAutoFit/>
            </a:bodyPr>
            <a:lstStyle/>
            <a:p>
              <a:r>
                <a:rPr lang="en-US" sz="1600" dirty="0"/>
                <a:t>200 </a:t>
              </a:r>
              <a:r>
                <a:rPr lang="en-US" sz="1600" dirty="0" err="1"/>
                <a:t>bp</a:t>
              </a:r>
              <a:endParaRPr lang="en-US" sz="1600" dirty="0"/>
            </a:p>
          </p:txBody>
        </p:sp>
      </p:grpSp>
      <p:sp>
        <p:nvSpPr>
          <p:cNvPr id="134" name="Subtitle 2"/>
          <p:cNvSpPr txBox="1">
            <a:spLocks/>
          </p:cNvSpPr>
          <p:nvPr/>
        </p:nvSpPr>
        <p:spPr>
          <a:xfrm>
            <a:off x="11595495" y="22317583"/>
            <a:ext cx="12211263" cy="911831"/>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 </a:t>
            </a:r>
            <a:r>
              <a:rPr lang="en-US" sz="5100" dirty="0">
                <a:solidFill>
                  <a:schemeClr val="bg1"/>
                </a:solidFill>
              </a:rPr>
              <a:t>Species comparison of e11 splicing</a:t>
            </a:r>
          </a:p>
        </p:txBody>
      </p:sp>
      <p:sp>
        <p:nvSpPr>
          <p:cNvPr id="135" name="Subtitle 2"/>
          <p:cNvSpPr txBox="1">
            <a:spLocks/>
          </p:cNvSpPr>
          <p:nvPr/>
        </p:nvSpPr>
        <p:spPr>
          <a:xfrm>
            <a:off x="11621644" y="23391411"/>
            <a:ext cx="12216780" cy="9337536"/>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Cambria" panose="02040503050406030204" pitchFamily="18" charset="0"/>
            </a:endParaRPr>
          </a:p>
        </p:txBody>
      </p:sp>
      <p:graphicFrame>
        <p:nvGraphicFramePr>
          <p:cNvPr id="136" name="Chart 135">
            <a:extLst/>
          </p:cNvPr>
          <p:cNvGraphicFramePr>
            <a:graphicFrameLocks/>
          </p:cNvGraphicFramePr>
          <p:nvPr>
            <p:extLst>
              <p:ext uri="{D42A27DB-BD31-4B8C-83A1-F6EECF244321}">
                <p14:modId xmlns:p14="http://schemas.microsoft.com/office/powerpoint/2010/main" val="343409535"/>
              </p:ext>
            </p:extLst>
          </p:nvPr>
        </p:nvGraphicFramePr>
        <p:xfrm>
          <a:off x="17522343" y="23939050"/>
          <a:ext cx="5892021" cy="6149354"/>
        </p:xfrm>
        <a:graphic>
          <a:graphicData uri="http://schemas.openxmlformats.org/drawingml/2006/chart">
            <c:chart xmlns:c="http://schemas.openxmlformats.org/drawingml/2006/chart" xmlns:r="http://schemas.openxmlformats.org/officeDocument/2006/relationships" r:id="rId15"/>
          </a:graphicData>
        </a:graphic>
      </p:graphicFrame>
      <p:sp>
        <p:nvSpPr>
          <p:cNvPr id="137" name="TextBox 136"/>
          <p:cNvSpPr txBox="1"/>
          <p:nvPr/>
        </p:nvSpPr>
        <p:spPr>
          <a:xfrm>
            <a:off x="11748404" y="30358567"/>
            <a:ext cx="11832553" cy="1938992"/>
          </a:xfrm>
          <a:prstGeom prst="rect">
            <a:avLst/>
          </a:prstGeom>
          <a:noFill/>
        </p:spPr>
        <p:txBody>
          <a:bodyPr wrap="square" rtlCol="0">
            <a:spAutoFit/>
          </a:bodyPr>
          <a:lstStyle/>
          <a:p>
            <a:r>
              <a:rPr lang="en-US" sz="2400" b="1" dirty="0"/>
              <a:t>Figure 4. Inclusion of  e11 is more robust in human adult whole brain than in rat or mouse adult whole brain. </a:t>
            </a:r>
            <a:r>
              <a:rPr lang="en-US" sz="2400" dirty="0"/>
              <a:t>Species specific primers were used (Figure 1a).  </a:t>
            </a:r>
            <a:r>
              <a:rPr lang="en-US" sz="2400" i="1" dirty="0"/>
              <a:t>Left panel) </a:t>
            </a:r>
            <a:r>
              <a:rPr lang="en-US" sz="2400" dirty="0"/>
              <a:t>Representative RT-PCR of adult whole brain from human (HB), rat (RB) and mouse (MB). </a:t>
            </a:r>
            <a:r>
              <a:rPr lang="en-US" sz="2400" i="1" dirty="0"/>
              <a:t>Right panel) </a:t>
            </a:r>
            <a:r>
              <a:rPr lang="en-US" sz="2400" dirty="0"/>
              <a:t>Multiple independent RT-PCRs (3) from pooled RNA (HB and RB) or RNA extracted from 3 mice (MB). Data are mean ± S.E. (%). Human (89 ± 1.3), mouse (51 ±2.27), rat (57 ± 2.27), p&lt;0.0001. </a:t>
            </a:r>
          </a:p>
        </p:txBody>
      </p:sp>
      <p:grpSp>
        <p:nvGrpSpPr>
          <p:cNvPr id="119" name="Group 118"/>
          <p:cNvGrpSpPr/>
          <p:nvPr/>
        </p:nvGrpSpPr>
        <p:grpSpPr>
          <a:xfrm>
            <a:off x="12069080" y="24020301"/>
            <a:ext cx="5255797" cy="5707359"/>
            <a:chOff x="17948944" y="24244557"/>
            <a:chExt cx="5255797" cy="5707359"/>
          </a:xfrm>
        </p:grpSpPr>
        <p:pic>
          <p:nvPicPr>
            <p:cNvPr id="138" name="Picture 137"/>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19147442" y="24590790"/>
              <a:ext cx="4057299" cy="5361126"/>
            </a:xfrm>
            <a:prstGeom prst="rect">
              <a:avLst/>
            </a:prstGeom>
          </p:spPr>
        </p:pic>
        <p:sp>
          <p:nvSpPr>
            <p:cNvPr id="139" name="TextBox 138"/>
            <p:cNvSpPr txBox="1"/>
            <p:nvPr/>
          </p:nvSpPr>
          <p:spPr>
            <a:xfrm>
              <a:off x="19984751" y="24244557"/>
              <a:ext cx="3196503" cy="405175"/>
            </a:xfrm>
            <a:prstGeom prst="rect">
              <a:avLst/>
            </a:prstGeom>
            <a:noFill/>
          </p:spPr>
          <p:txBody>
            <a:bodyPr wrap="square" rtlCol="0">
              <a:spAutoFit/>
            </a:bodyPr>
            <a:lstStyle/>
            <a:p>
              <a:r>
                <a:rPr lang="en-US" sz="1600" b="1" dirty="0">
                  <a:solidFill>
                    <a:schemeClr val="bg1"/>
                  </a:solidFill>
                </a:rPr>
                <a:t>      </a:t>
              </a:r>
              <a:r>
                <a:rPr lang="en-US" sz="1600" b="1" dirty="0"/>
                <a:t>HB            RB            MB          NC </a:t>
              </a:r>
            </a:p>
          </p:txBody>
        </p:sp>
        <p:grpSp>
          <p:nvGrpSpPr>
            <p:cNvPr id="91" name="Group 90"/>
            <p:cNvGrpSpPr/>
            <p:nvPr/>
          </p:nvGrpSpPr>
          <p:grpSpPr>
            <a:xfrm>
              <a:off x="17948944" y="26393761"/>
              <a:ext cx="1072288" cy="2523968"/>
              <a:chOff x="17948944" y="26393761"/>
              <a:chExt cx="1072288" cy="2523968"/>
            </a:xfrm>
          </p:grpSpPr>
          <p:cxnSp>
            <p:nvCxnSpPr>
              <p:cNvPr id="140" name="Straight Connector 139"/>
              <p:cNvCxnSpPr/>
              <p:nvPr/>
            </p:nvCxnSpPr>
            <p:spPr>
              <a:xfrm flipH="1">
                <a:off x="18715823" y="28684276"/>
                <a:ext cx="3054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17948944" y="28512554"/>
                <a:ext cx="844691" cy="405175"/>
              </a:xfrm>
              <a:prstGeom prst="rect">
                <a:avLst/>
              </a:prstGeom>
              <a:noFill/>
            </p:spPr>
            <p:txBody>
              <a:bodyPr wrap="square" rtlCol="0">
                <a:spAutoFit/>
              </a:bodyPr>
              <a:lstStyle/>
              <a:p>
                <a:r>
                  <a:rPr lang="en-US" sz="1600" dirty="0"/>
                  <a:t>100 </a:t>
                </a:r>
                <a:r>
                  <a:rPr lang="en-US" sz="1600" dirty="0" err="1"/>
                  <a:t>bp</a:t>
                </a:r>
                <a:endParaRPr lang="en-US" sz="1600" dirty="0"/>
              </a:p>
            </p:txBody>
          </p:sp>
          <p:cxnSp>
            <p:nvCxnSpPr>
              <p:cNvPr id="142" name="Straight Connector 141"/>
              <p:cNvCxnSpPr/>
              <p:nvPr/>
            </p:nvCxnSpPr>
            <p:spPr>
              <a:xfrm flipH="1">
                <a:off x="18715823" y="26578519"/>
                <a:ext cx="3054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17968487" y="26393761"/>
                <a:ext cx="844691" cy="405175"/>
              </a:xfrm>
              <a:prstGeom prst="rect">
                <a:avLst/>
              </a:prstGeom>
              <a:noFill/>
            </p:spPr>
            <p:txBody>
              <a:bodyPr wrap="square" rtlCol="0">
                <a:spAutoFit/>
              </a:bodyPr>
              <a:lstStyle/>
              <a:p>
                <a:r>
                  <a:rPr lang="en-US" sz="1600" dirty="0"/>
                  <a:t>200 </a:t>
                </a:r>
                <a:r>
                  <a:rPr lang="en-US" sz="1600" dirty="0" err="1"/>
                  <a:t>bp</a:t>
                </a:r>
                <a:endParaRPr lang="en-US" sz="1600" dirty="0"/>
              </a:p>
            </p:txBody>
          </p:sp>
        </p:grpSp>
      </p:grpSp>
      <p:grpSp>
        <p:nvGrpSpPr>
          <p:cNvPr id="144" name="Group 143"/>
          <p:cNvGrpSpPr/>
          <p:nvPr/>
        </p:nvGrpSpPr>
        <p:grpSpPr>
          <a:xfrm>
            <a:off x="1300612" y="14729827"/>
            <a:ext cx="9324301" cy="2920096"/>
            <a:chOff x="1576525" y="4450120"/>
            <a:chExt cx="5625209" cy="1857159"/>
          </a:xfrm>
        </p:grpSpPr>
        <p:grpSp>
          <p:nvGrpSpPr>
            <p:cNvPr id="145" name="Group 144"/>
            <p:cNvGrpSpPr/>
            <p:nvPr/>
          </p:nvGrpSpPr>
          <p:grpSpPr>
            <a:xfrm>
              <a:off x="1576525" y="4450120"/>
              <a:ext cx="5545973" cy="1857159"/>
              <a:chOff x="2056201" y="4810676"/>
              <a:chExt cx="4660367" cy="1432970"/>
            </a:xfrm>
          </p:grpSpPr>
          <p:grpSp>
            <p:nvGrpSpPr>
              <p:cNvPr id="157" name="Group 156"/>
              <p:cNvGrpSpPr/>
              <p:nvPr/>
            </p:nvGrpSpPr>
            <p:grpSpPr>
              <a:xfrm>
                <a:off x="2056201" y="4810676"/>
                <a:ext cx="4484097" cy="1055832"/>
                <a:chOff x="384098" y="2636025"/>
                <a:chExt cx="4484097" cy="1055832"/>
              </a:xfrm>
            </p:grpSpPr>
            <p:grpSp>
              <p:nvGrpSpPr>
                <p:cNvPr id="160" name="Group 159"/>
                <p:cNvGrpSpPr/>
                <p:nvPr/>
              </p:nvGrpSpPr>
              <p:grpSpPr>
                <a:xfrm>
                  <a:off x="2146465" y="2636025"/>
                  <a:ext cx="2508248" cy="453534"/>
                  <a:chOff x="897770" y="2382025"/>
                  <a:chExt cx="2508248" cy="453534"/>
                </a:xfrm>
              </p:grpSpPr>
              <p:sp>
                <p:nvSpPr>
                  <p:cNvPr id="178" name="Line 20"/>
                  <p:cNvSpPr>
                    <a:spLocks noChangeShapeType="1"/>
                  </p:cNvSpPr>
                  <p:nvPr/>
                </p:nvSpPr>
                <p:spPr bwMode="auto">
                  <a:xfrm>
                    <a:off x="1875505" y="2632359"/>
                    <a:ext cx="44625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79" name="Line 18"/>
                  <p:cNvSpPr>
                    <a:spLocks noChangeShapeType="1"/>
                  </p:cNvSpPr>
                  <p:nvPr/>
                </p:nvSpPr>
                <p:spPr bwMode="auto">
                  <a:xfrm>
                    <a:off x="1267658" y="2630771"/>
                    <a:ext cx="226847"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80" name="Rectangle 7"/>
                  <p:cNvSpPr>
                    <a:spLocks noChangeArrowheads="1"/>
                  </p:cNvSpPr>
                  <p:nvPr/>
                </p:nvSpPr>
                <p:spPr bwMode="auto">
                  <a:xfrm>
                    <a:off x="1491660" y="2539728"/>
                    <a:ext cx="374650" cy="179388"/>
                  </a:xfrm>
                  <a:prstGeom prst="rect">
                    <a:avLst/>
                  </a:prstGeom>
                  <a:solidFill>
                    <a:schemeClr val="bg1">
                      <a:lumMod val="65000"/>
                    </a:schemeClr>
                  </a:solidFill>
                  <a:ln w="9525">
                    <a:solidFill>
                      <a:schemeClr val="tx1"/>
                    </a:solidFill>
                    <a:miter lim="800000"/>
                    <a:headEnd/>
                    <a:tailEnd/>
                  </a:ln>
                  <a:effectLst/>
                </p:spPr>
                <p:txBody>
                  <a:bodyPr wrap="none" anchor="ctr">
                    <a:prstTxWarp prst="textNoShape">
                      <a:avLst/>
                    </a:prstTxWarp>
                  </a:bodyPr>
                  <a:lstStyle/>
                  <a:p>
                    <a:pPr algn="ctr">
                      <a:defRPr/>
                    </a:pPr>
                    <a:endParaRPr lang="en-US" sz="1000" dirty="0">
                      <a:noFill/>
                      <a:latin typeface="Arial" pitchFamily="-112" charset="0"/>
                    </a:endParaRPr>
                  </a:p>
                </p:txBody>
              </p:sp>
              <p:sp>
                <p:nvSpPr>
                  <p:cNvPr id="181" name="Rectangle 5"/>
                  <p:cNvSpPr>
                    <a:spLocks noChangeArrowheads="1"/>
                  </p:cNvSpPr>
                  <p:nvPr/>
                </p:nvSpPr>
                <p:spPr bwMode="auto">
                  <a:xfrm>
                    <a:off x="897770" y="2540285"/>
                    <a:ext cx="366713" cy="179387"/>
                  </a:xfrm>
                  <a:prstGeom prst="rect">
                    <a:avLst/>
                  </a:prstGeom>
                  <a:solidFill>
                    <a:schemeClr val="bg1">
                      <a:lumMod val="65000"/>
                    </a:schemeClr>
                  </a:solidFill>
                  <a:ln w="9525">
                    <a:solidFill>
                      <a:schemeClr val="tx1"/>
                    </a:solidFill>
                    <a:miter lim="800000"/>
                    <a:headEnd/>
                    <a:tailEnd/>
                  </a:ln>
                  <a:effectLst/>
                </p:spPr>
                <p:txBody>
                  <a:bodyPr wrap="none" anchor="ctr">
                    <a:prstTxWarp prst="textNoShape">
                      <a:avLst/>
                    </a:prstTxWarp>
                  </a:bodyPr>
                  <a:lstStyle/>
                  <a:p>
                    <a:pPr algn="ctr"/>
                    <a:endParaRPr lang="en-US" sz="1000" dirty="0">
                      <a:solidFill>
                        <a:srgbClr val="7F7F7F"/>
                      </a:solidFill>
                    </a:endParaRPr>
                  </a:p>
                </p:txBody>
              </p:sp>
              <p:sp>
                <p:nvSpPr>
                  <p:cNvPr id="182" name="Rectangle 8"/>
                  <p:cNvSpPr>
                    <a:spLocks noChangeArrowheads="1"/>
                  </p:cNvSpPr>
                  <p:nvPr/>
                </p:nvSpPr>
                <p:spPr bwMode="auto">
                  <a:xfrm>
                    <a:off x="2323343" y="2540285"/>
                    <a:ext cx="366713" cy="179387"/>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pPr algn="ctr"/>
                    <a:endParaRPr lang="en-US" sz="1000" dirty="0"/>
                  </a:p>
                </p:txBody>
              </p:sp>
              <p:sp>
                <p:nvSpPr>
                  <p:cNvPr id="183" name="Rectangle 9"/>
                  <p:cNvSpPr>
                    <a:spLocks noChangeArrowheads="1"/>
                  </p:cNvSpPr>
                  <p:nvPr/>
                </p:nvSpPr>
                <p:spPr bwMode="auto">
                  <a:xfrm>
                    <a:off x="3039306" y="2540285"/>
                    <a:ext cx="366712" cy="179387"/>
                  </a:xfrm>
                  <a:prstGeom prst="rect">
                    <a:avLst/>
                  </a:prstGeom>
                  <a:solidFill>
                    <a:schemeClr val="bg1">
                      <a:lumMod val="65000"/>
                    </a:schemeClr>
                  </a:solidFill>
                  <a:ln w="9525">
                    <a:solidFill>
                      <a:schemeClr val="tx1"/>
                    </a:solidFill>
                    <a:miter lim="800000"/>
                    <a:headEnd/>
                    <a:tailEnd/>
                  </a:ln>
                  <a:effectLst/>
                </p:spPr>
                <p:txBody>
                  <a:bodyPr wrap="none" anchor="ctr">
                    <a:prstTxWarp prst="textNoShape">
                      <a:avLst/>
                    </a:prstTxWarp>
                  </a:bodyPr>
                  <a:lstStyle/>
                  <a:p>
                    <a:pPr algn="ctr"/>
                    <a:endParaRPr lang="en-US" sz="1000" dirty="0">
                      <a:solidFill>
                        <a:srgbClr val="7F7F7F"/>
                      </a:solidFill>
                    </a:endParaRPr>
                  </a:p>
                </p:txBody>
              </p:sp>
              <p:sp>
                <p:nvSpPr>
                  <p:cNvPr id="184" name="Line 21"/>
                  <p:cNvSpPr>
                    <a:spLocks noChangeShapeType="1"/>
                  </p:cNvSpPr>
                  <p:nvPr/>
                </p:nvSpPr>
                <p:spPr bwMode="auto">
                  <a:xfrm>
                    <a:off x="2691645" y="2630771"/>
                    <a:ext cx="347663" cy="1588"/>
                  </a:xfrm>
                  <a:prstGeom prst="line">
                    <a:avLst/>
                  </a:prstGeom>
                  <a:noFill/>
                  <a:ln w="12700">
                    <a:solidFill>
                      <a:schemeClr val="tx1"/>
                    </a:solidFill>
                    <a:round/>
                    <a:headEnd/>
                    <a:tailEnd/>
                  </a:ln>
                </p:spPr>
                <p:txBody>
                  <a:bodyPr>
                    <a:prstTxWarp prst="textNoShape">
                      <a:avLst/>
                    </a:prstTxWarp>
                  </a:bodyPr>
                  <a:lstStyle/>
                  <a:p>
                    <a:endParaRPr lang="en-US"/>
                  </a:p>
                </p:txBody>
              </p:sp>
              <p:cxnSp>
                <p:nvCxnSpPr>
                  <p:cNvPr id="185" name="AutoShape 105"/>
                  <p:cNvCxnSpPr>
                    <a:cxnSpLocks noChangeShapeType="1"/>
                  </p:cNvCxnSpPr>
                  <p:nvPr/>
                </p:nvCxnSpPr>
                <p:spPr bwMode="auto">
                  <a:xfrm flipV="1">
                    <a:off x="1264483" y="2406932"/>
                    <a:ext cx="113810" cy="133350"/>
                  </a:xfrm>
                  <a:prstGeom prst="straightConnector1">
                    <a:avLst/>
                  </a:prstGeom>
                  <a:noFill/>
                  <a:ln w="12700">
                    <a:solidFill>
                      <a:schemeClr val="tx1"/>
                    </a:solidFill>
                    <a:prstDash val="sysDot"/>
                    <a:round/>
                    <a:headEnd type="none" w="sm" len="sm"/>
                    <a:tailEnd type="none" w="sm" len="sm"/>
                  </a:ln>
                </p:spPr>
              </p:cxnSp>
              <p:cxnSp>
                <p:nvCxnSpPr>
                  <p:cNvPr id="186" name="AutoShape 108"/>
                  <p:cNvCxnSpPr>
                    <a:cxnSpLocks noChangeShapeType="1"/>
                  </p:cNvCxnSpPr>
                  <p:nvPr/>
                </p:nvCxnSpPr>
                <p:spPr bwMode="auto">
                  <a:xfrm flipH="1" flipV="1">
                    <a:off x="1378293" y="2406932"/>
                    <a:ext cx="117954" cy="133350"/>
                  </a:xfrm>
                  <a:prstGeom prst="straightConnector1">
                    <a:avLst/>
                  </a:prstGeom>
                  <a:noFill/>
                  <a:ln w="12700">
                    <a:solidFill>
                      <a:schemeClr val="tx1"/>
                    </a:solidFill>
                    <a:prstDash val="sysDot"/>
                    <a:round/>
                    <a:headEnd type="none" w="sm" len="sm"/>
                    <a:tailEnd type="none" w="sm" len="sm"/>
                  </a:ln>
                </p:spPr>
              </p:cxnSp>
              <p:cxnSp>
                <p:nvCxnSpPr>
                  <p:cNvPr id="187" name="AutoShape 109"/>
                  <p:cNvCxnSpPr>
                    <a:cxnSpLocks noChangeShapeType="1"/>
                  </p:cNvCxnSpPr>
                  <p:nvPr/>
                </p:nvCxnSpPr>
                <p:spPr bwMode="auto">
                  <a:xfrm flipH="1" flipV="1">
                    <a:off x="1858193" y="2718877"/>
                    <a:ext cx="588834" cy="116682"/>
                  </a:xfrm>
                  <a:prstGeom prst="straightConnector1">
                    <a:avLst/>
                  </a:prstGeom>
                  <a:noFill/>
                  <a:ln w="12700">
                    <a:solidFill>
                      <a:schemeClr val="tx1"/>
                    </a:solidFill>
                    <a:prstDash val="sysDot"/>
                    <a:round/>
                    <a:headEnd type="none" w="sm" len="sm"/>
                    <a:tailEnd type="none" w="sm" len="sm"/>
                  </a:ln>
                </p:spPr>
              </p:cxnSp>
              <p:cxnSp>
                <p:nvCxnSpPr>
                  <p:cNvPr id="188" name="AutoShape 110"/>
                  <p:cNvCxnSpPr>
                    <a:cxnSpLocks noChangeShapeType="1"/>
                  </p:cNvCxnSpPr>
                  <p:nvPr/>
                </p:nvCxnSpPr>
                <p:spPr bwMode="auto">
                  <a:xfrm flipV="1">
                    <a:off x="2447027" y="2718877"/>
                    <a:ext cx="587519" cy="116682"/>
                  </a:xfrm>
                  <a:prstGeom prst="straightConnector1">
                    <a:avLst/>
                  </a:prstGeom>
                  <a:noFill/>
                  <a:ln w="12700">
                    <a:solidFill>
                      <a:schemeClr val="tx1"/>
                    </a:solidFill>
                    <a:prstDash val="sysDot"/>
                    <a:round/>
                    <a:headEnd type="none" w="sm" len="sm"/>
                    <a:tailEnd type="none" w="sm" len="sm"/>
                  </a:ln>
                </p:spPr>
              </p:cxnSp>
              <p:cxnSp>
                <p:nvCxnSpPr>
                  <p:cNvPr id="189" name="AutoShape 111"/>
                  <p:cNvCxnSpPr>
                    <a:cxnSpLocks noChangeShapeType="1"/>
                  </p:cNvCxnSpPr>
                  <p:nvPr/>
                </p:nvCxnSpPr>
                <p:spPr bwMode="auto">
                  <a:xfrm flipH="1">
                    <a:off x="1868523" y="2394233"/>
                    <a:ext cx="222839" cy="130176"/>
                  </a:xfrm>
                  <a:prstGeom prst="straightConnector1">
                    <a:avLst/>
                  </a:prstGeom>
                  <a:noFill/>
                  <a:ln w="12700">
                    <a:solidFill>
                      <a:schemeClr val="tx1"/>
                    </a:solidFill>
                    <a:prstDash val="sysDot"/>
                    <a:round/>
                    <a:headEnd type="none" w="sm" len="sm"/>
                    <a:tailEnd type="none" w="sm" len="sm"/>
                  </a:ln>
                </p:spPr>
              </p:cxnSp>
              <p:cxnSp>
                <p:nvCxnSpPr>
                  <p:cNvPr id="190" name="AutoShape 112"/>
                  <p:cNvCxnSpPr>
                    <a:cxnSpLocks noChangeShapeType="1"/>
                  </p:cNvCxnSpPr>
                  <p:nvPr/>
                </p:nvCxnSpPr>
                <p:spPr bwMode="auto">
                  <a:xfrm>
                    <a:off x="2091362" y="2395821"/>
                    <a:ext cx="222456" cy="128588"/>
                  </a:xfrm>
                  <a:prstGeom prst="straightConnector1">
                    <a:avLst/>
                  </a:prstGeom>
                  <a:noFill/>
                  <a:ln w="12700">
                    <a:solidFill>
                      <a:schemeClr val="tx1"/>
                    </a:solidFill>
                    <a:prstDash val="sysDot"/>
                    <a:round/>
                    <a:headEnd type="none" w="sm" len="sm"/>
                    <a:tailEnd type="none" w="sm" len="sm"/>
                  </a:ln>
                </p:spPr>
              </p:cxnSp>
              <p:cxnSp>
                <p:nvCxnSpPr>
                  <p:cNvPr id="191" name="AutoShape 114"/>
                  <p:cNvCxnSpPr>
                    <a:cxnSpLocks noChangeShapeType="1"/>
                  </p:cNvCxnSpPr>
                  <p:nvPr/>
                </p:nvCxnSpPr>
                <p:spPr bwMode="auto">
                  <a:xfrm flipH="1">
                    <a:off x="2683707" y="2386695"/>
                    <a:ext cx="165822" cy="136127"/>
                  </a:xfrm>
                  <a:prstGeom prst="straightConnector1">
                    <a:avLst/>
                  </a:prstGeom>
                  <a:noFill/>
                  <a:ln w="12700">
                    <a:solidFill>
                      <a:schemeClr val="tx1"/>
                    </a:solidFill>
                    <a:prstDash val="sysDot"/>
                    <a:round/>
                    <a:headEnd type="none" w="sm" len="sm"/>
                    <a:tailEnd type="none" w="sm" len="sm"/>
                  </a:ln>
                </p:spPr>
              </p:cxnSp>
              <p:cxnSp>
                <p:nvCxnSpPr>
                  <p:cNvPr id="192" name="AutoShape 115"/>
                  <p:cNvCxnSpPr>
                    <a:cxnSpLocks noChangeShapeType="1"/>
                  </p:cNvCxnSpPr>
                  <p:nvPr/>
                </p:nvCxnSpPr>
                <p:spPr bwMode="auto">
                  <a:xfrm flipH="1" flipV="1">
                    <a:off x="2844184" y="2382025"/>
                    <a:ext cx="188773" cy="153496"/>
                  </a:xfrm>
                  <a:prstGeom prst="straightConnector1">
                    <a:avLst/>
                  </a:prstGeom>
                  <a:noFill/>
                  <a:ln w="12700">
                    <a:solidFill>
                      <a:schemeClr val="tx1"/>
                    </a:solidFill>
                    <a:prstDash val="sysDot"/>
                    <a:round/>
                    <a:headEnd type="none" w="sm" len="sm"/>
                    <a:tailEnd type="none" w="sm" len="sm"/>
                  </a:ln>
                </p:spPr>
              </p:cxnSp>
            </p:grpSp>
            <p:sp>
              <p:nvSpPr>
                <p:cNvPr id="162" name="Rectangle 56"/>
                <p:cNvSpPr>
                  <a:spLocks/>
                </p:cNvSpPr>
                <p:nvPr/>
              </p:nvSpPr>
              <p:spPr bwMode="auto">
                <a:xfrm>
                  <a:off x="3702964" y="2829946"/>
                  <a:ext cx="681334" cy="120827"/>
                </a:xfrm>
                <a:prstGeom prst="rect">
                  <a:avLst/>
                </a:prstGeom>
                <a:noFill/>
                <a:ln w="12700" cap="flat">
                  <a:noFill/>
                  <a:miter lim="800000"/>
                  <a:headEnd type="none" w="med" len="med"/>
                  <a:tailEnd type="none" w="med" len="med"/>
                </a:ln>
              </p:spPr>
              <p:txBody>
                <a:bodyPr wrap="square" lIns="0" tIns="0" rIns="0" bIns="0" anchor="ctr">
                  <a:prstTxWarp prst="textNoShape">
                    <a:avLst/>
                  </a:prstTxWarp>
                  <a:spAutoFit/>
                </a:bodyPr>
                <a:lstStyle/>
                <a:p>
                  <a:r>
                    <a:rPr lang="en-US" sz="1600" dirty="0">
                      <a:latin typeface="Calibri  "/>
                      <a:ea typeface="Gill Sans MT Italic" charset="0"/>
                      <a:cs typeface="Arial" pitchFamily="34" charset="0"/>
                      <a:sym typeface="Gill Sans MT Italic" charset="0"/>
                    </a:rPr>
                    <a:t>11</a:t>
                  </a:r>
                </a:p>
              </p:txBody>
            </p:sp>
            <p:grpSp>
              <p:nvGrpSpPr>
                <p:cNvPr id="163" name="Group 162"/>
                <p:cNvGrpSpPr/>
                <p:nvPr/>
              </p:nvGrpSpPr>
              <p:grpSpPr>
                <a:xfrm>
                  <a:off x="1981200" y="3511913"/>
                  <a:ext cx="1473198" cy="179944"/>
                  <a:chOff x="453105" y="3256996"/>
                  <a:chExt cx="1473198" cy="179944"/>
                </a:xfrm>
              </p:grpSpPr>
              <p:sp>
                <p:nvSpPr>
                  <p:cNvPr id="174" name="Rectangle 7"/>
                  <p:cNvSpPr>
                    <a:spLocks noChangeArrowheads="1"/>
                  </p:cNvSpPr>
                  <p:nvPr/>
                </p:nvSpPr>
                <p:spPr bwMode="auto">
                  <a:xfrm>
                    <a:off x="818395" y="3256996"/>
                    <a:ext cx="374650" cy="179388"/>
                  </a:xfrm>
                  <a:prstGeom prst="rect">
                    <a:avLst/>
                  </a:prstGeom>
                  <a:solidFill>
                    <a:schemeClr val="bg1">
                      <a:lumMod val="65000"/>
                    </a:schemeClr>
                  </a:solidFill>
                  <a:ln w="9525">
                    <a:solidFill>
                      <a:schemeClr val="tx1"/>
                    </a:solidFill>
                    <a:miter lim="800000"/>
                    <a:headEnd/>
                    <a:tailEnd/>
                  </a:ln>
                  <a:effectLst/>
                </p:spPr>
                <p:txBody>
                  <a:bodyPr wrap="none" anchor="ctr">
                    <a:prstTxWarp prst="textNoShape">
                      <a:avLst/>
                    </a:prstTxWarp>
                  </a:bodyPr>
                  <a:lstStyle/>
                  <a:p>
                    <a:pPr algn="ctr">
                      <a:defRPr/>
                    </a:pPr>
                    <a:endParaRPr lang="en-US" sz="1000" dirty="0">
                      <a:noFill/>
                      <a:latin typeface="Arial" pitchFamily="-112" charset="0"/>
                    </a:endParaRPr>
                  </a:p>
                </p:txBody>
              </p:sp>
              <p:sp>
                <p:nvSpPr>
                  <p:cNvPr id="175" name="Rectangle 5"/>
                  <p:cNvSpPr>
                    <a:spLocks noChangeArrowheads="1"/>
                  </p:cNvSpPr>
                  <p:nvPr/>
                </p:nvSpPr>
                <p:spPr bwMode="auto">
                  <a:xfrm>
                    <a:off x="453105" y="3257553"/>
                    <a:ext cx="366713" cy="179387"/>
                  </a:xfrm>
                  <a:prstGeom prst="rect">
                    <a:avLst/>
                  </a:prstGeom>
                  <a:solidFill>
                    <a:schemeClr val="bg1">
                      <a:lumMod val="65000"/>
                    </a:schemeClr>
                  </a:solidFill>
                  <a:ln w="9525">
                    <a:solidFill>
                      <a:schemeClr val="tx1"/>
                    </a:solidFill>
                    <a:miter lim="800000"/>
                    <a:headEnd/>
                    <a:tailEnd/>
                  </a:ln>
                  <a:effectLst/>
                </p:spPr>
                <p:txBody>
                  <a:bodyPr wrap="none" anchor="ctr">
                    <a:prstTxWarp prst="textNoShape">
                      <a:avLst/>
                    </a:prstTxWarp>
                  </a:bodyPr>
                  <a:lstStyle/>
                  <a:p>
                    <a:pPr algn="ctr"/>
                    <a:endParaRPr lang="en-US" sz="1000" dirty="0">
                      <a:solidFill>
                        <a:srgbClr val="7F7F7F"/>
                      </a:solidFill>
                    </a:endParaRPr>
                  </a:p>
                </p:txBody>
              </p:sp>
              <p:sp>
                <p:nvSpPr>
                  <p:cNvPr id="176" name="Rectangle 8"/>
                  <p:cNvSpPr>
                    <a:spLocks noChangeArrowheads="1"/>
                  </p:cNvSpPr>
                  <p:nvPr/>
                </p:nvSpPr>
                <p:spPr bwMode="auto">
                  <a:xfrm>
                    <a:off x="1192878" y="3257553"/>
                    <a:ext cx="366713" cy="179387"/>
                  </a:xfrm>
                  <a:prstGeom prst="rect">
                    <a:avLst/>
                  </a:prstGeom>
                  <a:pattFill prst="ltUpDiag">
                    <a:fgClr>
                      <a:schemeClr val="tx1"/>
                    </a:fgClr>
                    <a:bgClr>
                      <a:schemeClr val="bg1"/>
                    </a:bgClr>
                  </a:pattFill>
                  <a:ln w="9525">
                    <a:solidFill>
                      <a:schemeClr val="tx1"/>
                    </a:solidFill>
                    <a:miter lim="800000"/>
                    <a:headEnd/>
                    <a:tailEnd/>
                  </a:ln>
                </p:spPr>
                <p:txBody>
                  <a:bodyPr wrap="none" anchor="ctr">
                    <a:prstTxWarp prst="textNoShape">
                      <a:avLst/>
                    </a:prstTxWarp>
                  </a:bodyPr>
                  <a:lstStyle/>
                  <a:p>
                    <a:pPr algn="ctr"/>
                    <a:endParaRPr lang="en-US" sz="1000" dirty="0"/>
                  </a:p>
                </p:txBody>
              </p:sp>
              <p:sp>
                <p:nvSpPr>
                  <p:cNvPr id="177" name="Rectangle 9"/>
                  <p:cNvSpPr>
                    <a:spLocks noChangeArrowheads="1"/>
                  </p:cNvSpPr>
                  <p:nvPr/>
                </p:nvSpPr>
                <p:spPr bwMode="auto">
                  <a:xfrm>
                    <a:off x="1559591" y="3257553"/>
                    <a:ext cx="366712" cy="179387"/>
                  </a:xfrm>
                  <a:prstGeom prst="rect">
                    <a:avLst/>
                  </a:prstGeom>
                  <a:solidFill>
                    <a:schemeClr val="bg1">
                      <a:lumMod val="65000"/>
                    </a:schemeClr>
                  </a:solidFill>
                  <a:ln w="9525">
                    <a:solidFill>
                      <a:schemeClr val="tx1"/>
                    </a:solidFill>
                    <a:miter lim="800000"/>
                    <a:headEnd/>
                    <a:tailEnd/>
                  </a:ln>
                  <a:effectLst/>
                </p:spPr>
                <p:txBody>
                  <a:bodyPr wrap="none" anchor="ctr">
                    <a:prstTxWarp prst="textNoShape">
                      <a:avLst/>
                    </a:prstTxWarp>
                  </a:bodyPr>
                  <a:lstStyle/>
                  <a:p>
                    <a:pPr algn="ctr"/>
                    <a:endParaRPr lang="en-US" sz="1000" dirty="0">
                      <a:solidFill>
                        <a:srgbClr val="7F7F7F"/>
                      </a:solidFill>
                    </a:endParaRPr>
                  </a:p>
                </p:txBody>
              </p:sp>
            </p:grpSp>
            <p:grpSp>
              <p:nvGrpSpPr>
                <p:cNvPr id="164" name="Group 163"/>
                <p:cNvGrpSpPr/>
                <p:nvPr/>
              </p:nvGrpSpPr>
              <p:grpSpPr>
                <a:xfrm>
                  <a:off x="3756947" y="3510717"/>
                  <a:ext cx="1111248" cy="179944"/>
                  <a:chOff x="2071101" y="3256439"/>
                  <a:chExt cx="1111248" cy="179944"/>
                </a:xfrm>
              </p:grpSpPr>
              <p:sp>
                <p:nvSpPr>
                  <p:cNvPr id="171" name="Rectangle 7"/>
                  <p:cNvSpPr>
                    <a:spLocks noChangeArrowheads="1"/>
                  </p:cNvSpPr>
                  <p:nvPr/>
                </p:nvSpPr>
                <p:spPr bwMode="auto">
                  <a:xfrm>
                    <a:off x="2436391" y="3256439"/>
                    <a:ext cx="374650" cy="179388"/>
                  </a:xfrm>
                  <a:prstGeom prst="rect">
                    <a:avLst/>
                  </a:prstGeom>
                  <a:solidFill>
                    <a:schemeClr val="bg1">
                      <a:lumMod val="65000"/>
                    </a:schemeClr>
                  </a:solidFill>
                  <a:ln w="9525">
                    <a:solidFill>
                      <a:schemeClr val="tx1"/>
                    </a:solidFill>
                    <a:miter lim="800000"/>
                    <a:headEnd/>
                    <a:tailEnd/>
                  </a:ln>
                  <a:effectLst/>
                </p:spPr>
                <p:txBody>
                  <a:bodyPr wrap="none" anchor="ctr">
                    <a:prstTxWarp prst="textNoShape">
                      <a:avLst/>
                    </a:prstTxWarp>
                  </a:bodyPr>
                  <a:lstStyle/>
                  <a:p>
                    <a:pPr algn="ctr">
                      <a:defRPr/>
                    </a:pPr>
                    <a:endParaRPr lang="en-US" sz="1000" dirty="0">
                      <a:noFill/>
                      <a:latin typeface="Arial" pitchFamily="-112" charset="0"/>
                    </a:endParaRPr>
                  </a:p>
                </p:txBody>
              </p:sp>
              <p:sp>
                <p:nvSpPr>
                  <p:cNvPr id="172" name="Rectangle 5"/>
                  <p:cNvSpPr>
                    <a:spLocks noChangeArrowheads="1"/>
                  </p:cNvSpPr>
                  <p:nvPr/>
                </p:nvSpPr>
                <p:spPr bwMode="auto">
                  <a:xfrm>
                    <a:off x="2071101" y="3256996"/>
                    <a:ext cx="366713" cy="179387"/>
                  </a:xfrm>
                  <a:prstGeom prst="rect">
                    <a:avLst/>
                  </a:prstGeom>
                  <a:solidFill>
                    <a:schemeClr val="bg1">
                      <a:lumMod val="65000"/>
                    </a:schemeClr>
                  </a:solidFill>
                  <a:ln w="9525">
                    <a:solidFill>
                      <a:schemeClr val="tx1"/>
                    </a:solidFill>
                    <a:miter lim="800000"/>
                    <a:headEnd/>
                    <a:tailEnd/>
                  </a:ln>
                  <a:effectLst/>
                </p:spPr>
                <p:txBody>
                  <a:bodyPr wrap="none" anchor="ctr">
                    <a:prstTxWarp prst="textNoShape">
                      <a:avLst/>
                    </a:prstTxWarp>
                  </a:bodyPr>
                  <a:lstStyle/>
                  <a:p>
                    <a:pPr algn="ctr"/>
                    <a:endParaRPr lang="en-US" sz="1000" dirty="0">
                      <a:solidFill>
                        <a:srgbClr val="7F7F7F"/>
                      </a:solidFill>
                    </a:endParaRPr>
                  </a:p>
                </p:txBody>
              </p:sp>
              <p:sp>
                <p:nvSpPr>
                  <p:cNvPr id="173" name="Rectangle 9"/>
                  <p:cNvSpPr>
                    <a:spLocks noChangeArrowheads="1"/>
                  </p:cNvSpPr>
                  <p:nvPr/>
                </p:nvSpPr>
                <p:spPr bwMode="auto">
                  <a:xfrm>
                    <a:off x="2815637" y="3256996"/>
                    <a:ext cx="366712" cy="179387"/>
                  </a:xfrm>
                  <a:prstGeom prst="rect">
                    <a:avLst/>
                  </a:prstGeom>
                  <a:solidFill>
                    <a:schemeClr val="bg1">
                      <a:lumMod val="65000"/>
                    </a:schemeClr>
                  </a:solidFill>
                  <a:ln w="9525">
                    <a:solidFill>
                      <a:schemeClr val="tx1"/>
                    </a:solidFill>
                    <a:miter lim="800000"/>
                    <a:headEnd/>
                    <a:tailEnd/>
                  </a:ln>
                  <a:effectLst/>
                </p:spPr>
                <p:txBody>
                  <a:bodyPr wrap="none" anchor="ctr">
                    <a:prstTxWarp prst="textNoShape">
                      <a:avLst/>
                    </a:prstTxWarp>
                  </a:bodyPr>
                  <a:lstStyle/>
                  <a:p>
                    <a:pPr algn="ctr"/>
                    <a:endParaRPr lang="en-US" sz="1000" dirty="0">
                      <a:solidFill>
                        <a:srgbClr val="7F7F7F"/>
                      </a:solidFill>
                    </a:endParaRPr>
                  </a:p>
                </p:txBody>
              </p:sp>
            </p:grpSp>
            <p:grpSp>
              <p:nvGrpSpPr>
                <p:cNvPr id="165" name="Group 164"/>
                <p:cNvGrpSpPr/>
                <p:nvPr/>
              </p:nvGrpSpPr>
              <p:grpSpPr>
                <a:xfrm>
                  <a:off x="2927680" y="3215763"/>
                  <a:ext cx="1211139" cy="216127"/>
                  <a:chOff x="1678985" y="2907902"/>
                  <a:chExt cx="1211139" cy="216127"/>
                </a:xfrm>
              </p:grpSpPr>
              <p:cxnSp>
                <p:nvCxnSpPr>
                  <p:cNvPr id="169" name="Straight Arrow Connector 168"/>
                  <p:cNvCxnSpPr/>
                  <p:nvPr/>
                </p:nvCxnSpPr>
                <p:spPr>
                  <a:xfrm flipH="1">
                    <a:off x="1678985" y="2907902"/>
                    <a:ext cx="155991" cy="21612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a:off x="2734133" y="2907902"/>
                    <a:ext cx="155991" cy="21612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6" name="Rectangle 8"/>
                <p:cNvSpPr>
                  <a:spLocks noChangeArrowheads="1"/>
                </p:cNvSpPr>
                <p:nvPr/>
              </p:nvSpPr>
              <p:spPr bwMode="auto">
                <a:xfrm>
                  <a:off x="2719246" y="3512192"/>
                  <a:ext cx="366713" cy="179387"/>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pPr algn="ctr"/>
                  <a:endParaRPr lang="en-US" sz="1000" dirty="0"/>
                </a:p>
              </p:txBody>
            </p:sp>
            <p:sp>
              <p:nvSpPr>
                <p:cNvPr id="167" name="TextBox 166"/>
                <p:cNvSpPr txBox="1"/>
                <p:nvPr/>
              </p:nvSpPr>
              <p:spPr>
                <a:xfrm>
                  <a:off x="384098" y="2725227"/>
                  <a:ext cx="1197996" cy="226551"/>
                </a:xfrm>
                <a:prstGeom prst="rect">
                  <a:avLst/>
                </a:prstGeom>
                <a:noFill/>
              </p:spPr>
              <p:txBody>
                <a:bodyPr wrap="none" rtlCol="0">
                  <a:spAutoFit/>
                </a:bodyPr>
                <a:lstStyle/>
                <a:p>
                  <a:r>
                    <a:rPr lang="en-US" sz="2400" dirty="0">
                      <a:latin typeface="Calibri" panose="020F0502020204030204" pitchFamily="34" charset="0"/>
                      <a:cs typeface="Arial"/>
                    </a:rPr>
                    <a:t>Ca</a:t>
                  </a:r>
                  <a:r>
                    <a:rPr lang="en-US" sz="2400" baseline="-25000" dirty="0">
                      <a:latin typeface="Calibri" panose="020F0502020204030204" pitchFamily="34" charset="0"/>
                      <a:cs typeface="Arial"/>
                    </a:rPr>
                    <a:t>V</a:t>
                  </a:r>
                  <a:r>
                    <a:rPr lang="en-US" sz="2400" dirty="0">
                      <a:latin typeface="Calibri" panose="020F0502020204030204" pitchFamily="34" charset="0"/>
                      <a:cs typeface="Arial"/>
                    </a:rPr>
                    <a:t>1.3 </a:t>
                  </a:r>
                  <a:r>
                    <a:rPr lang="en-US" sz="2400" i="1" dirty="0">
                      <a:latin typeface="Calibri" panose="020F0502020204030204" pitchFamily="34" charset="0"/>
                      <a:cs typeface="Arial"/>
                    </a:rPr>
                    <a:t>pre-mRNA</a:t>
                  </a:r>
                </a:p>
              </p:txBody>
            </p:sp>
            <p:sp>
              <p:nvSpPr>
                <p:cNvPr id="168" name="TextBox 167"/>
                <p:cNvSpPr txBox="1"/>
                <p:nvPr/>
              </p:nvSpPr>
              <p:spPr>
                <a:xfrm>
                  <a:off x="384098" y="3446752"/>
                  <a:ext cx="941202" cy="226551"/>
                </a:xfrm>
                <a:prstGeom prst="rect">
                  <a:avLst/>
                </a:prstGeom>
                <a:noFill/>
              </p:spPr>
              <p:txBody>
                <a:bodyPr wrap="none" rtlCol="0">
                  <a:spAutoFit/>
                </a:bodyPr>
                <a:lstStyle/>
                <a:p>
                  <a:r>
                    <a:rPr lang="en-US" sz="2400" dirty="0">
                      <a:latin typeface="Calibri" panose="020F0502020204030204" pitchFamily="34" charset="0"/>
                      <a:cs typeface="Arial" panose="020B0604020202020204" pitchFamily="34" charset="0"/>
                    </a:rPr>
                    <a:t>Ca</a:t>
                  </a:r>
                  <a:r>
                    <a:rPr lang="en-US" sz="2400" baseline="-25000" dirty="0">
                      <a:latin typeface="Calibri" panose="020F0502020204030204" pitchFamily="34" charset="0"/>
                      <a:cs typeface="Arial" panose="020B0604020202020204" pitchFamily="34" charset="0"/>
                    </a:rPr>
                    <a:t>V</a:t>
                  </a:r>
                  <a:r>
                    <a:rPr lang="en-US" sz="2400" dirty="0">
                      <a:latin typeface="Calibri" panose="020F0502020204030204" pitchFamily="34" charset="0"/>
                      <a:cs typeface="Arial" panose="020B0604020202020204" pitchFamily="34" charset="0"/>
                    </a:rPr>
                    <a:t>1.3</a:t>
                  </a:r>
                  <a:r>
                    <a:rPr lang="en-US" sz="2400" i="1" dirty="0">
                      <a:latin typeface="Calibri" panose="020F0502020204030204" pitchFamily="34" charset="0"/>
                      <a:cs typeface="Arial" panose="020B0604020202020204" pitchFamily="34" charset="0"/>
                    </a:rPr>
                    <a:t> mRNA</a:t>
                  </a:r>
                </a:p>
              </p:txBody>
            </p:sp>
          </p:grpSp>
          <p:sp>
            <p:nvSpPr>
              <p:cNvPr id="158" name="TextBox 157"/>
              <p:cNvSpPr txBox="1"/>
              <p:nvPr/>
            </p:nvSpPr>
            <p:spPr>
              <a:xfrm>
                <a:off x="3913376" y="6017095"/>
                <a:ext cx="1029769" cy="226551"/>
              </a:xfrm>
              <a:prstGeom prst="rect">
                <a:avLst/>
              </a:prstGeom>
              <a:noFill/>
            </p:spPr>
            <p:txBody>
              <a:bodyPr wrap="square" rtlCol="0">
                <a:spAutoFit/>
              </a:bodyPr>
              <a:lstStyle/>
              <a:p>
                <a:r>
                  <a:rPr lang="en-US" sz="2400" dirty="0">
                    <a:latin typeface="Calibri" panose="020F0502020204030204" pitchFamily="34" charset="0"/>
                  </a:rPr>
                  <a:t>+11 </a:t>
                </a:r>
                <a:r>
                  <a:rPr lang="en-US" sz="2400" dirty="0"/>
                  <a:t>isoform</a:t>
                </a:r>
              </a:p>
            </p:txBody>
          </p:sp>
          <p:sp>
            <p:nvSpPr>
              <p:cNvPr id="159" name="TextBox 158"/>
              <p:cNvSpPr txBox="1"/>
              <p:nvPr/>
            </p:nvSpPr>
            <p:spPr>
              <a:xfrm>
                <a:off x="5373969" y="6017095"/>
                <a:ext cx="1342599" cy="226551"/>
              </a:xfrm>
              <a:prstGeom prst="rect">
                <a:avLst/>
              </a:prstGeom>
              <a:noFill/>
            </p:spPr>
            <p:txBody>
              <a:bodyPr wrap="square" rtlCol="0">
                <a:spAutoFit/>
              </a:bodyPr>
              <a:lstStyle/>
              <a:p>
                <a:r>
                  <a:rPr lang="el-GR" sz="2400" dirty="0"/>
                  <a:t>Δ</a:t>
                </a:r>
                <a:r>
                  <a:rPr lang="en-US" sz="2400" dirty="0"/>
                  <a:t>11 isoform</a:t>
                </a:r>
              </a:p>
            </p:txBody>
          </p:sp>
        </p:grpSp>
        <p:sp>
          <p:nvSpPr>
            <p:cNvPr id="146" name="TextBox 145"/>
            <p:cNvSpPr txBox="1"/>
            <p:nvPr/>
          </p:nvSpPr>
          <p:spPr>
            <a:xfrm>
              <a:off x="4465180" y="4684066"/>
              <a:ext cx="473136" cy="215318"/>
            </a:xfrm>
            <a:prstGeom prst="rect">
              <a:avLst/>
            </a:prstGeom>
            <a:noFill/>
          </p:spPr>
          <p:txBody>
            <a:bodyPr wrap="square" rtlCol="0">
              <a:spAutoFit/>
            </a:bodyPr>
            <a:lstStyle/>
            <a:p>
              <a:r>
                <a:rPr lang="en-US" sz="1600" dirty="0">
                  <a:latin typeface="Calibri  "/>
                </a:rPr>
                <a:t>10</a:t>
              </a:r>
            </a:p>
          </p:txBody>
        </p:sp>
        <p:sp>
          <p:nvSpPr>
            <p:cNvPr id="147" name="TextBox 146"/>
            <p:cNvSpPr txBox="1"/>
            <p:nvPr/>
          </p:nvSpPr>
          <p:spPr>
            <a:xfrm>
              <a:off x="6302355" y="4698202"/>
              <a:ext cx="413727" cy="215318"/>
            </a:xfrm>
            <a:prstGeom prst="rect">
              <a:avLst/>
            </a:prstGeom>
            <a:noFill/>
          </p:spPr>
          <p:txBody>
            <a:bodyPr wrap="square" rtlCol="0">
              <a:spAutoFit/>
            </a:bodyPr>
            <a:lstStyle/>
            <a:p>
              <a:r>
                <a:rPr lang="en-US" sz="1600" dirty="0">
                  <a:latin typeface="Calibri  "/>
                  <a:ea typeface="Arial" charset="0"/>
                  <a:cs typeface="Arial" charset="0"/>
                </a:rPr>
                <a:t>12</a:t>
              </a:r>
            </a:p>
          </p:txBody>
        </p:sp>
        <p:sp>
          <p:nvSpPr>
            <p:cNvPr id="148" name="TextBox 147"/>
            <p:cNvSpPr txBox="1"/>
            <p:nvPr/>
          </p:nvSpPr>
          <p:spPr>
            <a:xfrm>
              <a:off x="3778502" y="4692732"/>
              <a:ext cx="323575" cy="215318"/>
            </a:xfrm>
            <a:prstGeom prst="rect">
              <a:avLst/>
            </a:prstGeom>
            <a:noFill/>
          </p:spPr>
          <p:txBody>
            <a:bodyPr wrap="square" rtlCol="0">
              <a:spAutoFit/>
            </a:bodyPr>
            <a:lstStyle/>
            <a:p>
              <a:r>
                <a:rPr lang="en-US" sz="1600" dirty="0">
                  <a:latin typeface="Calibri  "/>
                  <a:ea typeface="Arial" charset="0"/>
                  <a:cs typeface="Arial" charset="0"/>
                </a:rPr>
                <a:t>9</a:t>
              </a:r>
            </a:p>
          </p:txBody>
        </p:sp>
        <p:sp>
          <p:nvSpPr>
            <p:cNvPr id="150" name="TextBox 149"/>
            <p:cNvSpPr txBox="1"/>
            <p:nvPr/>
          </p:nvSpPr>
          <p:spPr>
            <a:xfrm>
              <a:off x="3592134" y="5621716"/>
              <a:ext cx="354904" cy="215318"/>
            </a:xfrm>
            <a:prstGeom prst="rect">
              <a:avLst/>
            </a:prstGeom>
            <a:noFill/>
          </p:spPr>
          <p:txBody>
            <a:bodyPr wrap="square" rtlCol="0">
              <a:spAutoFit/>
            </a:bodyPr>
            <a:lstStyle/>
            <a:p>
              <a:r>
                <a:rPr lang="en-US" sz="1600" dirty="0">
                  <a:latin typeface="Calibri  "/>
                  <a:ea typeface="Arial" charset="0"/>
                  <a:cs typeface="Arial" charset="0"/>
                </a:rPr>
                <a:t>9</a:t>
              </a:r>
            </a:p>
          </p:txBody>
        </p:sp>
        <p:sp>
          <p:nvSpPr>
            <p:cNvPr id="151" name="TextBox 150"/>
            <p:cNvSpPr txBox="1"/>
            <p:nvPr/>
          </p:nvSpPr>
          <p:spPr>
            <a:xfrm flipH="1">
              <a:off x="4010856" y="5613663"/>
              <a:ext cx="561665" cy="215318"/>
            </a:xfrm>
            <a:prstGeom prst="rect">
              <a:avLst/>
            </a:prstGeom>
            <a:noFill/>
          </p:spPr>
          <p:txBody>
            <a:bodyPr wrap="square" rtlCol="0">
              <a:spAutoFit/>
            </a:bodyPr>
            <a:lstStyle/>
            <a:p>
              <a:r>
                <a:rPr lang="en-US" sz="1600" dirty="0">
                  <a:latin typeface="Calibri  "/>
                  <a:ea typeface="Arial" charset="0"/>
                  <a:cs typeface="Arial" charset="0"/>
                </a:rPr>
                <a:t>10</a:t>
              </a:r>
            </a:p>
          </p:txBody>
        </p:sp>
        <p:sp>
          <p:nvSpPr>
            <p:cNvPr id="152" name="TextBox 151"/>
            <p:cNvSpPr txBox="1"/>
            <p:nvPr/>
          </p:nvSpPr>
          <p:spPr>
            <a:xfrm>
              <a:off x="4456120" y="5601863"/>
              <a:ext cx="662601" cy="215318"/>
            </a:xfrm>
            <a:prstGeom prst="rect">
              <a:avLst/>
            </a:prstGeom>
            <a:noFill/>
          </p:spPr>
          <p:txBody>
            <a:bodyPr wrap="square" rtlCol="0">
              <a:spAutoFit/>
            </a:bodyPr>
            <a:lstStyle/>
            <a:p>
              <a:r>
                <a:rPr lang="en-US" sz="1600" dirty="0">
                  <a:latin typeface="Calibri  "/>
                  <a:ea typeface="Arial" charset="0"/>
                  <a:cs typeface="Arial" charset="0"/>
                </a:rPr>
                <a:t>11</a:t>
              </a:r>
            </a:p>
          </p:txBody>
        </p:sp>
        <p:sp>
          <p:nvSpPr>
            <p:cNvPr id="153" name="TextBox 152"/>
            <p:cNvSpPr txBox="1"/>
            <p:nvPr/>
          </p:nvSpPr>
          <p:spPr>
            <a:xfrm>
              <a:off x="4870252" y="5609646"/>
              <a:ext cx="582622" cy="215318"/>
            </a:xfrm>
            <a:prstGeom prst="rect">
              <a:avLst/>
            </a:prstGeom>
            <a:noFill/>
          </p:spPr>
          <p:txBody>
            <a:bodyPr wrap="square" rtlCol="0">
              <a:spAutoFit/>
            </a:bodyPr>
            <a:lstStyle/>
            <a:p>
              <a:r>
                <a:rPr lang="en-US" sz="1600" dirty="0">
                  <a:latin typeface="Calibri  "/>
                  <a:ea typeface="Arial" charset="0"/>
                  <a:cs typeface="Arial" charset="0"/>
                </a:rPr>
                <a:t>12</a:t>
              </a:r>
            </a:p>
          </p:txBody>
        </p:sp>
        <p:sp>
          <p:nvSpPr>
            <p:cNvPr id="154" name="TextBox 153"/>
            <p:cNvSpPr txBox="1"/>
            <p:nvPr/>
          </p:nvSpPr>
          <p:spPr>
            <a:xfrm>
              <a:off x="5735524" y="5630380"/>
              <a:ext cx="267618" cy="215318"/>
            </a:xfrm>
            <a:prstGeom prst="rect">
              <a:avLst/>
            </a:prstGeom>
            <a:noFill/>
          </p:spPr>
          <p:txBody>
            <a:bodyPr wrap="square" rtlCol="0">
              <a:spAutoFit/>
            </a:bodyPr>
            <a:lstStyle/>
            <a:p>
              <a:r>
                <a:rPr lang="en-US" sz="1600" dirty="0">
                  <a:latin typeface="Calibri  "/>
                  <a:ea typeface="Arial" charset="0"/>
                  <a:cs typeface="Arial" charset="0"/>
                </a:rPr>
                <a:t>9</a:t>
              </a:r>
            </a:p>
          </p:txBody>
        </p:sp>
        <p:sp>
          <p:nvSpPr>
            <p:cNvPr id="155" name="TextBox 154"/>
            <p:cNvSpPr txBox="1"/>
            <p:nvPr/>
          </p:nvSpPr>
          <p:spPr>
            <a:xfrm>
              <a:off x="6133346" y="5630380"/>
              <a:ext cx="426112" cy="215318"/>
            </a:xfrm>
            <a:prstGeom prst="rect">
              <a:avLst/>
            </a:prstGeom>
            <a:noFill/>
          </p:spPr>
          <p:txBody>
            <a:bodyPr wrap="square" rtlCol="0">
              <a:spAutoFit/>
            </a:bodyPr>
            <a:lstStyle/>
            <a:p>
              <a:r>
                <a:rPr lang="en-US" sz="1600" dirty="0">
                  <a:latin typeface="Calibri  "/>
                  <a:ea typeface="Arial" charset="0"/>
                  <a:cs typeface="Arial" charset="0"/>
                </a:rPr>
                <a:t>10</a:t>
              </a:r>
            </a:p>
          </p:txBody>
        </p:sp>
        <p:sp>
          <p:nvSpPr>
            <p:cNvPr id="156" name="TextBox 155"/>
            <p:cNvSpPr txBox="1"/>
            <p:nvPr/>
          </p:nvSpPr>
          <p:spPr>
            <a:xfrm>
              <a:off x="6550101" y="5621872"/>
              <a:ext cx="651633" cy="215318"/>
            </a:xfrm>
            <a:prstGeom prst="rect">
              <a:avLst/>
            </a:prstGeom>
            <a:noFill/>
          </p:spPr>
          <p:txBody>
            <a:bodyPr wrap="square" rtlCol="0">
              <a:spAutoFit/>
            </a:bodyPr>
            <a:lstStyle/>
            <a:p>
              <a:r>
                <a:rPr lang="en-US" sz="1600" dirty="0">
                  <a:latin typeface="Calibri  "/>
                  <a:ea typeface="Arial" charset="0"/>
                  <a:cs typeface="Arial" charset="0"/>
                </a:rPr>
                <a:t>12</a:t>
              </a:r>
            </a:p>
          </p:txBody>
        </p:sp>
      </p:grpSp>
      <p:sp>
        <p:nvSpPr>
          <p:cNvPr id="40" name="Rectangle 39"/>
          <p:cNvSpPr/>
          <p:nvPr/>
        </p:nvSpPr>
        <p:spPr>
          <a:xfrm>
            <a:off x="7594231" y="22681296"/>
            <a:ext cx="2490611" cy="2263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11668059" y="5985892"/>
            <a:ext cx="6437565" cy="4097881"/>
            <a:chOff x="17174278" y="6212383"/>
            <a:chExt cx="6762398" cy="4211498"/>
          </a:xfrm>
        </p:grpSpPr>
        <p:sp>
          <p:nvSpPr>
            <p:cNvPr id="70" name="TextBox 69"/>
            <p:cNvSpPr txBox="1"/>
            <p:nvPr/>
          </p:nvSpPr>
          <p:spPr>
            <a:xfrm>
              <a:off x="18980138" y="6212383"/>
              <a:ext cx="4956538" cy="461665"/>
            </a:xfrm>
            <a:prstGeom prst="rect">
              <a:avLst/>
            </a:prstGeom>
            <a:noFill/>
          </p:spPr>
          <p:txBody>
            <a:bodyPr wrap="square" rtlCol="0">
              <a:spAutoFit/>
            </a:bodyPr>
            <a:lstStyle/>
            <a:p>
              <a:r>
                <a:rPr lang="en-US" sz="1200" dirty="0">
                  <a:solidFill>
                    <a:schemeClr val="bg1"/>
                  </a:solidFill>
                </a:rPr>
                <a:t> </a:t>
              </a:r>
              <a:r>
                <a:rPr lang="en-US" sz="2400" b="1" dirty="0"/>
                <a:t>FB   HB   CB   CC   HC  SC  DRG  SN  NC</a:t>
              </a:r>
            </a:p>
          </p:txBody>
        </p:sp>
        <p:cxnSp>
          <p:nvCxnSpPr>
            <p:cNvPr id="225" name="Straight Connector 224"/>
            <p:cNvCxnSpPr/>
            <p:nvPr/>
          </p:nvCxnSpPr>
          <p:spPr>
            <a:xfrm flipH="1">
              <a:off x="17904509" y="9906359"/>
              <a:ext cx="3023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7" name="TextBox 226"/>
            <p:cNvSpPr txBox="1"/>
            <p:nvPr/>
          </p:nvSpPr>
          <p:spPr>
            <a:xfrm>
              <a:off x="17174278" y="9758638"/>
              <a:ext cx="916304" cy="347941"/>
            </a:xfrm>
            <a:prstGeom prst="rect">
              <a:avLst/>
            </a:prstGeom>
            <a:noFill/>
          </p:spPr>
          <p:txBody>
            <a:bodyPr wrap="square" rtlCol="0">
              <a:spAutoFit/>
            </a:bodyPr>
            <a:lstStyle/>
            <a:p>
              <a:r>
                <a:rPr lang="en-US" sz="1600" dirty="0"/>
                <a:t>100 </a:t>
              </a:r>
              <a:r>
                <a:rPr lang="en-US" sz="1600" dirty="0" err="1"/>
                <a:t>bp</a:t>
              </a:r>
              <a:endParaRPr lang="en-US" sz="1600" dirty="0"/>
            </a:p>
          </p:txBody>
        </p:sp>
        <p:cxnSp>
          <p:nvCxnSpPr>
            <p:cNvPr id="88" name="Straight Connector 87"/>
            <p:cNvCxnSpPr/>
            <p:nvPr/>
          </p:nvCxnSpPr>
          <p:spPr>
            <a:xfrm flipH="1">
              <a:off x="17948944" y="8928572"/>
              <a:ext cx="3023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17174278" y="8759295"/>
              <a:ext cx="842512" cy="338554"/>
            </a:xfrm>
            <a:prstGeom prst="rect">
              <a:avLst/>
            </a:prstGeom>
            <a:noFill/>
          </p:spPr>
          <p:txBody>
            <a:bodyPr wrap="square" rtlCol="0">
              <a:spAutoFit/>
            </a:bodyPr>
            <a:lstStyle/>
            <a:p>
              <a:r>
                <a:rPr lang="en-US" sz="1600" dirty="0"/>
                <a:t>200 </a:t>
              </a:r>
              <a:r>
                <a:rPr lang="en-US" sz="1600" dirty="0" err="1"/>
                <a:t>bp</a:t>
              </a:r>
              <a:endParaRPr lang="en-US" sz="1600" dirty="0"/>
            </a:p>
          </p:txBody>
        </p:sp>
        <p:pic>
          <p:nvPicPr>
            <p:cNvPr id="41" name="Picture 40"/>
            <p:cNvPicPr>
              <a:picLocks noChangeAspect="1"/>
            </p:cNvPicPr>
            <p:nvPr/>
          </p:nvPicPr>
          <p:blipFill rotWithShape="1">
            <a:blip r:embed="rId17" cstate="print">
              <a:extLst>
                <a:ext uri="{28A0092B-C50C-407E-A947-70E740481C1C}">
                  <a14:useLocalDpi xmlns:a14="http://schemas.microsoft.com/office/drawing/2010/main"/>
                </a:ext>
              </a:extLst>
            </a:blip>
            <a:srcRect/>
            <a:stretch/>
          </p:blipFill>
          <p:spPr>
            <a:xfrm>
              <a:off x="18265979" y="6667949"/>
              <a:ext cx="5477939" cy="3755932"/>
            </a:xfrm>
            <a:prstGeom prst="rect">
              <a:avLst/>
            </a:prstGeom>
          </p:spPr>
        </p:pic>
      </p:grpSp>
      <p:grpSp>
        <p:nvGrpSpPr>
          <p:cNvPr id="120" name="Group 119"/>
          <p:cNvGrpSpPr/>
          <p:nvPr/>
        </p:nvGrpSpPr>
        <p:grpSpPr>
          <a:xfrm>
            <a:off x="24459039" y="16996613"/>
            <a:ext cx="4336725" cy="2634922"/>
            <a:chOff x="23940166" y="17333902"/>
            <a:chExt cx="5038631" cy="3048926"/>
          </a:xfrm>
        </p:grpSpPr>
        <p:pic>
          <p:nvPicPr>
            <p:cNvPr id="11" name="Picture 10"/>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a:off x="25091583" y="17795565"/>
              <a:ext cx="3695501" cy="2587263"/>
            </a:xfrm>
            <a:prstGeom prst="rect">
              <a:avLst/>
            </a:prstGeom>
          </p:spPr>
        </p:pic>
        <p:sp>
          <p:nvSpPr>
            <p:cNvPr id="68" name="TextBox 67"/>
            <p:cNvSpPr txBox="1"/>
            <p:nvPr/>
          </p:nvSpPr>
          <p:spPr>
            <a:xfrm>
              <a:off x="26704603" y="17333902"/>
              <a:ext cx="2274194" cy="570072"/>
            </a:xfrm>
            <a:prstGeom prst="rect">
              <a:avLst/>
            </a:prstGeom>
            <a:noFill/>
          </p:spPr>
          <p:txBody>
            <a:bodyPr wrap="square" rtlCol="0">
              <a:spAutoFit/>
            </a:bodyPr>
            <a:lstStyle/>
            <a:p>
              <a:r>
                <a:rPr lang="en-US" sz="2400" dirty="0"/>
                <a:t>  ND    D4 </a:t>
              </a:r>
            </a:p>
          </p:txBody>
        </p:sp>
        <p:cxnSp>
          <p:nvCxnSpPr>
            <p:cNvPr id="61" name="Straight Connector 60"/>
            <p:cNvCxnSpPr/>
            <p:nvPr/>
          </p:nvCxnSpPr>
          <p:spPr>
            <a:xfrm flipH="1">
              <a:off x="24784489" y="20104792"/>
              <a:ext cx="307094" cy="10409"/>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flipH="1">
              <a:off x="24773554" y="19393851"/>
              <a:ext cx="282624" cy="2474"/>
            </a:xfrm>
            <a:prstGeom prst="line">
              <a:avLst/>
            </a:prstGeom>
          </p:spPr>
          <p:style>
            <a:lnRef idx="1">
              <a:schemeClr val="dk1"/>
            </a:lnRef>
            <a:fillRef idx="0">
              <a:schemeClr val="dk1"/>
            </a:fillRef>
            <a:effectRef idx="0">
              <a:schemeClr val="dk1"/>
            </a:effectRef>
            <a:fontRef idx="minor">
              <a:schemeClr val="tx1"/>
            </a:fontRef>
          </p:style>
        </p:cxnSp>
        <p:sp>
          <p:nvSpPr>
            <p:cNvPr id="65" name="TextBox 64"/>
            <p:cNvSpPr txBox="1"/>
            <p:nvPr/>
          </p:nvSpPr>
          <p:spPr>
            <a:xfrm>
              <a:off x="23947452" y="19908918"/>
              <a:ext cx="967204" cy="391748"/>
            </a:xfrm>
            <a:prstGeom prst="rect">
              <a:avLst/>
            </a:prstGeom>
            <a:noFill/>
          </p:spPr>
          <p:txBody>
            <a:bodyPr wrap="square" rtlCol="0">
              <a:spAutoFit/>
            </a:bodyPr>
            <a:lstStyle/>
            <a:p>
              <a:r>
                <a:rPr lang="en-US" sz="1600" dirty="0"/>
                <a:t>100bp</a:t>
              </a:r>
            </a:p>
          </p:txBody>
        </p:sp>
        <p:sp>
          <p:nvSpPr>
            <p:cNvPr id="66" name="TextBox 65"/>
            <p:cNvSpPr txBox="1"/>
            <p:nvPr/>
          </p:nvSpPr>
          <p:spPr>
            <a:xfrm>
              <a:off x="23940166" y="19198812"/>
              <a:ext cx="866266" cy="391748"/>
            </a:xfrm>
            <a:prstGeom prst="rect">
              <a:avLst/>
            </a:prstGeom>
            <a:noFill/>
          </p:spPr>
          <p:txBody>
            <a:bodyPr wrap="square" rtlCol="0">
              <a:spAutoFit/>
            </a:bodyPr>
            <a:lstStyle/>
            <a:p>
              <a:r>
                <a:rPr lang="en-US" sz="1600" dirty="0"/>
                <a:t>200bp</a:t>
              </a:r>
            </a:p>
          </p:txBody>
        </p:sp>
      </p:grpSp>
      <p:grpSp>
        <p:nvGrpSpPr>
          <p:cNvPr id="43" name="Group 42"/>
          <p:cNvGrpSpPr/>
          <p:nvPr/>
        </p:nvGrpSpPr>
        <p:grpSpPr>
          <a:xfrm>
            <a:off x="30792685" y="26807127"/>
            <a:ext cx="4906537" cy="3399089"/>
            <a:chOff x="30769093" y="23408058"/>
            <a:chExt cx="4906537" cy="3399089"/>
          </a:xfrm>
        </p:grpSpPr>
        <p:sp>
          <p:nvSpPr>
            <p:cNvPr id="233" name="TextBox 232"/>
            <p:cNvSpPr txBox="1"/>
            <p:nvPr/>
          </p:nvSpPr>
          <p:spPr>
            <a:xfrm>
              <a:off x="31514664" y="23860755"/>
              <a:ext cx="4160966" cy="461665"/>
            </a:xfrm>
            <a:prstGeom prst="rect">
              <a:avLst/>
            </a:prstGeom>
            <a:noFill/>
          </p:spPr>
          <p:txBody>
            <a:bodyPr wrap="square" rtlCol="0">
              <a:spAutoFit/>
            </a:bodyPr>
            <a:lstStyle/>
            <a:p>
              <a:r>
                <a:rPr lang="en-US" sz="2400" dirty="0"/>
                <a:t>5’      3’    Both    D4     ND</a:t>
              </a:r>
            </a:p>
          </p:txBody>
        </p:sp>
        <p:sp>
          <p:nvSpPr>
            <p:cNvPr id="73" name="TextBox 72"/>
            <p:cNvSpPr txBox="1"/>
            <p:nvPr/>
          </p:nvSpPr>
          <p:spPr>
            <a:xfrm>
              <a:off x="31486415" y="23408058"/>
              <a:ext cx="2013659" cy="461665"/>
            </a:xfrm>
            <a:prstGeom prst="rect">
              <a:avLst/>
            </a:prstGeom>
            <a:noFill/>
          </p:spPr>
          <p:txBody>
            <a:bodyPr wrap="square" rtlCol="0">
              <a:spAutoFit/>
            </a:bodyPr>
            <a:lstStyle/>
            <a:p>
              <a:r>
                <a:rPr lang="en-US" sz="2400" dirty="0"/>
                <a:t>Morpholinos</a:t>
              </a:r>
            </a:p>
          </p:txBody>
        </p:sp>
        <p:cxnSp>
          <p:nvCxnSpPr>
            <p:cNvPr id="86" name="Straight Connector 85"/>
            <p:cNvCxnSpPr/>
            <p:nvPr/>
          </p:nvCxnSpPr>
          <p:spPr>
            <a:xfrm flipV="1">
              <a:off x="31486415" y="23851787"/>
              <a:ext cx="1859680" cy="17936"/>
            </a:xfrm>
            <a:prstGeom prst="line">
              <a:avLst/>
            </a:prstGeom>
          </p:spPr>
          <p:style>
            <a:lnRef idx="1">
              <a:schemeClr val="dk1"/>
            </a:lnRef>
            <a:fillRef idx="0">
              <a:schemeClr val="dk1"/>
            </a:fillRef>
            <a:effectRef idx="0">
              <a:schemeClr val="dk1"/>
            </a:effectRef>
            <a:fontRef idx="minor">
              <a:schemeClr val="tx1"/>
            </a:fontRef>
          </p:style>
        </p:cxnSp>
        <p:cxnSp>
          <p:nvCxnSpPr>
            <p:cNvPr id="92" name="Straight Connector 91"/>
            <p:cNvCxnSpPr/>
            <p:nvPr/>
          </p:nvCxnSpPr>
          <p:spPr>
            <a:xfrm>
              <a:off x="31488767" y="23869723"/>
              <a:ext cx="0" cy="257416"/>
            </a:xfrm>
            <a:prstGeom prst="line">
              <a:avLst/>
            </a:prstGeom>
          </p:spPr>
          <p:style>
            <a:lnRef idx="1">
              <a:schemeClr val="dk1"/>
            </a:lnRef>
            <a:fillRef idx="0">
              <a:schemeClr val="dk1"/>
            </a:fillRef>
            <a:effectRef idx="0">
              <a:schemeClr val="dk1"/>
            </a:effectRef>
            <a:fontRef idx="minor">
              <a:schemeClr val="tx1"/>
            </a:fontRef>
          </p:style>
        </p:cxnSp>
        <p:cxnSp>
          <p:nvCxnSpPr>
            <p:cNvPr id="113" name="Straight Connector 112"/>
            <p:cNvCxnSpPr/>
            <p:nvPr/>
          </p:nvCxnSpPr>
          <p:spPr>
            <a:xfrm>
              <a:off x="33346095" y="23851787"/>
              <a:ext cx="0" cy="257736"/>
            </a:xfrm>
            <a:prstGeom prst="line">
              <a:avLst/>
            </a:prstGeom>
          </p:spPr>
          <p:style>
            <a:lnRef idx="1">
              <a:schemeClr val="dk1"/>
            </a:lnRef>
            <a:fillRef idx="0">
              <a:schemeClr val="dk1"/>
            </a:fillRef>
            <a:effectRef idx="0">
              <a:schemeClr val="dk1"/>
            </a:effectRef>
            <a:fontRef idx="minor">
              <a:schemeClr val="tx1"/>
            </a:fontRef>
          </p:style>
        </p:cxnSp>
        <p:pic>
          <p:nvPicPr>
            <p:cNvPr id="42" name="Picture 41"/>
            <p:cNvPicPr>
              <a:picLocks noChangeAspect="1"/>
            </p:cNvPicPr>
            <p:nvPr/>
          </p:nvPicPr>
          <p:blipFill rotWithShape="1">
            <a:blip r:embed="rId19" cstate="print">
              <a:extLst>
                <a:ext uri="{28A0092B-C50C-407E-A947-70E740481C1C}">
                  <a14:useLocalDpi xmlns:a14="http://schemas.microsoft.com/office/drawing/2010/main"/>
                </a:ext>
              </a:extLst>
            </a:blip>
            <a:srcRect/>
            <a:stretch/>
          </p:blipFill>
          <p:spPr>
            <a:xfrm>
              <a:off x="30769093" y="24228784"/>
              <a:ext cx="4044571" cy="2578363"/>
            </a:xfrm>
            <a:prstGeom prst="rect">
              <a:avLst/>
            </a:prstGeom>
          </p:spPr>
        </p:pic>
      </p:grpSp>
      <p:grpSp>
        <p:nvGrpSpPr>
          <p:cNvPr id="218" name="Group 217"/>
          <p:cNvGrpSpPr/>
          <p:nvPr/>
        </p:nvGrpSpPr>
        <p:grpSpPr>
          <a:xfrm>
            <a:off x="29342412" y="28913980"/>
            <a:ext cx="1081015" cy="802185"/>
            <a:chOff x="17940217" y="25939893"/>
            <a:chExt cx="1081015" cy="2744383"/>
          </a:xfrm>
        </p:grpSpPr>
        <p:cxnSp>
          <p:nvCxnSpPr>
            <p:cNvPr id="219" name="Straight Connector 218"/>
            <p:cNvCxnSpPr/>
            <p:nvPr/>
          </p:nvCxnSpPr>
          <p:spPr>
            <a:xfrm flipH="1">
              <a:off x="18715823" y="28684276"/>
              <a:ext cx="3054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0" name="TextBox 219"/>
            <p:cNvSpPr txBox="1"/>
            <p:nvPr/>
          </p:nvSpPr>
          <p:spPr>
            <a:xfrm>
              <a:off x="17940217" y="28134680"/>
              <a:ext cx="844691" cy="405175"/>
            </a:xfrm>
            <a:prstGeom prst="rect">
              <a:avLst/>
            </a:prstGeom>
            <a:noFill/>
          </p:spPr>
          <p:txBody>
            <a:bodyPr wrap="square" rtlCol="0">
              <a:spAutoFit/>
            </a:bodyPr>
            <a:lstStyle/>
            <a:p>
              <a:r>
                <a:rPr lang="en-US" sz="1600" dirty="0"/>
                <a:t>100 </a:t>
              </a:r>
              <a:r>
                <a:rPr lang="en-US" sz="1600" dirty="0" err="1"/>
                <a:t>bp</a:t>
              </a:r>
              <a:endParaRPr lang="en-US" sz="1600" dirty="0"/>
            </a:p>
          </p:txBody>
        </p:sp>
        <p:cxnSp>
          <p:nvCxnSpPr>
            <p:cNvPr id="221" name="Straight Connector 220"/>
            <p:cNvCxnSpPr/>
            <p:nvPr/>
          </p:nvCxnSpPr>
          <p:spPr>
            <a:xfrm flipH="1">
              <a:off x="18715823" y="26578519"/>
              <a:ext cx="3054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TextBox 221"/>
            <p:cNvSpPr txBox="1"/>
            <p:nvPr/>
          </p:nvSpPr>
          <p:spPr>
            <a:xfrm>
              <a:off x="17963767" y="25939893"/>
              <a:ext cx="844691" cy="405175"/>
            </a:xfrm>
            <a:prstGeom prst="rect">
              <a:avLst/>
            </a:prstGeom>
            <a:noFill/>
          </p:spPr>
          <p:txBody>
            <a:bodyPr wrap="square" rtlCol="0">
              <a:spAutoFit/>
            </a:bodyPr>
            <a:lstStyle/>
            <a:p>
              <a:r>
                <a:rPr lang="en-US" sz="1600" dirty="0"/>
                <a:t>200 </a:t>
              </a:r>
              <a:r>
                <a:rPr lang="en-US" sz="1600" dirty="0" err="1"/>
                <a:t>bp</a:t>
              </a:r>
              <a:endParaRPr lang="en-US" sz="1600" dirty="0"/>
            </a:p>
          </p:txBody>
        </p:sp>
      </p:grpSp>
      <p:cxnSp>
        <p:nvCxnSpPr>
          <p:cNvPr id="116" name="Straight Arrow Connector 115"/>
          <p:cNvCxnSpPr/>
          <p:nvPr/>
        </p:nvCxnSpPr>
        <p:spPr>
          <a:xfrm>
            <a:off x="4932011" y="15486182"/>
            <a:ext cx="55493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8" name="Straight Arrow Connector 117"/>
          <p:cNvCxnSpPr/>
          <p:nvPr/>
        </p:nvCxnSpPr>
        <p:spPr>
          <a:xfrm flipH="1">
            <a:off x="8988858" y="15486182"/>
            <a:ext cx="48814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031" name="Picture 1030"/>
          <p:cNvPicPr>
            <a:picLocks noChangeAspect="1"/>
          </p:cNvPicPr>
          <p:nvPr/>
        </p:nvPicPr>
        <p:blipFill>
          <a:blip r:embed="rId20"/>
          <a:stretch>
            <a:fillRect/>
          </a:stretch>
        </p:blipFill>
        <p:spPr>
          <a:xfrm>
            <a:off x="22897290" y="26859600"/>
            <a:ext cx="6240829" cy="3474075"/>
          </a:xfrm>
          <a:prstGeom prst="rect">
            <a:avLst/>
          </a:prstGeom>
        </p:spPr>
      </p:pic>
      <p:sp>
        <p:nvSpPr>
          <p:cNvPr id="297" name="Subtitle 2"/>
          <p:cNvSpPr txBox="1">
            <a:spLocks/>
          </p:cNvSpPr>
          <p:nvPr/>
        </p:nvSpPr>
        <p:spPr>
          <a:xfrm>
            <a:off x="24096169" y="23399860"/>
            <a:ext cx="11005499" cy="9329085"/>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Cambria" panose="02040503050406030204" pitchFamily="18" charset="0"/>
            </a:endParaRPr>
          </a:p>
        </p:txBody>
      </p:sp>
      <p:graphicFrame>
        <p:nvGraphicFramePr>
          <p:cNvPr id="298" name="Chart 297">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06419183"/>
              </p:ext>
            </p:extLst>
          </p:nvPr>
        </p:nvGraphicFramePr>
        <p:xfrm>
          <a:off x="18190369" y="6275549"/>
          <a:ext cx="5511214" cy="4015576"/>
        </p:xfrm>
        <a:graphic>
          <a:graphicData uri="http://schemas.openxmlformats.org/drawingml/2006/chart">
            <c:chart xmlns:c="http://schemas.openxmlformats.org/drawingml/2006/chart" xmlns:r="http://schemas.openxmlformats.org/officeDocument/2006/relationships" r:id="rId21"/>
          </a:graphicData>
        </a:graphic>
      </p:graphicFrame>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2.xml><?xml version="1.0" encoding="utf-8"?>
<ds:datastoreItem xmlns:ds="http://schemas.openxmlformats.org/officeDocument/2006/customXml" ds:itemID="{E8B49EBC-8012-49EB-A634-9AC004CF8E8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3680</TotalTime>
  <Words>1725</Words>
  <Application>Microsoft Office PowerPoint</Application>
  <PresentationFormat>Custom</PresentationFormat>
  <Paragraphs>151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vt:lpstr>
      <vt:lpstr>Calibri Light</vt:lpstr>
      <vt:lpstr>Cambria</vt:lpstr>
      <vt:lpstr>Gill Sans MT Italic</vt:lpstr>
      <vt:lpstr>Office Theme</vt:lpstr>
      <vt:lpstr>Assessing the role of Cacna1d pre-mRNA splicing on gene expression LaCarubba B, Savage K, Bunda A, Foxall T, Andrade A Department Of Biological Sciences,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Localadmin</cp:lastModifiedBy>
  <cp:revision>275</cp:revision>
  <cp:lastPrinted>2017-04-07T19:31:07Z</cp:lastPrinted>
  <dcterms:created xsi:type="dcterms:W3CDTF">2016-03-05T16:55:12Z</dcterms:created>
  <dcterms:modified xsi:type="dcterms:W3CDTF">2017-04-07T19:44:40Z</dcterms:modified>
</cp:coreProperties>
</file>