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wdp" ContentType="image/vnd.ms-photo"/>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8" r:id="rId2"/>
  </p:sldIdLst>
  <p:sldSz cx="43891200" cy="32918400"/>
  <p:notesSz cx="6858000" cy="9144000"/>
  <p:defaultTextStyle>
    <a:defPPr>
      <a:defRPr lang="en-US"/>
    </a:defPPr>
    <a:lvl1pPr marL="0" algn="l" defTabSz="3862426" rtl="0" eaLnBrk="1" latinLnBrk="0" hangingPunct="1">
      <a:defRPr sz="7603" kern="1200">
        <a:solidFill>
          <a:schemeClr val="tx1"/>
        </a:solidFill>
        <a:latin typeface="+mn-lt"/>
        <a:ea typeface="+mn-ea"/>
        <a:cs typeface="+mn-cs"/>
      </a:defRPr>
    </a:lvl1pPr>
    <a:lvl2pPr marL="1931213" algn="l" defTabSz="3862426" rtl="0" eaLnBrk="1" latinLnBrk="0" hangingPunct="1">
      <a:defRPr sz="7603" kern="1200">
        <a:solidFill>
          <a:schemeClr val="tx1"/>
        </a:solidFill>
        <a:latin typeface="+mn-lt"/>
        <a:ea typeface="+mn-ea"/>
        <a:cs typeface="+mn-cs"/>
      </a:defRPr>
    </a:lvl2pPr>
    <a:lvl3pPr marL="3862426" algn="l" defTabSz="3862426" rtl="0" eaLnBrk="1" latinLnBrk="0" hangingPunct="1">
      <a:defRPr sz="7603" kern="1200">
        <a:solidFill>
          <a:schemeClr val="tx1"/>
        </a:solidFill>
        <a:latin typeface="+mn-lt"/>
        <a:ea typeface="+mn-ea"/>
        <a:cs typeface="+mn-cs"/>
      </a:defRPr>
    </a:lvl3pPr>
    <a:lvl4pPr marL="5793638" algn="l" defTabSz="3862426" rtl="0" eaLnBrk="1" latinLnBrk="0" hangingPunct="1">
      <a:defRPr sz="7603" kern="1200">
        <a:solidFill>
          <a:schemeClr val="tx1"/>
        </a:solidFill>
        <a:latin typeface="+mn-lt"/>
        <a:ea typeface="+mn-ea"/>
        <a:cs typeface="+mn-cs"/>
      </a:defRPr>
    </a:lvl4pPr>
    <a:lvl5pPr marL="7724851" algn="l" defTabSz="3862426" rtl="0" eaLnBrk="1" latinLnBrk="0" hangingPunct="1">
      <a:defRPr sz="7603" kern="1200">
        <a:solidFill>
          <a:schemeClr val="tx1"/>
        </a:solidFill>
        <a:latin typeface="+mn-lt"/>
        <a:ea typeface="+mn-ea"/>
        <a:cs typeface="+mn-cs"/>
      </a:defRPr>
    </a:lvl5pPr>
    <a:lvl6pPr marL="9656064" algn="l" defTabSz="3862426" rtl="0" eaLnBrk="1" latinLnBrk="0" hangingPunct="1">
      <a:defRPr sz="7603" kern="1200">
        <a:solidFill>
          <a:schemeClr val="tx1"/>
        </a:solidFill>
        <a:latin typeface="+mn-lt"/>
        <a:ea typeface="+mn-ea"/>
        <a:cs typeface="+mn-cs"/>
      </a:defRPr>
    </a:lvl6pPr>
    <a:lvl7pPr marL="11587277" algn="l" defTabSz="3862426" rtl="0" eaLnBrk="1" latinLnBrk="0" hangingPunct="1">
      <a:defRPr sz="7603" kern="1200">
        <a:solidFill>
          <a:schemeClr val="tx1"/>
        </a:solidFill>
        <a:latin typeface="+mn-lt"/>
        <a:ea typeface="+mn-ea"/>
        <a:cs typeface="+mn-cs"/>
      </a:defRPr>
    </a:lvl7pPr>
    <a:lvl8pPr marL="13518490" algn="l" defTabSz="3862426" rtl="0" eaLnBrk="1" latinLnBrk="0" hangingPunct="1">
      <a:defRPr sz="7603" kern="1200">
        <a:solidFill>
          <a:schemeClr val="tx1"/>
        </a:solidFill>
        <a:latin typeface="+mn-lt"/>
        <a:ea typeface="+mn-ea"/>
        <a:cs typeface="+mn-cs"/>
      </a:defRPr>
    </a:lvl8pPr>
    <a:lvl9pPr marL="15449702" algn="l" defTabSz="3862426" rtl="0" eaLnBrk="1" latinLnBrk="0" hangingPunct="1">
      <a:defRPr sz="76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1F02"/>
    <a:srgbClr val="EBEAED"/>
    <a:srgbClr val="EFEEF0"/>
    <a:srgbClr val="3D2463"/>
    <a:srgbClr val="C7B393"/>
    <a:srgbClr val="AE9162"/>
    <a:srgbClr val="5C5240"/>
    <a:srgbClr val="6E6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05" autoAdjust="0"/>
    <p:restoredTop sz="97963" autoAdjust="0"/>
  </p:normalViewPr>
  <p:slideViewPr>
    <p:cSldViewPr snapToGrid="0">
      <p:cViewPr>
        <p:scale>
          <a:sx n="80" d="100"/>
          <a:sy n="80" d="100"/>
        </p:scale>
        <p:origin x="-5552" y="144"/>
      </p:cViewPr>
      <p:guideLst>
        <p:guide orient="horz" pos="10368"/>
        <p:guide pos="13824"/>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ajb6492/Library/Containers/com.microsoft.Excel/Data/Library/Preferences/AutoRecovery/FC%20+18a%20Hom%20&amp;%20WT%20Graphs%20as%20of%204-2-17%20(version%201).xlsb" TargetMode="Externa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oleObject" Target="file:////Users/ajb6492/Library/Application%20Support/Box/Box%20Edit/Documents/143269028156/FC%20+18a%20Hom%20&amp;%20WT%20Graphs%20as%20of%204-2-17.xlsx" TargetMode="External"/></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oleObject" Target="file:////Users/ajb6492/Library/Application%20Support/Box/Box%20Edit/Documents/143269028156/FC%20+18a%20Hom%20&amp;%20WT%20Graphs%20as%20of%204-2-17.xlsx" TargetMode="External"/></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oleObject" Target="file:////Users/ajb6492/Library/Application%20Support/Box/Box%20Edit/Documents/143269028156/FC%20+18a%20Hom%20&amp;%20WT%20Graphs%20as%20of%204-2-17.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ajb6492/Library/Application%20Support/Box/Box%20Edit/Documents/143269028156/FC%20+18a%20Hom%20&amp;%20WT%20Graphs%20as%20of%204-2-17.xlsx" TargetMode="External"/><Relationship Id="rId4" Type="http://schemas.openxmlformats.org/officeDocument/2006/relationships/chartUserShapes" Target="../drawings/drawing1.xm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Users/ajb6492/Library/Containers/com.microsoft.Excel/Data/Library/Preferences/AutoRecovery/FC%20+18a%20Hom%20&amp;%20WT%20Graphs%20as%20of%204-2-17%20(version%201).xlsb"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Users/ajb6492/Library/Containers/com.microsoft.Excel/Data/Library/Preferences/AutoRecovery/FC%20+18a%20Hom%20&amp;%20WT%20Graphs%20as%20of%204-2-17%20(version%201).xlsb"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Users/ajb6492/Library/Application%20Support/Box/Box%20Edit/Documents/143269028156/FC%20+18a%20Hom%20&amp;%20WT%20Graphs%20as%20of%204-2-17.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Users/ajb6492/Library/Application%20Support/Box/Box%20Edit/Documents/143269028156/FC%20+18a%20Hom%20&amp;%20WT%20Graphs%20as%20of%204-2-17.xlsx" TargetMode="Externa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Users/ajb6492/Library/Application%20Support/Box/Box%20Edit/Documents/143269028156/FC%20+18a%20Hom%20&amp;%20WT%20Graphs%20as%20of%204-2-17.xlsx" TargetMode="Externa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file:////Users/ajb6492/Library/Application%20Support/Box/Box%20Edit/Documents/143269028156/FC%20+18a%20Hom%20&amp;%20WT%20Graphs%20as%20of%204-2-17.xlsx" TargetMode="Externa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file:////Users/ajb6492/Library/Application%20Support/Box/Box%20Edit/Documents/143269028156/FC%20+18a%20Hom%20&amp;%20WT%20Graphs%20as%20of%204-2-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smtClean="0">
                <a:solidFill>
                  <a:schemeClr val="tx1"/>
                </a:solidFill>
              </a:rPr>
              <a:t>Extinction Recall: Female</a:t>
            </a:r>
            <a:r>
              <a:rPr lang="en-US" sz="2400" baseline="0" dirty="0" smtClean="0">
                <a:solidFill>
                  <a:schemeClr val="tx1"/>
                </a:solidFill>
              </a:rPr>
              <a:t> </a:t>
            </a:r>
            <a:r>
              <a:rPr lang="en-US" sz="2400" baseline="0" dirty="0">
                <a:solidFill>
                  <a:schemeClr val="tx1"/>
                </a:solidFill>
              </a:rPr>
              <a:t>Freezing Behavior</a:t>
            </a:r>
            <a:endParaRPr lang="en-US" sz="2400" dirty="0">
              <a:solidFill>
                <a:schemeClr val="tx1"/>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1"/>
          <c:order val="0"/>
          <c:tx>
            <c:v>+18a Females</c:v>
          </c:tx>
          <c:spPr>
            <a:ln w="25400" cap="rnd">
              <a:noFill/>
              <a:round/>
            </a:ln>
            <a:effectLst/>
          </c:spPr>
          <c:marker>
            <c:symbol val="circle"/>
            <c:size val="5"/>
            <c:spPr>
              <a:solidFill>
                <a:schemeClr val="accent3"/>
              </a:solidFill>
              <a:ln w="15875">
                <a:solidFill>
                  <a:schemeClr val="accent3"/>
                </a:solidFill>
              </a:ln>
              <a:effectLst/>
            </c:spPr>
          </c:marker>
          <c:errBars>
            <c:errDir val="y"/>
            <c:errBarType val="both"/>
            <c:errValType val="cust"/>
            <c:noEndCap val="0"/>
            <c:plus>
              <c:numRef>
                <c:f>'Conbination Graphs'!$E$177:$E$207</c:f>
                <c:numCache>
                  <c:formatCode>General</c:formatCode>
                  <c:ptCount val="31"/>
                  <c:pt idx="0">
                    <c:v>2.72521327238302</c:v>
                  </c:pt>
                  <c:pt idx="1">
                    <c:v>7.71109332192775</c:v>
                  </c:pt>
                  <c:pt idx="2">
                    <c:v>10.3125105478601</c:v>
                  </c:pt>
                  <c:pt idx="3">
                    <c:v>8.296613750540125</c:v>
                  </c:pt>
                  <c:pt idx="4">
                    <c:v>5.213252080660958</c:v>
                  </c:pt>
                  <c:pt idx="5">
                    <c:v>2.904317773315286</c:v>
                  </c:pt>
                  <c:pt idx="6">
                    <c:v>4.347100637277364</c:v>
                  </c:pt>
                  <c:pt idx="7">
                    <c:v>7.999509587163241</c:v>
                  </c:pt>
                  <c:pt idx="8">
                    <c:v>5.234050172393561</c:v>
                  </c:pt>
                  <c:pt idx="9">
                    <c:v>3.1229492585264</c:v>
                  </c:pt>
                  <c:pt idx="10">
                    <c:v>7.581491432803903</c:v>
                  </c:pt>
                  <c:pt idx="11">
                    <c:v>5.123645392929027</c:v>
                  </c:pt>
                  <c:pt idx="12">
                    <c:v>4.001776011758444</c:v>
                  </c:pt>
                  <c:pt idx="13">
                    <c:v>9.048596129053468</c:v>
                  </c:pt>
                  <c:pt idx="14">
                    <c:v>1.698332919387552</c:v>
                  </c:pt>
                  <c:pt idx="15">
                    <c:v>1.971024675544405</c:v>
                  </c:pt>
                  <c:pt idx="16">
                    <c:v>8.37712935893295</c:v>
                  </c:pt>
                  <c:pt idx="17">
                    <c:v>7.497141659258204</c:v>
                  </c:pt>
                  <c:pt idx="18">
                    <c:v>11.73183445345812</c:v>
                  </c:pt>
                  <c:pt idx="19">
                    <c:v>2.10436870031992</c:v>
                  </c:pt>
                  <c:pt idx="20">
                    <c:v>6.439538362412919</c:v>
                  </c:pt>
                  <c:pt idx="21">
                    <c:v>4.870521051041868</c:v>
                  </c:pt>
                  <c:pt idx="22">
                    <c:v>6.29140114720574</c:v>
                  </c:pt>
                  <c:pt idx="23">
                    <c:v>3.61055456300006</c:v>
                  </c:pt>
                  <c:pt idx="24">
                    <c:v>1.390344915807167</c:v>
                  </c:pt>
                  <c:pt idx="25">
                    <c:v>2.950101716411522</c:v>
                  </c:pt>
                  <c:pt idx="26">
                    <c:v>2.762714714296898</c:v>
                  </c:pt>
                  <c:pt idx="27">
                    <c:v>1.79548282458736</c:v>
                  </c:pt>
                  <c:pt idx="28">
                    <c:v>3.657901982500385</c:v>
                  </c:pt>
                  <c:pt idx="29">
                    <c:v>3.282534736077108</c:v>
                  </c:pt>
                  <c:pt idx="30">
                    <c:v>0.887807984776352</c:v>
                  </c:pt>
                </c:numCache>
              </c:numRef>
            </c:plus>
            <c:minus>
              <c:numRef>
                <c:f>'Conbination Graphs'!$E$177:$E$207</c:f>
                <c:numCache>
                  <c:formatCode>General</c:formatCode>
                  <c:ptCount val="31"/>
                  <c:pt idx="0">
                    <c:v>2.72521327238302</c:v>
                  </c:pt>
                  <c:pt idx="1">
                    <c:v>7.71109332192775</c:v>
                  </c:pt>
                  <c:pt idx="2">
                    <c:v>10.3125105478601</c:v>
                  </c:pt>
                  <c:pt idx="3">
                    <c:v>8.296613750540125</c:v>
                  </c:pt>
                  <c:pt idx="4">
                    <c:v>5.213252080660958</c:v>
                  </c:pt>
                  <c:pt idx="5">
                    <c:v>2.904317773315286</c:v>
                  </c:pt>
                  <c:pt idx="6">
                    <c:v>4.347100637277364</c:v>
                  </c:pt>
                  <c:pt idx="7">
                    <c:v>7.999509587163241</c:v>
                  </c:pt>
                  <c:pt idx="8">
                    <c:v>5.234050172393561</c:v>
                  </c:pt>
                  <c:pt idx="9">
                    <c:v>3.1229492585264</c:v>
                  </c:pt>
                  <c:pt idx="10">
                    <c:v>7.581491432803903</c:v>
                  </c:pt>
                  <c:pt idx="11">
                    <c:v>5.123645392929027</c:v>
                  </c:pt>
                  <c:pt idx="12">
                    <c:v>4.001776011758444</c:v>
                  </c:pt>
                  <c:pt idx="13">
                    <c:v>9.048596129053468</c:v>
                  </c:pt>
                  <c:pt idx="14">
                    <c:v>1.698332919387552</c:v>
                  </c:pt>
                  <c:pt idx="15">
                    <c:v>1.971024675544405</c:v>
                  </c:pt>
                  <c:pt idx="16">
                    <c:v>8.37712935893295</c:v>
                  </c:pt>
                  <c:pt idx="17">
                    <c:v>7.497141659258204</c:v>
                  </c:pt>
                  <c:pt idx="18">
                    <c:v>11.73183445345812</c:v>
                  </c:pt>
                  <c:pt idx="19">
                    <c:v>2.10436870031992</c:v>
                  </c:pt>
                  <c:pt idx="20">
                    <c:v>6.439538362412919</c:v>
                  </c:pt>
                  <c:pt idx="21">
                    <c:v>4.870521051041868</c:v>
                  </c:pt>
                  <c:pt idx="22">
                    <c:v>6.29140114720574</c:v>
                  </c:pt>
                  <c:pt idx="23">
                    <c:v>3.61055456300006</c:v>
                  </c:pt>
                  <c:pt idx="24">
                    <c:v>1.390344915807167</c:v>
                  </c:pt>
                  <c:pt idx="25">
                    <c:v>2.950101716411522</c:v>
                  </c:pt>
                  <c:pt idx="26">
                    <c:v>2.762714714296898</c:v>
                  </c:pt>
                  <c:pt idx="27">
                    <c:v>1.79548282458736</c:v>
                  </c:pt>
                  <c:pt idx="28">
                    <c:v>3.657901982500385</c:v>
                  </c:pt>
                  <c:pt idx="29">
                    <c:v>3.282534736077108</c:v>
                  </c:pt>
                  <c:pt idx="30">
                    <c:v>0.887807984776352</c:v>
                  </c:pt>
                </c:numCache>
              </c:numRef>
            </c:minus>
            <c:spPr>
              <a:noFill/>
              <a:ln w="9525" cap="flat" cmpd="sng" algn="ctr">
                <a:solidFill>
                  <a:schemeClr val="tx1">
                    <a:lumMod val="65000"/>
                    <a:lumOff val="35000"/>
                  </a:schemeClr>
                </a:solidFill>
                <a:round/>
              </a:ln>
              <a:effectLst/>
            </c:spPr>
          </c:errBars>
          <c:xVal>
            <c:strRef>
              <c:f>'Conbination Graphs'!$A$177:$A$207</c:f>
              <c:strCache>
                <c:ptCount val="31"/>
                <c:pt idx="0">
                  <c:v>Habituation</c:v>
                </c:pt>
                <c:pt idx="1">
                  <c:v>Tone 1</c:v>
                </c:pt>
                <c:pt idx="2">
                  <c:v>Tone 2</c:v>
                </c:pt>
                <c:pt idx="3">
                  <c:v>Tone 3</c:v>
                </c:pt>
                <c:pt idx="4">
                  <c:v>Tone 4</c:v>
                </c:pt>
                <c:pt idx="5">
                  <c:v>Tone 5</c:v>
                </c:pt>
                <c:pt idx="6">
                  <c:v>Tone 6</c:v>
                </c:pt>
                <c:pt idx="7">
                  <c:v>Tone 7</c:v>
                </c:pt>
                <c:pt idx="8">
                  <c:v>Tone 8</c:v>
                </c:pt>
                <c:pt idx="9">
                  <c:v>Tone 9</c:v>
                </c:pt>
                <c:pt idx="10">
                  <c:v>Tone 10</c:v>
                </c:pt>
                <c:pt idx="11">
                  <c:v>Tone 11</c:v>
                </c:pt>
                <c:pt idx="12">
                  <c:v>Tone 12</c:v>
                </c:pt>
                <c:pt idx="13">
                  <c:v>Tone 13</c:v>
                </c:pt>
                <c:pt idx="14">
                  <c:v>Tone 14</c:v>
                </c:pt>
                <c:pt idx="15">
                  <c:v>Tone 15</c:v>
                </c:pt>
                <c:pt idx="16">
                  <c:v>Rest 1</c:v>
                </c:pt>
                <c:pt idx="17">
                  <c:v>Rest 2</c:v>
                </c:pt>
                <c:pt idx="18">
                  <c:v>Rest 3</c:v>
                </c:pt>
                <c:pt idx="19">
                  <c:v>Rest 4</c:v>
                </c:pt>
                <c:pt idx="20">
                  <c:v>Rest 5</c:v>
                </c:pt>
                <c:pt idx="21">
                  <c:v>Rest 6</c:v>
                </c:pt>
                <c:pt idx="22">
                  <c:v>Rest 7</c:v>
                </c:pt>
                <c:pt idx="23">
                  <c:v>Rest 8</c:v>
                </c:pt>
                <c:pt idx="24">
                  <c:v>Rest 9</c:v>
                </c:pt>
                <c:pt idx="25">
                  <c:v>Rest 10</c:v>
                </c:pt>
                <c:pt idx="26">
                  <c:v>Rest 11</c:v>
                </c:pt>
                <c:pt idx="27">
                  <c:v>Rest 12</c:v>
                </c:pt>
                <c:pt idx="28">
                  <c:v>Rest 13</c:v>
                </c:pt>
                <c:pt idx="29">
                  <c:v>Rest 14</c:v>
                </c:pt>
                <c:pt idx="30">
                  <c:v>Rest 15</c:v>
                </c:pt>
              </c:strCache>
            </c:strRef>
          </c:xVal>
          <c:yVal>
            <c:numRef>
              <c:f>'Conbination Graphs'!$D$177:$D$192</c:f>
              <c:numCache>
                <c:formatCode>General</c:formatCode>
                <c:ptCount val="16"/>
                <c:pt idx="0">
                  <c:v>8.011851851851848</c:v>
                </c:pt>
                <c:pt idx="1">
                  <c:v>46.81481481481482</c:v>
                </c:pt>
                <c:pt idx="2">
                  <c:v>46.65185185185184</c:v>
                </c:pt>
                <c:pt idx="3">
                  <c:v>25.31851851851852</c:v>
                </c:pt>
                <c:pt idx="4">
                  <c:v>26.38518518518519</c:v>
                </c:pt>
                <c:pt idx="5">
                  <c:v>6.133333333333333</c:v>
                </c:pt>
                <c:pt idx="6">
                  <c:v>13.77777777777778</c:v>
                </c:pt>
                <c:pt idx="7">
                  <c:v>14.1925925925926</c:v>
                </c:pt>
                <c:pt idx="8">
                  <c:v>14.78518518518518</c:v>
                </c:pt>
                <c:pt idx="9">
                  <c:v>9.081481481481481</c:v>
                </c:pt>
                <c:pt idx="10">
                  <c:v>17.2</c:v>
                </c:pt>
                <c:pt idx="11">
                  <c:v>9.36296296296297</c:v>
                </c:pt>
                <c:pt idx="12">
                  <c:v>8.562962962962966</c:v>
                </c:pt>
                <c:pt idx="13">
                  <c:v>20.05925925925926</c:v>
                </c:pt>
                <c:pt idx="14">
                  <c:v>6.77037037037037</c:v>
                </c:pt>
                <c:pt idx="15">
                  <c:v>4.444444444444444</c:v>
                </c:pt>
              </c:numCache>
            </c:numRef>
          </c:yVal>
          <c:smooth val="0"/>
          <c:extLst xmlns:c16r2="http://schemas.microsoft.com/office/drawing/2015/06/chart">
            <c:ext xmlns:c16="http://schemas.microsoft.com/office/drawing/2014/chart" uri="{C3380CC4-5D6E-409C-BE32-E72D297353CC}">
              <c16:uniqueId val="{00000001-94A7-41E1-8482-70B2F8112535}"/>
            </c:ext>
          </c:extLst>
        </c:ser>
        <c:ser>
          <c:idx val="0"/>
          <c:order val="1"/>
          <c:tx>
            <c:v>WT Females</c:v>
          </c:tx>
          <c:spPr>
            <a:ln w="25400" cap="rnd">
              <a:noFill/>
              <a:round/>
            </a:ln>
            <a:effectLst/>
          </c:spPr>
          <c:marker>
            <c:symbol val="circle"/>
            <c:size val="5"/>
            <c:spPr>
              <a:solidFill>
                <a:schemeClr val="accent1"/>
              </a:solidFill>
              <a:ln w="15875">
                <a:solidFill>
                  <a:schemeClr val="accent1"/>
                </a:solidFill>
              </a:ln>
              <a:effectLst/>
            </c:spPr>
          </c:marker>
          <c:errBars>
            <c:errDir val="y"/>
            <c:errBarType val="both"/>
            <c:errValType val="cust"/>
            <c:noEndCap val="0"/>
            <c:plus>
              <c:numRef>
                <c:f>'Conbination Graphs'!$C$177:$C$207</c:f>
                <c:numCache>
                  <c:formatCode>General</c:formatCode>
                  <c:ptCount val="31"/>
                  <c:pt idx="0">
                    <c:v>3.492495737237595</c:v>
                  </c:pt>
                  <c:pt idx="1">
                    <c:v>6.547670503779424</c:v>
                  </c:pt>
                  <c:pt idx="2">
                    <c:v>9.110975608748488</c:v>
                  </c:pt>
                  <c:pt idx="3">
                    <c:v>6.621816210935853</c:v>
                  </c:pt>
                  <c:pt idx="4">
                    <c:v>4.968890876564895</c:v>
                  </c:pt>
                  <c:pt idx="5">
                    <c:v>2.183326265185053</c:v>
                  </c:pt>
                  <c:pt idx="6">
                    <c:v>1.059932446018828</c:v>
                  </c:pt>
                  <c:pt idx="7">
                    <c:v>3.611162392798262</c:v>
                  </c:pt>
                  <c:pt idx="8">
                    <c:v>2.041060000569784</c:v>
                  </c:pt>
                  <c:pt idx="9">
                    <c:v>1.054326770157908</c:v>
                  </c:pt>
                  <c:pt idx="10">
                    <c:v>3.148200435295632</c:v>
                  </c:pt>
                  <c:pt idx="11">
                    <c:v>4.443228228653882</c:v>
                  </c:pt>
                  <c:pt idx="12">
                    <c:v>5.88622348251792</c:v>
                  </c:pt>
                  <c:pt idx="13">
                    <c:v>1.782355218091161</c:v>
                  </c:pt>
                  <c:pt idx="14">
                    <c:v>1.706648019445454</c:v>
                  </c:pt>
                  <c:pt idx="15">
                    <c:v>1.426055790142195</c:v>
                  </c:pt>
                  <c:pt idx="16">
                    <c:v>7.250966000231137</c:v>
                  </c:pt>
                  <c:pt idx="17">
                    <c:v>1.645954636879968</c:v>
                  </c:pt>
                  <c:pt idx="18">
                    <c:v>4.950993967865569</c:v>
                  </c:pt>
                  <c:pt idx="19">
                    <c:v>2.598709997439816</c:v>
                  </c:pt>
                  <c:pt idx="20">
                    <c:v>2.55414384748604</c:v>
                  </c:pt>
                  <c:pt idx="21">
                    <c:v>4.805350027717945</c:v>
                  </c:pt>
                  <c:pt idx="22">
                    <c:v>2.061129294404882</c:v>
                  </c:pt>
                  <c:pt idx="23">
                    <c:v>6.016155498665817</c:v>
                  </c:pt>
                  <c:pt idx="24">
                    <c:v>1.756439399774261</c:v>
                  </c:pt>
                  <c:pt idx="25">
                    <c:v>0.734171598815928</c:v>
                  </c:pt>
                  <c:pt idx="26">
                    <c:v>7.581156150049182</c:v>
                  </c:pt>
                  <c:pt idx="27">
                    <c:v>4.977182061150795</c:v>
                  </c:pt>
                  <c:pt idx="28">
                    <c:v>7.053353924715644</c:v>
                  </c:pt>
                  <c:pt idx="29">
                    <c:v>4.989433278884931</c:v>
                  </c:pt>
                  <c:pt idx="30">
                    <c:v>5.502953752304302</c:v>
                  </c:pt>
                </c:numCache>
              </c:numRef>
            </c:plus>
            <c:minus>
              <c:numRef>
                <c:f>'Conbination Graphs'!$C$177:$C$207</c:f>
                <c:numCache>
                  <c:formatCode>General</c:formatCode>
                  <c:ptCount val="31"/>
                  <c:pt idx="0">
                    <c:v>3.492495737237595</c:v>
                  </c:pt>
                  <c:pt idx="1">
                    <c:v>6.547670503779424</c:v>
                  </c:pt>
                  <c:pt idx="2">
                    <c:v>9.110975608748488</c:v>
                  </c:pt>
                  <c:pt idx="3">
                    <c:v>6.621816210935853</c:v>
                  </c:pt>
                  <c:pt idx="4">
                    <c:v>4.968890876564895</c:v>
                  </c:pt>
                  <c:pt idx="5">
                    <c:v>2.183326265185053</c:v>
                  </c:pt>
                  <c:pt idx="6">
                    <c:v>1.059932446018828</c:v>
                  </c:pt>
                  <c:pt idx="7">
                    <c:v>3.611162392798262</c:v>
                  </c:pt>
                  <c:pt idx="8">
                    <c:v>2.041060000569784</c:v>
                  </c:pt>
                  <c:pt idx="9">
                    <c:v>1.054326770157908</c:v>
                  </c:pt>
                  <c:pt idx="10">
                    <c:v>3.148200435295632</c:v>
                  </c:pt>
                  <c:pt idx="11">
                    <c:v>4.443228228653882</c:v>
                  </c:pt>
                  <c:pt idx="12">
                    <c:v>5.88622348251792</c:v>
                  </c:pt>
                  <c:pt idx="13">
                    <c:v>1.782355218091161</c:v>
                  </c:pt>
                  <c:pt idx="14">
                    <c:v>1.706648019445454</c:v>
                  </c:pt>
                  <c:pt idx="15">
                    <c:v>1.426055790142195</c:v>
                  </c:pt>
                  <c:pt idx="16">
                    <c:v>7.250966000231137</c:v>
                  </c:pt>
                  <c:pt idx="17">
                    <c:v>1.645954636879968</c:v>
                  </c:pt>
                  <c:pt idx="18">
                    <c:v>4.950993967865569</c:v>
                  </c:pt>
                  <c:pt idx="19">
                    <c:v>2.598709997439816</c:v>
                  </c:pt>
                  <c:pt idx="20">
                    <c:v>2.55414384748604</c:v>
                  </c:pt>
                  <c:pt idx="21">
                    <c:v>4.805350027717945</c:v>
                  </c:pt>
                  <c:pt idx="22">
                    <c:v>2.061129294404882</c:v>
                  </c:pt>
                  <c:pt idx="23">
                    <c:v>6.016155498665817</c:v>
                  </c:pt>
                  <c:pt idx="24">
                    <c:v>1.756439399774261</c:v>
                  </c:pt>
                  <c:pt idx="25">
                    <c:v>0.734171598815928</c:v>
                  </c:pt>
                  <c:pt idx="26">
                    <c:v>7.581156150049182</c:v>
                  </c:pt>
                  <c:pt idx="27">
                    <c:v>4.977182061150795</c:v>
                  </c:pt>
                  <c:pt idx="28">
                    <c:v>7.053353924715644</c:v>
                  </c:pt>
                  <c:pt idx="29">
                    <c:v>4.989433278884931</c:v>
                  </c:pt>
                  <c:pt idx="30">
                    <c:v>5.502953752304302</c:v>
                  </c:pt>
                </c:numCache>
              </c:numRef>
            </c:minus>
            <c:spPr>
              <a:noFill/>
              <a:ln w="9525" cap="flat" cmpd="sng" algn="ctr">
                <a:solidFill>
                  <a:schemeClr val="tx1">
                    <a:lumMod val="65000"/>
                    <a:lumOff val="35000"/>
                  </a:schemeClr>
                </a:solidFill>
                <a:round/>
              </a:ln>
              <a:effectLst/>
            </c:spPr>
          </c:errBars>
          <c:xVal>
            <c:strRef>
              <c:f>'Conbination Graphs'!$A$177:$A$207</c:f>
              <c:strCache>
                <c:ptCount val="31"/>
                <c:pt idx="0">
                  <c:v>Habituation</c:v>
                </c:pt>
                <c:pt idx="1">
                  <c:v>Tone 1</c:v>
                </c:pt>
                <c:pt idx="2">
                  <c:v>Tone 2</c:v>
                </c:pt>
                <c:pt idx="3">
                  <c:v>Tone 3</c:v>
                </c:pt>
                <c:pt idx="4">
                  <c:v>Tone 4</c:v>
                </c:pt>
                <c:pt idx="5">
                  <c:v>Tone 5</c:v>
                </c:pt>
                <c:pt idx="6">
                  <c:v>Tone 6</c:v>
                </c:pt>
                <c:pt idx="7">
                  <c:v>Tone 7</c:v>
                </c:pt>
                <c:pt idx="8">
                  <c:v>Tone 8</c:v>
                </c:pt>
                <c:pt idx="9">
                  <c:v>Tone 9</c:v>
                </c:pt>
                <c:pt idx="10">
                  <c:v>Tone 10</c:v>
                </c:pt>
                <c:pt idx="11">
                  <c:v>Tone 11</c:v>
                </c:pt>
                <c:pt idx="12">
                  <c:v>Tone 12</c:v>
                </c:pt>
                <c:pt idx="13">
                  <c:v>Tone 13</c:v>
                </c:pt>
                <c:pt idx="14">
                  <c:v>Tone 14</c:v>
                </c:pt>
                <c:pt idx="15">
                  <c:v>Tone 15</c:v>
                </c:pt>
                <c:pt idx="16">
                  <c:v>Rest 1</c:v>
                </c:pt>
                <c:pt idx="17">
                  <c:v>Rest 2</c:v>
                </c:pt>
                <c:pt idx="18">
                  <c:v>Rest 3</c:v>
                </c:pt>
                <c:pt idx="19">
                  <c:v>Rest 4</c:v>
                </c:pt>
                <c:pt idx="20">
                  <c:v>Rest 5</c:v>
                </c:pt>
                <c:pt idx="21">
                  <c:v>Rest 6</c:v>
                </c:pt>
                <c:pt idx="22">
                  <c:v>Rest 7</c:v>
                </c:pt>
                <c:pt idx="23">
                  <c:v>Rest 8</c:v>
                </c:pt>
                <c:pt idx="24">
                  <c:v>Rest 9</c:v>
                </c:pt>
                <c:pt idx="25">
                  <c:v>Rest 10</c:v>
                </c:pt>
                <c:pt idx="26">
                  <c:v>Rest 11</c:v>
                </c:pt>
                <c:pt idx="27">
                  <c:v>Rest 12</c:v>
                </c:pt>
                <c:pt idx="28">
                  <c:v>Rest 13</c:v>
                </c:pt>
                <c:pt idx="29">
                  <c:v>Rest 14</c:v>
                </c:pt>
                <c:pt idx="30">
                  <c:v>Rest 15</c:v>
                </c:pt>
              </c:strCache>
            </c:strRef>
          </c:xVal>
          <c:yVal>
            <c:numRef>
              <c:f>'Conbination Graphs'!$B$177:$B$192</c:f>
              <c:numCache>
                <c:formatCode>General</c:formatCode>
                <c:ptCount val="16"/>
                <c:pt idx="0">
                  <c:v>11.6325925925926</c:v>
                </c:pt>
                <c:pt idx="1">
                  <c:v>23.43703703703703</c:v>
                </c:pt>
                <c:pt idx="2">
                  <c:v>26.62222222222222</c:v>
                </c:pt>
                <c:pt idx="3">
                  <c:v>14.07407407407407</c:v>
                </c:pt>
                <c:pt idx="4">
                  <c:v>9.86666666666667</c:v>
                </c:pt>
                <c:pt idx="5">
                  <c:v>3.422222222222222</c:v>
                </c:pt>
                <c:pt idx="6">
                  <c:v>2.4</c:v>
                </c:pt>
                <c:pt idx="7">
                  <c:v>10.71111111111111</c:v>
                </c:pt>
                <c:pt idx="8">
                  <c:v>7.066666666666666</c:v>
                </c:pt>
                <c:pt idx="9">
                  <c:v>4.533333333333336</c:v>
                </c:pt>
                <c:pt idx="10">
                  <c:v>4.474074074074074</c:v>
                </c:pt>
                <c:pt idx="11">
                  <c:v>10.72592592592593</c:v>
                </c:pt>
                <c:pt idx="12">
                  <c:v>12.81481481481481</c:v>
                </c:pt>
                <c:pt idx="13">
                  <c:v>4.666666666666668</c:v>
                </c:pt>
                <c:pt idx="14">
                  <c:v>3.925925925925926</c:v>
                </c:pt>
                <c:pt idx="15">
                  <c:v>3.007407407407407</c:v>
                </c:pt>
              </c:numCache>
            </c:numRef>
          </c:yVal>
          <c:smooth val="0"/>
          <c:extLst xmlns:c16r2="http://schemas.microsoft.com/office/drawing/2015/06/chart">
            <c:ext xmlns:c16="http://schemas.microsoft.com/office/drawing/2014/chart" uri="{C3380CC4-5D6E-409C-BE32-E72D297353CC}">
              <c16:uniqueId val="{00000000-94A7-41E1-8482-70B2F8112535}"/>
            </c:ext>
          </c:extLst>
        </c:ser>
        <c:dLbls>
          <c:showLegendKey val="0"/>
          <c:showVal val="0"/>
          <c:showCatName val="0"/>
          <c:showSerName val="0"/>
          <c:showPercent val="0"/>
          <c:showBubbleSize val="0"/>
        </c:dLbls>
        <c:axId val="734699200"/>
        <c:axId val="735789168"/>
      </c:scatterChart>
      <c:valAx>
        <c:axId val="734699200"/>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35789168"/>
        <c:crosses val="autoZero"/>
        <c:crossBetween val="midCat"/>
        <c:majorUnit val="1.0"/>
      </c:valAx>
      <c:valAx>
        <c:axId val="73578916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Average </a:t>
                </a:r>
                <a:r>
                  <a:rPr lang="en-US" sz="1400" dirty="0" smtClean="0">
                    <a:solidFill>
                      <a:schemeClr val="tx1"/>
                    </a:solidFill>
                  </a:rPr>
                  <a:t>Time </a:t>
                </a:r>
                <a:r>
                  <a:rPr lang="en-US" sz="1400" dirty="0">
                    <a:solidFill>
                      <a:schemeClr val="tx1"/>
                    </a:solidFill>
                  </a:rPr>
                  <a:t>Freezing</a:t>
                </a:r>
                <a:r>
                  <a:rPr lang="en-US" sz="1400" baseline="0" dirty="0">
                    <a:solidFill>
                      <a:schemeClr val="tx1"/>
                    </a:solidFill>
                  </a:rPr>
                  <a:t> (%)</a:t>
                </a:r>
                <a:endParaRPr lang="en-US" sz="1400" dirty="0">
                  <a:solidFill>
                    <a:schemeClr val="tx1"/>
                  </a:solidFill>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34699200"/>
        <c:crosses val="autoZero"/>
        <c:crossBetween val="midCat"/>
      </c:valAx>
      <c:spPr>
        <a:noFill/>
        <a:ln>
          <a:noFill/>
        </a:ln>
        <a:effectLst/>
      </c:spPr>
    </c:plotArea>
    <c:legend>
      <c:legendPos val="b"/>
      <c:layout>
        <c:manualLayout>
          <c:xMode val="edge"/>
          <c:yMode val="edge"/>
          <c:x val="0.296900485161768"/>
          <c:y val="0.937284378611199"/>
          <c:w val="0.401803413870591"/>
          <c:h val="0.06004727387330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a:solidFill>
                  <a:schemeClr val="tx1"/>
                </a:solidFill>
              </a:rPr>
              <a:t>First 3 </a:t>
            </a:r>
            <a:r>
              <a:rPr lang="en-US" sz="1800" smtClean="0">
                <a:solidFill>
                  <a:schemeClr val="tx1"/>
                </a:solidFill>
              </a:rPr>
              <a:t>Tones</a:t>
            </a:r>
            <a:endParaRPr lang="en-US" sz="1800">
              <a:solidFill>
                <a:schemeClr val="tx1"/>
              </a:solidFill>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strRef>
              <c:f>'Conbination Graphs'!$C$301</c:f>
              <c:strCache>
                <c:ptCount val="1"/>
                <c:pt idx="0">
                  <c:v>+18a Females</c:v>
                </c:pt>
              </c:strCache>
            </c:strRef>
          </c:tx>
          <c:spPr>
            <a:solidFill>
              <a:schemeClr val="accent3"/>
            </a:solidFill>
            <a:ln>
              <a:noFill/>
            </a:ln>
            <a:effectLst/>
          </c:spPr>
          <c:invertIfNegative val="0"/>
          <c:errBars>
            <c:errBarType val="both"/>
            <c:errValType val="cust"/>
            <c:noEndCap val="0"/>
            <c:plus>
              <c:numRef>
                <c:f>'Conbination Graphs'!$E$302</c:f>
                <c:numCache>
                  <c:formatCode>General</c:formatCode>
                  <c:ptCount val="1"/>
                  <c:pt idx="0">
                    <c:v>5.942665985258283</c:v>
                  </c:pt>
                </c:numCache>
              </c:numRef>
            </c:plus>
            <c:minus>
              <c:numRef>
                <c:f>'Conbination Graphs'!$E$302</c:f>
                <c:numCache>
                  <c:formatCode>General</c:formatCode>
                  <c:ptCount val="1"/>
                  <c:pt idx="0">
                    <c:v>5.942665985258283</c:v>
                  </c:pt>
                </c:numCache>
              </c:numRef>
            </c:minus>
            <c:spPr>
              <a:noFill/>
              <a:ln w="9525" cap="flat" cmpd="sng" algn="ctr">
                <a:solidFill>
                  <a:schemeClr val="tx1">
                    <a:lumMod val="65000"/>
                    <a:lumOff val="35000"/>
                  </a:schemeClr>
                </a:solidFill>
                <a:round/>
              </a:ln>
              <a:effectLst/>
            </c:spPr>
          </c:errBars>
          <c:val>
            <c:numRef>
              <c:f>'Conbination Graphs'!$D$302</c:f>
              <c:numCache>
                <c:formatCode>General</c:formatCode>
                <c:ptCount val="1"/>
                <c:pt idx="0">
                  <c:v>58.67111111111111</c:v>
                </c:pt>
              </c:numCache>
            </c:numRef>
          </c:val>
        </c:ser>
        <c:ser>
          <c:idx val="0"/>
          <c:order val="1"/>
          <c:tx>
            <c:strRef>
              <c:f>'Conbination Graphs'!$F$301</c:f>
              <c:strCache>
                <c:ptCount val="1"/>
                <c:pt idx="0">
                  <c:v>WT Females</c:v>
                </c:pt>
              </c:strCache>
            </c:strRef>
          </c:tx>
          <c:spPr>
            <a:solidFill>
              <a:schemeClr val="accent1"/>
            </a:solidFill>
            <a:ln>
              <a:noFill/>
            </a:ln>
            <a:effectLst/>
          </c:spPr>
          <c:invertIfNegative val="0"/>
          <c:errBars>
            <c:errBarType val="both"/>
            <c:errValType val="cust"/>
            <c:noEndCap val="0"/>
            <c:plus>
              <c:numRef>
                <c:f>'Conbination Graphs'!$H$302</c:f>
                <c:numCache>
                  <c:formatCode>General</c:formatCode>
                  <c:ptCount val="1"/>
                  <c:pt idx="0">
                    <c:v>7.684208273473817</c:v>
                  </c:pt>
                </c:numCache>
              </c:numRef>
            </c:plus>
            <c:minus>
              <c:numRef>
                <c:f>'Conbination Graphs'!$H$302</c:f>
                <c:numCache>
                  <c:formatCode>General</c:formatCode>
                  <c:ptCount val="1"/>
                  <c:pt idx="0">
                    <c:v>7.684208273473817</c:v>
                  </c:pt>
                </c:numCache>
              </c:numRef>
            </c:minus>
            <c:spPr>
              <a:noFill/>
              <a:ln w="9525" cap="flat" cmpd="sng" algn="ctr">
                <a:solidFill>
                  <a:schemeClr val="tx1">
                    <a:lumMod val="65000"/>
                    <a:lumOff val="35000"/>
                  </a:schemeClr>
                </a:solidFill>
                <a:round/>
              </a:ln>
              <a:effectLst/>
            </c:spPr>
          </c:errBars>
          <c:val>
            <c:numRef>
              <c:f>'Conbination Graphs'!$G$302</c:f>
              <c:numCache>
                <c:formatCode>General</c:formatCode>
                <c:ptCount val="1"/>
                <c:pt idx="0">
                  <c:v>41.3511111111111</c:v>
                </c:pt>
              </c:numCache>
            </c:numRef>
          </c:val>
        </c:ser>
        <c:dLbls>
          <c:showLegendKey val="0"/>
          <c:showVal val="0"/>
          <c:showCatName val="0"/>
          <c:showSerName val="0"/>
          <c:showPercent val="0"/>
          <c:showBubbleSize val="0"/>
        </c:dLbls>
        <c:gapWidth val="219"/>
        <c:overlap val="-27"/>
        <c:axId val="747013808"/>
        <c:axId val="747018496"/>
      </c:barChart>
      <c:catAx>
        <c:axId val="747013808"/>
        <c:scaling>
          <c:orientation val="minMax"/>
        </c:scaling>
        <c:delete val="0"/>
        <c:axPos val="b"/>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018496"/>
        <c:crosses val="autoZero"/>
        <c:auto val="1"/>
        <c:lblAlgn val="ctr"/>
        <c:lblOffset val="100"/>
        <c:noMultiLvlLbl val="0"/>
      </c:catAx>
      <c:valAx>
        <c:axId val="74701849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smtClean="0">
                    <a:solidFill>
                      <a:schemeClr val="tx1"/>
                    </a:solidFill>
                  </a:rPr>
                  <a:t>Average Time Freezing (s)</a:t>
                </a:r>
                <a:endParaRPr lang="en-US" sz="1200">
                  <a:solidFill>
                    <a:schemeClr val="tx1"/>
                  </a:solidFill>
                </a:endParaRP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47013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First 3 </a:t>
            </a:r>
            <a:r>
              <a:rPr lang="en-US" sz="1800" dirty="0" smtClean="0">
                <a:solidFill>
                  <a:schemeClr val="tx1"/>
                </a:solidFill>
              </a:rPr>
              <a:t>Tones</a:t>
            </a:r>
            <a:endParaRPr lang="en-US" sz="1800" dirty="0">
              <a:solidFill>
                <a:schemeClr val="tx1"/>
              </a:solidFill>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strRef>
              <c:f>'Conbination Graphs'!$C$289</c:f>
              <c:strCache>
                <c:ptCount val="1"/>
                <c:pt idx="0">
                  <c:v>+18a Males</c:v>
                </c:pt>
              </c:strCache>
            </c:strRef>
          </c:tx>
          <c:spPr>
            <a:solidFill>
              <a:schemeClr val="accent3"/>
            </a:solidFill>
            <a:ln>
              <a:noFill/>
            </a:ln>
            <a:effectLst/>
          </c:spPr>
          <c:invertIfNegative val="0"/>
          <c:errBars>
            <c:errBarType val="both"/>
            <c:errValType val="cust"/>
            <c:noEndCap val="0"/>
            <c:plus>
              <c:numRef>
                <c:f>'Conbination Graphs'!$E$290</c:f>
                <c:numCache>
                  <c:formatCode>General</c:formatCode>
                  <c:ptCount val="1"/>
                  <c:pt idx="0">
                    <c:v>7.689120328657331</c:v>
                  </c:pt>
                </c:numCache>
              </c:numRef>
            </c:plus>
            <c:minus>
              <c:numRef>
                <c:f>'Conbination Graphs'!$E$290</c:f>
                <c:numCache>
                  <c:formatCode>General</c:formatCode>
                  <c:ptCount val="1"/>
                  <c:pt idx="0">
                    <c:v>7.689120328657331</c:v>
                  </c:pt>
                </c:numCache>
              </c:numRef>
            </c:minus>
            <c:spPr>
              <a:noFill/>
              <a:ln w="9525" cap="flat" cmpd="sng" algn="ctr">
                <a:solidFill>
                  <a:schemeClr val="tx1">
                    <a:lumMod val="65000"/>
                    <a:lumOff val="35000"/>
                  </a:schemeClr>
                </a:solidFill>
                <a:round/>
              </a:ln>
              <a:effectLst/>
            </c:spPr>
          </c:errBars>
          <c:val>
            <c:numRef>
              <c:f>'Conbination Graphs'!$D$290</c:f>
              <c:numCache>
                <c:formatCode>General</c:formatCode>
                <c:ptCount val="1"/>
                <c:pt idx="0">
                  <c:v>57.58</c:v>
                </c:pt>
              </c:numCache>
            </c:numRef>
          </c:val>
        </c:ser>
        <c:ser>
          <c:idx val="0"/>
          <c:order val="1"/>
          <c:tx>
            <c:strRef>
              <c:f>'Conbination Graphs'!$F$289</c:f>
              <c:strCache>
                <c:ptCount val="1"/>
                <c:pt idx="0">
                  <c:v>WT Males</c:v>
                </c:pt>
              </c:strCache>
            </c:strRef>
          </c:tx>
          <c:spPr>
            <a:solidFill>
              <a:schemeClr val="accent1"/>
            </a:solidFill>
            <a:ln>
              <a:noFill/>
            </a:ln>
            <a:effectLst/>
          </c:spPr>
          <c:invertIfNegative val="0"/>
          <c:errBars>
            <c:errBarType val="both"/>
            <c:errValType val="cust"/>
            <c:noEndCap val="0"/>
            <c:plus>
              <c:numRef>
                <c:f>'Conbination Graphs'!$H$290</c:f>
                <c:numCache>
                  <c:formatCode>General</c:formatCode>
                  <c:ptCount val="1"/>
                  <c:pt idx="0">
                    <c:v>7.743151637344564</c:v>
                  </c:pt>
                </c:numCache>
              </c:numRef>
            </c:plus>
            <c:minus>
              <c:numRef>
                <c:f>'Conbination Graphs'!$H$290</c:f>
                <c:numCache>
                  <c:formatCode>General</c:formatCode>
                  <c:ptCount val="1"/>
                  <c:pt idx="0">
                    <c:v>7.743151637344564</c:v>
                  </c:pt>
                </c:numCache>
              </c:numRef>
            </c:minus>
            <c:spPr>
              <a:noFill/>
              <a:ln w="9525" cap="flat" cmpd="sng" algn="ctr">
                <a:solidFill>
                  <a:schemeClr val="tx1">
                    <a:lumMod val="65000"/>
                    <a:lumOff val="35000"/>
                  </a:schemeClr>
                </a:solidFill>
                <a:round/>
              </a:ln>
              <a:effectLst/>
            </c:spPr>
          </c:errBars>
          <c:val>
            <c:numRef>
              <c:f>'Conbination Graphs'!$G$290</c:f>
              <c:numCache>
                <c:formatCode>General</c:formatCode>
                <c:ptCount val="1"/>
                <c:pt idx="0">
                  <c:v>55.45142857142854</c:v>
                </c:pt>
              </c:numCache>
            </c:numRef>
          </c:val>
        </c:ser>
        <c:dLbls>
          <c:showLegendKey val="0"/>
          <c:showVal val="0"/>
          <c:showCatName val="0"/>
          <c:showSerName val="0"/>
          <c:showPercent val="0"/>
          <c:showBubbleSize val="0"/>
        </c:dLbls>
        <c:gapWidth val="219"/>
        <c:overlap val="-27"/>
        <c:axId val="595290176"/>
        <c:axId val="747657584"/>
      </c:barChart>
      <c:catAx>
        <c:axId val="595290176"/>
        <c:scaling>
          <c:orientation val="minMax"/>
        </c:scaling>
        <c:delete val="0"/>
        <c:axPos val="b"/>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47657584"/>
        <c:crosses val="autoZero"/>
        <c:auto val="1"/>
        <c:lblAlgn val="ctr"/>
        <c:lblOffset val="100"/>
        <c:noMultiLvlLbl val="0"/>
      </c:catAx>
      <c:valAx>
        <c:axId val="747657584"/>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smtClean="0">
                    <a:solidFill>
                      <a:schemeClr val="tx1"/>
                    </a:solidFill>
                  </a:rPr>
                  <a:t>Average Time Freezing (s)</a:t>
                </a:r>
                <a:endParaRPr lang="en-US" sz="1200" dirty="0">
                  <a:solidFill>
                    <a:schemeClr val="tx1"/>
                  </a:solidFill>
                </a:endParaRP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95290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First 5 </a:t>
            </a:r>
            <a:r>
              <a:rPr lang="en-US" sz="1800" dirty="0" smtClean="0">
                <a:solidFill>
                  <a:schemeClr val="tx1"/>
                </a:solidFill>
              </a:rPr>
              <a:t>Tones</a:t>
            </a:r>
            <a:endParaRPr lang="en-US" sz="1800" dirty="0">
              <a:solidFill>
                <a:schemeClr val="tx1"/>
              </a:solidFill>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strRef>
              <c:f>'Conbination Graphs'!$C$319</c:f>
              <c:strCache>
                <c:ptCount val="1"/>
                <c:pt idx="0">
                  <c:v>+18a Males</c:v>
                </c:pt>
              </c:strCache>
            </c:strRef>
          </c:tx>
          <c:spPr>
            <a:solidFill>
              <a:schemeClr val="accent3"/>
            </a:solidFill>
            <a:ln>
              <a:noFill/>
            </a:ln>
            <a:effectLst/>
          </c:spPr>
          <c:invertIfNegative val="0"/>
          <c:errBars>
            <c:errBarType val="both"/>
            <c:errValType val="cust"/>
            <c:noEndCap val="0"/>
            <c:plus>
              <c:numRef>
                <c:f>'Conbination Graphs'!$E$320</c:f>
                <c:numCache>
                  <c:formatCode>General</c:formatCode>
                  <c:ptCount val="1"/>
                  <c:pt idx="0">
                    <c:v>6.00980627213319</c:v>
                  </c:pt>
                </c:numCache>
              </c:numRef>
            </c:plus>
            <c:minus>
              <c:numRef>
                <c:f>'Conbination Graphs'!$E$320</c:f>
                <c:numCache>
                  <c:formatCode>General</c:formatCode>
                  <c:ptCount val="1"/>
                  <c:pt idx="0">
                    <c:v>6.00980627213319</c:v>
                  </c:pt>
                </c:numCache>
              </c:numRef>
            </c:minus>
            <c:spPr>
              <a:noFill/>
              <a:ln w="9525" cap="flat" cmpd="sng" algn="ctr">
                <a:solidFill>
                  <a:schemeClr val="tx1">
                    <a:lumMod val="65000"/>
                    <a:lumOff val="35000"/>
                  </a:schemeClr>
                </a:solidFill>
                <a:round/>
              </a:ln>
              <a:effectLst/>
            </c:spPr>
          </c:errBars>
          <c:val>
            <c:numRef>
              <c:f>'Conbination Graphs'!$D$320</c:f>
              <c:numCache>
                <c:formatCode>General</c:formatCode>
                <c:ptCount val="1"/>
                <c:pt idx="0">
                  <c:v>31.58</c:v>
                </c:pt>
              </c:numCache>
            </c:numRef>
          </c:val>
        </c:ser>
        <c:ser>
          <c:idx val="0"/>
          <c:order val="1"/>
          <c:tx>
            <c:strRef>
              <c:f>'Conbination Graphs'!$F$319</c:f>
              <c:strCache>
                <c:ptCount val="1"/>
                <c:pt idx="0">
                  <c:v>WT Males</c:v>
                </c:pt>
              </c:strCache>
            </c:strRef>
          </c:tx>
          <c:spPr>
            <a:solidFill>
              <a:schemeClr val="accent1"/>
            </a:solidFill>
            <a:ln>
              <a:noFill/>
            </a:ln>
            <a:effectLst/>
          </c:spPr>
          <c:invertIfNegative val="0"/>
          <c:errBars>
            <c:errBarType val="both"/>
            <c:errValType val="cust"/>
            <c:noEndCap val="0"/>
            <c:plus>
              <c:numRef>
                <c:f>'Conbination Graphs'!$H$320</c:f>
                <c:numCache>
                  <c:formatCode>General</c:formatCode>
                  <c:ptCount val="1"/>
                  <c:pt idx="0">
                    <c:v>11.11994763360645</c:v>
                  </c:pt>
                </c:numCache>
              </c:numRef>
            </c:plus>
            <c:minus>
              <c:numRef>
                <c:f>'Conbination Graphs'!$H$320</c:f>
                <c:numCache>
                  <c:formatCode>General</c:formatCode>
                  <c:ptCount val="1"/>
                  <c:pt idx="0">
                    <c:v>11.11994763360645</c:v>
                  </c:pt>
                </c:numCache>
              </c:numRef>
            </c:minus>
            <c:spPr>
              <a:noFill/>
              <a:ln w="9525" cap="flat" cmpd="sng" algn="ctr">
                <a:solidFill>
                  <a:schemeClr val="tx1">
                    <a:lumMod val="65000"/>
                    <a:lumOff val="35000"/>
                  </a:schemeClr>
                </a:solidFill>
                <a:round/>
              </a:ln>
              <a:effectLst/>
            </c:spPr>
          </c:errBars>
          <c:val>
            <c:numRef>
              <c:f>'Conbination Graphs'!$G$320</c:f>
              <c:numCache>
                <c:formatCode>General</c:formatCode>
                <c:ptCount val="1"/>
                <c:pt idx="0">
                  <c:v>29.85142857142857</c:v>
                </c:pt>
              </c:numCache>
            </c:numRef>
          </c:val>
        </c:ser>
        <c:dLbls>
          <c:showLegendKey val="0"/>
          <c:showVal val="0"/>
          <c:showCatName val="0"/>
          <c:showSerName val="0"/>
          <c:showPercent val="0"/>
          <c:showBubbleSize val="0"/>
        </c:dLbls>
        <c:gapWidth val="219"/>
        <c:overlap val="-27"/>
        <c:axId val="696847088"/>
        <c:axId val="747048608"/>
      </c:barChart>
      <c:catAx>
        <c:axId val="696847088"/>
        <c:scaling>
          <c:orientation val="minMax"/>
        </c:scaling>
        <c:delete val="0"/>
        <c:axPos val="b"/>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048608"/>
        <c:crosses val="autoZero"/>
        <c:auto val="1"/>
        <c:lblAlgn val="ctr"/>
        <c:lblOffset val="100"/>
        <c:noMultiLvlLbl val="0"/>
      </c:catAx>
      <c:valAx>
        <c:axId val="747048608"/>
        <c:scaling>
          <c:orientation val="minMax"/>
          <c:max val="45.0"/>
          <c:min val="0.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smtClean="0">
                    <a:solidFill>
                      <a:schemeClr val="tx1"/>
                    </a:solidFill>
                  </a:rPr>
                  <a:t>Average Time Freezing (s)</a:t>
                </a:r>
                <a:endParaRPr lang="en-US" sz="1200" dirty="0">
                  <a:solidFill>
                    <a:schemeClr val="tx1"/>
                  </a:solidFill>
                </a:endParaRP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6847088"/>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a:solidFill>
                  <a:schemeClr val="tx1"/>
                </a:solidFill>
              </a:rPr>
              <a:t>First 5 Tones</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strRef>
              <c:f>'Conbination Graphs'!$C$331</c:f>
              <c:strCache>
                <c:ptCount val="1"/>
                <c:pt idx="0">
                  <c:v>+18a Females</c:v>
                </c:pt>
              </c:strCache>
            </c:strRef>
          </c:tx>
          <c:spPr>
            <a:solidFill>
              <a:schemeClr val="accent3"/>
            </a:solidFill>
            <a:ln>
              <a:noFill/>
            </a:ln>
            <a:effectLst/>
          </c:spPr>
          <c:invertIfNegative val="0"/>
          <c:errBars>
            <c:errBarType val="both"/>
            <c:errValType val="cust"/>
            <c:noEndCap val="0"/>
            <c:plus>
              <c:numRef>
                <c:f>'Conbination Graphs'!$E$332</c:f>
                <c:numCache>
                  <c:formatCode>General</c:formatCode>
                  <c:ptCount val="1"/>
                  <c:pt idx="0">
                    <c:v>7.925679158498455</c:v>
                  </c:pt>
                </c:numCache>
              </c:numRef>
            </c:plus>
            <c:minus>
              <c:numRef>
                <c:f>'Conbination Graphs'!$E$332</c:f>
                <c:numCache>
                  <c:formatCode>General</c:formatCode>
                  <c:ptCount val="1"/>
                  <c:pt idx="0">
                    <c:v>7.925679158498455</c:v>
                  </c:pt>
                </c:numCache>
              </c:numRef>
            </c:minus>
            <c:spPr>
              <a:noFill/>
              <a:ln w="9525" cap="flat" cmpd="sng" algn="ctr">
                <a:solidFill>
                  <a:schemeClr val="tx1">
                    <a:lumMod val="65000"/>
                    <a:lumOff val="35000"/>
                  </a:schemeClr>
                </a:solidFill>
                <a:round/>
              </a:ln>
              <a:effectLst/>
            </c:spPr>
          </c:errBars>
          <c:val>
            <c:numRef>
              <c:f>'Conbination Graphs'!$D$332</c:f>
              <c:numCache>
                <c:formatCode>General</c:formatCode>
                <c:ptCount val="1"/>
                <c:pt idx="0">
                  <c:v>45.39111111111111</c:v>
                </c:pt>
              </c:numCache>
            </c:numRef>
          </c:val>
        </c:ser>
        <c:ser>
          <c:idx val="0"/>
          <c:order val="1"/>
          <c:tx>
            <c:strRef>
              <c:f>'Conbination Graphs'!$F$331</c:f>
              <c:strCache>
                <c:ptCount val="1"/>
                <c:pt idx="0">
                  <c:v>WT Females</c:v>
                </c:pt>
              </c:strCache>
            </c:strRef>
          </c:tx>
          <c:spPr>
            <a:solidFill>
              <a:schemeClr val="accent1"/>
            </a:solidFill>
            <a:ln>
              <a:noFill/>
            </a:ln>
            <a:effectLst/>
          </c:spPr>
          <c:invertIfNegative val="0"/>
          <c:errBars>
            <c:errBarType val="both"/>
            <c:errValType val="cust"/>
            <c:noEndCap val="0"/>
            <c:plus>
              <c:numRef>
                <c:f>'Conbination Graphs'!$H$332</c:f>
                <c:numCache>
                  <c:formatCode>General</c:formatCode>
                  <c:ptCount val="1"/>
                  <c:pt idx="0">
                    <c:v>5.646694214808835</c:v>
                  </c:pt>
                </c:numCache>
              </c:numRef>
            </c:plus>
            <c:minus>
              <c:numRef>
                <c:f>'Conbination Graphs'!$H$332</c:f>
                <c:numCache>
                  <c:formatCode>General</c:formatCode>
                  <c:ptCount val="1"/>
                  <c:pt idx="0">
                    <c:v>5.646694214808835</c:v>
                  </c:pt>
                </c:numCache>
              </c:numRef>
            </c:minus>
            <c:spPr>
              <a:noFill/>
              <a:ln w="9525" cap="flat" cmpd="sng" algn="ctr">
                <a:solidFill>
                  <a:schemeClr val="tx1">
                    <a:lumMod val="65000"/>
                    <a:lumOff val="35000"/>
                  </a:schemeClr>
                </a:solidFill>
                <a:round/>
              </a:ln>
              <a:effectLst/>
            </c:spPr>
          </c:errBars>
          <c:val>
            <c:numRef>
              <c:f>'Conbination Graphs'!$G$332</c:f>
              <c:numCache>
                <c:formatCode>General</c:formatCode>
                <c:ptCount val="1"/>
                <c:pt idx="0">
                  <c:v>23.22666666666666</c:v>
                </c:pt>
              </c:numCache>
            </c:numRef>
          </c:val>
        </c:ser>
        <c:dLbls>
          <c:showLegendKey val="0"/>
          <c:showVal val="0"/>
          <c:showCatName val="0"/>
          <c:showSerName val="0"/>
          <c:showPercent val="0"/>
          <c:showBubbleSize val="0"/>
        </c:dLbls>
        <c:gapWidth val="219"/>
        <c:overlap val="-27"/>
        <c:axId val="746959120"/>
        <c:axId val="746963808"/>
      </c:barChart>
      <c:catAx>
        <c:axId val="746959120"/>
        <c:scaling>
          <c:orientation val="minMax"/>
        </c:scaling>
        <c:delete val="0"/>
        <c:axPos val="b"/>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63808"/>
        <c:crosses val="autoZero"/>
        <c:auto val="1"/>
        <c:lblAlgn val="ctr"/>
        <c:lblOffset val="100"/>
        <c:noMultiLvlLbl val="0"/>
      </c:catAx>
      <c:valAx>
        <c:axId val="74696380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smtClean="0">
                    <a:solidFill>
                      <a:schemeClr val="tx1"/>
                    </a:solidFill>
                  </a:rPr>
                  <a:t>Average Time Freezing (s)</a:t>
                </a:r>
                <a:endParaRPr lang="en-US" sz="1200" dirty="0">
                  <a:solidFill>
                    <a:schemeClr val="tx1"/>
                  </a:solidFill>
                </a:endParaRP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6959120"/>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a:solidFill>
                  <a:schemeClr val="tx1"/>
                </a:solidFill>
              </a:rPr>
              <a:t>Extinction: Female</a:t>
            </a:r>
            <a:r>
              <a:rPr lang="en-US" sz="2400" baseline="0">
                <a:solidFill>
                  <a:schemeClr val="tx1"/>
                </a:solidFill>
              </a:rPr>
              <a:t> Freezing Behvaior</a:t>
            </a:r>
            <a:endParaRPr lang="en-US" sz="2400">
              <a:solidFill>
                <a:schemeClr val="tx1"/>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1"/>
          <c:order val="0"/>
          <c:tx>
            <c:v>+18a Females</c:v>
          </c:tx>
          <c:spPr>
            <a:ln w="25400" cap="rnd">
              <a:noFill/>
              <a:round/>
            </a:ln>
            <a:effectLst/>
          </c:spPr>
          <c:marker>
            <c:symbol val="circle"/>
            <c:size val="5"/>
            <c:spPr>
              <a:solidFill>
                <a:schemeClr val="accent3"/>
              </a:solidFill>
              <a:ln w="15875">
                <a:solidFill>
                  <a:schemeClr val="accent3"/>
                </a:solidFill>
              </a:ln>
              <a:effectLst/>
            </c:spPr>
          </c:marker>
          <c:errBars>
            <c:errDir val="y"/>
            <c:errBarType val="both"/>
            <c:errValType val="cust"/>
            <c:noEndCap val="0"/>
            <c:plus>
              <c:numRef>
                <c:f>'Conbination Graphs'!$E$136:$E$151</c:f>
                <c:numCache>
                  <c:formatCode>General</c:formatCode>
                  <c:ptCount val="16"/>
                  <c:pt idx="0">
                    <c:v>4.314010479791751</c:v>
                  </c:pt>
                  <c:pt idx="1">
                    <c:v>4.969785250098718</c:v>
                  </c:pt>
                  <c:pt idx="2">
                    <c:v>10.35269392983963</c:v>
                  </c:pt>
                  <c:pt idx="3">
                    <c:v>7.643543587459184</c:v>
                  </c:pt>
                  <c:pt idx="4">
                    <c:v>10.89698112005633</c:v>
                  </c:pt>
                  <c:pt idx="5">
                    <c:v>12.35286630294731</c:v>
                  </c:pt>
                  <c:pt idx="6">
                    <c:v>10.57911081962383</c:v>
                  </c:pt>
                  <c:pt idx="7">
                    <c:v>11.55880533600295</c:v>
                  </c:pt>
                  <c:pt idx="8">
                    <c:v>7.751256369688851</c:v>
                  </c:pt>
                  <c:pt idx="9">
                    <c:v>10.69275615982862</c:v>
                  </c:pt>
                  <c:pt idx="10">
                    <c:v>11.5954676354384</c:v>
                  </c:pt>
                  <c:pt idx="11">
                    <c:v>11.2294146368553</c:v>
                  </c:pt>
                  <c:pt idx="12">
                    <c:v>7.058827859812005</c:v>
                  </c:pt>
                  <c:pt idx="13">
                    <c:v>3.545293833750156</c:v>
                  </c:pt>
                  <c:pt idx="14">
                    <c:v>0.969012337814521</c:v>
                  </c:pt>
                  <c:pt idx="15">
                    <c:v>6.87963536214307</c:v>
                  </c:pt>
                </c:numCache>
              </c:numRef>
            </c:plus>
            <c:minus>
              <c:numRef>
                <c:f>'Conbination Graphs'!$E$136:$E$151</c:f>
                <c:numCache>
                  <c:formatCode>General</c:formatCode>
                  <c:ptCount val="16"/>
                  <c:pt idx="0">
                    <c:v>4.314010479791751</c:v>
                  </c:pt>
                  <c:pt idx="1">
                    <c:v>4.969785250098718</c:v>
                  </c:pt>
                  <c:pt idx="2">
                    <c:v>10.35269392983963</c:v>
                  </c:pt>
                  <c:pt idx="3">
                    <c:v>7.643543587459184</c:v>
                  </c:pt>
                  <c:pt idx="4">
                    <c:v>10.89698112005633</c:v>
                  </c:pt>
                  <c:pt idx="5">
                    <c:v>12.35286630294731</c:v>
                  </c:pt>
                  <c:pt idx="6">
                    <c:v>10.57911081962383</c:v>
                  </c:pt>
                  <c:pt idx="7">
                    <c:v>11.55880533600295</c:v>
                  </c:pt>
                  <c:pt idx="8">
                    <c:v>7.751256369688851</c:v>
                  </c:pt>
                  <c:pt idx="9">
                    <c:v>10.69275615982862</c:v>
                  </c:pt>
                  <c:pt idx="10">
                    <c:v>11.5954676354384</c:v>
                  </c:pt>
                  <c:pt idx="11">
                    <c:v>11.2294146368553</c:v>
                  </c:pt>
                  <c:pt idx="12">
                    <c:v>7.058827859812005</c:v>
                  </c:pt>
                  <c:pt idx="13">
                    <c:v>3.545293833750156</c:v>
                  </c:pt>
                  <c:pt idx="14">
                    <c:v>0.969012337814521</c:v>
                  </c:pt>
                  <c:pt idx="15">
                    <c:v>6.87963536214307</c:v>
                  </c:pt>
                </c:numCache>
              </c:numRef>
            </c:minus>
            <c:spPr>
              <a:noFill/>
              <a:ln w="9525" cap="flat" cmpd="sng" algn="ctr">
                <a:solidFill>
                  <a:schemeClr val="tx1">
                    <a:lumMod val="65000"/>
                    <a:lumOff val="35000"/>
                  </a:schemeClr>
                </a:solidFill>
                <a:round/>
              </a:ln>
              <a:effectLst/>
            </c:spPr>
          </c:errBars>
          <c:xVal>
            <c:strRef>
              <c:f>'Conbination Graphs'!$A$136:$A$166</c:f>
              <c:strCache>
                <c:ptCount val="31"/>
                <c:pt idx="0">
                  <c:v>Habituation</c:v>
                </c:pt>
                <c:pt idx="1">
                  <c:v>Tone 1</c:v>
                </c:pt>
                <c:pt idx="2">
                  <c:v>Tone 2</c:v>
                </c:pt>
                <c:pt idx="3">
                  <c:v>Tone 3</c:v>
                </c:pt>
                <c:pt idx="4">
                  <c:v>Tone 4</c:v>
                </c:pt>
                <c:pt idx="5">
                  <c:v>Tone 5</c:v>
                </c:pt>
                <c:pt idx="6">
                  <c:v>Tone 6</c:v>
                </c:pt>
                <c:pt idx="7">
                  <c:v>Tone 7</c:v>
                </c:pt>
                <c:pt idx="8">
                  <c:v>Tone 8</c:v>
                </c:pt>
                <c:pt idx="9">
                  <c:v>Tone 9</c:v>
                </c:pt>
                <c:pt idx="10">
                  <c:v>Tone 10</c:v>
                </c:pt>
                <c:pt idx="11">
                  <c:v>Tone 11</c:v>
                </c:pt>
                <c:pt idx="12">
                  <c:v>Tone 12</c:v>
                </c:pt>
                <c:pt idx="13">
                  <c:v>Tone 13</c:v>
                </c:pt>
                <c:pt idx="14">
                  <c:v>Tone 14</c:v>
                </c:pt>
                <c:pt idx="15">
                  <c:v>Tone 15</c:v>
                </c:pt>
                <c:pt idx="16">
                  <c:v>Rest 1</c:v>
                </c:pt>
                <c:pt idx="17">
                  <c:v>Rest 2</c:v>
                </c:pt>
                <c:pt idx="18">
                  <c:v>Rest 3</c:v>
                </c:pt>
                <c:pt idx="19">
                  <c:v>Rest 4</c:v>
                </c:pt>
                <c:pt idx="20">
                  <c:v>Rest 5</c:v>
                </c:pt>
                <c:pt idx="21">
                  <c:v>Rest 6</c:v>
                </c:pt>
                <c:pt idx="22">
                  <c:v>Rest 7</c:v>
                </c:pt>
                <c:pt idx="23">
                  <c:v>Rest 8</c:v>
                </c:pt>
                <c:pt idx="24">
                  <c:v>Rest 9</c:v>
                </c:pt>
                <c:pt idx="25">
                  <c:v>Rest 10</c:v>
                </c:pt>
                <c:pt idx="26">
                  <c:v>Rest 11</c:v>
                </c:pt>
                <c:pt idx="27">
                  <c:v>Rest 12</c:v>
                </c:pt>
                <c:pt idx="28">
                  <c:v>Rest 13</c:v>
                </c:pt>
                <c:pt idx="29">
                  <c:v>Rest 14</c:v>
                </c:pt>
                <c:pt idx="30">
                  <c:v>Rest 15</c:v>
                </c:pt>
              </c:strCache>
            </c:strRef>
          </c:xVal>
          <c:yVal>
            <c:numRef>
              <c:f>'Conbination Graphs'!$D$136:$D$151</c:f>
              <c:numCache>
                <c:formatCode>General</c:formatCode>
                <c:ptCount val="16"/>
                <c:pt idx="0">
                  <c:v>17.22666666666667</c:v>
                </c:pt>
                <c:pt idx="1">
                  <c:v>67.64444444444444</c:v>
                </c:pt>
                <c:pt idx="2">
                  <c:v>62.0</c:v>
                </c:pt>
                <c:pt idx="3">
                  <c:v>65.92592592592592</c:v>
                </c:pt>
                <c:pt idx="4">
                  <c:v>50.8</c:v>
                </c:pt>
                <c:pt idx="5">
                  <c:v>36.3851851851852</c:v>
                </c:pt>
                <c:pt idx="6">
                  <c:v>36.5925925925926</c:v>
                </c:pt>
                <c:pt idx="7">
                  <c:v>31.25925925925926</c:v>
                </c:pt>
                <c:pt idx="8">
                  <c:v>24.5333333333333</c:v>
                </c:pt>
                <c:pt idx="9">
                  <c:v>27.8814814814815</c:v>
                </c:pt>
                <c:pt idx="10">
                  <c:v>24.20740740740741</c:v>
                </c:pt>
                <c:pt idx="11">
                  <c:v>27.95555555555556</c:v>
                </c:pt>
                <c:pt idx="12">
                  <c:v>22.42962962962962</c:v>
                </c:pt>
                <c:pt idx="13">
                  <c:v>10.81481481481482</c:v>
                </c:pt>
                <c:pt idx="14">
                  <c:v>2.681481481481481</c:v>
                </c:pt>
                <c:pt idx="15">
                  <c:v>11.46666666666667</c:v>
                </c:pt>
              </c:numCache>
            </c:numRef>
          </c:yVal>
          <c:smooth val="0"/>
          <c:extLst xmlns:c16r2="http://schemas.microsoft.com/office/drawing/2015/06/chart">
            <c:ext xmlns:c16="http://schemas.microsoft.com/office/drawing/2014/chart" uri="{C3380CC4-5D6E-409C-BE32-E72D297353CC}">
              <c16:uniqueId val="{00000001-A08F-4050-8FFD-C02A5302E1DA}"/>
            </c:ext>
          </c:extLst>
        </c:ser>
        <c:ser>
          <c:idx val="0"/>
          <c:order val="1"/>
          <c:tx>
            <c:v>WT Females</c:v>
          </c:tx>
          <c:spPr>
            <a:ln w="25400" cap="rnd">
              <a:noFill/>
              <a:round/>
            </a:ln>
            <a:effectLst/>
          </c:spPr>
          <c:marker>
            <c:symbol val="circle"/>
            <c:size val="5"/>
            <c:spPr>
              <a:solidFill>
                <a:schemeClr val="accent1"/>
              </a:solidFill>
              <a:ln w="15875">
                <a:solidFill>
                  <a:schemeClr val="accent1"/>
                </a:solidFill>
              </a:ln>
              <a:effectLst/>
            </c:spPr>
          </c:marker>
          <c:errBars>
            <c:errDir val="y"/>
            <c:errBarType val="both"/>
            <c:errValType val="cust"/>
            <c:noEndCap val="0"/>
            <c:plus>
              <c:numRef>
                <c:f>'Conbination Graphs'!$C$136:$C$166</c:f>
                <c:numCache>
                  <c:formatCode>General</c:formatCode>
                  <c:ptCount val="31"/>
                  <c:pt idx="0">
                    <c:v>3.388143289766392</c:v>
                  </c:pt>
                  <c:pt idx="1">
                    <c:v>9.55684745788764</c:v>
                  </c:pt>
                  <c:pt idx="2">
                    <c:v>10.12880015562517</c:v>
                  </c:pt>
                  <c:pt idx="3">
                    <c:v>8.07268761456551</c:v>
                  </c:pt>
                  <c:pt idx="4">
                    <c:v>8.442186182771711</c:v>
                  </c:pt>
                  <c:pt idx="5">
                    <c:v>10.08122567504126</c:v>
                  </c:pt>
                  <c:pt idx="6">
                    <c:v>10.23889943931451</c:v>
                  </c:pt>
                  <c:pt idx="7">
                    <c:v>10.17616300738211</c:v>
                  </c:pt>
                  <c:pt idx="8">
                    <c:v>9.758274600688468</c:v>
                  </c:pt>
                  <c:pt idx="9">
                    <c:v>4.134289017353812</c:v>
                  </c:pt>
                  <c:pt idx="10">
                    <c:v>2.554975779644085</c:v>
                  </c:pt>
                  <c:pt idx="11">
                    <c:v>2.192129580742304</c:v>
                  </c:pt>
                  <c:pt idx="12">
                    <c:v>1.430147670485965</c:v>
                  </c:pt>
                  <c:pt idx="13">
                    <c:v>2.803701257399001</c:v>
                  </c:pt>
                  <c:pt idx="14">
                    <c:v>5.238309866801599</c:v>
                  </c:pt>
                  <c:pt idx="15">
                    <c:v>3.144974435115629</c:v>
                  </c:pt>
                  <c:pt idx="16">
                    <c:v>9.910238127970807</c:v>
                  </c:pt>
                  <c:pt idx="17">
                    <c:v>7.509427819270888</c:v>
                  </c:pt>
                  <c:pt idx="18">
                    <c:v>7.787376933613321</c:v>
                  </c:pt>
                  <c:pt idx="19">
                    <c:v>10.07025297903327</c:v>
                  </c:pt>
                  <c:pt idx="20">
                    <c:v>10.41806692810708</c:v>
                  </c:pt>
                  <c:pt idx="21">
                    <c:v>8.542681222493075</c:v>
                  </c:pt>
                  <c:pt idx="22">
                    <c:v>8.38259926099121</c:v>
                  </c:pt>
                  <c:pt idx="23">
                    <c:v>2.47560343061626</c:v>
                  </c:pt>
                  <c:pt idx="24">
                    <c:v>2.07343693917629</c:v>
                  </c:pt>
                  <c:pt idx="25">
                    <c:v>3.930949685775533</c:v>
                  </c:pt>
                  <c:pt idx="26">
                    <c:v>2.404855171327731</c:v>
                  </c:pt>
                  <c:pt idx="27">
                    <c:v>1.71908100628587</c:v>
                  </c:pt>
                  <c:pt idx="28">
                    <c:v>2.139878847384001</c:v>
                  </c:pt>
                  <c:pt idx="29">
                    <c:v>1.69710865231952</c:v>
                  </c:pt>
                  <c:pt idx="30">
                    <c:v>2.548744546915617</c:v>
                  </c:pt>
                </c:numCache>
              </c:numRef>
            </c:plus>
            <c:minus>
              <c:numRef>
                <c:f>'Conbination Graphs'!$C$136:$C$166</c:f>
                <c:numCache>
                  <c:formatCode>General</c:formatCode>
                  <c:ptCount val="31"/>
                  <c:pt idx="0">
                    <c:v>3.388143289766392</c:v>
                  </c:pt>
                  <c:pt idx="1">
                    <c:v>9.55684745788764</c:v>
                  </c:pt>
                  <c:pt idx="2">
                    <c:v>10.12880015562517</c:v>
                  </c:pt>
                  <c:pt idx="3">
                    <c:v>8.07268761456551</c:v>
                  </c:pt>
                  <c:pt idx="4">
                    <c:v>8.442186182771711</c:v>
                  </c:pt>
                  <c:pt idx="5">
                    <c:v>10.08122567504126</c:v>
                  </c:pt>
                  <c:pt idx="6">
                    <c:v>10.23889943931451</c:v>
                  </c:pt>
                  <c:pt idx="7">
                    <c:v>10.17616300738211</c:v>
                  </c:pt>
                  <c:pt idx="8">
                    <c:v>9.758274600688468</c:v>
                  </c:pt>
                  <c:pt idx="9">
                    <c:v>4.134289017353812</c:v>
                  </c:pt>
                  <c:pt idx="10">
                    <c:v>2.554975779644085</c:v>
                  </c:pt>
                  <c:pt idx="11">
                    <c:v>2.192129580742304</c:v>
                  </c:pt>
                  <c:pt idx="12">
                    <c:v>1.430147670485965</c:v>
                  </c:pt>
                  <c:pt idx="13">
                    <c:v>2.803701257399001</c:v>
                  </c:pt>
                  <c:pt idx="14">
                    <c:v>5.238309866801599</c:v>
                  </c:pt>
                  <c:pt idx="15">
                    <c:v>3.144974435115629</c:v>
                  </c:pt>
                  <c:pt idx="16">
                    <c:v>9.910238127970807</c:v>
                  </c:pt>
                  <c:pt idx="17">
                    <c:v>7.509427819270888</c:v>
                  </c:pt>
                  <c:pt idx="18">
                    <c:v>7.787376933613321</c:v>
                  </c:pt>
                  <c:pt idx="19">
                    <c:v>10.07025297903327</c:v>
                  </c:pt>
                  <c:pt idx="20">
                    <c:v>10.41806692810708</c:v>
                  </c:pt>
                  <c:pt idx="21">
                    <c:v>8.542681222493075</c:v>
                  </c:pt>
                  <c:pt idx="22">
                    <c:v>8.38259926099121</c:v>
                  </c:pt>
                  <c:pt idx="23">
                    <c:v>2.47560343061626</c:v>
                  </c:pt>
                  <c:pt idx="24">
                    <c:v>2.07343693917629</c:v>
                  </c:pt>
                  <c:pt idx="25">
                    <c:v>3.930949685775533</c:v>
                  </c:pt>
                  <c:pt idx="26">
                    <c:v>2.404855171327731</c:v>
                  </c:pt>
                  <c:pt idx="27">
                    <c:v>1.71908100628587</c:v>
                  </c:pt>
                  <c:pt idx="28">
                    <c:v>2.139878847384001</c:v>
                  </c:pt>
                  <c:pt idx="29">
                    <c:v>1.69710865231952</c:v>
                  </c:pt>
                  <c:pt idx="30">
                    <c:v>2.548744546915617</c:v>
                  </c:pt>
                </c:numCache>
              </c:numRef>
            </c:minus>
            <c:spPr>
              <a:noFill/>
              <a:ln w="9525" cap="flat" cmpd="sng" algn="ctr">
                <a:solidFill>
                  <a:schemeClr val="tx1">
                    <a:lumMod val="65000"/>
                    <a:lumOff val="35000"/>
                  </a:schemeClr>
                </a:solidFill>
                <a:round/>
              </a:ln>
              <a:effectLst/>
            </c:spPr>
          </c:errBars>
          <c:xVal>
            <c:strRef>
              <c:f>'Conbination Graphs'!$A$136:$A$166</c:f>
              <c:strCache>
                <c:ptCount val="31"/>
                <c:pt idx="0">
                  <c:v>Habituation</c:v>
                </c:pt>
                <c:pt idx="1">
                  <c:v>Tone 1</c:v>
                </c:pt>
                <c:pt idx="2">
                  <c:v>Tone 2</c:v>
                </c:pt>
                <c:pt idx="3">
                  <c:v>Tone 3</c:v>
                </c:pt>
                <c:pt idx="4">
                  <c:v>Tone 4</c:v>
                </c:pt>
                <c:pt idx="5">
                  <c:v>Tone 5</c:v>
                </c:pt>
                <c:pt idx="6">
                  <c:v>Tone 6</c:v>
                </c:pt>
                <c:pt idx="7">
                  <c:v>Tone 7</c:v>
                </c:pt>
                <c:pt idx="8">
                  <c:v>Tone 8</c:v>
                </c:pt>
                <c:pt idx="9">
                  <c:v>Tone 9</c:v>
                </c:pt>
                <c:pt idx="10">
                  <c:v>Tone 10</c:v>
                </c:pt>
                <c:pt idx="11">
                  <c:v>Tone 11</c:v>
                </c:pt>
                <c:pt idx="12">
                  <c:v>Tone 12</c:v>
                </c:pt>
                <c:pt idx="13">
                  <c:v>Tone 13</c:v>
                </c:pt>
                <c:pt idx="14">
                  <c:v>Tone 14</c:v>
                </c:pt>
                <c:pt idx="15">
                  <c:v>Tone 15</c:v>
                </c:pt>
                <c:pt idx="16">
                  <c:v>Rest 1</c:v>
                </c:pt>
                <c:pt idx="17">
                  <c:v>Rest 2</c:v>
                </c:pt>
                <c:pt idx="18">
                  <c:v>Rest 3</c:v>
                </c:pt>
                <c:pt idx="19">
                  <c:v>Rest 4</c:v>
                </c:pt>
                <c:pt idx="20">
                  <c:v>Rest 5</c:v>
                </c:pt>
                <c:pt idx="21">
                  <c:v>Rest 6</c:v>
                </c:pt>
                <c:pt idx="22">
                  <c:v>Rest 7</c:v>
                </c:pt>
                <c:pt idx="23">
                  <c:v>Rest 8</c:v>
                </c:pt>
                <c:pt idx="24">
                  <c:v>Rest 9</c:v>
                </c:pt>
                <c:pt idx="25">
                  <c:v>Rest 10</c:v>
                </c:pt>
                <c:pt idx="26">
                  <c:v>Rest 11</c:v>
                </c:pt>
                <c:pt idx="27">
                  <c:v>Rest 12</c:v>
                </c:pt>
                <c:pt idx="28">
                  <c:v>Rest 13</c:v>
                </c:pt>
                <c:pt idx="29">
                  <c:v>Rest 14</c:v>
                </c:pt>
                <c:pt idx="30">
                  <c:v>Rest 15</c:v>
                </c:pt>
              </c:strCache>
            </c:strRef>
          </c:xVal>
          <c:yVal>
            <c:numRef>
              <c:f>'Conbination Graphs'!$B$136:$B$151</c:f>
              <c:numCache>
                <c:formatCode>General</c:formatCode>
                <c:ptCount val="16"/>
                <c:pt idx="0">
                  <c:v>9.863703703703702</c:v>
                </c:pt>
                <c:pt idx="1">
                  <c:v>48.97777777777777</c:v>
                </c:pt>
                <c:pt idx="2">
                  <c:v>53.02222222222222</c:v>
                </c:pt>
                <c:pt idx="3">
                  <c:v>35.83703703703704</c:v>
                </c:pt>
                <c:pt idx="4">
                  <c:v>22.1037037037037</c:v>
                </c:pt>
                <c:pt idx="5">
                  <c:v>13.95555555555556</c:v>
                </c:pt>
                <c:pt idx="6">
                  <c:v>20.17777777777778</c:v>
                </c:pt>
                <c:pt idx="7">
                  <c:v>20.65185185185185</c:v>
                </c:pt>
                <c:pt idx="8">
                  <c:v>20.91851851851852</c:v>
                </c:pt>
                <c:pt idx="9">
                  <c:v>11.77777777777778</c:v>
                </c:pt>
                <c:pt idx="10">
                  <c:v>6.977777777777778</c:v>
                </c:pt>
                <c:pt idx="11">
                  <c:v>4.533333333333336</c:v>
                </c:pt>
                <c:pt idx="12">
                  <c:v>5.762962962962963</c:v>
                </c:pt>
                <c:pt idx="13">
                  <c:v>6.755555555555551</c:v>
                </c:pt>
                <c:pt idx="14">
                  <c:v>13.8962962962963</c:v>
                </c:pt>
                <c:pt idx="15">
                  <c:v>6.666666666666667</c:v>
                </c:pt>
              </c:numCache>
            </c:numRef>
          </c:yVal>
          <c:smooth val="0"/>
          <c:extLst xmlns:c16r2="http://schemas.microsoft.com/office/drawing/2015/06/chart">
            <c:ext xmlns:c16="http://schemas.microsoft.com/office/drawing/2014/chart" uri="{C3380CC4-5D6E-409C-BE32-E72D297353CC}">
              <c16:uniqueId val="{00000000-A08F-4050-8FFD-C02A5302E1DA}"/>
            </c:ext>
          </c:extLst>
        </c:ser>
        <c:dLbls>
          <c:showLegendKey val="0"/>
          <c:showVal val="0"/>
          <c:showCatName val="0"/>
          <c:showSerName val="0"/>
          <c:showPercent val="0"/>
          <c:showBubbleSize val="0"/>
        </c:dLbls>
        <c:axId val="735762704"/>
        <c:axId val="735767424"/>
      </c:scatterChart>
      <c:valAx>
        <c:axId val="735762704"/>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35767424"/>
        <c:crosses val="autoZero"/>
        <c:crossBetween val="midCat"/>
        <c:majorUnit val="1.0"/>
      </c:valAx>
      <c:valAx>
        <c:axId val="735767424"/>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smtClean="0">
                    <a:solidFill>
                      <a:schemeClr val="tx1"/>
                    </a:solidFill>
                  </a:rPr>
                  <a:t>Average Time</a:t>
                </a:r>
                <a:r>
                  <a:rPr lang="en-US" sz="1400" baseline="0" dirty="0" smtClean="0">
                    <a:solidFill>
                      <a:schemeClr val="tx1"/>
                    </a:solidFill>
                  </a:rPr>
                  <a:t> </a:t>
                </a:r>
                <a:r>
                  <a:rPr lang="en-US" sz="1400" baseline="0" dirty="0">
                    <a:solidFill>
                      <a:schemeClr val="tx1"/>
                    </a:solidFill>
                  </a:rPr>
                  <a:t>Freezing (%)</a:t>
                </a:r>
                <a:endParaRPr lang="en-US" sz="1400" dirty="0">
                  <a:solidFill>
                    <a:schemeClr val="tx1"/>
                  </a:solidFill>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35762704"/>
        <c:crosses val="autoZero"/>
        <c:crossBetween val="midCat"/>
        <c:majorUnit val="20.0"/>
      </c:valAx>
      <c:spPr>
        <a:noFill/>
        <a:ln>
          <a:noFill/>
        </a:ln>
        <a:effectLst/>
      </c:spPr>
    </c:plotArea>
    <c:legend>
      <c:legendPos val="b"/>
      <c:layout>
        <c:manualLayout>
          <c:xMode val="edge"/>
          <c:yMode val="edge"/>
          <c:x val="0.273387787119222"/>
          <c:y val="0.948017685054625"/>
          <c:w val="0.440823414151475"/>
          <c:h val="0.04937262687912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baseline="0" dirty="0" smtClean="0">
                <a:solidFill>
                  <a:schemeClr val="tx1"/>
                </a:solidFill>
              </a:rPr>
              <a:t>Extinction Recall: </a:t>
            </a:r>
            <a:r>
              <a:rPr lang="en-US" sz="2400" dirty="0" smtClean="0">
                <a:solidFill>
                  <a:schemeClr val="tx1"/>
                </a:solidFill>
              </a:rPr>
              <a:t>Male</a:t>
            </a:r>
            <a:r>
              <a:rPr lang="en-US" sz="2400" baseline="0" dirty="0" smtClean="0">
                <a:solidFill>
                  <a:schemeClr val="tx1"/>
                </a:solidFill>
              </a:rPr>
              <a:t> </a:t>
            </a:r>
            <a:r>
              <a:rPr lang="en-US" sz="2400" baseline="0" dirty="0">
                <a:solidFill>
                  <a:schemeClr val="tx1"/>
                </a:solidFill>
              </a:rPr>
              <a:t>Freezing Behavior</a:t>
            </a:r>
            <a:endParaRPr lang="en-US" sz="2400" dirty="0">
              <a:solidFill>
                <a:schemeClr val="tx1"/>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1"/>
          <c:order val="0"/>
          <c:tx>
            <c:v>+18a Males</c:v>
          </c:tx>
          <c:spPr>
            <a:ln w="25400" cap="rnd">
              <a:noFill/>
              <a:round/>
            </a:ln>
            <a:effectLst/>
          </c:spPr>
          <c:marker>
            <c:symbol val="circle"/>
            <c:size val="5"/>
            <c:spPr>
              <a:solidFill>
                <a:schemeClr val="accent3"/>
              </a:solidFill>
              <a:ln w="15875">
                <a:solidFill>
                  <a:schemeClr val="accent3"/>
                </a:solidFill>
              </a:ln>
              <a:effectLst/>
            </c:spPr>
          </c:marker>
          <c:errBars>
            <c:errDir val="y"/>
            <c:errBarType val="both"/>
            <c:errValType val="cust"/>
            <c:noEndCap val="0"/>
            <c:plus>
              <c:numRef>
                <c:f>'Conbination Graphs'!$B$94:$B$109</c:f>
                <c:numCache>
                  <c:formatCode>General</c:formatCode>
                  <c:ptCount val="16"/>
                  <c:pt idx="0">
                    <c:v>8.26</c:v>
                  </c:pt>
                  <c:pt idx="1">
                    <c:v>32.13333333333334</c:v>
                  </c:pt>
                  <c:pt idx="2">
                    <c:v>35.63333333333333</c:v>
                  </c:pt>
                  <c:pt idx="3">
                    <c:v>14.18333333333333</c:v>
                  </c:pt>
                  <c:pt idx="4">
                    <c:v>7.966666666666666</c:v>
                  </c:pt>
                  <c:pt idx="5">
                    <c:v>15.35</c:v>
                  </c:pt>
                  <c:pt idx="6">
                    <c:v>14.78333333333333</c:v>
                  </c:pt>
                  <c:pt idx="7">
                    <c:v>10.35</c:v>
                  </c:pt>
                  <c:pt idx="8">
                    <c:v>6.250000000000001</c:v>
                  </c:pt>
                  <c:pt idx="9">
                    <c:v>4.866666666666667</c:v>
                  </c:pt>
                  <c:pt idx="10">
                    <c:v>8.85</c:v>
                  </c:pt>
                  <c:pt idx="11">
                    <c:v>7.283333333333336</c:v>
                  </c:pt>
                  <c:pt idx="12">
                    <c:v>10.55</c:v>
                  </c:pt>
                  <c:pt idx="13">
                    <c:v>4.75</c:v>
                  </c:pt>
                  <c:pt idx="14">
                    <c:v>8.06666666666667</c:v>
                  </c:pt>
                  <c:pt idx="15">
                    <c:v>5.783333333333336</c:v>
                  </c:pt>
                </c:numCache>
              </c:numRef>
            </c:plus>
            <c:minus>
              <c:numRef>
                <c:f>'Conbination Graphs'!$C$94:$C$109</c:f>
                <c:numCache>
                  <c:formatCode>General</c:formatCode>
                  <c:ptCount val="16"/>
                  <c:pt idx="0">
                    <c:v>3.31968539339364</c:v>
                  </c:pt>
                  <c:pt idx="1">
                    <c:v>11.23065532583112</c:v>
                  </c:pt>
                  <c:pt idx="2">
                    <c:v>10.28241679947352</c:v>
                  </c:pt>
                  <c:pt idx="3">
                    <c:v>5.359929962821268</c:v>
                  </c:pt>
                  <c:pt idx="4">
                    <c:v>2.714540506002841</c:v>
                  </c:pt>
                  <c:pt idx="5">
                    <c:v>7.15357331066867</c:v>
                  </c:pt>
                  <c:pt idx="6">
                    <c:v>8.85095053634498</c:v>
                  </c:pt>
                  <c:pt idx="7">
                    <c:v>3.057952162570799</c:v>
                  </c:pt>
                  <c:pt idx="8">
                    <c:v>1.907784803677515</c:v>
                  </c:pt>
                  <c:pt idx="9">
                    <c:v>2.52215579242636</c:v>
                  </c:pt>
                  <c:pt idx="10">
                    <c:v>2.300301912551674</c:v>
                  </c:pt>
                  <c:pt idx="11">
                    <c:v>5.59891925512387</c:v>
                  </c:pt>
                  <c:pt idx="12">
                    <c:v>3.286474204738674</c:v>
                  </c:pt>
                  <c:pt idx="13">
                    <c:v>2.145935619383695</c:v>
                  </c:pt>
                  <c:pt idx="14">
                    <c:v>2.919665125394422</c:v>
                  </c:pt>
                  <c:pt idx="15">
                    <c:v>1.73536940539882</c:v>
                  </c:pt>
                </c:numCache>
              </c:numRef>
            </c:minus>
            <c:spPr>
              <a:noFill/>
              <a:ln w="9525" cap="flat" cmpd="sng" algn="ctr">
                <a:solidFill>
                  <a:schemeClr val="tx1">
                    <a:lumMod val="65000"/>
                    <a:lumOff val="35000"/>
                  </a:schemeClr>
                </a:solidFill>
                <a:round/>
              </a:ln>
              <a:effectLst/>
            </c:spPr>
          </c:errBars>
          <c:xVal>
            <c:strRef>
              <c:f>'Conbination Graphs'!$A$94:$A$124</c:f>
              <c:strCache>
                <c:ptCount val="31"/>
                <c:pt idx="0">
                  <c:v>Habituation</c:v>
                </c:pt>
                <c:pt idx="1">
                  <c:v>Tone 1</c:v>
                </c:pt>
                <c:pt idx="2">
                  <c:v>Tone 2</c:v>
                </c:pt>
                <c:pt idx="3">
                  <c:v>Tone 3</c:v>
                </c:pt>
                <c:pt idx="4">
                  <c:v>Tone 4</c:v>
                </c:pt>
                <c:pt idx="5">
                  <c:v>Tone 5</c:v>
                </c:pt>
                <c:pt idx="6">
                  <c:v>Tone 6</c:v>
                </c:pt>
                <c:pt idx="7">
                  <c:v>Tone 7</c:v>
                </c:pt>
                <c:pt idx="8">
                  <c:v>Tone 8</c:v>
                </c:pt>
                <c:pt idx="9">
                  <c:v>Tone 9</c:v>
                </c:pt>
                <c:pt idx="10">
                  <c:v>Tone 10</c:v>
                </c:pt>
                <c:pt idx="11">
                  <c:v>Tone 11</c:v>
                </c:pt>
                <c:pt idx="12">
                  <c:v>Tone 12</c:v>
                </c:pt>
                <c:pt idx="13">
                  <c:v>Tone 13</c:v>
                </c:pt>
                <c:pt idx="14">
                  <c:v>Tone 14</c:v>
                </c:pt>
                <c:pt idx="15">
                  <c:v>Tone 15</c:v>
                </c:pt>
                <c:pt idx="16">
                  <c:v>Rest 1</c:v>
                </c:pt>
                <c:pt idx="17">
                  <c:v>Rest 2</c:v>
                </c:pt>
                <c:pt idx="18">
                  <c:v>Rest 3</c:v>
                </c:pt>
                <c:pt idx="19">
                  <c:v>Rest 4</c:v>
                </c:pt>
                <c:pt idx="20">
                  <c:v>Rest 5</c:v>
                </c:pt>
                <c:pt idx="21">
                  <c:v>Rest 6</c:v>
                </c:pt>
                <c:pt idx="22">
                  <c:v>Rest 7</c:v>
                </c:pt>
                <c:pt idx="23">
                  <c:v>Rest 8</c:v>
                </c:pt>
                <c:pt idx="24">
                  <c:v>Rest 9</c:v>
                </c:pt>
                <c:pt idx="25">
                  <c:v>Rest 10</c:v>
                </c:pt>
                <c:pt idx="26">
                  <c:v>Rest 11</c:v>
                </c:pt>
                <c:pt idx="27">
                  <c:v>Rest 12</c:v>
                </c:pt>
                <c:pt idx="28">
                  <c:v>Rest 13</c:v>
                </c:pt>
                <c:pt idx="29">
                  <c:v>Rest 14</c:v>
                </c:pt>
                <c:pt idx="30">
                  <c:v>Rest 15</c:v>
                </c:pt>
              </c:strCache>
            </c:strRef>
          </c:xVal>
          <c:yVal>
            <c:numRef>
              <c:f>'Conbination Graphs'!$B$94:$B$109</c:f>
              <c:numCache>
                <c:formatCode>General</c:formatCode>
                <c:ptCount val="16"/>
                <c:pt idx="0">
                  <c:v>8.26</c:v>
                </c:pt>
                <c:pt idx="1">
                  <c:v>32.13333333333334</c:v>
                </c:pt>
                <c:pt idx="2">
                  <c:v>35.63333333333333</c:v>
                </c:pt>
                <c:pt idx="3">
                  <c:v>14.18333333333333</c:v>
                </c:pt>
                <c:pt idx="4">
                  <c:v>7.966666666666666</c:v>
                </c:pt>
                <c:pt idx="5">
                  <c:v>15.35</c:v>
                </c:pt>
                <c:pt idx="6">
                  <c:v>14.78333333333333</c:v>
                </c:pt>
                <c:pt idx="7">
                  <c:v>10.35</c:v>
                </c:pt>
                <c:pt idx="8">
                  <c:v>6.250000000000001</c:v>
                </c:pt>
                <c:pt idx="9">
                  <c:v>4.866666666666667</c:v>
                </c:pt>
                <c:pt idx="10">
                  <c:v>8.85</c:v>
                </c:pt>
                <c:pt idx="11">
                  <c:v>7.283333333333336</c:v>
                </c:pt>
                <c:pt idx="12">
                  <c:v>10.55</c:v>
                </c:pt>
                <c:pt idx="13">
                  <c:v>4.75</c:v>
                </c:pt>
                <c:pt idx="14">
                  <c:v>8.06666666666667</c:v>
                </c:pt>
                <c:pt idx="15">
                  <c:v>5.783333333333336</c:v>
                </c:pt>
              </c:numCache>
            </c:numRef>
          </c:yVal>
          <c:smooth val="0"/>
          <c:extLst xmlns:c16r2="http://schemas.microsoft.com/office/drawing/2015/06/chart">
            <c:ext xmlns:c16="http://schemas.microsoft.com/office/drawing/2014/chart" uri="{C3380CC4-5D6E-409C-BE32-E72D297353CC}">
              <c16:uniqueId val="{00000001-6098-4C9A-85AB-954F01F34580}"/>
            </c:ext>
          </c:extLst>
        </c:ser>
        <c:ser>
          <c:idx val="0"/>
          <c:order val="1"/>
          <c:tx>
            <c:v>WT Males</c:v>
          </c:tx>
          <c:spPr>
            <a:ln w="25400" cap="rnd">
              <a:noFill/>
              <a:round/>
            </a:ln>
            <a:effectLst/>
          </c:spPr>
          <c:marker>
            <c:symbol val="circle"/>
            <c:size val="5"/>
            <c:spPr>
              <a:solidFill>
                <a:schemeClr val="accent1"/>
              </a:solidFill>
              <a:ln w="15875">
                <a:solidFill>
                  <a:schemeClr val="accent1"/>
                </a:solidFill>
              </a:ln>
              <a:effectLst/>
            </c:spPr>
          </c:marker>
          <c:errBars>
            <c:errDir val="y"/>
            <c:errBarType val="both"/>
            <c:errValType val="cust"/>
            <c:noEndCap val="0"/>
            <c:plus>
              <c:numRef>
                <c:f>'Conbination Graphs'!$E$94:$E$109</c:f>
                <c:numCache>
                  <c:formatCode>General</c:formatCode>
                  <c:ptCount val="16"/>
                  <c:pt idx="0">
                    <c:v>2.802966574459262</c:v>
                  </c:pt>
                  <c:pt idx="1">
                    <c:v>10.74845064332755</c:v>
                  </c:pt>
                  <c:pt idx="2">
                    <c:v>11.71092479854551</c:v>
                  </c:pt>
                  <c:pt idx="3">
                    <c:v>7.105715072876264</c:v>
                  </c:pt>
                  <c:pt idx="4">
                    <c:v>12.8479826274934</c:v>
                  </c:pt>
                  <c:pt idx="5">
                    <c:v>2.855512762501733</c:v>
                  </c:pt>
                  <c:pt idx="6">
                    <c:v>4.623695910199157</c:v>
                  </c:pt>
                  <c:pt idx="7">
                    <c:v>3.593493742712174</c:v>
                  </c:pt>
                  <c:pt idx="8">
                    <c:v>4.845700808606593</c:v>
                  </c:pt>
                  <c:pt idx="9">
                    <c:v>2.276117419296463</c:v>
                  </c:pt>
                  <c:pt idx="10">
                    <c:v>2.557942294710493</c:v>
                  </c:pt>
                  <c:pt idx="11">
                    <c:v>3.018091080754673</c:v>
                  </c:pt>
                  <c:pt idx="12">
                    <c:v>3.944022525420964</c:v>
                  </c:pt>
                  <c:pt idx="13">
                    <c:v>5.289936823333541</c:v>
                  </c:pt>
                  <c:pt idx="14">
                    <c:v>7.35525891531102</c:v>
                  </c:pt>
                  <c:pt idx="15">
                    <c:v>3.343151074673066</c:v>
                  </c:pt>
                </c:numCache>
              </c:numRef>
            </c:plus>
            <c:minus>
              <c:numRef>
                <c:f>'Conbination Graphs'!$E$94:$E$109</c:f>
                <c:numCache>
                  <c:formatCode>General</c:formatCode>
                  <c:ptCount val="16"/>
                  <c:pt idx="0">
                    <c:v>2.802966574459262</c:v>
                  </c:pt>
                  <c:pt idx="1">
                    <c:v>10.74845064332755</c:v>
                  </c:pt>
                  <c:pt idx="2">
                    <c:v>11.71092479854551</c:v>
                  </c:pt>
                  <c:pt idx="3">
                    <c:v>7.105715072876264</c:v>
                  </c:pt>
                  <c:pt idx="4">
                    <c:v>12.8479826274934</c:v>
                  </c:pt>
                  <c:pt idx="5">
                    <c:v>2.855512762501733</c:v>
                  </c:pt>
                  <c:pt idx="6">
                    <c:v>4.623695910199157</c:v>
                  </c:pt>
                  <c:pt idx="7">
                    <c:v>3.593493742712174</c:v>
                  </c:pt>
                  <c:pt idx="8">
                    <c:v>4.845700808606593</c:v>
                  </c:pt>
                  <c:pt idx="9">
                    <c:v>2.276117419296463</c:v>
                  </c:pt>
                  <c:pt idx="10">
                    <c:v>2.557942294710493</c:v>
                  </c:pt>
                  <c:pt idx="11">
                    <c:v>3.018091080754673</c:v>
                  </c:pt>
                  <c:pt idx="12">
                    <c:v>3.944022525420964</c:v>
                  </c:pt>
                  <c:pt idx="13">
                    <c:v>5.289936823333541</c:v>
                  </c:pt>
                  <c:pt idx="14">
                    <c:v>7.35525891531102</c:v>
                  </c:pt>
                  <c:pt idx="15">
                    <c:v>3.343151074673066</c:v>
                  </c:pt>
                </c:numCache>
              </c:numRef>
            </c:minus>
            <c:spPr>
              <a:noFill/>
              <a:ln w="9525" cap="flat" cmpd="sng" algn="ctr">
                <a:solidFill>
                  <a:schemeClr val="tx1">
                    <a:lumMod val="65000"/>
                    <a:lumOff val="35000"/>
                  </a:schemeClr>
                </a:solidFill>
                <a:round/>
              </a:ln>
              <a:effectLst/>
            </c:spPr>
          </c:errBars>
          <c:yVal>
            <c:numRef>
              <c:f>'Conbination Graphs'!$D$94:$D$109</c:f>
              <c:numCache>
                <c:formatCode>General</c:formatCode>
                <c:ptCount val="16"/>
                <c:pt idx="0">
                  <c:v>6.681904761904761</c:v>
                </c:pt>
                <c:pt idx="1">
                  <c:v>33.92380952380952</c:v>
                </c:pt>
                <c:pt idx="2">
                  <c:v>23.44761904761905</c:v>
                </c:pt>
                <c:pt idx="3">
                  <c:v>18.3047619047619</c:v>
                </c:pt>
                <c:pt idx="4">
                  <c:v>16.43809523809524</c:v>
                </c:pt>
                <c:pt idx="5">
                  <c:v>7.390476190476188</c:v>
                </c:pt>
                <c:pt idx="6">
                  <c:v>13.71428571428571</c:v>
                </c:pt>
                <c:pt idx="7">
                  <c:v>9.104761904761903</c:v>
                </c:pt>
                <c:pt idx="8">
                  <c:v>7.371428571428573</c:v>
                </c:pt>
                <c:pt idx="9">
                  <c:v>7.771428571428571</c:v>
                </c:pt>
                <c:pt idx="10">
                  <c:v>3.733333333333333</c:v>
                </c:pt>
                <c:pt idx="11">
                  <c:v>8.323809523809524</c:v>
                </c:pt>
                <c:pt idx="12">
                  <c:v>6.704761904761904</c:v>
                </c:pt>
                <c:pt idx="13">
                  <c:v>9.180952380952375</c:v>
                </c:pt>
                <c:pt idx="14">
                  <c:v>21.58095238095238</c:v>
                </c:pt>
                <c:pt idx="15">
                  <c:v>6.114285714285711</c:v>
                </c:pt>
              </c:numCache>
            </c:numRef>
          </c:yVal>
          <c:smooth val="0"/>
        </c:ser>
        <c:dLbls>
          <c:showLegendKey val="0"/>
          <c:showVal val="0"/>
          <c:showCatName val="0"/>
          <c:showSerName val="0"/>
          <c:showPercent val="0"/>
          <c:showBubbleSize val="0"/>
        </c:dLbls>
        <c:axId val="696688384"/>
        <c:axId val="696693056"/>
      </c:scatterChart>
      <c:valAx>
        <c:axId val="696688384"/>
        <c:scaling>
          <c:orientation val="minMax"/>
          <c:max val="17.0"/>
        </c:scaling>
        <c:delete val="0"/>
        <c:axPos val="b"/>
        <c:numFmt formatCode="General" sourceLinked="0"/>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96693056"/>
        <c:crosses val="autoZero"/>
        <c:crossBetween val="midCat"/>
        <c:majorUnit val="1.0"/>
      </c:valAx>
      <c:valAx>
        <c:axId val="696693056"/>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solidFill>
                      <a:schemeClr val="tx1"/>
                    </a:solidFill>
                  </a:rPr>
                  <a:t>Average </a:t>
                </a:r>
                <a:r>
                  <a:rPr lang="en-US" sz="1400" baseline="0">
                    <a:solidFill>
                      <a:schemeClr val="tx1"/>
                    </a:solidFill>
                  </a:rPr>
                  <a:t>Time </a:t>
                </a:r>
                <a:r>
                  <a:rPr lang="en-US" sz="1400">
                    <a:solidFill>
                      <a:schemeClr val="tx1"/>
                    </a:solidFill>
                  </a:rPr>
                  <a:t>Freezing (%)</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96688384"/>
        <c:crosses val="autoZero"/>
        <c:crossBetween val="midCat"/>
        <c:majorUnit val="20.0"/>
      </c:valAx>
      <c:spPr>
        <a:noFill/>
        <a:ln>
          <a:noFill/>
        </a:ln>
        <a:effectLst/>
      </c:spPr>
    </c:plotArea>
    <c:legend>
      <c:legendPos val="b"/>
      <c:layout>
        <c:manualLayout>
          <c:xMode val="edge"/>
          <c:yMode val="edge"/>
          <c:x val="0.309609528392921"/>
          <c:y val="0.930365025608762"/>
          <c:w val="0.380780943214158"/>
          <c:h val="0.066948333785690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+18a Males</c:v>
          </c:tx>
          <c:spPr>
            <a:ln w="25400" cap="rnd">
              <a:noFill/>
              <a:round/>
            </a:ln>
            <a:effectLst/>
          </c:spPr>
          <c:marker>
            <c:symbol val="circle"/>
            <c:size val="5"/>
            <c:spPr>
              <a:solidFill>
                <a:schemeClr val="accent1"/>
              </a:solidFill>
              <a:ln w="19050">
                <a:solidFill>
                  <a:schemeClr val="accent1"/>
                </a:solidFill>
              </a:ln>
              <a:effectLst/>
            </c:spPr>
          </c:marker>
          <c:errBars>
            <c:errDir val="y"/>
            <c:errBarType val="both"/>
            <c:errValType val="cust"/>
            <c:noEndCap val="0"/>
            <c:plus>
              <c:numRef>
                <c:f>'Conbination Graphs'!$C$26:$C$35</c:f>
                <c:numCache>
                  <c:formatCode>General</c:formatCode>
                  <c:ptCount val="10"/>
                  <c:pt idx="0">
                    <c:v>10.05715165229244</c:v>
                  </c:pt>
                  <c:pt idx="1">
                    <c:v>7.296061556294708</c:v>
                  </c:pt>
                  <c:pt idx="2">
                    <c:v>11.22597669696204</c:v>
                  </c:pt>
                  <c:pt idx="3">
                    <c:v>9.181172894616718</c:v>
                  </c:pt>
                  <c:pt idx="4">
                    <c:v>9.241250596123278</c:v>
                  </c:pt>
                  <c:pt idx="5">
                    <c:v>11.0021939543438</c:v>
                  </c:pt>
                  <c:pt idx="6">
                    <c:v>9.37301442701524</c:v>
                  </c:pt>
                  <c:pt idx="7">
                    <c:v>9.333157023128105</c:v>
                  </c:pt>
                  <c:pt idx="8">
                    <c:v>8.0006923483696</c:v>
                  </c:pt>
                  <c:pt idx="9">
                    <c:v>9.66969345602625</c:v>
                  </c:pt>
                </c:numCache>
              </c:numRef>
            </c:plus>
            <c:minus>
              <c:numRef>
                <c:f>'Conbination Graphs'!$C$26:$C$35</c:f>
                <c:numCache>
                  <c:formatCode>General</c:formatCode>
                  <c:ptCount val="10"/>
                  <c:pt idx="0">
                    <c:v>10.05715165229244</c:v>
                  </c:pt>
                  <c:pt idx="1">
                    <c:v>7.296061556294708</c:v>
                  </c:pt>
                  <c:pt idx="2">
                    <c:v>11.22597669696204</c:v>
                  </c:pt>
                  <c:pt idx="3">
                    <c:v>9.181172894616718</c:v>
                  </c:pt>
                  <c:pt idx="4">
                    <c:v>9.241250596123278</c:v>
                  </c:pt>
                  <c:pt idx="5">
                    <c:v>11.0021939543438</c:v>
                  </c:pt>
                  <c:pt idx="6">
                    <c:v>9.37301442701524</c:v>
                  </c:pt>
                  <c:pt idx="7">
                    <c:v>9.333157023128105</c:v>
                  </c:pt>
                  <c:pt idx="8">
                    <c:v>8.0006923483696</c:v>
                  </c:pt>
                  <c:pt idx="9">
                    <c:v>9.66969345602625</c:v>
                  </c:pt>
                </c:numCache>
              </c:numRef>
            </c:minus>
            <c:spPr>
              <a:noFill/>
              <a:ln w="9525" cap="flat" cmpd="sng" algn="ctr">
                <a:solidFill>
                  <a:schemeClr val="tx1">
                    <a:lumMod val="65000"/>
                    <a:lumOff val="35000"/>
                  </a:schemeClr>
                </a:solidFill>
                <a:round/>
              </a:ln>
              <a:effectLst/>
            </c:spPr>
          </c:errBars>
          <c:xVal>
            <c:strRef>
              <c:f>'Conbination Graphs'!$A$26:$A$35</c:f>
              <c:strCache>
                <c:ptCount val="10"/>
                <c:pt idx="0">
                  <c:v>0:00-0:30</c:v>
                </c:pt>
                <c:pt idx="1">
                  <c:v>0:30-1:00</c:v>
                </c:pt>
                <c:pt idx="2">
                  <c:v>1:00-1:30</c:v>
                </c:pt>
                <c:pt idx="3">
                  <c:v>1:30-2:00</c:v>
                </c:pt>
                <c:pt idx="4">
                  <c:v>2:00-2:30</c:v>
                </c:pt>
                <c:pt idx="5">
                  <c:v>2:30-3:00</c:v>
                </c:pt>
                <c:pt idx="6">
                  <c:v>3:00-3:30</c:v>
                </c:pt>
                <c:pt idx="7">
                  <c:v>3:30-4:00</c:v>
                </c:pt>
                <c:pt idx="8">
                  <c:v>4:00-4:30</c:v>
                </c:pt>
                <c:pt idx="9">
                  <c:v>4:30-5:00</c:v>
                </c:pt>
              </c:strCache>
            </c:strRef>
          </c:xVal>
          <c:yVal>
            <c:numRef>
              <c:f>'Conbination Graphs'!$B$26:$B$35</c:f>
              <c:numCache>
                <c:formatCode>General</c:formatCode>
                <c:ptCount val="10"/>
                <c:pt idx="0">
                  <c:v>64.2060606060606</c:v>
                </c:pt>
                <c:pt idx="1">
                  <c:v>72.0969696969697</c:v>
                </c:pt>
                <c:pt idx="2">
                  <c:v>68.8848484848485</c:v>
                </c:pt>
                <c:pt idx="3">
                  <c:v>56.87272727272727</c:v>
                </c:pt>
                <c:pt idx="4">
                  <c:v>52.12121212121212</c:v>
                </c:pt>
                <c:pt idx="5">
                  <c:v>46.4969696969697</c:v>
                </c:pt>
                <c:pt idx="6">
                  <c:v>36.12121212121212</c:v>
                </c:pt>
                <c:pt idx="7">
                  <c:v>36.42424242424238</c:v>
                </c:pt>
                <c:pt idx="8">
                  <c:v>39.78181818181817</c:v>
                </c:pt>
                <c:pt idx="9">
                  <c:v>44.15757575757576</c:v>
                </c:pt>
              </c:numCache>
            </c:numRef>
          </c:yVal>
          <c:smooth val="0"/>
          <c:extLst xmlns:c16r2="http://schemas.microsoft.com/office/drawing/2015/06/chart">
            <c:ext xmlns:c16="http://schemas.microsoft.com/office/drawing/2014/chart" uri="{C3380CC4-5D6E-409C-BE32-E72D297353CC}">
              <c16:uniqueId val="{00000000-ED0C-4A35-853C-21038D1D3705}"/>
            </c:ext>
          </c:extLst>
        </c:ser>
        <c:ser>
          <c:idx val="1"/>
          <c:order val="1"/>
          <c:tx>
            <c:v>WT Males</c:v>
          </c:tx>
          <c:spPr>
            <a:ln w="25400" cap="rnd">
              <a:noFill/>
              <a:round/>
            </a:ln>
            <a:effectLst/>
          </c:spPr>
          <c:marker>
            <c:symbol val="circle"/>
            <c:size val="5"/>
            <c:spPr>
              <a:solidFill>
                <a:schemeClr val="accent3"/>
              </a:solidFill>
              <a:ln w="19050">
                <a:solidFill>
                  <a:schemeClr val="accent3"/>
                </a:solidFill>
              </a:ln>
              <a:effectLst/>
            </c:spPr>
          </c:marker>
          <c:errBars>
            <c:errDir val="y"/>
            <c:errBarType val="both"/>
            <c:errValType val="cust"/>
            <c:noEndCap val="0"/>
            <c:plus>
              <c:numRef>
                <c:f>'Conbination Graphs'!$E$26:$E$35</c:f>
                <c:numCache>
                  <c:formatCode>General</c:formatCode>
                  <c:ptCount val="10"/>
                  <c:pt idx="0">
                    <c:v>9.247437593237192</c:v>
                  </c:pt>
                  <c:pt idx="1">
                    <c:v>8.47907922952126</c:v>
                  </c:pt>
                  <c:pt idx="2">
                    <c:v>16.03655687679201</c:v>
                  </c:pt>
                  <c:pt idx="3">
                    <c:v>15.88631569795296</c:v>
                  </c:pt>
                  <c:pt idx="4">
                    <c:v>13.93100806254522</c:v>
                  </c:pt>
                  <c:pt idx="5">
                    <c:v>11.22660160165567</c:v>
                  </c:pt>
                  <c:pt idx="6">
                    <c:v>14.66516586837974</c:v>
                  </c:pt>
                  <c:pt idx="7">
                    <c:v>14.56376185901214</c:v>
                  </c:pt>
                  <c:pt idx="8">
                    <c:v>9.38208195600402</c:v>
                  </c:pt>
                  <c:pt idx="9">
                    <c:v>14.34920073043857</c:v>
                  </c:pt>
                </c:numCache>
              </c:numRef>
            </c:plus>
            <c:minus>
              <c:numRef>
                <c:f>'Conbination Graphs'!$E$26:$E$35</c:f>
                <c:numCache>
                  <c:formatCode>General</c:formatCode>
                  <c:ptCount val="10"/>
                  <c:pt idx="0">
                    <c:v>9.247437593237192</c:v>
                  </c:pt>
                  <c:pt idx="1">
                    <c:v>8.47907922952126</c:v>
                  </c:pt>
                  <c:pt idx="2">
                    <c:v>16.03655687679201</c:v>
                  </c:pt>
                  <c:pt idx="3">
                    <c:v>15.88631569795296</c:v>
                  </c:pt>
                  <c:pt idx="4">
                    <c:v>13.93100806254522</c:v>
                  </c:pt>
                  <c:pt idx="5">
                    <c:v>11.22660160165567</c:v>
                  </c:pt>
                  <c:pt idx="6">
                    <c:v>14.66516586837974</c:v>
                  </c:pt>
                  <c:pt idx="7">
                    <c:v>14.56376185901214</c:v>
                  </c:pt>
                  <c:pt idx="8">
                    <c:v>9.38208195600402</c:v>
                  </c:pt>
                  <c:pt idx="9">
                    <c:v>14.34920073043857</c:v>
                  </c:pt>
                </c:numCache>
              </c:numRef>
            </c:minus>
            <c:spPr>
              <a:noFill/>
              <a:ln w="9525" cap="flat" cmpd="sng" algn="ctr">
                <a:solidFill>
                  <a:schemeClr val="tx1">
                    <a:lumMod val="65000"/>
                    <a:lumOff val="35000"/>
                  </a:schemeClr>
                </a:solidFill>
                <a:round/>
              </a:ln>
              <a:effectLst/>
            </c:spPr>
          </c:errBars>
          <c:xVal>
            <c:strRef>
              <c:f>'Conbination Graphs'!$A$26:$A$35</c:f>
              <c:strCache>
                <c:ptCount val="10"/>
                <c:pt idx="0">
                  <c:v>0:00-0:30</c:v>
                </c:pt>
                <c:pt idx="1">
                  <c:v>0:30-1:00</c:v>
                </c:pt>
                <c:pt idx="2">
                  <c:v>1:00-1:30</c:v>
                </c:pt>
                <c:pt idx="3">
                  <c:v>1:30-2:00</c:v>
                </c:pt>
                <c:pt idx="4">
                  <c:v>2:00-2:30</c:v>
                </c:pt>
                <c:pt idx="5">
                  <c:v>2:30-3:00</c:v>
                </c:pt>
                <c:pt idx="6">
                  <c:v>3:00-3:30</c:v>
                </c:pt>
                <c:pt idx="7">
                  <c:v>3:30-4:00</c:v>
                </c:pt>
                <c:pt idx="8">
                  <c:v>4:00-4:30</c:v>
                </c:pt>
                <c:pt idx="9">
                  <c:v>4:30-5:00</c:v>
                </c:pt>
              </c:strCache>
            </c:strRef>
          </c:xVal>
          <c:yVal>
            <c:numRef>
              <c:f>'Conbination Graphs'!$D$26:$D$35</c:f>
              <c:numCache>
                <c:formatCode>General</c:formatCode>
                <c:ptCount val="10"/>
                <c:pt idx="0">
                  <c:v>67.50476190476191</c:v>
                </c:pt>
                <c:pt idx="1">
                  <c:v>70.17142857142849</c:v>
                </c:pt>
                <c:pt idx="2">
                  <c:v>52.9142857142857</c:v>
                </c:pt>
                <c:pt idx="3">
                  <c:v>52.53333333333332</c:v>
                </c:pt>
                <c:pt idx="4">
                  <c:v>52.3047619047619</c:v>
                </c:pt>
                <c:pt idx="5">
                  <c:v>60.17142857142855</c:v>
                </c:pt>
                <c:pt idx="6">
                  <c:v>43.2</c:v>
                </c:pt>
                <c:pt idx="7">
                  <c:v>46.85714285714282</c:v>
                </c:pt>
                <c:pt idx="8">
                  <c:v>32.0952380952381</c:v>
                </c:pt>
                <c:pt idx="9">
                  <c:v>32.34285714285714</c:v>
                </c:pt>
              </c:numCache>
            </c:numRef>
          </c:yVal>
          <c:smooth val="0"/>
          <c:extLst xmlns:c16r2="http://schemas.microsoft.com/office/drawing/2015/06/chart">
            <c:ext xmlns:c16="http://schemas.microsoft.com/office/drawing/2014/chart" uri="{C3380CC4-5D6E-409C-BE32-E72D297353CC}">
              <c16:uniqueId val="{00000001-ED0C-4A35-853C-21038D1D3705}"/>
            </c:ext>
          </c:extLst>
        </c:ser>
        <c:dLbls>
          <c:showLegendKey val="0"/>
          <c:showVal val="0"/>
          <c:showCatName val="0"/>
          <c:showSerName val="0"/>
          <c:showPercent val="0"/>
          <c:showBubbleSize val="0"/>
        </c:dLbls>
        <c:axId val="712262064"/>
        <c:axId val="701282832"/>
      </c:scatterChart>
      <c:valAx>
        <c:axId val="712262064"/>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282832"/>
        <c:crosses val="autoZero"/>
        <c:crossBetween val="midCat"/>
        <c:majorUnit val="1.0"/>
      </c:valAx>
      <c:valAx>
        <c:axId val="701282832"/>
        <c:scaling>
          <c:orientation val="minMax"/>
          <c:max val="80.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smtClean="0">
                    <a:solidFill>
                      <a:schemeClr val="tx1"/>
                    </a:solidFill>
                  </a:rPr>
                  <a:t>Time Freezing (%)</a:t>
                </a:r>
                <a:endParaRPr lang="en-US" sz="1400" dirty="0">
                  <a:solidFill>
                    <a:schemeClr val="tx1"/>
                  </a:solidFill>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12262064"/>
        <c:crosses val="autoZero"/>
        <c:crossBetween val="midCat"/>
        <c:majorUnit val="2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+18a Females</c:v>
          </c:tx>
          <c:spPr>
            <a:ln w="25400" cap="rnd">
              <a:noFill/>
              <a:round/>
            </a:ln>
            <a:effectLst/>
          </c:spPr>
          <c:marker>
            <c:symbol val="circle"/>
            <c:size val="5"/>
            <c:spPr>
              <a:solidFill>
                <a:schemeClr val="accent1"/>
              </a:solidFill>
              <a:ln w="19050">
                <a:solidFill>
                  <a:schemeClr val="accent1"/>
                </a:solidFill>
              </a:ln>
              <a:effectLst/>
            </c:spPr>
          </c:marker>
          <c:errBars>
            <c:errDir val="y"/>
            <c:errBarType val="both"/>
            <c:errValType val="cust"/>
            <c:noEndCap val="0"/>
            <c:plus>
              <c:numRef>
                <c:f>'Conbination Graphs'!$C$40:$C$49</c:f>
                <c:numCache>
                  <c:formatCode>General</c:formatCode>
                  <c:ptCount val="10"/>
                  <c:pt idx="0">
                    <c:v>10.7644693192768</c:v>
                  </c:pt>
                  <c:pt idx="1">
                    <c:v>11.01566660882412</c:v>
                  </c:pt>
                  <c:pt idx="2">
                    <c:v>11.87011555744302</c:v>
                  </c:pt>
                  <c:pt idx="3">
                    <c:v>8.792995092038581</c:v>
                  </c:pt>
                  <c:pt idx="4">
                    <c:v>13.27843843596333</c:v>
                  </c:pt>
                  <c:pt idx="5">
                    <c:v>11.64236622676098</c:v>
                  </c:pt>
                  <c:pt idx="6">
                    <c:v>12.81679282529271</c:v>
                  </c:pt>
                  <c:pt idx="7">
                    <c:v>11.98746258635492</c:v>
                  </c:pt>
                  <c:pt idx="8">
                    <c:v>10.22880893535214</c:v>
                  </c:pt>
                  <c:pt idx="9">
                    <c:v>11.56892389118366</c:v>
                  </c:pt>
                </c:numCache>
              </c:numRef>
            </c:plus>
            <c:minus>
              <c:numRef>
                <c:f>'Conbination Graphs'!$C$40:$C$49</c:f>
                <c:numCache>
                  <c:formatCode>General</c:formatCode>
                  <c:ptCount val="10"/>
                  <c:pt idx="0">
                    <c:v>10.7644693192768</c:v>
                  </c:pt>
                  <c:pt idx="1">
                    <c:v>11.01566660882412</c:v>
                  </c:pt>
                  <c:pt idx="2">
                    <c:v>11.87011555744302</c:v>
                  </c:pt>
                  <c:pt idx="3">
                    <c:v>8.792995092038581</c:v>
                  </c:pt>
                  <c:pt idx="4">
                    <c:v>13.27843843596333</c:v>
                  </c:pt>
                  <c:pt idx="5">
                    <c:v>11.64236622676098</c:v>
                  </c:pt>
                  <c:pt idx="6">
                    <c:v>12.81679282529271</c:v>
                  </c:pt>
                  <c:pt idx="7">
                    <c:v>11.98746258635492</c:v>
                  </c:pt>
                  <c:pt idx="8">
                    <c:v>10.22880893535214</c:v>
                  </c:pt>
                  <c:pt idx="9">
                    <c:v>11.56892389118366</c:v>
                  </c:pt>
                </c:numCache>
              </c:numRef>
            </c:minus>
            <c:spPr>
              <a:noFill/>
              <a:ln w="9525" cap="flat" cmpd="sng" algn="ctr">
                <a:solidFill>
                  <a:schemeClr val="tx1">
                    <a:lumMod val="65000"/>
                    <a:lumOff val="35000"/>
                  </a:schemeClr>
                </a:solidFill>
                <a:round/>
              </a:ln>
              <a:effectLst/>
            </c:spPr>
          </c:errBars>
          <c:xVal>
            <c:strRef>
              <c:f>'Conbination Graphs'!$A$40:$A$49</c:f>
              <c:strCache>
                <c:ptCount val="10"/>
                <c:pt idx="0">
                  <c:v>0:00-0:30</c:v>
                </c:pt>
                <c:pt idx="1">
                  <c:v>0:30-1:00</c:v>
                </c:pt>
                <c:pt idx="2">
                  <c:v>1:00-1:30</c:v>
                </c:pt>
                <c:pt idx="3">
                  <c:v>1:30-2:00</c:v>
                </c:pt>
                <c:pt idx="4">
                  <c:v>2:00-2:30</c:v>
                </c:pt>
                <c:pt idx="5">
                  <c:v>2:30-3:00</c:v>
                </c:pt>
                <c:pt idx="6">
                  <c:v>3:00-3:30</c:v>
                </c:pt>
                <c:pt idx="7">
                  <c:v>3:30-4:00</c:v>
                </c:pt>
                <c:pt idx="8">
                  <c:v>4:00-4:30</c:v>
                </c:pt>
                <c:pt idx="9">
                  <c:v>4:30-5:00</c:v>
                </c:pt>
              </c:strCache>
            </c:strRef>
          </c:xVal>
          <c:yVal>
            <c:numRef>
              <c:f>'Conbination Graphs'!$B$40:$B$49</c:f>
              <c:numCache>
                <c:formatCode>General</c:formatCode>
                <c:ptCount val="10"/>
                <c:pt idx="0">
                  <c:v>64.91851851851851</c:v>
                </c:pt>
                <c:pt idx="1">
                  <c:v>58.81481481481482</c:v>
                </c:pt>
                <c:pt idx="2">
                  <c:v>58.02962962962962</c:v>
                </c:pt>
                <c:pt idx="3">
                  <c:v>59.08148148148143</c:v>
                </c:pt>
                <c:pt idx="4">
                  <c:v>57.43703703703702</c:v>
                </c:pt>
                <c:pt idx="5">
                  <c:v>64.80000000000001</c:v>
                </c:pt>
                <c:pt idx="6">
                  <c:v>60.47407407407407</c:v>
                </c:pt>
                <c:pt idx="7">
                  <c:v>60.80000000000002</c:v>
                </c:pt>
                <c:pt idx="8">
                  <c:v>59.89629629629626</c:v>
                </c:pt>
                <c:pt idx="9">
                  <c:v>54.66666666666661</c:v>
                </c:pt>
              </c:numCache>
            </c:numRef>
          </c:yVal>
          <c:smooth val="0"/>
          <c:extLst xmlns:c16r2="http://schemas.microsoft.com/office/drawing/2015/06/chart">
            <c:ext xmlns:c16="http://schemas.microsoft.com/office/drawing/2014/chart" uri="{C3380CC4-5D6E-409C-BE32-E72D297353CC}">
              <c16:uniqueId val="{00000000-4800-43EA-8E33-C008AAE872BF}"/>
            </c:ext>
          </c:extLst>
        </c:ser>
        <c:ser>
          <c:idx val="1"/>
          <c:order val="1"/>
          <c:tx>
            <c:v>WT Females</c:v>
          </c:tx>
          <c:spPr>
            <a:ln w="25400" cap="rnd">
              <a:noFill/>
              <a:round/>
            </a:ln>
            <a:effectLst/>
          </c:spPr>
          <c:marker>
            <c:symbol val="circle"/>
            <c:size val="5"/>
            <c:spPr>
              <a:solidFill>
                <a:schemeClr val="accent3"/>
              </a:solidFill>
              <a:ln w="19050">
                <a:solidFill>
                  <a:schemeClr val="accent3"/>
                </a:solidFill>
              </a:ln>
              <a:effectLst/>
            </c:spPr>
          </c:marker>
          <c:errBars>
            <c:errDir val="y"/>
            <c:errBarType val="both"/>
            <c:errValType val="cust"/>
            <c:noEndCap val="0"/>
            <c:plus>
              <c:numRef>
                <c:f>'Conbination Graphs'!$E$40:$E$49</c:f>
                <c:numCache>
                  <c:formatCode>General</c:formatCode>
                  <c:ptCount val="10"/>
                  <c:pt idx="0">
                    <c:v>7.574315852339484</c:v>
                  </c:pt>
                  <c:pt idx="1">
                    <c:v>9.840558829637727</c:v>
                  </c:pt>
                  <c:pt idx="2">
                    <c:v>10.75900873042931</c:v>
                  </c:pt>
                  <c:pt idx="3">
                    <c:v>9.3558312032352</c:v>
                  </c:pt>
                  <c:pt idx="4">
                    <c:v>8.97207678665143</c:v>
                  </c:pt>
                  <c:pt idx="5">
                    <c:v>10.88035947118578</c:v>
                  </c:pt>
                  <c:pt idx="6">
                    <c:v>8.31173827434969</c:v>
                  </c:pt>
                  <c:pt idx="7">
                    <c:v>9.52975845949394</c:v>
                  </c:pt>
                  <c:pt idx="8">
                    <c:v>10.36375450343201</c:v>
                  </c:pt>
                  <c:pt idx="9">
                    <c:v>12.32429654472658</c:v>
                  </c:pt>
                </c:numCache>
              </c:numRef>
            </c:plus>
            <c:minus>
              <c:numRef>
                <c:f>'Conbination Graphs'!$E$40:$E$49</c:f>
                <c:numCache>
                  <c:formatCode>General</c:formatCode>
                  <c:ptCount val="10"/>
                  <c:pt idx="0">
                    <c:v>7.574315852339484</c:v>
                  </c:pt>
                  <c:pt idx="1">
                    <c:v>9.840558829637727</c:v>
                  </c:pt>
                  <c:pt idx="2">
                    <c:v>10.75900873042931</c:v>
                  </c:pt>
                  <c:pt idx="3">
                    <c:v>9.3558312032352</c:v>
                  </c:pt>
                  <c:pt idx="4">
                    <c:v>8.97207678665143</c:v>
                  </c:pt>
                  <c:pt idx="5">
                    <c:v>10.88035947118578</c:v>
                  </c:pt>
                  <c:pt idx="6">
                    <c:v>8.31173827434969</c:v>
                  </c:pt>
                  <c:pt idx="7">
                    <c:v>9.52975845949394</c:v>
                  </c:pt>
                  <c:pt idx="8">
                    <c:v>10.36375450343201</c:v>
                  </c:pt>
                  <c:pt idx="9">
                    <c:v>12.32429654472658</c:v>
                  </c:pt>
                </c:numCache>
              </c:numRef>
            </c:minus>
            <c:spPr>
              <a:noFill/>
              <a:ln w="9525" cap="flat" cmpd="sng" algn="ctr">
                <a:solidFill>
                  <a:schemeClr val="tx1">
                    <a:lumMod val="65000"/>
                    <a:lumOff val="35000"/>
                  </a:schemeClr>
                </a:solidFill>
                <a:round/>
              </a:ln>
              <a:effectLst/>
            </c:spPr>
          </c:errBars>
          <c:xVal>
            <c:strRef>
              <c:f>'Conbination Graphs'!$A$40:$A$49</c:f>
              <c:strCache>
                <c:ptCount val="10"/>
                <c:pt idx="0">
                  <c:v>0:00-0:30</c:v>
                </c:pt>
                <c:pt idx="1">
                  <c:v>0:30-1:00</c:v>
                </c:pt>
                <c:pt idx="2">
                  <c:v>1:00-1:30</c:v>
                </c:pt>
                <c:pt idx="3">
                  <c:v>1:30-2:00</c:v>
                </c:pt>
                <c:pt idx="4">
                  <c:v>2:00-2:30</c:v>
                </c:pt>
                <c:pt idx="5">
                  <c:v>2:30-3:00</c:v>
                </c:pt>
                <c:pt idx="6">
                  <c:v>3:00-3:30</c:v>
                </c:pt>
                <c:pt idx="7">
                  <c:v>3:30-4:00</c:v>
                </c:pt>
                <c:pt idx="8">
                  <c:v>4:00-4:30</c:v>
                </c:pt>
                <c:pt idx="9">
                  <c:v>4:30-5:00</c:v>
                </c:pt>
              </c:strCache>
            </c:strRef>
          </c:xVal>
          <c:yVal>
            <c:numRef>
              <c:f>'Conbination Graphs'!$D$40:$D$49</c:f>
              <c:numCache>
                <c:formatCode>General</c:formatCode>
                <c:ptCount val="10"/>
                <c:pt idx="0">
                  <c:v>73.76296296296295</c:v>
                </c:pt>
                <c:pt idx="1">
                  <c:v>58.74074074074073</c:v>
                </c:pt>
                <c:pt idx="2">
                  <c:v>40.91851851851852</c:v>
                </c:pt>
                <c:pt idx="3">
                  <c:v>40.94814814814814</c:v>
                </c:pt>
                <c:pt idx="4">
                  <c:v>49.89629629629626</c:v>
                </c:pt>
                <c:pt idx="5">
                  <c:v>36.44444444444441</c:v>
                </c:pt>
                <c:pt idx="6">
                  <c:v>35.92592592592595</c:v>
                </c:pt>
                <c:pt idx="7">
                  <c:v>30.22222222222218</c:v>
                </c:pt>
                <c:pt idx="8">
                  <c:v>37.64444444444442</c:v>
                </c:pt>
                <c:pt idx="9">
                  <c:v>36.02962962962962</c:v>
                </c:pt>
              </c:numCache>
            </c:numRef>
          </c:yVal>
          <c:smooth val="0"/>
          <c:extLst xmlns:c16r2="http://schemas.microsoft.com/office/drawing/2015/06/chart">
            <c:ext xmlns:c16="http://schemas.microsoft.com/office/drawing/2014/chart" uri="{C3380CC4-5D6E-409C-BE32-E72D297353CC}">
              <c16:uniqueId val="{00000001-4800-43EA-8E33-C008AAE872BF}"/>
            </c:ext>
          </c:extLst>
        </c:ser>
        <c:dLbls>
          <c:showLegendKey val="0"/>
          <c:showVal val="0"/>
          <c:showCatName val="0"/>
          <c:showSerName val="0"/>
          <c:showPercent val="0"/>
          <c:showBubbleSize val="0"/>
        </c:dLbls>
        <c:axId val="712144272"/>
        <c:axId val="663150912"/>
      </c:scatterChart>
      <c:valAx>
        <c:axId val="712144272"/>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3150912"/>
        <c:crosses val="autoZero"/>
        <c:crossBetween val="midCat"/>
        <c:majorUnit val="1.0"/>
      </c:valAx>
      <c:valAx>
        <c:axId val="663150912"/>
        <c:scaling>
          <c:orientation val="minMax"/>
          <c:max val="90.0"/>
          <c:min val="0.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smtClean="0">
                    <a:solidFill>
                      <a:schemeClr val="tx1"/>
                    </a:solidFill>
                  </a:rPr>
                  <a:t>Time Freezing</a:t>
                </a:r>
                <a:r>
                  <a:rPr lang="en-US" sz="1400" baseline="0" dirty="0" smtClean="0">
                    <a:solidFill>
                      <a:schemeClr val="tx1"/>
                    </a:solidFill>
                  </a:rPr>
                  <a:t> (%)</a:t>
                </a:r>
                <a:endParaRPr lang="en-US" sz="1400" dirty="0">
                  <a:solidFill>
                    <a:schemeClr val="tx1"/>
                  </a:solidFill>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12144272"/>
        <c:crosses val="autoZero"/>
        <c:crossBetween val="midCat"/>
        <c:majorUnit val="2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'Conbination Graphs'!$AC$24:$AC$27</c:f>
                <c:numCache>
                  <c:formatCode>General</c:formatCode>
                  <c:ptCount val="4"/>
                  <c:pt idx="0">
                    <c:v>9.247437593237192</c:v>
                  </c:pt>
                  <c:pt idx="1">
                    <c:v>14.34920073</c:v>
                  </c:pt>
                  <c:pt idx="2">
                    <c:v>10.05715165229244</c:v>
                  </c:pt>
                  <c:pt idx="3">
                    <c:v>9.669693456</c:v>
                  </c:pt>
                </c:numCache>
              </c:numRef>
            </c:plus>
            <c:minus>
              <c:numRef>
                <c:f>'Conbination Graphs'!$AC$24:$AC$27</c:f>
                <c:numCache>
                  <c:formatCode>General</c:formatCode>
                  <c:ptCount val="4"/>
                  <c:pt idx="0">
                    <c:v>9.247437593237192</c:v>
                  </c:pt>
                  <c:pt idx="1">
                    <c:v>14.34920073</c:v>
                  </c:pt>
                  <c:pt idx="2">
                    <c:v>10.05715165229244</c:v>
                  </c:pt>
                  <c:pt idx="3">
                    <c:v>9.669693456</c:v>
                  </c:pt>
                </c:numCache>
              </c:numRef>
            </c:minus>
            <c:spPr>
              <a:noFill/>
              <a:ln w="9525" cap="flat" cmpd="sng" algn="ctr">
                <a:solidFill>
                  <a:schemeClr val="tx1">
                    <a:lumMod val="65000"/>
                    <a:lumOff val="35000"/>
                  </a:schemeClr>
                </a:solidFill>
                <a:round/>
              </a:ln>
              <a:effectLst/>
            </c:spPr>
          </c:errBars>
          <c:cat>
            <c:strRef>
              <c:f>('Conbination Graphs'!$AA$24:$AA$25,'Conbination Graphs'!$AA$26:$AA$27)</c:f>
              <c:strCache>
                <c:ptCount val="4"/>
                <c:pt idx="0">
                  <c:v>WT1</c:v>
                </c:pt>
                <c:pt idx="1">
                  <c:v>WT2</c:v>
                </c:pt>
                <c:pt idx="2">
                  <c:v>18aT1</c:v>
                </c:pt>
                <c:pt idx="3">
                  <c:v>18aT2</c:v>
                </c:pt>
              </c:strCache>
            </c:strRef>
          </c:cat>
          <c:val>
            <c:numRef>
              <c:f>('Conbination Graphs'!$AB$24:$AB$25,'Conbination Graphs'!$AB$26:$AB$27)</c:f>
              <c:numCache>
                <c:formatCode>General</c:formatCode>
                <c:ptCount val="4"/>
                <c:pt idx="0">
                  <c:v>67.50476190476191</c:v>
                </c:pt>
                <c:pt idx="1">
                  <c:v>32.34285714</c:v>
                </c:pt>
                <c:pt idx="2">
                  <c:v>64.2060606060606</c:v>
                </c:pt>
                <c:pt idx="3">
                  <c:v>44.15757576</c:v>
                </c:pt>
              </c:numCache>
            </c:numRef>
          </c:val>
        </c:ser>
        <c:dLbls>
          <c:showLegendKey val="0"/>
          <c:showVal val="0"/>
          <c:showCatName val="0"/>
          <c:showSerName val="0"/>
          <c:showPercent val="0"/>
          <c:showBubbleSize val="0"/>
        </c:dLbls>
        <c:gapWidth val="219"/>
        <c:overlap val="-27"/>
        <c:axId val="747282240"/>
        <c:axId val="747286896"/>
      </c:barChart>
      <c:catAx>
        <c:axId val="7472822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7286896"/>
        <c:crosses val="autoZero"/>
        <c:auto val="1"/>
        <c:lblAlgn val="ctr"/>
        <c:lblOffset val="100"/>
        <c:noMultiLvlLbl val="0"/>
      </c:catAx>
      <c:valAx>
        <c:axId val="747286896"/>
        <c:scaling>
          <c:orientation val="minMax"/>
          <c:max val="80.0"/>
        </c:scaling>
        <c:delete val="0"/>
        <c:axPos val="l"/>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7282240"/>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'Conbination Graphs'!$AC$47:$AC$50</c:f>
                <c:numCache>
                  <c:formatCode>General</c:formatCode>
                  <c:ptCount val="4"/>
                  <c:pt idx="0">
                    <c:v>7.574315852339484</c:v>
                  </c:pt>
                  <c:pt idx="1">
                    <c:v>12.32429654472658</c:v>
                  </c:pt>
                  <c:pt idx="2">
                    <c:v>10.7644693192768</c:v>
                  </c:pt>
                  <c:pt idx="3">
                    <c:v>11.56892389118366</c:v>
                  </c:pt>
                </c:numCache>
              </c:numRef>
            </c:plus>
            <c:minus>
              <c:numRef>
                <c:f>'Conbination Graphs'!$AC$47:$AC$50</c:f>
                <c:numCache>
                  <c:formatCode>General</c:formatCode>
                  <c:ptCount val="4"/>
                  <c:pt idx="0">
                    <c:v>7.574315852339484</c:v>
                  </c:pt>
                  <c:pt idx="1">
                    <c:v>12.32429654472658</c:v>
                  </c:pt>
                  <c:pt idx="2">
                    <c:v>10.7644693192768</c:v>
                  </c:pt>
                  <c:pt idx="3">
                    <c:v>11.56892389118366</c:v>
                  </c:pt>
                </c:numCache>
              </c:numRef>
            </c:minus>
            <c:spPr>
              <a:noFill/>
              <a:ln w="9525" cap="flat" cmpd="sng" algn="ctr">
                <a:solidFill>
                  <a:schemeClr val="tx1">
                    <a:lumMod val="65000"/>
                    <a:lumOff val="35000"/>
                  </a:schemeClr>
                </a:solidFill>
                <a:round/>
              </a:ln>
              <a:effectLst/>
            </c:spPr>
          </c:errBars>
          <c:cat>
            <c:strRef>
              <c:f>'Conbination Graphs'!$AA$47:$AA$50</c:f>
              <c:strCache>
                <c:ptCount val="4"/>
                <c:pt idx="0">
                  <c:v>WT1</c:v>
                </c:pt>
                <c:pt idx="1">
                  <c:v>WT2</c:v>
                </c:pt>
                <c:pt idx="2">
                  <c:v>18aT1</c:v>
                </c:pt>
                <c:pt idx="3">
                  <c:v>18aT2</c:v>
                </c:pt>
              </c:strCache>
            </c:strRef>
          </c:cat>
          <c:val>
            <c:numRef>
              <c:f>'Conbination Graphs'!$AB$47:$AB$50</c:f>
              <c:numCache>
                <c:formatCode>General</c:formatCode>
                <c:ptCount val="4"/>
                <c:pt idx="0">
                  <c:v>73.76296296296295</c:v>
                </c:pt>
                <c:pt idx="1">
                  <c:v>36.02962962962962</c:v>
                </c:pt>
                <c:pt idx="2">
                  <c:v>64.91851851851851</c:v>
                </c:pt>
                <c:pt idx="3">
                  <c:v>54.66666666666661</c:v>
                </c:pt>
              </c:numCache>
            </c:numRef>
          </c:val>
        </c:ser>
        <c:dLbls>
          <c:showLegendKey val="0"/>
          <c:showVal val="0"/>
          <c:showCatName val="0"/>
          <c:showSerName val="0"/>
          <c:showPercent val="0"/>
          <c:showBubbleSize val="0"/>
        </c:dLbls>
        <c:gapWidth val="219"/>
        <c:overlap val="-27"/>
        <c:axId val="747131984"/>
        <c:axId val="747136624"/>
      </c:barChart>
      <c:catAx>
        <c:axId val="7471319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7136624"/>
        <c:crosses val="autoZero"/>
        <c:auto val="1"/>
        <c:lblAlgn val="ctr"/>
        <c:lblOffset val="100"/>
        <c:noMultiLvlLbl val="0"/>
      </c:catAx>
      <c:valAx>
        <c:axId val="747136624"/>
        <c:scaling>
          <c:orientation val="minMax"/>
          <c:max val="90.0"/>
          <c:min val="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7131984"/>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a:solidFill>
                  <a:schemeClr val="tx1"/>
                </a:solidFill>
              </a:rPr>
              <a:t>Extinction:</a:t>
            </a:r>
            <a:r>
              <a:rPr lang="en-US" sz="2400" baseline="0">
                <a:solidFill>
                  <a:schemeClr val="tx1"/>
                </a:solidFill>
              </a:rPr>
              <a:t> Male Freezing Behavior</a:t>
            </a:r>
            <a:endParaRPr lang="en-US" sz="2400">
              <a:solidFill>
                <a:schemeClr val="tx1"/>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1"/>
          <c:order val="0"/>
          <c:tx>
            <c:v>+18a Males</c:v>
          </c:tx>
          <c:spPr>
            <a:ln w="25400" cap="rnd">
              <a:noFill/>
              <a:round/>
            </a:ln>
            <a:effectLst/>
          </c:spPr>
          <c:marker>
            <c:symbol val="circle"/>
            <c:size val="5"/>
            <c:spPr>
              <a:solidFill>
                <a:schemeClr val="accent3"/>
              </a:solidFill>
              <a:ln w="15875">
                <a:solidFill>
                  <a:schemeClr val="accent3"/>
                </a:solidFill>
              </a:ln>
              <a:effectLst/>
            </c:spPr>
          </c:marker>
          <c:errBars>
            <c:errDir val="y"/>
            <c:errBarType val="both"/>
            <c:errValType val="cust"/>
            <c:noEndCap val="0"/>
            <c:plus>
              <c:numRef>
                <c:f>'Conbination Graphs'!$C$58:$C$73</c:f>
                <c:numCache>
                  <c:formatCode>General</c:formatCode>
                  <c:ptCount val="16"/>
                  <c:pt idx="0">
                    <c:v>2.591247784247018</c:v>
                  </c:pt>
                  <c:pt idx="1">
                    <c:v>8.590794260820475</c:v>
                  </c:pt>
                  <c:pt idx="2">
                    <c:v>8.436069102654493</c:v>
                  </c:pt>
                  <c:pt idx="3">
                    <c:v>12.89765421024243</c:v>
                  </c:pt>
                  <c:pt idx="4">
                    <c:v>11.13284144907125</c:v>
                  </c:pt>
                  <c:pt idx="5">
                    <c:v>12.21515452214993</c:v>
                  </c:pt>
                  <c:pt idx="6">
                    <c:v>11.06706109452014</c:v>
                  </c:pt>
                  <c:pt idx="7">
                    <c:v>11.21205240121625</c:v>
                  </c:pt>
                  <c:pt idx="8">
                    <c:v>3.62767142944341</c:v>
                  </c:pt>
                  <c:pt idx="9">
                    <c:v>4.77316822672687</c:v>
                  </c:pt>
                  <c:pt idx="10">
                    <c:v>3.204554051138265</c:v>
                  </c:pt>
                  <c:pt idx="11">
                    <c:v>2.00102156449832</c:v>
                  </c:pt>
                  <c:pt idx="12">
                    <c:v>3.098687638237368</c:v>
                  </c:pt>
                  <c:pt idx="13">
                    <c:v>2.270165367027431</c:v>
                  </c:pt>
                  <c:pt idx="14">
                    <c:v>4.343207614304477</c:v>
                  </c:pt>
                  <c:pt idx="15">
                    <c:v>5.242375415782428</c:v>
                  </c:pt>
                </c:numCache>
              </c:numRef>
            </c:plus>
            <c:minus>
              <c:numRef>
                <c:f>'Conbination Graphs'!$C$58:$C$73</c:f>
                <c:numCache>
                  <c:formatCode>General</c:formatCode>
                  <c:ptCount val="16"/>
                  <c:pt idx="0">
                    <c:v>2.591247784247018</c:v>
                  </c:pt>
                  <c:pt idx="1">
                    <c:v>8.590794260820475</c:v>
                  </c:pt>
                  <c:pt idx="2">
                    <c:v>8.436069102654493</c:v>
                  </c:pt>
                  <c:pt idx="3">
                    <c:v>12.89765421024243</c:v>
                  </c:pt>
                  <c:pt idx="4">
                    <c:v>11.13284144907125</c:v>
                  </c:pt>
                  <c:pt idx="5">
                    <c:v>12.21515452214993</c:v>
                  </c:pt>
                  <c:pt idx="6">
                    <c:v>11.06706109452014</c:v>
                  </c:pt>
                  <c:pt idx="7">
                    <c:v>11.21205240121625</c:v>
                  </c:pt>
                  <c:pt idx="8">
                    <c:v>3.62767142944341</c:v>
                  </c:pt>
                  <c:pt idx="9">
                    <c:v>4.77316822672687</c:v>
                  </c:pt>
                  <c:pt idx="10">
                    <c:v>3.204554051138265</c:v>
                  </c:pt>
                  <c:pt idx="11">
                    <c:v>2.00102156449832</c:v>
                  </c:pt>
                  <c:pt idx="12">
                    <c:v>3.098687638237368</c:v>
                  </c:pt>
                  <c:pt idx="13">
                    <c:v>2.270165367027431</c:v>
                  </c:pt>
                  <c:pt idx="14">
                    <c:v>4.343207614304477</c:v>
                  </c:pt>
                  <c:pt idx="15">
                    <c:v>5.242375415782428</c:v>
                  </c:pt>
                </c:numCache>
              </c:numRef>
            </c:minus>
            <c:spPr>
              <a:noFill/>
              <a:ln w="9525" cap="flat" cmpd="sng" algn="ctr">
                <a:solidFill>
                  <a:schemeClr val="tx1">
                    <a:lumMod val="65000"/>
                    <a:lumOff val="35000"/>
                  </a:schemeClr>
                </a:solidFill>
                <a:round/>
              </a:ln>
              <a:effectLst/>
            </c:spPr>
          </c:errBars>
          <c:xVal>
            <c:strRef>
              <c:f>'Conbination Graphs'!$A$58:$A$73</c:f>
              <c:strCache>
                <c:ptCount val="16"/>
                <c:pt idx="0">
                  <c:v>Habituation</c:v>
                </c:pt>
                <c:pt idx="1">
                  <c:v>Tone 1</c:v>
                </c:pt>
                <c:pt idx="2">
                  <c:v>Tone 2</c:v>
                </c:pt>
                <c:pt idx="3">
                  <c:v>Tone 3</c:v>
                </c:pt>
                <c:pt idx="4">
                  <c:v>Tone 4</c:v>
                </c:pt>
                <c:pt idx="5">
                  <c:v>Tone 5</c:v>
                </c:pt>
                <c:pt idx="6">
                  <c:v>Tone 6</c:v>
                </c:pt>
                <c:pt idx="7">
                  <c:v>Tone 7</c:v>
                </c:pt>
                <c:pt idx="8">
                  <c:v>Tone 8</c:v>
                </c:pt>
                <c:pt idx="9">
                  <c:v>Tone 9</c:v>
                </c:pt>
                <c:pt idx="10">
                  <c:v>Tone 10</c:v>
                </c:pt>
                <c:pt idx="11">
                  <c:v>Tone 11</c:v>
                </c:pt>
                <c:pt idx="12">
                  <c:v>Tone 12</c:v>
                </c:pt>
                <c:pt idx="13">
                  <c:v>Tone 13</c:v>
                </c:pt>
                <c:pt idx="14">
                  <c:v>Tone 14</c:v>
                </c:pt>
                <c:pt idx="15">
                  <c:v>Tone 15</c:v>
                </c:pt>
              </c:strCache>
            </c:strRef>
          </c:xVal>
          <c:yVal>
            <c:numRef>
              <c:f>'Conbination Graphs'!$B$58:$B$73</c:f>
              <c:numCache>
                <c:formatCode>General</c:formatCode>
                <c:ptCount val="16"/>
                <c:pt idx="0">
                  <c:v>7.866666666666666</c:v>
                </c:pt>
                <c:pt idx="1">
                  <c:v>67.16666666666667</c:v>
                </c:pt>
                <c:pt idx="2">
                  <c:v>71.05</c:v>
                </c:pt>
                <c:pt idx="3">
                  <c:v>53.71666666666661</c:v>
                </c:pt>
                <c:pt idx="4">
                  <c:v>48.1</c:v>
                </c:pt>
                <c:pt idx="5">
                  <c:v>44.56666666666663</c:v>
                </c:pt>
                <c:pt idx="6">
                  <c:v>34.63333333333333</c:v>
                </c:pt>
                <c:pt idx="7">
                  <c:v>27.61666666666667</c:v>
                </c:pt>
                <c:pt idx="8">
                  <c:v>7.4</c:v>
                </c:pt>
                <c:pt idx="9">
                  <c:v>11.75</c:v>
                </c:pt>
                <c:pt idx="10">
                  <c:v>9.41666666666667</c:v>
                </c:pt>
                <c:pt idx="11">
                  <c:v>3.616666666666666</c:v>
                </c:pt>
                <c:pt idx="12">
                  <c:v>7.683333333333333</c:v>
                </c:pt>
                <c:pt idx="13">
                  <c:v>6.466666666666666</c:v>
                </c:pt>
                <c:pt idx="14">
                  <c:v>11.25</c:v>
                </c:pt>
                <c:pt idx="15">
                  <c:v>9.51666666666667</c:v>
                </c:pt>
              </c:numCache>
            </c:numRef>
          </c:yVal>
          <c:smooth val="0"/>
          <c:extLst xmlns:c16r2="http://schemas.microsoft.com/office/drawing/2015/06/chart">
            <c:ext xmlns:c16="http://schemas.microsoft.com/office/drawing/2014/chart" uri="{C3380CC4-5D6E-409C-BE32-E72D297353CC}">
              <c16:uniqueId val="{00000001-A90C-4637-ADF1-8648F5BF5993}"/>
            </c:ext>
          </c:extLst>
        </c:ser>
        <c:ser>
          <c:idx val="0"/>
          <c:order val="1"/>
          <c:tx>
            <c:v>WT Males</c:v>
          </c:tx>
          <c:spPr>
            <a:ln w="25400" cap="rnd">
              <a:noFill/>
              <a:round/>
            </a:ln>
            <a:effectLst/>
          </c:spPr>
          <c:marker>
            <c:symbol val="circle"/>
            <c:size val="5"/>
            <c:spPr>
              <a:solidFill>
                <a:schemeClr val="accent1"/>
              </a:solidFill>
              <a:ln w="15875">
                <a:solidFill>
                  <a:schemeClr val="accent1"/>
                </a:solidFill>
              </a:ln>
              <a:effectLst/>
            </c:spPr>
          </c:marker>
          <c:errBars>
            <c:errDir val="y"/>
            <c:errBarType val="both"/>
            <c:errValType val="cust"/>
            <c:noEndCap val="0"/>
            <c:plus>
              <c:numRef>
                <c:f>'Conbination Graphs'!$E$58:$E$73</c:f>
                <c:numCache>
                  <c:formatCode>General</c:formatCode>
                  <c:ptCount val="16"/>
                  <c:pt idx="0">
                    <c:v>3.924851148536823</c:v>
                  </c:pt>
                  <c:pt idx="1">
                    <c:v>7.043490854432736</c:v>
                  </c:pt>
                  <c:pt idx="2">
                    <c:v>9.27006740319961</c:v>
                  </c:pt>
                  <c:pt idx="3">
                    <c:v>11.32831688365389</c:v>
                  </c:pt>
                  <c:pt idx="4">
                    <c:v>16.14150951906431</c:v>
                  </c:pt>
                  <c:pt idx="5">
                    <c:v>12.39207314965233</c:v>
                  </c:pt>
                  <c:pt idx="6">
                    <c:v>11.63288273367308</c:v>
                  </c:pt>
                  <c:pt idx="7">
                    <c:v>13.38527750243088</c:v>
                  </c:pt>
                  <c:pt idx="8">
                    <c:v>11.97117727760902</c:v>
                  </c:pt>
                  <c:pt idx="9">
                    <c:v>3.745429061015038</c:v>
                  </c:pt>
                  <c:pt idx="10">
                    <c:v>12.3204431014544</c:v>
                  </c:pt>
                  <c:pt idx="11">
                    <c:v>11.25415586294471</c:v>
                  </c:pt>
                  <c:pt idx="12">
                    <c:v>3.952813133762578</c:v>
                  </c:pt>
                  <c:pt idx="13">
                    <c:v>3.184676082993422</c:v>
                  </c:pt>
                  <c:pt idx="14">
                    <c:v>2.60627767046039</c:v>
                  </c:pt>
                  <c:pt idx="15">
                    <c:v>2.007363617376243</c:v>
                  </c:pt>
                </c:numCache>
              </c:numRef>
            </c:plus>
            <c:minus>
              <c:numRef>
                <c:f>'Conbination Graphs'!$E$58:$E$73</c:f>
                <c:numCache>
                  <c:formatCode>General</c:formatCode>
                  <c:ptCount val="16"/>
                  <c:pt idx="0">
                    <c:v>3.924851148536823</c:v>
                  </c:pt>
                  <c:pt idx="1">
                    <c:v>7.043490854432736</c:v>
                  </c:pt>
                  <c:pt idx="2">
                    <c:v>9.27006740319961</c:v>
                  </c:pt>
                  <c:pt idx="3">
                    <c:v>11.32831688365389</c:v>
                  </c:pt>
                  <c:pt idx="4">
                    <c:v>16.14150951906431</c:v>
                  </c:pt>
                  <c:pt idx="5">
                    <c:v>12.39207314965233</c:v>
                  </c:pt>
                  <c:pt idx="6">
                    <c:v>11.63288273367308</c:v>
                  </c:pt>
                  <c:pt idx="7">
                    <c:v>13.38527750243088</c:v>
                  </c:pt>
                  <c:pt idx="8">
                    <c:v>11.97117727760902</c:v>
                  </c:pt>
                  <c:pt idx="9">
                    <c:v>3.745429061015038</c:v>
                  </c:pt>
                  <c:pt idx="10">
                    <c:v>12.3204431014544</c:v>
                  </c:pt>
                  <c:pt idx="11">
                    <c:v>11.25415586294471</c:v>
                  </c:pt>
                  <c:pt idx="12">
                    <c:v>3.952813133762578</c:v>
                  </c:pt>
                  <c:pt idx="13">
                    <c:v>3.184676082993422</c:v>
                  </c:pt>
                  <c:pt idx="14">
                    <c:v>2.60627767046039</c:v>
                  </c:pt>
                  <c:pt idx="15">
                    <c:v>2.007363617376243</c:v>
                  </c:pt>
                </c:numCache>
              </c:numRef>
            </c:minus>
            <c:spPr>
              <a:noFill/>
              <a:ln w="9525" cap="flat" cmpd="sng" algn="ctr">
                <a:solidFill>
                  <a:schemeClr val="tx1">
                    <a:lumMod val="65000"/>
                    <a:lumOff val="35000"/>
                  </a:schemeClr>
                </a:solidFill>
                <a:round/>
              </a:ln>
              <a:effectLst/>
            </c:spPr>
          </c:errBars>
          <c:xVal>
            <c:strRef>
              <c:f>'Conbination Graphs'!$A$58:$A$73</c:f>
              <c:strCache>
                <c:ptCount val="16"/>
                <c:pt idx="0">
                  <c:v>Habituation</c:v>
                </c:pt>
                <c:pt idx="1">
                  <c:v>Tone 1</c:v>
                </c:pt>
                <c:pt idx="2">
                  <c:v>Tone 2</c:v>
                </c:pt>
                <c:pt idx="3">
                  <c:v>Tone 3</c:v>
                </c:pt>
                <c:pt idx="4">
                  <c:v>Tone 4</c:v>
                </c:pt>
                <c:pt idx="5">
                  <c:v>Tone 5</c:v>
                </c:pt>
                <c:pt idx="6">
                  <c:v>Tone 6</c:v>
                </c:pt>
                <c:pt idx="7">
                  <c:v>Tone 7</c:v>
                </c:pt>
                <c:pt idx="8">
                  <c:v>Tone 8</c:v>
                </c:pt>
                <c:pt idx="9">
                  <c:v>Tone 9</c:v>
                </c:pt>
                <c:pt idx="10">
                  <c:v>Tone 10</c:v>
                </c:pt>
                <c:pt idx="11">
                  <c:v>Tone 11</c:v>
                </c:pt>
                <c:pt idx="12">
                  <c:v>Tone 12</c:v>
                </c:pt>
                <c:pt idx="13">
                  <c:v>Tone 13</c:v>
                </c:pt>
                <c:pt idx="14">
                  <c:v>Tone 14</c:v>
                </c:pt>
                <c:pt idx="15">
                  <c:v>Tone 15</c:v>
                </c:pt>
              </c:strCache>
            </c:strRef>
          </c:xVal>
          <c:yVal>
            <c:numRef>
              <c:f>'Conbination Graphs'!$D$58:$D$73</c:f>
              <c:numCache>
                <c:formatCode>General</c:formatCode>
                <c:ptCount val="16"/>
                <c:pt idx="0">
                  <c:v>12.35809523809524</c:v>
                </c:pt>
                <c:pt idx="1">
                  <c:v>66.43809523809524</c:v>
                </c:pt>
                <c:pt idx="2">
                  <c:v>69.6952380952381</c:v>
                </c:pt>
                <c:pt idx="3">
                  <c:v>48.7047619047619</c:v>
                </c:pt>
                <c:pt idx="4">
                  <c:v>37.23809523809526</c:v>
                </c:pt>
                <c:pt idx="5">
                  <c:v>42.1904761904762</c:v>
                </c:pt>
                <c:pt idx="6">
                  <c:v>25.84761904761905</c:v>
                </c:pt>
                <c:pt idx="7">
                  <c:v>24.11428571428571</c:v>
                </c:pt>
                <c:pt idx="8">
                  <c:v>13.3904761904762</c:v>
                </c:pt>
                <c:pt idx="9">
                  <c:v>6.59047619047619</c:v>
                </c:pt>
                <c:pt idx="10">
                  <c:v>13.67619047619047</c:v>
                </c:pt>
                <c:pt idx="11">
                  <c:v>16.55238095238095</c:v>
                </c:pt>
                <c:pt idx="12">
                  <c:v>8.571428571428571</c:v>
                </c:pt>
                <c:pt idx="13">
                  <c:v>6.914285714285715</c:v>
                </c:pt>
                <c:pt idx="14">
                  <c:v>4.59047619047619</c:v>
                </c:pt>
                <c:pt idx="15">
                  <c:v>3.923809523809524</c:v>
                </c:pt>
              </c:numCache>
            </c:numRef>
          </c:yVal>
          <c:smooth val="0"/>
          <c:extLst xmlns:c16r2="http://schemas.microsoft.com/office/drawing/2015/06/chart">
            <c:ext xmlns:c16="http://schemas.microsoft.com/office/drawing/2014/chart" uri="{C3380CC4-5D6E-409C-BE32-E72D297353CC}">
              <c16:uniqueId val="{00000000-A90C-4637-ADF1-8648F5BF5993}"/>
            </c:ext>
          </c:extLst>
        </c:ser>
        <c:dLbls>
          <c:showLegendKey val="0"/>
          <c:showVal val="0"/>
          <c:showCatName val="0"/>
          <c:showSerName val="0"/>
          <c:showPercent val="0"/>
          <c:showBubbleSize val="0"/>
        </c:dLbls>
        <c:axId val="696813056"/>
        <c:axId val="696817728"/>
      </c:scatterChart>
      <c:valAx>
        <c:axId val="696813056"/>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96817728"/>
        <c:crosses val="autoZero"/>
        <c:crossBetween val="midCat"/>
        <c:majorUnit val="1.0"/>
      </c:valAx>
      <c:valAx>
        <c:axId val="696817728"/>
        <c:scaling>
          <c:orientation val="minMax"/>
          <c:max val="80.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smtClean="0">
                    <a:solidFill>
                      <a:schemeClr val="tx1"/>
                    </a:solidFill>
                  </a:rPr>
                  <a:t>Average Time Freezing </a:t>
                </a:r>
                <a:r>
                  <a:rPr lang="en-US" sz="1400" dirty="0">
                    <a:solidFill>
                      <a:schemeClr val="tx1"/>
                    </a:solidFill>
                  </a:rPr>
                  <a:t>(%)</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96813056"/>
        <c:crosses val="autoZero"/>
        <c:crossBetween val="midCat"/>
        <c:majorUnit val="20.0"/>
      </c:valAx>
      <c:spPr>
        <a:noFill/>
        <a:ln>
          <a:noFill/>
        </a:ln>
        <a:effectLst/>
      </c:spPr>
    </c:plotArea>
    <c:legend>
      <c:legendPos val="b"/>
      <c:layout>
        <c:manualLayout>
          <c:xMode val="edge"/>
          <c:yMode val="edge"/>
          <c:x val="0.344511239276764"/>
          <c:y val="0.942196163521784"/>
          <c:w val="0.323310871343182"/>
          <c:h val="0.05780383647821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0.5887</cdr:x>
      <cdr:y>0.27901</cdr:y>
    </cdr:from>
    <cdr:to>
      <cdr:x>0.74531</cdr:x>
      <cdr:y>0.27901</cdr:y>
    </cdr:to>
    <cdr:cxnSp macro="">
      <cdr:nvCxnSpPr>
        <cdr:cNvPr id="3" name="Straight Connector 2"/>
        <cdr:cNvCxnSpPr/>
      </cdr:nvCxnSpPr>
      <cdr:spPr>
        <a:xfrm xmlns:a="http://schemas.openxmlformats.org/drawingml/2006/main">
          <a:off x="1031151" y="711642"/>
          <a:ext cx="274320" cy="0"/>
        </a:xfrm>
        <a:prstGeom xmlns:a="http://schemas.openxmlformats.org/drawingml/2006/main" prst="line">
          <a:avLst/>
        </a:prstGeom>
        <a:ln xmlns:a="http://schemas.openxmlformats.org/drawingml/2006/main" w="95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0.59942</cdr:x>
      <cdr:y>0.20707</cdr:y>
    </cdr:from>
    <cdr:to>
      <cdr:x>0.7317</cdr:x>
      <cdr:y>0.29083</cdr:y>
    </cdr:to>
    <cdr:sp macro="" textlink="">
      <cdr:nvSpPr>
        <cdr:cNvPr id="4" name="TextBox 3"/>
        <cdr:cNvSpPr txBox="1"/>
      </cdr:nvSpPr>
      <cdr:spPr>
        <a:xfrm xmlns:a="http://schemas.openxmlformats.org/drawingml/2006/main">
          <a:off x="1049928" y="528149"/>
          <a:ext cx="231712" cy="2136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2BA27-0327-BA42-8478-E919D743F9C4}" type="datetimeFigureOut">
              <a:rPr lang="en-US" smtClean="0"/>
              <a:t>4/10/17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AB8FA-C137-3246-80A6-54A8AF45A4D6}" type="slidenum">
              <a:rPr lang="en-US" smtClean="0"/>
              <a:t>‹#›</a:t>
            </a:fld>
            <a:endParaRPr lang="en-US"/>
          </a:p>
        </p:txBody>
      </p:sp>
    </p:spTree>
    <p:extLst>
      <p:ext uri="{BB962C8B-B14F-4D97-AF65-F5344CB8AC3E}">
        <p14:creationId xmlns:p14="http://schemas.microsoft.com/office/powerpoint/2010/main" val="105957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20B532-B5DD-45C5-B78C-DF3FDEAD0301}" type="datetimeFigureOut">
              <a:rPr lang="en-US" smtClean="0"/>
              <a:t>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20B532-B5DD-45C5-B78C-DF3FDEAD0301}" type="datetimeFigureOut">
              <a:rPr lang="en-US" smtClean="0"/>
              <a:t>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20B532-B5DD-45C5-B78C-DF3FDEAD0301}" type="datetimeFigureOut">
              <a:rPr lang="en-US" smtClean="0"/>
              <a:t>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20B532-B5DD-45C5-B78C-DF3FDEAD0301}" type="datetimeFigureOut">
              <a:rPr lang="en-US" smtClean="0"/>
              <a:t>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0B532-B5DD-45C5-B78C-DF3FDEAD0301}" type="datetimeFigureOut">
              <a:rPr lang="en-US" smtClean="0"/>
              <a:t>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20B532-B5DD-45C5-B78C-DF3FDEAD0301}" type="datetimeFigureOut">
              <a:rPr lang="en-US" smtClean="0"/>
              <a:t>4/10/17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20B532-B5DD-45C5-B78C-DF3FDEAD0301}" type="datetimeFigureOut">
              <a:rPr lang="en-US" smtClean="0"/>
              <a:t>4/10/17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20B532-B5DD-45C5-B78C-DF3FDEAD0301}" type="datetimeFigureOut">
              <a:rPr lang="en-US" smtClean="0"/>
              <a:t>4/10/17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0B532-B5DD-45C5-B78C-DF3FDEAD0301}" type="datetimeFigureOut">
              <a:rPr lang="en-US" smtClean="0"/>
              <a:t>4/10/17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0B532-B5DD-45C5-B78C-DF3FDEAD0301}" type="datetimeFigureOut">
              <a:rPr lang="en-US" smtClean="0"/>
              <a:t>4/10/17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0B532-B5DD-45C5-B78C-DF3FDEAD0301}" type="datetimeFigureOut">
              <a:rPr lang="en-US" smtClean="0"/>
              <a:t>4/10/17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C764DE79-268F-4C1A-8933-263129D2AF90}" type="datetimeFigureOut">
              <a:rPr lang="en-US" smtClean="0"/>
              <a:t>4/10/17</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8F63A3B-78C7-47BE-AE5E-E10140E04643}" type="slidenum">
              <a:rPr lang="en-US" smtClean="0"/>
              <a:t>‹#›</a:t>
            </a:fld>
            <a:endParaRPr lang="en-US" dirty="0"/>
          </a:p>
        </p:txBody>
      </p:sp>
      <p:sp>
        <p:nvSpPr>
          <p:cNvPr id="7" name="Rectangle 6"/>
          <p:cNvSpPr/>
          <p:nvPr userDrawn="1"/>
        </p:nvSpPr>
        <p:spPr>
          <a:xfrm>
            <a:off x="0" y="0"/>
            <a:ext cx="438912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17" dirty="0"/>
          </a:p>
        </p:txBody>
      </p:sp>
      <p:sp>
        <p:nvSpPr>
          <p:cNvPr id="8" name="Rectangle 7"/>
          <p:cNvSpPr/>
          <p:nvPr userDrawn="1"/>
        </p:nvSpPr>
        <p:spPr>
          <a:xfrm>
            <a:off x="520452" y="516838"/>
            <a:ext cx="42806931" cy="317759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17" dirty="0"/>
          </a:p>
        </p:txBody>
      </p:sp>
      <p:sp>
        <p:nvSpPr>
          <p:cNvPr id="9" name="Rectangle 8"/>
          <p:cNvSpPr/>
          <p:nvPr userDrawn="1"/>
        </p:nvSpPr>
        <p:spPr>
          <a:xfrm>
            <a:off x="824046" y="834888"/>
            <a:ext cx="42156369" cy="30603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17" dirty="0"/>
          </a:p>
        </p:txBody>
      </p:sp>
      <p:cxnSp>
        <p:nvCxnSpPr>
          <p:cNvPr id="10" name="Straight Connector 9"/>
          <p:cNvCxnSpPr/>
          <p:nvPr userDrawn="1"/>
        </p:nvCxnSpPr>
        <p:spPr>
          <a:xfrm>
            <a:off x="14985086" y="6539239"/>
            <a:ext cx="0" cy="24405985"/>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userDrawn="1"/>
        </p:nvCxnSpPr>
        <p:spPr>
          <a:xfrm>
            <a:off x="28915029" y="6539239"/>
            <a:ext cx="0" cy="24405985"/>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userDrawn="1"/>
        </p:nvCxnSpPr>
        <p:spPr>
          <a:xfrm>
            <a:off x="1734830" y="6539235"/>
            <a:ext cx="40319613"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3" name="Rectangle 12"/>
          <p:cNvSpPr/>
          <p:nvPr userDrawn="1"/>
        </p:nvSpPr>
        <p:spPr>
          <a:xfrm>
            <a:off x="1390524" y="1588171"/>
            <a:ext cx="41135641" cy="4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17" dirty="0"/>
          </a:p>
        </p:txBody>
      </p:sp>
      <p:sp>
        <p:nvSpPr>
          <p:cNvPr id="14" name="Rectangle 13"/>
          <p:cNvSpPr/>
          <p:nvPr userDrawn="1"/>
        </p:nvSpPr>
        <p:spPr>
          <a:xfrm>
            <a:off x="15320250" y="7056073"/>
            <a:ext cx="13276190" cy="2388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17" dirty="0"/>
          </a:p>
        </p:txBody>
      </p:sp>
      <p:sp>
        <p:nvSpPr>
          <p:cNvPr id="15" name="Rectangle 14"/>
          <p:cNvSpPr/>
          <p:nvPr userDrawn="1"/>
        </p:nvSpPr>
        <p:spPr>
          <a:xfrm>
            <a:off x="1390526" y="7056073"/>
            <a:ext cx="13276190" cy="2388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17" dirty="0"/>
          </a:p>
        </p:txBody>
      </p:sp>
      <p:sp>
        <p:nvSpPr>
          <p:cNvPr id="16" name="Rectangle 15"/>
          <p:cNvSpPr/>
          <p:nvPr userDrawn="1"/>
        </p:nvSpPr>
        <p:spPr>
          <a:xfrm>
            <a:off x="29727256" y="31685182"/>
            <a:ext cx="14370788" cy="312265"/>
          </a:xfrm>
          <a:prstGeom prst="rect">
            <a:avLst/>
          </a:prstGeom>
        </p:spPr>
        <p:txBody>
          <a:bodyPr wrap="square">
            <a:spAutoFit/>
          </a:bodyPr>
          <a:lstStyle/>
          <a:p>
            <a:r>
              <a:rPr lang="en-US" sz="1429" i="1" dirty="0">
                <a:solidFill>
                  <a:schemeClr val="bg1"/>
                </a:solidFill>
              </a:rPr>
              <a:t>We thank the Office of Research and Sponsored Programs for supporting this research, and Learning &amp; Technology Services for printing this poster.</a:t>
            </a:r>
            <a:r>
              <a:rPr lang="en-US" sz="1429" dirty="0">
                <a:solidFill>
                  <a:schemeClr val="bg1"/>
                </a:solidFill>
              </a:rPr>
              <a:t> </a:t>
            </a:r>
          </a:p>
        </p:txBody>
      </p:sp>
      <p:sp>
        <p:nvSpPr>
          <p:cNvPr id="17" name="Rectangle 16"/>
          <p:cNvSpPr/>
          <p:nvPr userDrawn="1"/>
        </p:nvSpPr>
        <p:spPr>
          <a:xfrm>
            <a:off x="29249975" y="7056073"/>
            <a:ext cx="13276190" cy="2388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17" dirty="0"/>
          </a:p>
        </p:txBody>
      </p:sp>
      <p:pic>
        <p:nvPicPr>
          <p:cNvPr id="19" name="Picture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9913355" y="1486967"/>
            <a:ext cx="2374900" cy="2825750"/>
          </a:xfrm>
          <a:prstGeom prst="rect">
            <a:avLst/>
          </a:prstGeom>
        </p:spPr>
      </p:pic>
    </p:spTree>
    <p:extLst>
      <p:ext uri="{BB962C8B-B14F-4D97-AF65-F5344CB8AC3E}">
        <p14:creationId xmlns:p14="http://schemas.microsoft.com/office/powerpoint/2010/main" val="1058855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hdphoto" Target="../media/hdphoto1.wdp"/><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chart" Target="../charts/chart10.xml"/><Relationship Id="rId23" Type="http://schemas.openxmlformats.org/officeDocument/2006/relationships/chart" Target="../charts/chart11.xml"/><Relationship Id="rId24" Type="http://schemas.openxmlformats.org/officeDocument/2006/relationships/chart" Target="../charts/chart12.xml"/><Relationship Id="rId10" Type="http://schemas.openxmlformats.org/officeDocument/2006/relationships/image" Target="../media/image5.png"/><Relationship Id="rId11" Type="http://schemas.microsoft.com/office/2007/relationships/hdphoto" Target="../media/hdphoto2.wdp"/><Relationship Id="rId12" Type="http://schemas.openxmlformats.org/officeDocument/2006/relationships/image" Target="../media/image6.tiff"/><Relationship Id="rId13" Type="http://schemas.openxmlformats.org/officeDocument/2006/relationships/image" Target="../media/image7.png"/><Relationship Id="rId14" Type="http://schemas.microsoft.com/office/2007/relationships/hdphoto" Target="../media/hdphoto3.wdp"/><Relationship Id="rId15" Type="http://schemas.openxmlformats.org/officeDocument/2006/relationships/chart" Target="../charts/chart5.xml"/><Relationship Id="rId16" Type="http://schemas.openxmlformats.org/officeDocument/2006/relationships/chart" Target="../charts/chart6.xml"/><Relationship Id="rId17" Type="http://schemas.openxmlformats.org/officeDocument/2006/relationships/chart" Target="../charts/chart7.xml"/><Relationship Id="rId18" Type="http://schemas.openxmlformats.org/officeDocument/2006/relationships/chart" Target="../charts/chart8.xml"/><Relationship Id="rId19" Type="http://schemas.openxmlformats.org/officeDocument/2006/relationships/chart" Target="../charts/chart9.xml"/><Relationship Id="rId1" Type="http://schemas.openxmlformats.org/officeDocument/2006/relationships/slideLayout" Target="../slideLayouts/slideLayout1.xml"/><Relationship Id="rId2" Type="http://schemas.openxmlformats.org/officeDocument/2006/relationships/chart" Target="../charts/chart1.xml"/><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image" Target="../media/image2.png"/><Relationship Id="rId7" Type="http://schemas.openxmlformats.org/officeDocument/2006/relationships/image" Target="../media/image3.emf"/><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3" name="Chart 212">
            <a:extLst>
              <a:ext uri="{FF2B5EF4-FFF2-40B4-BE49-F238E27FC236}">
                <a16:creationId xmlns:lc="http://schemas.openxmlformats.org/drawingml/2006/lockedCanvas" xmlns="" xmlns:a16="http://schemas.microsoft.com/office/drawing/2014/main" xmlns:xdr="http://schemas.openxmlformats.org/drawingml/2006/spreadsheetDrawing" id="{00000000-0008-0000-0000-000006000000}"/>
              </a:ext>
            </a:extLst>
          </p:cNvPr>
          <p:cNvGraphicFramePr>
            <a:graphicFrameLocks/>
          </p:cNvGraphicFramePr>
          <p:nvPr>
            <p:extLst>
              <p:ext uri="{D42A27DB-BD31-4B8C-83A1-F6EECF244321}">
                <p14:modId xmlns:p14="http://schemas.microsoft.com/office/powerpoint/2010/main" val="2110852501"/>
              </p:ext>
            </p:extLst>
          </p:nvPr>
        </p:nvGraphicFramePr>
        <p:xfrm>
          <a:off x="29531042" y="16679359"/>
          <a:ext cx="5778485" cy="4759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3" name="Chart 172"/>
          <p:cNvGraphicFramePr>
            <a:graphicFrameLocks/>
          </p:cNvGraphicFramePr>
          <p:nvPr>
            <p:extLst>
              <p:ext uri="{D42A27DB-BD31-4B8C-83A1-F6EECF244321}">
                <p14:modId xmlns:p14="http://schemas.microsoft.com/office/powerpoint/2010/main" val="313213889"/>
              </p:ext>
            </p:extLst>
          </p:nvPr>
        </p:nvGraphicFramePr>
        <p:xfrm>
          <a:off x="34202022" y="17215296"/>
          <a:ext cx="1751585" cy="25506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2" name="Chart 211">
            <a:extLst>
              <a:ext uri="{FF2B5EF4-FFF2-40B4-BE49-F238E27FC236}">
                <a16:creationId xmlns:lc="http://schemas.openxmlformats.org/drawingml/2006/lockedCanvas" xmlns="" xmlns:a16="http://schemas.microsoft.com/office/drawing/2014/main" xmlns:xdr="http://schemas.openxmlformats.org/drawingml/2006/spreadsheetDrawing" id="{00000000-0008-0000-0000-000003000000}"/>
              </a:ext>
            </a:extLst>
          </p:cNvPr>
          <p:cNvGraphicFramePr>
            <a:graphicFrameLocks/>
          </p:cNvGraphicFramePr>
          <p:nvPr>
            <p:extLst>
              <p:ext uri="{D42A27DB-BD31-4B8C-83A1-F6EECF244321}">
                <p14:modId xmlns:p14="http://schemas.microsoft.com/office/powerpoint/2010/main" val="1229617272"/>
              </p:ext>
            </p:extLst>
          </p:nvPr>
        </p:nvGraphicFramePr>
        <p:xfrm>
          <a:off x="29164866" y="8563523"/>
          <a:ext cx="6144660" cy="48664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1" name="Chart 210">
            <a:extLst>
              <a:ext uri="{FF2B5EF4-FFF2-40B4-BE49-F238E27FC236}">
                <a16:creationId xmlns:lc="http://schemas.openxmlformats.org/drawingml/2006/lockedCanvas" xmlns="" xmlns:a16="http://schemas.microsoft.com/office/drawing/2014/main" xmlns:xdr="http://schemas.openxmlformats.org/drawingml/2006/spreadsheetDrawing" id="{00000000-0008-0000-0000-00000B000000}"/>
              </a:ext>
            </a:extLst>
          </p:cNvPr>
          <p:cNvGraphicFramePr>
            <a:graphicFrameLocks/>
          </p:cNvGraphicFramePr>
          <p:nvPr>
            <p:extLst>
              <p:ext uri="{D42A27DB-BD31-4B8C-83A1-F6EECF244321}">
                <p14:modId xmlns:p14="http://schemas.microsoft.com/office/powerpoint/2010/main" val="1419074950"/>
              </p:ext>
            </p:extLst>
          </p:nvPr>
        </p:nvGraphicFramePr>
        <p:xfrm>
          <a:off x="36088148" y="16708795"/>
          <a:ext cx="6119395" cy="4727093"/>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ctrTitle"/>
          </p:nvPr>
        </p:nvSpPr>
        <p:spPr>
          <a:xfrm>
            <a:off x="1988883" y="1444323"/>
            <a:ext cx="35794300" cy="2701232"/>
          </a:xfrm>
        </p:spPr>
        <p:txBody>
          <a:bodyPr>
            <a:noAutofit/>
          </a:bodyPr>
          <a:lstStyle/>
          <a:p>
            <a:pPr algn="l"/>
            <a:r>
              <a:rPr lang="en-US" sz="9600" dirty="0" smtClean="0">
                <a:latin typeface="+mn-lt"/>
                <a:ea typeface="Bookman Old Style" charset="0"/>
                <a:cs typeface="Bookman Old Style" charset="0"/>
              </a:rPr>
              <a:t>Alternative </a:t>
            </a:r>
            <a:r>
              <a:rPr lang="en-US" sz="9600" dirty="0">
                <a:latin typeface="+mn-lt"/>
                <a:ea typeface="Bookman Old Style" charset="0"/>
                <a:cs typeface="Bookman Old Style" charset="0"/>
              </a:rPr>
              <a:t>splicing of Ca</a:t>
            </a:r>
            <a:r>
              <a:rPr lang="en-US" sz="9600" baseline="-25000" dirty="0">
                <a:latin typeface="+mn-lt"/>
                <a:ea typeface="Bookman Old Style" charset="0"/>
                <a:cs typeface="Bookman Old Style" charset="0"/>
              </a:rPr>
              <a:t>V</a:t>
            </a:r>
            <a:r>
              <a:rPr lang="en-US" sz="9600" dirty="0">
                <a:latin typeface="+mn-lt"/>
                <a:ea typeface="Bookman Old Style" charset="0"/>
                <a:cs typeface="Bookman Old Style" charset="0"/>
              </a:rPr>
              <a:t>2.2 pre-mRNA </a:t>
            </a:r>
            <a:r>
              <a:rPr lang="en-US" sz="9600" dirty="0" smtClean="0">
                <a:latin typeface="+mn-lt"/>
                <a:ea typeface="Bookman Old Style" charset="0"/>
                <a:cs typeface="Bookman Old Style" charset="0"/>
              </a:rPr>
              <a:t>influences fear </a:t>
            </a:r>
            <a:r>
              <a:rPr lang="en-US" sz="9600" dirty="0">
                <a:latin typeface="+mn-lt"/>
                <a:ea typeface="Bookman Old Style" charset="0"/>
                <a:cs typeface="Bookman Old Style" charset="0"/>
              </a:rPr>
              <a:t>conditioning </a:t>
            </a:r>
            <a:r>
              <a:rPr lang="en-US" sz="9600" dirty="0" smtClean="0">
                <a:latin typeface="+mn-lt"/>
                <a:ea typeface="Bookman Old Style" charset="0"/>
                <a:cs typeface="Bookman Old Style" charset="0"/>
              </a:rPr>
              <a:t>in females</a:t>
            </a:r>
            <a:endParaRPr lang="en-US" sz="9600" dirty="0">
              <a:latin typeface="+mn-lt"/>
              <a:ea typeface="Bookman Old Style" charset="0"/>
              <a:cs typeface="Bookman Old Style" charset="0"/>
            </a:endParaRPr>
          </a:p>
        </p:txBody>
      </p:sp>
      <p:sp>
        <p:nvSpPr>
          <p:cNvPr id="6" name="Title 1"/>
          <p:cNvSpPr txBox="1">
            <a:spLocks/>
          </p:cNvSpPr>
          <p:nvPr/>
        </p:nvSpPr>
        <p:spPr>
          <a:xfrm>
            <a:off x="1994375" y="5298745"/>
            <a:ext cx="29313051" cy="735486"/>
          </a:xfrm>
          <a:prstGeom prst="rect">
            <a:avLst/>
          </a:prstGeom>
        </p:spPr>
        <p:txBody>
          <a:bodyPr anchor="b"/>
          <a:lstStyle>
            <a:lvl1pPr algn="ctr" defTabSz="4023360" rtl="0" eaLnBrk="1" latinLnBrk="0" hangingPunct="1">
              <a:lnSpc>
                <a:spcPct val="90000"/>
              </a:lnSpc>
              <a:spcBef>
                <a:spcPct val="0"/>
              </a:spcBef>
              <a:buNone/>
              <a:defRPr sz="26400" kern="1200">
                <a:solidFill>
                  <a:schemeClr val="tx1"/>
                </a:solidFill>
                <a:latin typeface="+mj-lt"/>
                <a:ea typeface="+mj-ea"/>
                <a:cs typeface="+mj-cs"/>
              </a:defRPr>
            </a:lvl1pPr>
          </a:lstStyle>
          <a:p>
            <a:pPr algn="l"/>
            <a:r>
              <a:rPr lang="en-US" sz="3428" dirty="0">
                <a:solidFill>
                  <a:schemeClr val="bg1">
                    <a:lumMod val="50000"/>
                  </a:schemeClr>
                </a:solidFill>
                <a:latin typeface="+mn-lt"/>
              </a:rPr>
              <a:t>Alexandra Bunda, Brianna </a:t>
            </a:r>
            <a:r>
              <a:rPr lang="en-US" sz="3428" dirty="0" err="1">
                <a:solidFill>
                  <a:schemeClr val="bg1">
                    <a:lumMod val="50000"/>
                  </a:schemeClr>
                </a:solidFill>
                <a:latin typeface="+mn-lt"/>
              </a:rPr>
              <a:t>LaCarubba</a:t>
            </a:r>
            <a:r>
              <a:rPr lang="en-US" sz="3428" dirty="0">
                <a:solidFill>
                  <a:schemeClr val="bg1">
                    <a:lumMod val="50000"/>
                  </a:schemeClr>
                </a:solidFill>
                <a:latin typeface="+mn-lt"/>
              </a:rPr>
              <a:t> and Arturo Andrade PhD   |   Department of Biological Sciences</a:t>
            </a:r>
          </a:p>
        </p:txBody>
      </p:sp>
      <p:sp>
        <p:nvSpPr>
          <p:cNvPr id="7" name="Title 1"/>
          <p:cNvSpPr txBox="1">
            <a:spLocks/>
          </p:cNvSpPr>
          <p:nvPr/>
        </p:nvSpPr>
        <p:spPr>
          <a:xfrm>
            <a:off x="1994376" y="4644536"/>
            <a:ext cx="29313051" cy="735486"/>
          </a:xfrm>
          <a:prstGeom prst="rect">
            <a:avLst/>
          </a:prstGeom>
        </p:spPr>
        <p:txBody>
          <a:bodyPr anchor="b"/>
          <a:lstStyle>
            <a:lvl1pPr algn="ctr" defTabSz="4023360" rtl="0" eaLnBrk="1" latinLnBrk="0" hangingPunct="1">
              <a:lnSpc>
                <a:spcPct val="90000"/>
              </a:lnSpc>
              <a:spcBef>
                <a:spcPct val="0"/>
              </a:spcBef>
              <a:buNone/>
              <a:defRPr sz="26400" kern="1200">
                <a:solidFill>
                  <a:schemeClr val="tx1"/>
                </a:solidFill>
                <a:latin typeface="+mj-lt"/>
                <a:ea typeface="+mj-ea"/>
                <a:cs typeface="+mj-cs"/>
              </a:defRPr>
            </a:lvl1pPr>
          </a:lstStyle>
          <a:p>
            <a:pPr algn="l"/>
            <a:r>
              <a:rPr lang="en-US" sz="5143" cap="small" dirty="0">
                <a:solidFill>
                  <a:schemeClr val="accent4">
                    <a:lumMod val="75000"/>
                  </a:schemeClr>
                </a:solidFill>
                <a:latin typeface="+mn-lt"/>
              </a:rPr>
              <a:t>University of New Hampshire</a:t>
            </a:r>
          </a:p>
        </p:txBody>
      </p:sp>
      <p:sp>
        <p:nvSpPr>
          <p:cNvPr id="8" name="Subtitle 2"/>
          <p:cNvSpPr txBox="1">
            <a:spLocks/>
          </p:cNvSpPr>
          <p:nvPr/>
        </p:nvSpPr>
        <p:spPr>
          <a:xfrm>
            <a:off x="5548845" y="8518122"/>
            <a:ext cx="9452820" cy="861836"/>
          </a:xfrm>
          <a:prstGeom prst="rect">
            <a:avLst/>
          </a:prstGeom>
        </p:spPr>
        <p:txBody>
          <a:bodyPr/>
          <a:lstStyle>
            <a:lvl1pPr marL="0" indent="0" algn="ctr" defTabSz="4023360" rtl="0" eaLnBrk="1" latinLnBrk="0" hangingPunct="1">
              <a:lnSpc>
                <a:spcPct val="90000"/>
              </a:lnSpc>
              <a:spcBef>
                <a:spcPts val="4400"/>
              </a:spcBef>
              <a:buFont typeface="Arial" panose="020B0604020202020204" pitchFamily="34" charset="0"/>
              <a:buNone/>
              <a:defRPr sz="10560" kern="1200">
                <a:solidFill>
                  <a:schemeClr val="tx1"/>
                </a:solidFill>
                <a:latin typeface="+mn-lt"/>
                <a:ea typeface="+mn-ea"/>
                <a:cs typeface="+mn-cs"/>
              </a:defRPr>
            </a:lvl1pPr>
            <a:lvl2pPr marL="2011680" indent="0" algn="ctr" defTabSz="4023360" rtl="0" eaLnBrk="1" latinLnBrk="0" hangingPunct="1">
              <a:lnSpc>
                <a:spcPct val="90000"/>
              </a:lnSpc>
              <a:spcBef>
                <a:spcPts val="2200"/>
              </a:spcBef>
              <a:buFont typeface="Arial" panose="020B0604020202020204" pitchFamily="34" charset="0"/>
              <a:buNone/>
              <a:defRPr sz="8800" kern="1200">
                <a:solidFill>
                  <a:schemeClr val="tx1"/>
                </a:solidFill>
                <a:latin typeface="+mn-lt"/>
                <a:ea typeface="+mn-ea"/>
                <a:cs typeface="+mn-cs"/>
              </a:defRPr>
            </a:lvl2pPr>
            <a:lvl3pPr marL="4023360" indent="0" algn="ctr" defTabSz="4023360" rtl="0" eaLnBrk="1" latinLnBrk="0" hangingPunct="1">
              <a:lnSpc>
                <a:spcPct val="90000"/>
              </a:lnSpc>
              <a:spcBef>
                <a:spcPts val="2200"/>
              </a:spcBef>
              <a:buFont typeface="Arial" panose="020B0604020202020204" pitchFamily="34" charset="0"/>
              <a:buNone/>
              <a:defRPr sz="7920" kern="1200">
                <a:solidFill>
                  <a:schemeClr val="tx1"/>
                </a:solidFill>
                <a:latin typeface="+mn-lt"/>
                <a:ea typeface="+mn-ea"/>
                <a:cs typeface="+mn-cs"/>
              </a:defRPr>
            </a:lvl3pPr>
            <a:lvl4pPr marL="6035040" indent="0" algn="ctr" defTabSz="4023360" rtl="0" eaLnBrk="1" latinLnBrk="0" hangingPunct="1">
              <a:lnSpc>
                <a:spcPct val="90000"/>
              </a:lnSpc>
              <a:spcBef>
                <a:spcPts val="2200"/>
              </a:spcBef>
              <a:buFont typeface="Arial" panose="020B0604020202020204" pitchFamily="34" charset="0"/>
              <a:buNone/>
              <a:defRPr sz="7040" kern="1200">
                <a:solidFill>
                  <a:schemeClr val="tx1"/>
                </a:solidFill>
                <a:latin typeface="+mn-lt"/>
                <a:ea typeface="+mn-ea"/>
                <a:cs typeface="+mn-cs"/>
              </a:defRPr>
            </a:lvl4pPr>
            <a:lvl5pPr marL="8046720" indent="0" algn="ctr" defTabSz="4023360" rtl="0" eaLnBrk="1" latinLnBrk="0" hangingPunct="1">
              <a:lnSpc>
                <a:spcPct val="90000"/>
              </a:lnSpc>
              <a:spcBef>
                <a:spcPts val="2200"/>
              </a:spcBef>
              <a:buFont typeface="Arial" panose="020B0604020202020204" pitchFamily="34" charset="0"/>
              <a:buNone/>
              <a:defRPr sz="7040" kern="1200">
                <a:solidFill>
                  <a:schemeClr val="tx1"/>
                </a:solidFill>
                <a:latin typeface="+mn-lt"/>
                <a:ea typeface="+mn-ea"/>
                <a:cs typeface="+mn-cs"/>
              </a:defRPr>
            </a:lvl5pPr>
            <a:lvl6pPr marL="10058400" indent="0" algn="ctr" defTabSz="4023360" rtl="0" eaLnBrk="1" latinLnBrk="0" hangingPunct="1">
              <a:lnSpc>
                <a:spcPct val="90000"/>
              </a:lnSpc>
              <a:spcBef>
                <a:spcPts val="2200"/>
              </a:spcBef>
              <a:buFont typeface="Arial" panose="020B0604020202020204" pitchFamily="34" charset="0"/>
              <a:buNone/>
              <a:defRPr sz="7040" kern="1200">
                <a:solidFill>
                  <a:schemeClr val="tx1"/>
                </a:solidFill>
                <a:latin typeface="+mn-lt"/>
                <a:ea typeface="+mn-ea"/>
                <a:cs typeface="+mn-cs"/>
              </a:defRPr>
            </a:lvl6pPr>
            <a:lvl7pPr marL="12070080" indent="0" algn="ctr" defTabSz="4023360" rtl="0" eaLnBrk="1" latinLnBrk="0" hangingPunct="1">
              <a:lnSpc>
                <a:spcPct val="90000"/>
              </a:lnSpc>
              <a:spcBef>
                <a:spcPts val="2200"/>
              </a:spcBef>
              <a:buFont typeface="Arial" panose="020B0604020202020204" pitchFamily="34" charset="0"/>
              <a:buNone/>
              <a:defRPr sz="7040" kern="1200">
                <a:solidFill>
                  <a:schemeClr val="tx1"/>
                </a:solidFill>
                <a:latin typeface="+mn-lt"/>
                <a:ea typeface="+mn-ea"/>
                <a:cs typeface="+mn-cs"/>
              </a:defRPr>
            </a:lvl7pPr>
            <a:lvl8pPr marL="14081760" indent="0" algn="ctr" defTabSz="4023360" rtl="0" eaLnBrk="1" latinLnBrk="0" hangingPunct="1">
              <a:lnSpc>
                <a:spcPct val="90000"/>
              </a:lnSpc>
              <a:spcBef>
                <a:spcPts val="2200"/>
              </a:spcBef>
              <a:buFont typeface="Arial" panose="020B0604020202020204" pitchFamily="34" charset="0"/>
              <a:buNone/>
              <a:defRPr sz="7040" kern="1200">
                <a:solidFill>
                  <a:schemeClr val="tx1"/>
                </a:solidFill>
                <a:latin typeface="+mn-lt"/>
                <a:ea typeface="+mn-ea"/>
                <a:cs typeface="+mn-cs"/>
              </a:defRPr>
            </a:lvl8pPr>
            <a:lvl9pPr marL="16093440" indent="0" algn="ctr" defTabSz="4023360" rtl="0" eaLnBrk="1" latinLnBrk="0" hangingPunct="1">
              <a:lnSpc>
                <a:spcPct val="90000"/>
              </a:lnSpc>
              <a:spcBef>
                <a:spcPts val="2200"/>
              </a:spcBef>
              <a:buFont typeface="Arial" panose="020B0604020202020204" pitchFamily="34" charset="0"/>
              <a:buNone/>
              <a:defRPr sz="7040" kern="1200">
                <a:solidFill>
                  <a:schemeClr val="tx1"/>
                </a:solidFill>
                <a:latin typeface="+mn-lt"/>
                <a:ea typeface="+mn-ea"/>
                <a:cs typeface="+mn-cs"/>
              </a:defRPr>
            </a:lvl9pPr>
          </a:lstStyle>
          <a:p>
            <a:pPr algn="l"/>
            <a:endParaRPr lang="en-US" sz="2743" dirty="0"/>
          </a:p>
        </p:txBody>
      </p:sp>
      <p:sp>
        <p:nvSpPr>
          <p:cNvPr id="3" name="TextBox 2"/>
          <p:cNvSpPr txBox="1"/>
          <p:nvPr/>
        </p:nvSpPr>
        <p:spPr>
          <a:xfrm>
            <a:off x="1992417" y="6535374"/>
            <a:ext cx="5821285" cy="883768"/>
          </a:xfrm>
          <a:prstGeom prst="rect">
            <a:avLst/>
          </a:prstGeom>
          <a:noFill/>
        </p:spPr>
        <p:txBody>
          <a:bodyPr wrap="square" rtlCol="0">
            <a:spAutoFit/>
          </a:bodyPr>
          <a:lstStyle/>
          <a:p>
            <a:r>
              <a:rPr lang="en-US" sz="5143" cap="small" dirty="0" smtClean="0">
                <a:solidFill>
                  <a:schemeClr val="accent4">
                    <a:lumMod val="75000"/>
                  </a:schemeClr>
                </a:solidFill>
              </a:rPr>
              <a:t>Introduction</a:t>
            </a:r>
            <a:endParaRPr lang="en-US" sz="5143" cap="small" dirty="0">
              <a:solidFill>
                <a:schemeClr val="accent4">
                  <a:lumMod val="75000"/>
                </a:schemeClr>
              </a:solidFill>
            </a:endParaRPr>
          </a:p>
        </p:txBody>
      </p:sp>
      <p:sp>
        <p:nvSpPr>
          <p:cNvPr id="19" name="TextBox 18"/>
          <p:cNvSpPr txBox="1"/>
          <p:nvPr/>
        </p:nvSpPr>
        <p:spPr>
          <a:xfrm>
            <a:off x="2022478" y="25460781"/>
            <a:ext cx="4537548" cy="619850"/>
          </a:xfrm>
          <a:prstGeom prst="rect">
            <a:avLst/>
          </a:prstGeom>
          <a:noFill/>
        </p:spPr>
        <p:txBody>
          <a:bodyPr wrap="square" rtlCol="0">
            <a:spAutoFit/>
          </a:bodyPr>
          <a:lstStyle/>
          <a:p>
            <a:r>
              <a:rPr lang="en-US" sz="3428" cap="small" dirty="0" smtClean="0">
                <a:solidFill>
                  <a:schemeClr val="accent1">
                    <a:lumMod val="50000"/>
                  </a:schemeClr>
                </a:solidFill>
              </a:rPr>
              <a:t>Fear Pathway</a:t>
            </a:r>
            <a:endParaRPr lang="en-US" sz="3428" cap="small" dirty="0">
              <a:solidFill>
                <a:schemeClr val="accent1">
                  <a:lumMod val="50000"/>
                </a:schemeClr>
              </a:solidFill>
            </a:endParaRPr>
          </a:p>
        </p:txBody>
      </p:sp>
      <p:sp>
        <p:nvSpPr>
          <p:cNvPr id="30" name="TextBox 29"/>
          <p:cNvSpPr txBox="1"/>
          <p:nvPr/>
        </p:nvSpPr>
        <p:spPr>
          <a:xfrm>
            <a:off x="15652007" y="6640336"/>
            <a:ext cx="7768838" cy="883768"/>
          </a:xfrm>
          <a:prstGeom prst="rect">
            <a:avLst/>
          </a:prstGeom>
          <a:noFill/>
        </p:spPr>
        <p:txBody>
          <a:bodyPr wrap="square" rtlCol="0">
            <a:spAutoFit/>
          </a:bodyPr>
          <a:lstStyle/>
          <a:p>
            <a:r>
              <a:rPr lang="en-US" sz="5143" cap="small" dirty="0" smtClean="0">
                <a:solidFill>
                  <a:schemeClr val="accent4">
                    <a:lumMod val="75000"/>
                  </a:schemeClr>
                </a:solidFill>
              </a:rPr>
              <a:t>Mouse Model</a:t>
            </a:r>
            <a:endParaRPr lang="en-US" sz="5143" cap="small" dirty="0">
              <a:solidFill>
                <a:schemeClr val="accent4">
                  <a:lumMod val="75000"/>
                </a:schemeClr>
              </a:solidFill>
            </a:endParaRPr>
          </a:p>
        </p:txBody>
      </p:sp>
      <p:sp>
        <p:nvSpPr>
          <p:cNvPr id="13" name="Rectangle 12"/>
          <p:cNvSpPr/>
          <p:nvPr/>
        </p:nvSpPr>
        <p:spPr>
          <a:xfrm>
            <a:off x="2031205" y="7520159"/>
            <a:ext cx="11885154" cy="10433625"/>
          </a:xfrm>
          <a:prstGeom prst="rect">
            <a:avLst/>
          </a:prstGeom>
        </p:spPr>
        <p:txBody>
          <a:bodyPr wrap="square">
            <a:spAutoFit/>
          </a:bodyPr>
          <a:lstStyle/>
          <a:p>
            <a:pPr algn="just"/>
            <a:r>
              <a:rPr lang="en-US" sz="3200" dirty="0"/>
              <a:t>Presynaptic N-type (Ca</a:t>
            </a:r>
            <a:r>
              <a:rPr lang="en-US" sz="3200" baseline="-25000" dirty="0"/>
              <a:t>V</a:t>
            </a:r>
            <a:r>
              <a:rPr lang="en-US" sz="3200" dirty="0"/>
              <a:t>2.2) voltage-gated calcium channels control transmitter release in various areas of the nervous system. Alternative splicing of the cassette exon 18a (e18a) on the cytoplasmic II-III linker of Ca</a:t>
            </a:r>
            <a:r>
              <a:rPr lang="en-US" sz="3200" baseline="-25000" dirty="0"/>
              <a:t>V</a:t>
            </a:r>
            <a:r>
              <a:rPr lang="en-US" sz="3200" dirty="0"/>
              <a:t>2.2 generates two splice isoforms (18a and </a:t>
            </a:r>
            <a:r>
              <a:rPr lang="en-US" sz="3200" dirty="0">
                <a:sym typeface="Symbol" charset="2"/>
              </a:rPr>
              <a:t></a:t>
            </a:r>
            <a:r>
              <a:rPr lang="en-US" sz="3200" dirty="0"/>
              <a:t>18a) with unique biophysical properties. 18a splice isoforms are more resistant to closed-state inactivation following repetitive stimulation, and produce larger calcium currents than </a:t>
            </a:r>
            <a:r>
              <a:rPr lang="en-US" sz="3200" dirty="0">
                <a:sym typeface="Symbol" charset="2"/>
              </a:rPr>
              <a:t></a:t>
            </a:r>
            <a:r>
              <a:rPr lang="en-US" sz="3200" dirty="0"/>
              <a:t>18a isoforms. This suggests that 18a isoforms allow more calcium influx than </a:t>
            </a:r>
            <a:r>
              <a:rPr lang="en-US" sz="3200" dirty="0">
                <a:sym typeface="Symbol" charset="2"/>
              </a:rPr>
              <a:t></a:t>
            </a:r>
            <a:r>
              <a:rPr lang="en-US" sz="3200" dirty="0"/>
              <a:t>18a isoforms. Expression of </a:t>
            </a:r>
            <a:r>
              <a:rPr lang="en-US" sz="3200" dirty="0">
                <a:sym typeface="Symbol" charset="2"/>
              </a:rPr>
              <a:t></a:t>
            </a:r>
            <a:r>
              <a:rPr lang="en-US" sz="3200" dirty="0"/>
              <a:t>18a is dominant over 18a in cortex and hippocampus (~87% </a:t>
            </a:r>
            <a:r>
              <a:rPr lang="en-US" sz="3200" dirty="0" err="1"/>
              <a:t>vs</a:t>
            </a:r>
            <a:r>
              <a:rPr lang="en-US" sz="3200" dirty="0"/>
              <a:t> ~13%</a:t>
            </a:r>
            <a:r>
              <a:rPr lang="en-US" sz="3200" dirty="0" smtClean="0"/>
              <a:t>). </a:t>
            </a:r>
            <a:r>
              <a:rPr lang="en-US" sz="3200" dirty="0"/>
              <a:t>To assess the role of </a:t>
            </a:r>
            <a:r>
              <a:rPr lang="en-US" sz="3200" dirty="0">
                <a:sym typeface="Symbol" charset="2"/>
              </a:rPr>
              <a:t></a:t>
            </a:r>
            <a:r>
              <a:rPr lang="en-US" sz="3200" dirty="0"/>
              <a:t>18a in these brain areas, we generated a mouse that globally expresses only the 18a isoform </a:t>
            </a:r>
            <a:r>
              <a:rPr lang="en-US" sz="3200" dirty="0" smtClean="0"/>
              <a:t>of Ca</a:t>
            </a:r>
            <a:r>
              <a:rPr lang="en-US" sz="3200" baseline="-25000" dirty="0" smtClean="0"/>
              <a:t>V</a:t>
            </a:r>
            <a:r>
              <a:rPr lang="en-US" sz="3200" dirty="0" smtClean="0"/>
              <a:t>2.2 (18a-only</a:t>
            </a:r>
            <a:r>
              <a:rPr lang="en-US" sz="3200" dirty="0"/>
              <a:t>), but not </a:t>
            </a:r>
            <a:r>
              <a:rPr lang="en-US" sz="3200" dirty="0">
                <a:sym typeface="Symbol" charset="2"/>
              </a:rPr>
              <a:t></a:t>
            </a:r>
            <a:r>
              <a:rPr lang="en-US" sz="3200" dirty="0"/>
              <a:t>18a. We applied several protocols to both the 18a-only and WT mouse lines for both sexes, including contextual and cued fear conditioning to assess </a:t>
            </a:r>
            <a:r>
              <a:rPr lang="en-US" sz="3200" dirty="0" smtClean="0"/>
              <a:t>the hippocampus </a:t>
            </a:r>
            <a:r>
              <a:rPr lang="en-US" sz="3200" dirty="0"/>
              <a:t>and amygdala respectively, and cued fear extinction and cued fear retention for cortical areas. For completeness, we also compared exploration behavior between WT and 18a-only mice for both sexes in the open field (OF) and elevated plus maze (EPM) tests. These preliminary studies are some of the very few assessing the effects of alternative splicing on behavior, and will enhance our understanding on how e18a is involved in </a:t>
            </a:r>
            <a:r>
              <a:rPr lang="en-US" sz="3200" dirty="0" smtClean="0"/>
              <a:t>cued fear conditioning.</a:t>
            </a:r>
            <a:endParaRPr lang="en-US" sz="3200" dirty="0"/>
          </a:p>
        </p:txBody>
      </p:sp>
      <p:sp>
        <p:nvSpPr>
          <p:cNvPr id="43" name="TextBox 42"/>
          <p:cNvSpPr txBox="1"/>
          <p:nvPr/>
        </p:nvSpPr>
        <p:spPr>
          <a:xfrm>
            <a:off x="15685434" y="19178007"/>
            <a:ext cx="2986614" cy="883768"/>
          </a:xfrm>
          <a:prstGeom prst="rect">
            <a:avLst/>
          </a:prstGeom>
          <a:noFill/>
        </p:spPr>
        <p:txBody>
          <a:bodyPr wrap="square" rtlCol="0">
            <a:spAutoFit/>
          </a:bodyPr>
          <a:lstStyle/>
          <a:p>
            <a:r>
              <a:rPr lang="en-US" sz="5143" cap="small" dirty="0" smtClean="0">
                <a:solidFill>
                  <a:schemeClr val="accent4">
                    <a:lumMod val="75000"/>
                  </a:schemeClr>
                </a:solidFill>
              </a:rPr>
              <a:t>Methods</a:t>
            </a:r>
            <a:endParaRPr lang="en-US" sz="5143" cap="small" dirty="0">
              <a:solidFill>
                <a:schemeClr val="accent4">
                  <a:lumMod val="75000"/>
                </a:schemeClr>
              </a:solidFill>
            </a:endParaRPr>
          </a:p>
        </p:txBody>
      </p:sp>
      <p:sp>
        <p:nvSpPr>
          <p:cNvPr id="51" name="TextBox 50"/>
          <p:cNvSpPr txBox="1"/>
          <p:nvPr/>
        </p:nvSpPr>
        <p:spPr>
          <a:xfrm>
            <a:off x="29560057" y="7702589"/>
            <a:ext cx="8458725" cy="619850"/>
          </a:xfrm>
          <a:prstGeom prst="rect">
            <a:avLst/>
          </a:prstGeom>
          <a:noFill/>
        </p:spPr>
        <p:txBody>
          <a:bodyPr wrap="square" rtlCol="0">
            <a:spAutoFit/>
          </a:bodyPr>
          <a:lstStyle/>
          <a:p>
            <a:r>
              <a:rPr lang="en-US" sz="3428" cap="small" dirty="0" smtClean="0">
                <a:solidFill>
                  <a:schemeClr val="accent1">
                    <a:lumMod val="50000"/>
                  </a:schemeClr>
                </a:solidFill>
                <a:sym typeface="Wingdings" panose="05000000000000000000" pitchFamily="2" charset="2"/>
              </a:rPr>
              <a:t>Exon 18a influences female fear extinction</a:t>
            </a:r>
            <a:endParaRPr lang="en-US" sz="3428" cap="small" dirty="0">
              <a:solidFill>
                <a:schemeClr val="accent1">
                  <a:lumMod val="50000"/>
                </a:schemeClr>
              </a:solidFill>
            </a:endParaRPr>
          </a:p>
        </p:txBody>
      </p:sp>
      <p:sp>
        <p:nvSpPr>
          <p:cNvPr id="55" name="TextBox 54"/>
          <p:cNvSpPr txBox="1"/>
          <p:nvPr/>
        </p:nvSpPr>
        <p:spPr>
          <a:xfrm>
            <a:off x="29477014" y="15897502"/>
            <a:ext cx="9168145" cy="619850"/>
          </a:xfrm>
          <a:prstGeom prst="rect">
            <a:avLst/>
          </a:prstGeom>
          <a:noFill/>
        </p:spPr>
        <p:txBody>
          <a:bodyPr wrap="square" rtlCol="0">
            <a:spAutoFit/>
          </a:bodyPr>
          <a:lstStyle/>
          <a:p>
            <a:r>
              <a:rPr lang="en-US" sz="3428" cap="small" dirty="0" smtClean="0">
                <a:solidFill>
                  <a:schemeClr val="accent1">
                    <a:lumMod val="50000"/>
                  </a:schemeClr>
                </a:solidFill>
                <a:sym typeface="Wingdings" panose="05000000000000000000" pitchFamily="2" charset="2"/>
              </a:rPr>
              <a:t>Exon 18a influences female fear </a:t>
            </a:r>
            <a:r>
              <a:rPr lang="en-US" sz="3428" cap="small" dirty="0">
                <a:solidFill>
                  <a:schemeClr val="accent1">
                    <a:lumMod val="50000"/>
                  </a:schemeClr>
                </a:solidFill>
                <a:sym typeface="Wingdings" panose="05000000000000000000" pitchFamily="2" charset="2"/>
              </a:rPr>
              <a:t>e</a:t>
            </a:r>
            <a:r>
              <a:rPr lang="en-US" sz="3428" cap="small" dirty="0" smtClean="0">
                <a:solidFill>
                  <a:schemeClr val="accent1">
                    <a:lumMod val="50000"/>
                  </a:schemeClr>
                </a:solidFill>
                <a:sym typeface="Wingdings" panose="05000000000000000000" pitchFamily="2" charset="2"/>
              </a:rPr>
              <a:t>xtinction </a:t>
            </a:r>
            <a:r>
              <a:rPr lang="en-US" sz="3428" cap="small" dirty="0">
                <a:solidFill>
                  <a:schemeClr val="accent1">
                    <a:lumMod val="50000"/>
                  </a:schemeClr>
                </a:solidFill>
                <a:sym typeface="Wingdings" panose="05000000000000000000" pitchFamily="2" charset="2"/>
              </a:rPr>
              <a:t>r</a:t>
            </a:r>
            <a:r>
              <a:rPr lang="en-US" sz="3428" cap="small" dirty="0" smtClean="0">
                <a:solidFill>
                  <a:schemeClr val="accent1">
                    <a:lumMod val="50000"/>
                  </a:schemeClr>
                </a:solidFill>
                <a:sym typeface="Wingdings" panose="05000000000000000000" pitchFamily="2" charset="2"/>
              </a:rPr>
              <a:t>ecall</a:t>
            </a:r>
            <a:endParaRPr lang="en-US" sz="3428" cap="small" dirty="0">
              <a:solidFill>
                <a:schemeClr val="accent1">
                  <a:lumMod val="50000"/>
                </a:schemeClr>
              </a:solidFill>
            </a:endParaRPr>
          </a:p>
        </p:txBody>
      </p:sp>
      <p:sp>
        <p:nvSpPr>
          <p:cNvPr id="57" name="TextBox 56"/>
          <p:cNvSpPr txBox="1"/>
          <p:nvPr/>
        </p:nvSpPr>
        <p:spPr>
          <a:xfrm>
            <a:off x="29560058" y="6670119"/>
            <a:ext cx="7768838" cy="883768"/>
          </a:xfrm>
          <a:prstGeom prst="rect">
            <a:avLst/>
          </a:prstGeom>
          <a:noFill/>
        </p:spPr>
        <p:txBody>
          <a:bodyPr wrap="square" rtlCol="0">
            <a:spAutoFit/>
          </a:bodyPr>
          <a:lstStyle/>
          <a:p>
            <a:r>
              <a:rPr lang="en-US" sz="5143" cap="small" dirty="0">
                <a:solidFill>
                  <a:schemeClr val="accent4">
                    <a:lumMod val="75000"/>
                  </a:schemeClr>
                </a:solidFill>
              </a:rPr>
              <a:t>Results</a:t>
            </a:r>
          </a:p>
        </p:txBody>
      </p:sp>
      <p:grpSp>
        <p:nvGrpSpPr>
          <p:cNvPr id="32" name="Group 31"/>
          <p:cNvGrpSpPr/>
          <p:nvPr/>
        </p:nvGrpSpPr>
        <p:grpSpPr>
          <a:xfrm>
            <a:off x="2599316" y="21127807"/>
            <a:ext cx="8216174" cy="2009665"/>
            <a:chOff x="199113" y="2633199"/>
            <a:chExt cx="4669082" cy="1074138"/>
          </a:xfrm>
        </p:grpSpPr>
        <p:grpSp>
          <p:nvGrpSpPr>
            <p:cNvPr id="33" name="Group 32"/>
            <p:cNvGrpSpPr/>
            <p:nvPr/>
          </p:nvGrpSpPr>
          <p:grpSpPr>
            <a:xfrm>
              <a:off x="2146465" y="2648233"/>
              <a:ext cx="2508248" cy="441326"/>
              <a:chOff x="897770" y="2394233"/>
              <a:chExt cx="2508248" cy="441326"/>
            </a:xfrm>
          </p:grpSpPr>
          <p:sp>
            <p:nvSpPr>
              <p:cNvPr id="61" name="Line 20"/>
              <p:cNvSpPr>
                <a:spLocks noChangeShapeType="1"/>
              </p:cNvSpPr>
              <p:nvPr/>
            </p:nvSpPr>
            <p:spPr bwMode="auto">
              <a:xfrm>
                <a:off x="1875505" y="2632359"/>
                <a:ext cx="44625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62" name="Line 18"/>
              <p:cNvSpPr>
                <a:spLocks noChangeShapeType="1"/>
              </p:cNvSpPr>
              <p:nvPr/>
            </p:nvSpPr>
            <p:spPr bwMode="auto">
              <a:xfrm>
                <a:off x="1267658" y="2630771"/>
                <a:ext cx="226847"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63" name="Rectangle 7"/>
              <p:cNvSpPr>
                <a:spLocks noChangeArrowheads="1"/>
              </p:cNvSpPr>
              <p:nvPr/>
            </p:nvSpPr>
            <p:spPr bwMode="auto">
              <a:xfrm>
                <a:off x="1491660" y="2539728"/>
                <a:ext cx="374650" cy="179388"/>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defRPr/>
                </a:pPr>
                <a:endParaRPr lang="en-US" sz="1000" dirty="0">
                  <a:noFill/>
                </a:endParaRPr>
              </a:p>
            </p:txBody>
          </p:sp>
          <p:sp>
            <p:nvSpPr>
              <p:cNvPr id="64" name="Rectangle 5"/>
              <p:cNvSpPr>
                <a:spLocks noChangeArrowheads="1"/>
              </p:cNvSpPr>
              <p:nvPr/>
            </p:nvSpPr>
            <p:spPr bwMode="auto">
              <a:xfrm>
                <a:off x="897770" y="2540285"/>
                <a:ext cx="366713" cy="179387"/>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sp>
            <p:nvSpPr>
              <p:cNvPr id="65" name="Rectangle 8"/>
              <p:cNvSpPr>
                <a:spLocks noChangeArrowheads="1"/>
              </p:cNvSpPr>
              <p:nvPr/>
            </p:nvSpPr>
            <p:spPr bwMode="auto">
              <a:xfrm>
                <a:off x="2323343" y="2540285"/>
                <a:ext cx="366713" cy="179387"/>
              </a:xfrm>
              <a:prstGeom prst="rect">
                <a:avLst/>
              </a:prstGeom>
              <a:solidFill>
                <a:srgbClr val="DB1F02"/>
              </a:solidFill>
              <a:ln w="19050">
                <a:solidFill>
                  <a:schemeClr val="tx1"/>
                </a:solidFill>
                <a:miter lim="800000"/>
                <a:headEnd/>
                <a:tailEnd/>
              </a:ln>
            </p:spPr>
            <p:txBody>
              <a:bodyPr wrap="none" anchor="ctr">
                <a:prstTxWarp prst="textNoShape">
                  <a:avLst/>
                </a:prstTxWarp>
              </a:bodyPr>
              <a:lstStyle/>
              <a:p>
                <a:pPr algn="ctr"/>
                <a:endParaRPr lang="en-US" sz="1000" dirty="0"/>
              </a:p>
            </p:txBody>
          </p:sp>
          <p:sp>
            <p:nvSpPr>
              <p:cNvPr id="66" name="Rectangle 9"/>
              <p:cNvSpPr>
                <a:spLocks noChangeArrowheads="1"/>
              </p:cNvSpPr>
              <p:nvPr/>
            </p:nvSpPr>
            <p:spPr bwMode="auto">
              <a:xfrm>
                <a:off x="3039306" y="2540285"/>
                <a:ext cx="366712" cy="179387"/>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sp>
            <p:nvSpPr>
              <p:cNvPr id="67" name="Line 21"/>
              <p:cNvSpPr>
                <a:spLocks noChangeShapeType="1"/>
              </p:cNvSpPr>
              <p:nvPr/>
            </p:nvSpPr>
            <p:spPr bwMode="auto">
              <a:xfrm>
                <a:off x="2691645" y="2630771"/>
                <a:ext cx="347663" cy="1588"/>
              </a:xfrm>
              <a:prstGeom prst="line">
                <a:avLst/>
              </a:prstGeom>
              <a:noFill/>
              <a:ln w="12700">
                <a:solidFill>
                  <a:schemeClr val="tx1"/>
                </a:solidFill>
                <a:round/>
                <a:headEnd/>
                <a:tailEnd/>
              </a:ln>
            </p:spPr>
            <p:txBody>
              <a:bodyPr>
                <a:prstTxWarp prst="textNoShape">
                  <a:avLst/>
                </a:prstTxWarp>
              </a:bodyPr>
              <a:lstStyle/>
              <a:p>
                <a:endParaRPr lang="en-US"/>
              </a:p>
            </p:txBody>
          </p:sp>
          <p:cxnSp>
            <p:nvCxnSpPr>
              <p:cNvPr id="68" name="AutoShape 105"/>
              <p:cNvCxnSpPr>
                <a:cxnSpLocks noChangeShapeType="1"/>
              </p:cNvCxnSpPr>
              <p:nvPr/>
            </p:nvCxnSpPr>
            <p:spPr bwMode="auto">
              <a:xfrm flipV="1">
                <a:off x="1264483" y="2406932"/>
                <a:ext cx="113810" cy="133350"/>
              </a:xfrm>
              <a:prstGeom prst="straightConnector1">
                <a:avLst/>
              </a:prstGeom>
              <a:noFill/>
              <a:ln w="12700">
                <a:solidFill>
                  <a:schemeClr val="tx1"/>
                </a:solidFill>
                <a:prstDash val="sysDot"/>
                <a:round/>
                <a:headEnd type="none" w="sm" len="sm"/>
                <a:tailEnd type="none" w="sm" len="sm"/>
              </a:ln>
            </p:spPr>
          </p:cxnSp>
          <p:cxnSp>
            <p:nvCxnSpPr>
              <p:cNvPr id="69" name="AutoShape 108"/>
              <p:cNvCxnSpPr>
                <a:cxnSpLocks noChangeShapeType="1"/>
              </p:cNvCxnSpPr>
              <p:nvPr/>
            </p:nvCxnSpPr>
            <p:spPr bwMode="auto">
              <a:xfrm flipH="1" flipV="1">
                <a:off x="1378293" y="2406932"/>
                <a:ext cx="117954" cy="133350"/>
              </a:xfrm>
              <a:prstGeom prst="straightConnector1">
                <a:avLst/>
              </a:prstGeom>
              <a:noFill/>
              <a:ln w="12700">
                <a:solidFill>
                  <a:schemeClr val="tx1"/>
                </a:solidFill>
                <a:prstDash val="sysDot"/>
                <a:round/>
                <a:headEnd type="none" w="sm" len="sm"/>
                <a:tailEnd type="none" w="sm" len="sm"/>
              </a:ln>
            </p:spPr>
          </p:cxnSp>
          <p:cxnSp>
            <p:nvCxnSpPr>
              <p:cNvPr id="70" name="AutoShape 109"/>
              <p:cNvCxnSpPr>
                <a:cxnSpLocks noChangeShapeType="1"/>
              </p:cNvCxnSpPr>
              <p:nvPr/>
            </p:nvCxnSpPr>
            <p:spPr bwMode="auto">
              <a:xfrm flipH="1" flipV="1">
                <a:off x="1858193" y="2718877"/>
                <a:ext cx="588834" cy="116682"/>
              </a:xfrm>
              <a:prstGeom prst="straightConnector1">
                <a:avLst/>
              </a:prstGeom>
              <a:noFill/>
              <a:ln w="12700">
                <a:solidFill>
                  <a:schemeClr val="tx1"/>
                </a:solidFill>
                <a:prstDash val="sysDot"/>
                <a:round/>
                <a:headEnd type="none" w="sm" len="sm"/>
                <a:tailEnd type="none" w="sm" len="sm"/>
              </a:ln>
            </p:spPr>
          </p:cxnSp>
          <p:cxnSp>
            <p:nvCxnSpPr>
              <p:cNvPr id="71" name="AutoShape 110"/>
              <p:cNvCxnSpPr>
                <a:cxnSpLocks noChangeShapeType="1"/>
              </p:cNvCxnSpPr>
              <p:nvPr/>
            </p:nvCxnSpPr>
            <p:spPr bwMode="auto">
              <a:xfrm flipV="1">
                <a:off x="2447027" y="2718877"/>
                <a:ext cx="587519" cy="116682"/>
              </a:xfrm>
              <a:prstGeom prst="straightConnector1">
                <a:avLst/>
              </a:prstGeom>
              <a:noFill/>
              <a:ln w="12700">
                <a:solidFill>
                  <a:schemeClr val="tx1"/>
                </a:solidFill>
                <a:prstDash val="sysDot"/>
                <a:round/>
                <a:headEnd type="none" w="sm" len="sm"/>
                <a:tailEnd type="none" w="sm" len="sm"/>
              </a:ln>
            </p:spPr>
          </p:cxnSp>
          <p:cxnSp>
            <p:nvCxnSpPr>
              <p:cNvPr id="72" name="AutoShape 111"/>
              <p:cNvCxnSpPr>
                <a:cxnSpLocks noChangeShapeType="1"/>
              </p:cNvCxnSpPr>
              <p:nvPr/>
            </p:nvCxnSpPr>
            <p:spPr bwMode="auto">
              <a:xfrm flipH="1">
                <a:off x="1868523" y="2394233"/>
                <a:ext cx="222839" cy="130176"/>
              </a:xfrm>
              <a:prstGeom prst="straightConnector1">
                <a:avLst/>
              </a:prstGeom>
              <a:noFill/>
              <a:ln w="12700">
                <a:solidFill>
                  <a:schemeClr val="tx1"/>
                </a:solidFill>
                <a:prstDash val="sysDot"/>
                <a:round/>
                <a:headEnd type="none" w="sm" len="sm"/>
                <a:tailEnd type="none" w="sm" len="sm"/>
              </a:ln>
            </p:spPr>
          </p:cxnSp>
          <p:cxnSp>
            <p:nvCxnSpPr>
              <p:cNvPr id="73" name="AutoShape 112"/>
              <p:cNvCxnSpPr>
                <a:cxnSpLocks noChangeShapeType="1"/>
              </p:cNvCxnSpPr>
              <p:nvPr/>
            </p:nvCxnSpPr>
            <p:spPr bwMode="auto">
              <a:xfrm>
                <a:off x="2091362" y="2395821"/>
                <a:ext cx="222456" cy="128588"/>
              </a:xfrm>
              <a:prstGeom prst="straightConnector1">
                <a:avLst/>
              </a:prstGeom>
              <a:noFill/>
              <a:ln w="12700">
                <a:solidFill>
                  <a:schemeClr val="tx1"/>
                </a:solidFill>
                <a:prstDash val="sysDot"/>
                <a:round/>
                <a:headEnd type="none" w="sm" len="sm"/>
                <a:tailEnd type="none" w="sm" len="sm"/>
              </a:ln>
            </p:spPr>
          </p:cxnSp>
          <p:cxnSp>
            <p:nvCxnSpPr>
              <p:cNvPr id="74" name="AutoShape 114"/>
              <p:cNvCxnSpPr>
                <a:cxnSpLocks noChangeShapeType="1"/>
              </p:cNvCxnSpPr>
              <p:nvPr/>
            </p:nvCxnSpPr>
            <p:spPr bwMode="auto">
              <a:xfrm flipH="1">
                <a:off x="2683706" y="2394235"/>
                <a:ext cx="171450" cy="128587"/>
              </a:xfrm>
              <a:prstGeom prst="straightConnector1">
                <a:avLst/>
              </a:prstGeom>
              <a:noFill/>
              <a:ln w="12700">
                <a:solidFill>
                  <a:schemeClr val="tx1"/>
                </a:solidFill>
                <a:prstDash val="sysDot"/>
                <a:round/>
                <a:headEnd type="none" w="sm" len="sm"/>
                <a:tailEnd type="none" w="sm" len="sm"/>
              </a:ln>
            </p:spPr>
          </p:cxnSp>
          <p:cxnSp>
            <p:nvCxnSpPr>
              <p:cNvPr id="75" name="AutoShape 115"/>
              <p:cNvCxnSpPr>
                <a:cxnSpLocks noChangeShapeType="1"/>
              </p:cNvCxnSpPr>
              <p:nvPr/>
            </p:nvCxnSpPr>
            <p:spPr bwMode="auto">
              <a:xfrm flipH="1" flipV="1">
                <a:off x="2861506" y="2406934"/>
                <a:ext cx="171450" cy="128587"/>
              </a:xfrm>
              <a:prstGeom prst="straightConnector1">
                <a:avLst/>
              </a:prstGeom>
              <a:noFill/>
              <a:ln w="12700">
                <a:solidFill>
                  <a:schemeClr val="tx1"/>
                </a:solidFill>
                <a:prstDash val="sysDot"/>
                <a:round/>
                <a:headEnd type="none" w="sm" len="sm"/>
                <a:tailEnd type="none" w="sm" len="sm"/>
              </a:ln>
            </p:spPr>
          </p:cxnSp>
        </p:grpSp>
        <p:sp>
          <p:nvSpPr>
            <p:cNvPr id="34" name="Rectangle 56"/>
            <p:cNvSpPr>
              <a:spLocks/>
            </p:cNvSpPr>
            <p:nvPr/>
          </p:nvSpPr>
          <p:spPr bwMode="auto">
            <a:xfrm>
              <a:off x="3633662" y="2633199"/>
              <a:ext cx="217718" cy="16450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2000" dirty="0" smtClean="0">
                  <a:ea typeface="Gill Sans MT Italic" charset="0"/>
                  <a:cs typeface="Arial" pitchFamily="34" charset="0"/>
                  <a:sym typeface="Gill Sans MT Italic" charset="0"/>
                </a:rPr>
                <a:t>18a</a:t>
              </a:r>
              <a:endParaRPr lang="en-US" sz="2000" dirty="0">
                <a:ea typeface="Gill Sans MT Italic" charset="0"/>
                <a:cs typeface="Arial" pitchFamily="34" charset="0"/>
                <a:sym typeface="Gill Sans MT Italic" charset="0"/>
              </a:endParaRPr>
            </a:p>
          </p:txBody>
        </p:sp>
        <p:grpSp>
          <p:nvGrpSpPr>
            <p:cNvPr id="35" name="Group 34"/>
            <p:cNvGrpSpPr/>
            <p:nvPr/>
          </p:nvGrpSpPr>
          <p:grpSpPr>
            <a:xfrm>
              <a:off x="1979777" y="3511913"/>
              <a:ext cx="1474621" cy="179944"/>
              <a:chOff x="451682" y="3256996"/>
              <a:chExt cx="1474621" cy="179944"/>
            </a:xfrm>
          </p:grpSpPr>
          <p:sp>
            <p:nvSpPr>
              <p:cNvPr id="50" name="Rectangle 7"/>
              <p:cNvSpPr>
                <a:spLocks noChangeArrowheads="1"/>
              </p:cNvSpPr>
              <p:nvPr/>
            </p:nvSpPr>
            <p:spPr bwMode="auto">
              <a:xfrm>
                <a:off x="818395" y="3256996"/>
                <a:ext cx="374650" cy="179388"/>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defRPr/>
                </a:pPr>
                <a:endParaRPr lang="en-US" sz="1000" dirty="0">
                  <a:noFill/>
                </a:endParaRPr>
              </a:p>
            </p:txBody>
          </p:sp>
          <p:sp>
            <p:nvSpPr>
              <p:cNvPr id="53" name="Rectangle 5"/>
              <p:cNvSpPr>
                <a:spLocks noChangeArrowheads="1"/>
              </p:cNvSpPr>
              <p:nvPr/>
            </p:nvSpPr>
            <p:spPr bwMode="auto">
              <a:xfrm>
                <a:off x="451682" y="3259466"/>
                <a:ext cx="366713" cy="175722"/>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sp>
            <p:nvSpPr>
              <p:cNvPr id="59" name="Rectangle 8"/>
              <p:cNvSpPr>
                <a:spLocks noChangeArrowheads="1"/>
              </p:cNvSpPr>
              <p:nvPr/>
            </p:nvSpPr>
            <p:spPr bwMode="auto">
              <a:xfrm>
                <a:off x="1192878" y="3257553"/>
                <a:ext cx="366713" cy="179387"/>
              </a:xfrm>
              <a:prstGeom prst="rect">
                <a:avLst/>
              </a:prstGeom>
              <a:pattFill prst="ltUpDiag">
                <a:fgClr>
                  <a:schemeClr val="tx1"/>
                </a:fgClr>
                <a:bgClr>
                  <a:schemeClr val="bg1"/>
                </a:bgClr>
              </a:pattFill>
              <a:ln w="9525">
                <a:solidFill>
                  <a:schemeClr val="tx1"/>
                </a:solidFill>
                <a:miter lim="800000"/>
                <a:headEnd/>
                <a:tailEnd/>
              </a:ln>
            </p:spPr>
            <p:txBody>
              <a:bodyPr wrap="none" anchor="ctr">
                <a:prstTxWarp prst="textNoShape">
                  <a:avLst/>
                </a:prstTxWarp>
              </a:bodyPr>
              <a:lstStyle/>
              <a:p>
                <a:pPr algn="ctr"/>
                <a:endParaRPr lang="en-US" sz="1000" dirty="0"/>
              </a:p>
            </p:txBody>
          </p:sp>
          <p:sp>
            <p:nvSpPr>
              <p:cNvPr id="60" name="Rectangle 9"/>
              <p:cNvSpPr>
                <a:spLocks noChangeArrowheads="1"/>
              </p:cNvSpPr>
              <p:nvPr/>
            </p:nvSpPr>
            <p:spPr bwMode="auto">
              <a:xfrm>
                <a:off x="1559591" y="3257553"/>
                <a:ext cx="366712" cy="179387"/>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grpSp>
        <p:grpSp>
          <p:nvGrpSpPr>
            <p:cNvPr id="36" name="Group 35"/>
            <p:cNvGrpSpPr/>
            <p:nvPr/>
          </p:nvGrpSpPr>
          <p:grpSpPr>
            <a:xfrm>
              <a:off x="3756947" y="3510717"/>
              <a:ext cx="1111248" cy="179944"/>
              <a:chOff x="2071101" y="3256439"/>
              <a:chExt cx="1111248" cy="179944"/>
            </a:xfrm>
          </p:grpSpPr>
          <p:sp>
            <p:nvSpPr>
              <p:cNvPr id="47" name="Rectangle 7"/>
              <p:cNvSpPr>
                <a:spLocks noChangeArrowheads="1"/>
              </p:cNvSpPr>
              <p:nvPr/>
            </p:nvSpPr>
            <p:spPr bwMode="auto">
              <a:xfrm>
                <a:off x="2436391" y="3256439"/>
                <a:ext cx="374650" cy="179388"/>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defRPr/>
                </a:pPr>
                <a:endParaRPr lang="en-US" sz="1000" dirty="0">
                  <a:noFill/>
                </a:endParaRPr>
              </a:p>
            </p:txBody>
          </p:sp>
          <p:sp>
            <p:nvSpPr>
              <p:cNvPr id="48" name="Rectangle 5"/>
              <p:cNvSpPr>
                <a:spLocks noChangeArrowheads="1"/>
              </p:cNvSpPr>
              <p:nvPr/>
            </p:nvSpPr>
            <p:spPr bwMode="auto">
              <a:xfrm>
                <a:off x="2071101" y="3256996"/>
                <a:ext cx="366713" cy="179387"/>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sp>
            <p:nvSpPr>
              <p:cNvPr id="49" name="Rectangle 9"/>
              <p:cNvSpPr>
                <a:spLocks noChangeArrowheads="1"/>
              </p:cNvSpPr>
              <p:nvPr/>
            </p:nvSpPr>
            <p:spPr bwMode="auto">
              <a:xfrm>
                <a:off x="2815637" y="3256996"/>
                <a:ext cx="366712" cy="179387"/>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grpSp>
        <p:grpSp>
          <p:nvGrpSpPr>
            <p:cNvPr id="37" name="Group 36"/>
            <p:cNvGrpSpPr/>
            <p:nvPr/>
          </p:nvGrpSpPr>
          <p:grpSpPr>
            <a:xfrm>
              <a:off x="2927680" y="3215763"/>
              <a:ext cx="1211139" cy="216127"/>
              <a:chOff x="1678985" y="2907902"/>
              <a:chExt cx="1211139" cy="216127"/>
            </a:xfrm>
          </p:grpSpPr>
          <p:cxnSp>
            <p:nvCxnSpPr>
              <p:cNvPr id="45" name="Straight Arrow Connector 44"/>
              <p:cNvCxnSpPr/>
              <p:nvPr/>
            </p:nvCxnSpPr>
            <p:spPr>
              <a:xfrm flipH="1">
                <a:off x="1678985" y="2907902"/>
                <a:ext cx="155991" cy="2161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34133" y="2907902"/>
                <a:ext cx="155991" cy="2161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Rectangle 38"/>
            <p:cNvSpPr>
              <a:spLocks noChangeArrowheads="1"/>
            </p:cNvSpPr>
            <p:nvPr/>
          </p:nvSpPr>
          <p:spPr bwMode="auto">
            <a:xfrm>
              <a:off x="2719246" y="3512192"/>
              <a:ext cx="366713" cy="179387"/>
            </a:xfrm>
            <a:prstGeom prst="rect">
              <a:avLst/>
            </a:prstGeom>
            <a:solidFill>
              <a:srgbClr val="DB1F02"/>
            </a:solidFill>
            <a:ln w="19050">
              <a:solidFill>
                <a:schemeClr val="tx1"/>
              </a:solidFill>
              <a:miter lim="800000"/>
              <a:headEnd/>
              <a:tailEnd/>
            </a:ln>
          </p:spPr>
          <p:txBody>
            <a:bodyPr wrap="none" anchor="ctr">
              <a:prstTxWarp prst="textNoShape">
                <a:avLst/>
              </a:prstTxWarp>
            </a:bodyPr>
            <a:lstStyle/>
            <a:p>
              <a:pPr algn="ctr"/>
              <a:endParaRPr lang="en-US" sz="1000" dirty="0"/>
            </a:p>
          </p:txBody>
        </p:sp>
        <p:sp>
          <p:nvSpPr>
            <p:cNvPr id="41" name="TextBox 40"/>
            <p:cNvSpPr txBox="1"/>
            <p:nvPr/>
          </p:nvSpPr>
          <p:spPr>
            <a:xfrm>
              <a:off x="199113" y="2811695"/>
              <a:ext cx="1597995" cy="213853"/>
            </a:xfrm>
            <a:prstGeom prst="rect">
              <a:avLst/>
            </a:prstGeom>
            <a:noFill/>
          </p:spPr>
          <p:txBody>
            <a:bodyPr wrap="none" rtlCol="0">
              <a:spAutoFit/>
            </a:bodyPr>
            <a:lstStyle/>
            <a:p>
              <a:r>
                <a:rPr lang="en-US" sz="2000" i="1" dirty="0" smtClean="0">
                  <a:cs typeface="Arial"/>
                </a:rPr>
                <a:t>Ca</a:t>
              </a:r>
              <a:r>
                <a:rPr lang="en-US" sz="2000" i="1" baseline="-25000" dirty="0" smtClean="0">
                  <a:cs typeface="Arial"/>
                </a:rPr>
                <a:t>V</a:t>
              </a:r>
              <a:r>
                <a:rPr lang="en-US" sz="2000" i="1" dirty="0" smtClean="0">
                  <a:cs typeface="Arial"/>
                </a:rPr>
                <a:t>2.2 pre-mRNA N-type</a:t>
              </a:r>
              <a:endParaRPr lang="en-US" sz="2000" i="1" dirty="0">
                <a:cs typeface="Arial"/>
              </a:endParaRPr>
            </a:p>
          </p:txBody>
        </p:sp>
        <p:sp>
          <p:nvSpPr>
            <p:cNvPr id="44" name="TextBox 43"/>
            <p:cNvSpPr txBox="1"/>
            <p:nvPr/>
          </p:nvSpPr>
          <p:spPr>
            <a:xfrm>
              <a:off x="311496" y="3493484"/>
              <a:ext cx="1331996" cy="213853"/>
            </a:xfrm>
            <a:prstGeom prst="rect">
              <a:avLst/>
            </a:prstGeom>
            <a:noFill/>
          </p:spPr>
          <p:txBody>
            <a:bodyPr wrap="none" rtlCol="0">
              <a:spAutoFit/>
            </a:bodyPr>
            <a:lstStyle/>
            <a:p>
              <a:r>
                <a:rPr lang="en-US" sz="2000" i="1" dirty="0" smtClean="0">
                  <a:cs typeface="Arial"/>
                </a:rPr>
                <a:t>Ca</a:t>
              </a:r>
              <a:r>
                <a:rPr lang="en-US" sz="2000" i="1" baseline="-25000" dirty="0" smtClean="0">
                  <a:cs typeface="Arial"/>
                </a:rPr>
                <a:t>V</a:t>
              </a:r>
              <a:r>
                <a:rPr lang="en-US" sz="2000" i="1" dirty="0" smtClean="0">
                  <a:cs typeface="Arial"/>
                </a:rPr>
                <a:t>2.2 mRNA N-type</a:t>
              </a:r>
              <a:endParaRPr lang="en-US" sz="2000" i="1" dirty="0">
                <a:cs typeface="Arial"/>
              </a:endParaRPr>
            </a:p>
          </p:txBody>
        </p:sp>
      </p:grpSp>
      <p:sp>
        <p:nvSpPr>
          <p:cNvPr id="14" name="TextBox 13"/>
          <p:cNvSpPr txBox="1"/>
          <p:nvPr/>
        </p:nvSpPr>
        <p:spPr>
          <a:xfrm>
            <a:off x="6246517" y="23096707"/>
            <a:ext cx="1621218" cy="400110"/>
          </a:xfrm>
          <a:prstGeom prst="rect">
            <a:avLst/>
          </a:prstGeom>
          <a:noFill/>
        </p:spPr>
        <p:txBody>
          <a:bodyPr wrap="square" rtlCol="0">
            <a:spAutoFit/>
          </a:bodyPr>
          <a:lstStyle/>
          <a:p>
            <a:r>
              <a:rPr lang="en-US" sz="2000" dirty="0" smtClean="0"/>
              <a:t>+18a isoform</a:t>
            </a:r>
            <a:endParaRPr lang="en-US" sz="2000" dirty="0"/>
          </a:p>
        </p:txBody>
      </p:sp>
      <p:sp>
        <p:nvSpPr>
          <p:cNvPr id="76" name="TextBox 75"/>
          <p:cNvSpPr txBox="1"/>
          <p:nvPr/>
        </p:nvSpPr>
        <p:spPr>
          <a:xfrm>
            <a:off x="9039180" y="23094666"/>
            <a:ext cx="1586568" cy="400110"/>
          </a:xfrm>
          <a:prstGeom prst="rect">
            <a:avLst/>
          </a:prstGeom>
          <a:noFill/>
        </p:spPr>
        <p:txBody>
          <a:bodyPr wrap="square" rtlCol="0">
            <a:spAutoFit/>
          </a:bodyPr>
          <a:lstStyle/>
          <a:p>
            <a:r>
              <a:rPr lang="en-US" sz="2000" dirty="0" smtClean="0"/>
              <a:t>Δ18a isoform</a:t>
            </a:r>
            <a:endParaRPr lang="en-US" sz="2000" dirty="0"/>
          </a:p>
        </p:txBody>
      </p:sp>
      <p:sp>
        <p:nvSpPr>
          <p:cNvPr id="78" name="Rectangle 56"/>
          <p:cNvSpPr>
            <a:spLocks/>
          </p:cNvSpPr>
          <p:nvPr/>
        </p:nvSpPr>
        <p:spPr bwMode="auto">
          <a:xfrm>
            <a:off x="7242968" y="21127681"/>
            <a:ext cx="431941" cy="307777"/>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2000" dirty="0" smtClean="0">
                <a:ea typeface="Gill Sans MT Italic" charset="0"/>
                <a:cs typeface="Arial" pitchFamily="34" charset="0"/>
                <a:sym typeface="Gill Sans MT Italic" charset="0"/>
              </a:rPr>
              <a:t>18</a:t>
            </a:r>
            <a:endParaRPr lang="en-US" sz="2000" dirty="0">
              <a:ea typeface="Gill Sans MT Italic" charset="0"/>
              <a:cs typeface="Arial" pitchFamily="34" charset="0"/>
              <a:sym typeface="Gill Sans MT Italic" charset="0"/>
            </a:endParaRPr>
          </a:p>
        </p:txBody>
      </p:sp>
      <p:sp>
        <p:nvSpPr>
          <p:cNvPr id="79" name="Rectangle 56"/>
          <p:cNvSpPr>
            <a:spLocks/>
          </p:cNvSpPr>
          <p:nvPr/>
        </p:nvSpPr>
        <p:spPr bwMode="auto">
          <a:xfrm>
            <a:off x="6226011" y="21110727"/>
            <a:ext cx="431941" cy="307777"/>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2000" dirty="0" smtClean="0">
                <a:ea typeface="Gill Sans MT Italic" charset="0"/>
                <a:cs typeface="Arial" pitchFamily="34" charset="0"/>
                <a:sym typeface="Gill Sans MT Italic" charset="0"/>
              </a:rPr>
              <a:t>17</a:t>
            </a:r>
            <a:endParaRPr lang="en-US" sz="2000" dirty="0">
              <a:ea typeface="Gill Sans MT Italic" charset="0"/>
              <a:cs typeface="Arial" pitchFamily="34" charset="0"/>
              <a:sym typeface="Gill Sans MT Italic" charset="0"/>
            </a:endParaRPr>
          </a:p>
        </p:txBody>
      </p:sp>
      <p:sp>
        <p:nvSpPr>
          <p:cNvPr id="80" name="Rectangle 56"/>
          <p:cNvSpPr>
            <a:spLocks/>
          </p:cNvSpPr>
          <p:nvPr/>
        </p:nvSpPr>
        <p:spPr bwMode="auto">
          <a:xfrm>
            <a:off x="9951059" y="21120373"/>
            <a:ext cx="431941" cy="307777"/>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2000" dirty="0" smtClean="0">
                <a:ea typeface="Gill Sans MT Italic" charset="0"/>
                <a:cs typeface="Arial" pitchFamily="34" charset="0"/>
                <a:sym typeface="Gill Sans MT Italic" charset="0"/>
              </a:rPr>
              <a:t>19</a:t>
            </a:r>
            <a:endParaRPr lang="en-US" sz="2000" dirty="0">
              <a:ea typeface="Gill Sans MT Italic" charset="0"/>
              <a:cs typeface="Arial" pitchFamily="34" charset="0"/>
              <a:sym typeface="Gill Sans MT Italic" charset="0"/>
            </a:endParaRPr>
          </a:p>
        </p:txBody>
      </p:sp>
      <p:sp>
        <p:nvSpPr>
          <p:cNvPr id="24" name="TextBox 23"/>
          <p:cNvSpPr txBox="1"/>
          <p:nvPr/>
        </p:nvSpPr>
        <p:spPr>
          <a:xfrm>
            <a:off x="2026840" y="26115119"/>
            <a:ext cx="7120207" cy="3970318"/>
          </a:xfrm>
          <a:prstGeom prst="rect">
            <a:avLst/>
          </a:prstGeom>
          <a:noFill/>
        </p:spPr>
        <p:txBody>
          <a:bodyPr wrap="square" rtlCol="0">
            <a:spAutoFit/>
          </a:bodyPr>
          <a:lstStyle/>
          <a:p>
            <a:pPr marL="391866" indent="-391866" algn="just" defTabSz="3448430">
              <a:buFont typeface="Arial" panose="020B0604020202020204" pitchFamily="34" charset="0"/>
              <a:buChar char="•"/>
            </a:pPr>
            <a:r>
              <a:rPr lang="en-US" sz="2800" dirty="0" smtClean="0"/>
              <a:t>The amygdala is responsible for learning of  fear to the cue and stimulates fear-related responses i.e. fight or flight and freezing behaviors. This brain region is targeted during fear acquisition and extinction.</a:t>
            </a:r>
          </a:p>
          <a:p>
            <a:pPr marL="391866" indent="-391866" algn="just" defTabSz="3448430">
              <a:buFont typeface="Arial" panose="020B0604020202020204" pitchFamily="34" charset="0"/>
              <a:buChar char="•"/>
            </a:pPr>
            <a:r>
              <a:rPr lang="en-US" sz="2800" dirty="0" smtClean="0"/>
              <a:t>Fear response in mice is measured by time spent freezing. Freezing is defined as any lack of movement for longer than 1s other than what is required for respiration. </a:t>
            </a:r>
          </a:p>
        </p:txBody>
      </p:sp>
      <p:sp>
        <p:nvSpPr>
          <p:cNvPr id="84" name="TextBox 83"/>
          <p:cNvSpPr txBox="1"/>
          <p:nvPr/>
        </p:nvSpPr>
        <p:spPr>
          <a:xfrm>
            <a:off x="15652007" y="7672427"/>
            <a:ext cx="6753426" cy="619850"/>
          </a:xfrm>
          <a:prstGeom prst="rect">
            <a:avLst/>
          </a:prstGeom>
          <a:noFill/>
        </p:spPr>
        <p:txBody>
          <a:bodyPr wrap="square" rtlCol="0">
            <a:spAutoFit/>
          </a:bodyPr>
          <a:lstStyle/>
          <a:p>
            <a:r>
              <a:rPr lang="en-US" sz="3428" cap="small" dirty="0" smtClean="0">
                <a:solidFill>
                  <a:schemeClr val="accent1">
                    <a:lumMod val="50000"/>
                  </a:schemeClr>
                </a:solidFill>
              </a:rPr>
              <a:t>Homologous Recombination</a:t>
            </a:r>
            <a:endParaRPr lang="en-US" sz="3428" cap="small" dirty="0">
              <a:solidFill>
                <a:schemeClr val="accent1">
                  <a:lumMod val="50000"/>
                </a:schemeClr>
              </a:solidFill>
            </a:endParaRPr>
          </a:p>
        </p:txBody>
      </p:sp>
      <p:sp>
        <p:nvSpPr>
          <p:cNvPr id="85" name="TextBox 84"/>
          <p:cNvSpPr txBox="1"/>
          <p:nvPr/>
        </p:nvSpPr>
        <p:spPr>
          <a:xfrm>
            <a:off x="15652007" y="13311538"/>
            <a:ext cx="6753426" cy="619850"/>
          </a:xfrm>
          <a:prstGeom prst="rect">
            <a:avLst/>
          </a:prstGeom>
          <a:noFill/>
        </p:spPr>
        <p:txBody>
          <a:bodyPr wrap="square" rtlCol="0">
            <a:spAutoFit/>
          </a:bodyPr>
          <a:lstStyle/>
          <a:p>
            <a:r>
              <a:rPr lang="en-US" sz="3428" cap="small" dirty="0" smtClean="0">
                <a:solidFill>
                  <a:schemeClr val="accent1">
                    <a:lumMod val="50000"/>
                  </a:schemeClr>
                </a:solidFill>
              </a:rPr>
              <a:t>Experimental Mice</a:t>
            </a:r>
            <a:endParaRPr lang="en-US" sz="3428" cap="small" dirty="0">
              <a:solidFill>
                <a:schemeClr val="accent1">
                  <a:lumMod val="50000"/>
                </a:schemeClr>
              </a:solidFill>
            </a:endParaRPr>
          </a:p>
        </p:txBody>
      </p:sp>
      <p:sp>
        <p:nvSpPr>
          <p:cNvPr id="89" name="TextBox 88"/>
          <p:cNvSpPr txBox="1"/>
          <p:nvPr/>
        </p:nvSpPr>
        <p:spPr>
          <a:xfrm>
            <a:off x="29477014" y="27047432"/>
            <a:ext cx="6316073" cy="883768"/>
          </a:xfrm>
          <a:prstGeom prst="rect">
            <a:avLst/>
          </a:prstGeom>
          <a:noFill/>
        </p:spPr>
        <p:txBody>
          <a:bodyPr wrap="square" rtlCol="0">
            <a:spAutoFit/>
          </a:bodyPr>
          <a:lstStyle/>
          <a:p>
            <a:r>
              <a:rPr lang="en-US" sz="5143" cap="small" dirty="0" smtClean="0">
                <a:solidFill>
                  <a:schemeClr val="accent4">
                    <a:lumMod val="75000"/>
                  </a:schemeClr>
                </a:solidFill>
              </a:rPr>
              <a:t>References</a:t>
            </a:r>
            <a:endParaRPr lang="en-US" sz="5143" cap="small" dirty="0">
              <a:solidFill>
                <a:schemeClr val="accent4">
                  <a:lumMod val="75000"/>
                </a:schemeClr>
              </a:solidFill>
            </a:endParaRPr>
          </a:p>
        </p:txBody>
      </p:sp>
      <p:sp>
        <p:nvSpPr>
          <p:cNvPr id="26" name="Rectangle 25"/>
          <p:cNvSpPr/>
          <p:nvPr/>
        </p:nvSpPr>
        <p:spPr>
          <a:xfrm>
            <a:off x="29565600" y="31699199"/>
            <a:ext cx="11451771" cy="55568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29477014" y="23495195"/>
            <a:ext cx="3780745" cy="883768"/>
          </a:xfrm>
          <a:prstGeom prst="rect">
            <a:avLst/>
          </a:prstGeom>
          <a:noFill/>
        </p:spPr>
        <p:txBody>
          <a:bodyPr wrap="square" rtlCol="0">
            <a:spAutoFit/>
          </a:bodyPr>
          <a:lstStyle/>
          <a:p>
            <a:r>
              <a:rPr lang="en-US" sz="5143" cap="small" smtClean="0">
                <a:solidFill>
                  <a:schemeClr val="accent4">
                    <a:lumMod val="75000"/>
                  </a:schemeClr>
                </a:solidFill>
              </a:rPr>
              <a:t>Conclusion</a:t>
            </a:r>
            <a:endParaRPr lang="en-US" sz="5143" cap="small" dirty="0">
              <a:solidFill>
                <a:schemeClr val="accent4">
                  <a:lumMod val="75000"/>
                </a:schemeClr>
              </a:solidFill>
            </a:endParaRPr>
          </a:p>
        </p:txBody>
      </p:sp>
      <p:pic>
        <p:nvPicPr>
          <p:cNvPr id="112" name="Content Placeholder 5"/>
          <p:cNvPicPr>
            <a:picLocks noChangeAspect="1"/>
          </p:cNvPicPr>
          <p:nvPr/>
        </p:nvPicPr>
        <p:blipFill rotWithShape="1">
          <a:blip r:embed="rId6">
            <a:extLst>
              <a:ext uri="{28A0092B-C50C-407E-A947-70E740481C1C}">
                <a14:useLocalDpi xmlns:a14="http://schemas.microsoft.com/office/drawing/2010/main" val="0"/>
              </a:ext>
            </a:extLst>
          </a:blip>
          <a:srcRect t="53228" r="82" b="15496"/>
          <a:stretch/>
        </p:blipFill>
        <p:spPr>
          <a:xfrm>
            <a:off x="3596749" y="18398372"/>
            <a:ext cx="10526559" cy="2468473"/>
          </a:xfrm>
          <a:prstGeom prst="rect">
            <a:avLst/>
          </a:prstGeom>
        </p:spPr>
      </p:pic>
      <p:grpSp>
        <p:nvGrpSpPr>
          <p:cNvPr id="113" name="Group 112"/>
          <p:cNvGrpSpPr/>
          <p:nvPr/>
        </p:nvGrpSpPr>
        <p:grpSpPr>
          <a:xfrm>
            <a:off x="3404216" y="18539006"/>
            <a:ext cx="1614001" cy="1686048"/>
            <a:chOff x="330200" y="1883352"/>
            <a:chExt cx="1295400" cy="1524000"/>
          </a:xfrm>
        </p:grpSpPr>
        <p:sp>
          <p:nvSpPr>
            <p:cNvPr id="114" name="AutoShape 18"/>
            <p:cNvSpPr>
              <a:spLocks noChangeAspect="1" noChangeArrowheads="1"/>
            </p:cNvSpPr>
            <p:nvPr/>
          </p:nvSpPr>
          <p:spPr bwMode="auto">
            <a:xfrm rot="72379">
              <a:off x="609705" y="1883352"/>
              <a:ext cx="334280" cy="1014181"/>
            </a:xfrm>
            <a:prstGeom prst="roundRect">
              <a:avLst>
                <a:gd name="adj" fmla="val 50000"/>
              </a:avLst>
            </a:prstGeom>
            <a:gradFill rotWithShape="1">
              <a:gsLst>
                <a:gs pos="0">
                  <a:schemeClr val="bg1"/>
                </a:gs>
                <a:gs pos="100000">
                  <a:schemeClr val="accent6">
                    <a:lumMod val="60000"/>
                    <a:lumOff val="40000"/>
                  </a:schemeClr>
                </a:gs>
              </a:gsLst>
              <a:path path="shape">
                <a:fillToRect l="50000" t="50000" r="50000" b="50000"/>
              </a:path>
            </a:gradFill>
            <a:ln w="38100">
              <a:solidFill>
                <a:schemeClr val="tx1">
                  <a:lumMod val="50000"/>
                  <a:lumOff val="50000"/>
                </a:schemeClr>
              </a:solidFill>
              <a:round/>
              <a:headEnd/>
              <a:tailEnd/>
            </a:ln>
            <a:effectLst/>
          </p:spPr>
          <p:txBody>
            <a:bodyPr wrap="none" anchor="ctr"/>
            <a:lstStyle/>
            <a:p>
              <a:pPr defTabSz="914400" fontAlgn="base">
                <a:spcBef>
                  <a:spcPct val="0"/>
                </a:spcBef>
                <a:spcAft>
                  <a:spcPct val="0"/>
                </a:spcAft>
              </a:pPr>
              <a:endParaRPr lang="en-US">
                <a:solidFill>
                  <a:srgbClr val="000000"/>
                </a:solidFill>
              </a:endParaRPr>
            </a:p>
          </p:txBody>
        </p:sp>
        <p:sp>
          <p:nvSpPr>
            <p:cNvPr id="115" name="AutoShape 19"/>
            <p:cNvSpPr>
              <a:spLocks noChangeAspect="1" noChangeArrowheads="1"/>
            </p:cNvSpPr>
            <p:nvPr/>
          </p:nvSpPr>
          <p:spPr bwMode="auto">
            <a:xfrm rot="72379">
              <a:off x="884065" y="1925459"/>
              <a:ext cx="334280" cy="1014181"/>
            </a:xfrm>
            <a:prstGeom prst="roundRect">
              <a:avLst>
                <a:gd name="adj" fmla="val 50000"/>
              </a:avLst>
            </a:prstGeom>
            <a:gradFill rotWithShape="1">
              <a:gsLst>
                <a:gs pos="0">
                  <a:schemeClr val="bg1"/>
                </a:gs>
                <a:gs pos="100000">
                  <a:schemeClr val="accent6">
                    <a:lumMod val="60000"/>
                    <a:lumOff val="40000"/>
                  </a:schemeClr>
                </a:gs>
              </a:gsLst>
              <a:path path="shape">
                <a:fillToRect l="50000" t="50000" r="50000" b="50000"/>
              </a:path>
            </a:gradFill>
            <a:ln w="38100">
              <a:solidFill>
                <a:schemeClr val="tx1">
                  <a:lumMod val="50000"/>
                  <a:lumOff val="50000"/>
                </a:schemeClr>
              </a:solidFill>
              <a:round/>
              <a:headEnd/>
              <a:tailEnd/>
            </a:ln>
            <a:effectLst/>
          </p:spPr>
          <p:txBody>
            <a:bodyPr wrap="none" anchor="ctr"/>
            <a:lstStyle/>
            <a:p>
              <a:pPr defTabSz="914400" fontAlgn="base">
                <a:spcBef>
                  <a:spcPct val="0"/>
                </a:spcBef>
                <a:spcAft>
                  <a:spcPct val="0"/>
                </a:spcAft>
              </a:pPr>
              <a:endParaRPr lang="en-US">
                <a:solidFill>
                  <a:srgbClr val="000000"/>
                </a:solidFill>
              </a:endParaRPr>
            </a:p>
          </p:txBody>
        </p:sp>
        <p:sp>
          <p:nvSpPr>
            <p:cNvPr id="116" name="AutoShape 20"/>
            <p:cNvSpPr>
              <a:spLocks noChangeAspect="1" noChangeArrowheads="1"/>
            </p:cNvSpPr>
            <p:nvPr/>
          </p:nvSpPr>
          <p:spPr bwMode="auto">
            <a:xfrm rot="72379">
              <a:off x="330200" y="1920706"/>
              <a:ext cx="334280" cy="1014181"/>
            </a:xfrm>
            <a:prstGeom prst="roundRect">
              <a:avLst>
                <a:gd name="adj" fmla="val 50000"/>
              </a:avLst>
            </a:prstGeom>
            <a:gradFill rotWithShape="1">
              <a:gsLst>
                <a:gs pos="0">
                  <a:schemeClr val="bg1"/>
                </a:gs>
                <a:gs pos="100000">
                  <a:schemeClr val="accent6">
                    <a:lumMod val="60000"/>
                    <a:lumOff val="40000"/>
                  </a:schemeClr>
                </a:gs>
              </a:gsLst>
              <a:path path="shape">
                <a:fillToRect l="50000" t="50000" r="50000" b="50000"/>
              </a:path>
            </a:gradFill>
            <a:ln w="38100">
              <a:solidFill>
                <a:schemeClr val="tx1">
                  <a:lumMod val="50000"/>
                  <a:lumOff val="50000"/>
                </a:schemeClr>
              </a:solidFill>
              <a:round/>
              <a:headEnd/>
              <a:tailEnd/>
            </a:ln>
            <a:effectLst/>
          </p:spPr>
          <p:txBody>
            <a:bodyPr wrap="none" anchor="ctr"/>
            <a:lstStyle/>
            <a:p>
              <a:pPr defTabSz="914400" fontAlgn="base">
                <a:spcBef>
                  <a:spcPct val="0"/>
                </a:spcBef>
                <a:spcAft>
                  <a:spcPct val="0"/>
                </a:spcAft>
              </a:pPr>
              <a:endParaRPr lang="en-US">
                <a:solidFill>
                  <a:srgbClr val="000000"/>
                </a:solidFill>
              </a:endParaRPr>
            </a:p>
          </p:txBody>
        </p:sp>
        <p:sp>
          <p:nvSpPr>
            <p:cNvPr id="117" name="Freeform 21"/>
            <p:cNvSpPr>
              <a:spLocks noChangeAspect="1"/>
            </p:cNvSpPr>
            <p:nvPr/>
          </p:nvSpPr>
          <p:spPr bwMode="auto">
            <a:xfrm rot="72379">
              <a:off x="905987" y="2820258"/>
              <a:ext cx="719613" cy="587094"/>
            </a:xfrm>
            <a:custGeom>
              <a:avLst/>
              <a:gdLst/>
              <a:ahLst/>
              <a:cxnLst>
                <a:cxn ang="0">
                  <a:pos x="0" y="0"/>
                </a:cxn>
                <a:cxn ang="0">
                  <a:pos x="48" y="218"/>
                </a:cxn>
                <a:cxn ang="0">
                  <a:pos x="169" y="194"/>
                </a:cxn>
                <a:cxn ang="0">
                  <a:pos x="266" y="242"/>
                </a:cxn>
              </a:cxnLst>
              <a:rect l="0" t="0" r="r" b="b"/>
              <a:pathLst>
                <a:path w="266" h="250">
                  <a:moveTo>
                    <a:pt x="0" y="0"/>
                  </a:moveTo>
                  <a:cubicBezTo>
                    <a:pt x="10" y="93"/>
                    <a:pt x="20" y="186"/>
                    <a:pt x="48" y="218"/>
                  </a:cubicBezTo>
                  <a:cubicBezTo>
                    <a:pt x="76" y="250"/>
                    <a:pt x="133" y="190"/>
                    <a:pt x="169" y="194"/>
                  </a:cubicBezTo>
                  <a:cubicBezTo>
                    <a:pt x="205" y="198"/>
                    <a:pt x="250" y="234"/>
                    <a:pt x="266" y="242"/>
                  </a:cubicBezTo>
                </a:path>
              </a:pathLst>
            </a:custGeom>
            <a:noFill/>
            <a:ln w="9525">
              <a:solidFill>
                <a:schemeClr val="bg2">
                  <a:lumMod val="75000"/>
                </a:schemeClr>
              </a:solidFill>
              <a:round/>
              <a:headEnd/>
              <a:tailEnd/>
            </a:ln>
            <a:effectLst/>
          </p:spPr>
          <p:txBody>
            <a:bodyPr/>
            <a:lstStyle/>
            <a:p>
              <a:pPr defTabSz="914400" fontAlgn="base">
                <a:spcBef>
                  <a:spcPct val="0"/>
                </a:spcBef>
                <a:spcAft>
                  <a:spcPct val="0"/>
                </a:spcAft>
              </a:pPr>
              <a:endParaRPr lang="en-US">
                <a:solidFill>
                  <a:srgbClr val="000000"/>
                </a:solidFill>
              </a:endParaRPr>
            </a:p>
          </p:txBody>
        </p:sp>
        <p:sp>
          <p:nvSpPr>
            <p:cNvPr id="118" name="Freeform 22"/>
            <p:cNvSpPr>
              <a:spLocks noChangeAspect="1"/>
            </p:cNvSpPr>
            <p:nvPr/>
          </p:nvSpPr>
          <p:spPr bwMode="auto">
            <a:xfrm rot="20820466">
              <a:off x="482347" y="2896330"/>
              <a:ext cx="445705" cy="340899"/>
            </a:xfrm>
            <a:custGeom>
              <a:avLst/>
              <a:gdLst/>
              <a:ahLst/>
              <a:cxnLst>
                <a:cxn ang="0">
                  <a:pos x="77" y="0"/>
                </a:cxn>
                <a:cxn ang="0">
                  <a:pos x="4" y="97"/>
                </a:cxn>
                <a:cxn ang="0">
                  <a:pos x="52" y="218"/>
                </a:cxn>
                <a:cxn ang="0">
                  <a:pos x="173" y="145"/>
                </a:cxn>
                <a:cxn ang="0">
                  <a:pos x="222" y="24"/>
                </a:cxn>
              </a:cxnLst>
              <a:rect l="0" t="0" r="r" b="b"/>
              <a:pathLst>
                <a:path w="222" h="226">
                  <a:moveTo>
                    <a:pt x="77" y="0"/>
                  </a:moveTo>
                  <a:cubicBezTo>
                    <a:pt x="42" y="30"/>
                    <a:pt x="8" y="61"/>
                    <a:pt x="4" y="97"/>
                  </a:cubicBezTo>
                  <a:cubicBezTo>
                    <a:pt x="0" y="133"/>
                    <a:pt x="24" y="210"/>
                    <a:pt x="52" y="218"/>
                  </a:cubicBezTo>
                  <a:cubicBezTo>
                    <a:pt x="80" y="226"/>
                    <a:pt x="145" y="177"/>
                    <a:pt x="173" y="145"/>
                  </a:cubicBezTo>
                  <a:cubicBezTo>
                    <a:pt x="201" y="113"/>
                    <a:pt x="214" y="44"/>
                    <a:pt x="222" y="24"/>
                  </a:cubicBezTo>
                </a:path>
              </a:pathLst>
            </a:custGeom>
            <a:noFill/>
            <a:ln w="9525">
              <a:solidFill>
                <a:schemeClr val="bg2">
                  <a:lumMod val="75000"/>
                </a:schemeClr>
              </a:solidFill>
              <a:round/>
              <a:headEnd/>
              <a:tailEnd/>
            </a:ln>
            <a:effectLst/>
          </p:spPr>
          <p:txBody>
            <a:bodyPr/>
            <a:lstStyle/>
            <a:p>
              <a:pPr defTabSz="914400" fontAlgn="base">
                <a:spcBef>
                  <a:spcPct val="0"/>
                </a:spcBef>
                <a:spcAft>
                  <a:spcPct val="0"/>
                </a:spcAft>
              </a:pPr>
              <a:endParaRPr lang="en-US">
                <a:solidFill>
                  <a:srgbClr val="000000"/>
                </a:solidFill>
              </a:endParaRPr>
            </a:p>
          </p:txBody>
        </p:sp>
        <p:sp>
          <p:nvSpPr>
            <p:cNvPr id="119" name="AutoShape 23"/>
            <p:cNvSpPr>
              <a:spLocks noChangeAspect="1" noChangeArrowheads="1"/>
            </p:cNvSpPr>
            <p:nvPr/>
          </p:nvSpPr>
          <p:spPr bwMode="auto">
            <a:xfrm rot="72379">
              <a:off x="606964" y="1999797"/>
              <a:ext cx="334280" cy="1014181"/>
            </a:xfrm>
            <a:prstGeom prst="roundRect">
              <a:avLst>
                <a:gd name="adj" fmla="val 50000"/>
              </a:avLst>
            </a:prstGeom>
            <a:gradFill rotWithShape="1">
              <a:gsLst>
                <a:gs pos="0">
                  <a:schemeClr val="bg1"/>
                </a:gs>
                <a:gs pos="100000">
                  <a:schemeClr val="accent6">
                    <a:lumMod val="60000"/>
                    <a:lumOff val="40000"/>
                  </a:schemeClr>
                </a:gs>
              </a:gsLst>
              <a:path path="shape">
                <a:fillToRect l="50000" t="50000" r="50000" b="50000"/>
              </a:path>
            </a:gradFill>
            <a:ln w="38100">
              <a:solidFill>
                <a:schemeClr val="tx1">
                  <a:lumMod val="50000"/>
                  <a:lumOff val="50000"/>
                </a:schemeClr>
              </a:solidFill>
              <a:round/>
              <a:headEnd/>
              <a:tailEnd/>
            </a:ln>
            <a:effectLst/>
          </p:spPr>
          <p:txBody>
            <a:bodyPr wrap="none" anchor="ctr"/>
            <a:lstStyle/>
            <a:p>
              <a:pPr defTabSz="914400" fontAlgn="base">
                <a:spcBef>
                  <a:spcPct val="0"/>
                </a:spcBef>
                <a:spcAft>
                  <a:spcPct val="0"/>
                </a:spcAft>
              </a:pPr>
              <a:endParaRPr lang="en-US">
                <a:solidFill>
                  <a:srgbClr val="000000"/>
                </a:solidFill>
              </a:endParaRPr>
            </a:p>
          </p:txBody>
        </p:sp>
      </p:grpSp>
      <p:sp>
        <p:nvSpPr>
          <p:cNvPr id="120" name="TextBox 119"/>
          <p:cNvSpPr txBox="1"/>
          <p:nvPr/>
        </p:nvSpPr>
        <p:spPr>
          <a:xfrm>
            <a:off x="5130959" y="19827491"/>
            <a:ext cx="636110" cy="307777"/>
          </a:xfrm>
          <a:prstGeom prst="rect">
            <a:avLst/>
          </a:prstGeom>
          <a:noFill/>
        </p:spPr>
        <p:txBody>
          <a:bodyPr wrap="square" rtlCol="0">
            <a:spAutoFit/>
          </a:bodyPr>
          <a:lstStyle/>
          <a:p>
            <a:pPr defTabSz="914400" fontAlgn="base">
              <a:spcBef>
                <a:spcPct val="0"/>
              </a:spcBef>
              <a:spcAft>
                <a:spcPct val="0"/>
              </a:spcAft>
            </a:pPr>
            <a:r>
              <a:rPr lang="en-US" sz="1400" dirty="0" smtClean="0">
                <a:solidFill>
                  <a:srgbClr val="000000"/>
                </a:solidFill>
              </a:rPr>
              <a:t>H</a:t>
            </a:r>
            <a:r>
              <a:rPr lang="en-US" sz="1400" baseline="-25000" dirty="0" smtClean="0">
                <a:solidFill>
                  <a:srgbClr val="000000"/>
                </a:solidFill>
              </a:rPr>
              <a:t>2</a:t>
            </a:r>
            <a:r>
              <a:rPr lang="en-US" sz="1400" dirty="0" smtClean="0">
                <a:solidFill>
                  <a:srgbClr val="000000"/>
                </a:solidFill>
              </a:rPr>
              <a:t>N</a:t>
            </a:r>
            <a:endParaRPr lang="en-US" sz="1400" dirty="0">
              <a:solidFill>
                <a:srgbClr val="000000"/>
              </a:solidFill>
            </a:endParaRPr>
          </a:p>
        </p:txBody>
      </p:sp>
      <p:sp>
        <p:nvSpPr>
          <p:cNvPr id="121" name="TextBox 120"/>
          <p:cNvSpPr txBox="1"/>
          <p:nvPr/>
        </p:nvSpPr>
        <p:spPr>
          <a:xfrm>
            <a:off x="13149969" y="20591933"/>
            <a:ext cx="814111" cy="307777"/>
          </a:xfrm>
          <a:prstGeom prst="rect">
            <a:avLst/>
          </a:prstGeom>
          <a:noFill/>
        </p:spPr>
        <p:txBody>
          <a:bodyPr wrap="square" rtlCol="0">
            <a:spAutoFit/>
          </a:bodyPr>
          <a:lstStyle/>
          <a:p>
            <a:pPr defTabSz="914400" fontAlgn="base">
              <a:spcBef>
                <a:spcPct val="0"/>
              </a:spcBef>
              <a:spcAft>
                <a:spcPct val="0"/>
              </a:spcAft>
            </a:pPr>
            <a:r>
              <a:rPr lang="en-US" sz="1400" dirty="0" smtClean="0">
                <a:solidFill>
                  <a:srgbClr val="000000"/>
                </a:solidFill>
              </a:rPr>
              <a:t>COO</a:t>
            </a:r>
            <a:r>
              <a:rPr lang="en-US" sz="1400" baseline="30000" dirty="0" smtClean="0">
                <a:solidFill>
                  <a:srgbClr val="000000"/>
                </a:solidFill>
              </a:rPr>
              <a:t>-</a:t>
            </a:r>
            <a:endParaRPr lang="en-US" sz="1400" baseline="30000" dirty="0">
              <a:solidFill>
                <a:srgbClr val="000000"/>
              </a:solidFill>
            </a:endParaRPr>
          </a:p>
        </p:txBody>
      </p:sp>
      <p:sp>
        <p:nvSpPr>
          <p:cNvPr id="122" name="TextBox 121"/>
          <p:cNvSpPr txBox="1"/>
          <p:nvPr/>
        </p:nvSpPr>
        <p:spPr>
          <a:xfrm>
            <a:off x="6212784" y="20093943"/>
            <a:ext cx="309991" cy="369332"/>
          </a:xfrm>
          <a:prstGeom prst="rect">
            <a:avLst/>
          </a:prstGeom>
          <a:noFill/>
        </p:spPr>
        <p:txBody>
          <a:bodyPr wrap="square" rtlCol="0">
            <a:spAutoFit/>
          </a:bodyPr>
          <a:lstStyle/>
          <a:p>
            <a:pPr defTabSz="914400" fontAlgn="base">
              <a:spcBef>
                <a:spcPct val="0"/>
              </a:spcBef>
              <a:spcAft>
                <a:spcPct val="0"/>
              </a:spcAft>
            </a:pPr>
            <a:r>
              <a:rPr lang="en-US" sz="1800" dirty="0" smtClean="0">
                <a:solidFill>
                  <a:srgbClr val="000000"/>
                </a:solidFill>
              </a:rPr>
              <a:t>I</a:t>
            </a:r>
            <a:endParaRPr lang="en-US" sz="1800" dirty="0">
              <a:solidFill>
                <a:srgbClr val="000000"/>
              </a:solidFill>
            </a:endParaRPr>
          </a:p>
        </p:txBody>
      </p:sp>
      <p:sp>
        <p:nvSpPr>
          <p:cNvPr id="123" name="TextBox 122"/>
          <p:cNvSpPr txBox="1"/>
          <p:nvPr/>
        </p:nvSpPr>
        <p:spPr>
          <a:xfrm>
            <a:off x="7669615" y="20093943"/>
            <a:ext cx="389896" cy="369332"/>
          </a:xfrm>
          <a:prstGeom prst="rect">
            <a:avLst/>
          </a:prstGeom>
          <a:noFill/>
        </p:spPr>
        <p:txBody>
          <a:bodyPr wrap="square" rtlCol="0">
            <a:spAutoFit/>
          </a:bodyPr>
          <a:lstStyle/>
          <a:p>
            <a:pPr defTabSz="914400" fontAlgn="base">
              <a:spcBef>
                <a:spcPct val="0"/>
              </a:spcBef>
              <a:spcAft>
                <a:spcPct val="0"/>
              </a:spcAft>
            </a:pPr>
            <a:r>
              <a:rPr lang="en-US" sz="1800" dirty="0" smtClean="0">
                <a:solidFill>
                  <a:srgbClr val="000000"/>
                </a:solidFill>
              </a:rPr>
              <a:t>II</a:t>
            </a:r>
            <a:endParaRPr lang="en-US" sz="1800" dirty="0">
              <a:solidFill>
                <a:srgbClr val="000000"/>
              </a:solidFill>
            </a:endParaRPr>
          </a:p>
        </p:txBody>
      </p:sp>
      <p:sp>
        <p:nvSpPr>
          <p:cNvPr id="124" name="TextBox 123"/>
          <p:cNvSpPr txBox="1"/>
          <p:nvPr/>
        </p:nvSpPr>
        <p:spPr>
          <a:xfrm>
            <a:off x="9825308" y="20094173"/>
            <a:ext cx="469802" cy="369332"/>
          </a:xfrm>
          <a:prstGeom prst="rect">
            <a:avLst/>
          </a:prstGeom>
          <a:noFill/>
        </p:spPr>
        <p:txBody>
          <a:bodyPr wrap="square" rtlCol="0">
            <a:spAutoFit/>
          </a:bodyPr>
          <a:lstStyle/>
          <a:p>
            <a:pPr defTabSz="914400" fontAlgn="base">
              <a:spcBef>
                <a:spcPct val="0"/>
              </a:spcBef>
              <a:spcAft>
                <a:spcPct val="0"/>
              </a:spcAft>
            </a:pPr>
            <a:r>
              <a:rPr lang="en-US" sz="1800" dirty="0" smtClean="0">
                <a:solidFill>
                  <a:srgbClr val="000000"/>
                </a:solidFill>
              </a:rPr>
              <a:t>III</a:t>
            </a:r>
            <a:endParaRPr lang="en-US" sz="1800" dirty="0">
              <a:solidFill>
                <a:srgbClr val="000000"/>
              </a:solidFill>
            </a:endParaRPr>
          </a:p>
        </p:txBody>
      </p:sp>
      <p:sp>
        <p:nvSpPr>
          <p:cNvPr id="125" name="TextBox 124"/>
          <p:cNvSpPr txBox="1"/>
          <p:nvPr/>
        </p:nvSpPr>
        <p:spPr>
          <a:xfrm>
            <a:off x="11424965" y="20095015"/>
            <a:ext cx="501821" cy="369332"/>
          </a:xfrm>
          <a:prstGeom prst="rect">
            <a:avLst/>
          </a:prstGeom>
          <a:noFill/>
        </p:spPr>
        <p:txBody>
          <a:bodyPr wrap="square" rtlCol="0">
            <a:spAutoFit/>
          </a:bodyPr>
          <a:lstStyle/>
          <a:p>
            <a:pPr defTabSz="914400" fontAlgn="base">
              <a:spcBef>
                <a:spcPct val="0"/>
              </a:spcBef>
              <a:spcAft>
                <a:spcPct val="0"/>
              </a:spcAft>
            </a:pPr>
            <a:r>
              <a:rPr lang="en-US" sz="1800" dirty="0" smtClean="0">
                <a:solidFill>
                  <a:srgbClr val="000000"/>
                </a:solidFill>
              </a:rPr>
              <a:t>IV</a:t>
            </a:r>
            <a:endParaRPr lang="en-US" sz="1800" dirty="0">
              <a:solidFill>
                <a:srgbClr val="000000"/>
              </a:solidFill>
            </a:endParaRPr>
          </a:p>
        </p:txBody>
      </p:sp>
      <p:sp>
        <p:nvSpPr>
          <p:cNvPr id="126" name="TextBox 125"/>
          <p:cNvSpPr txBox="1"/>
          <p:nvPr/>
        </p:nvSpPr>
        <p:spPr>
          <a:xfrm>
            <a:off x="12799456" y="18337419"/>
            <a:ext cx="885179" cy="369332"/>
          </a:xfrm>
          <a:prstGeom prst="rect">
            <a:avLst/>
          </a:prstGeom>
          <a:noFill/>
          <a:ln>
            <a:noFill/>
          </a:ln>
        </p:spPr>
        <p:txBody>
          <a:bodyPr wrap="none" rtlCol="0">
            <a:spAutoFit/>
          </a:bodyPr>
          <a:lstStyle/>
          <a:p>
            <a:pPr algn="ctr" defTabSz="914400" fontAlgn="base">
              <a:spcBef>
                <a:spcPct val="0"/>
              </a:spcBef>
              <a:spcAft>
                <a:spcPct val="0"/>
              </a:spcAft>
            </a:pPr>
            <a:r>
              <a:rPr lang="en-US" sz="1800" dirty="0" smtClean="0">
                <a:solidFill>
                  <a:srgbClr val="000000"/>
                </a:solidFill>
              </a:rPr>
              <a:t>outside</a:t>
            </a:r>
            <a:endParaRPr lang="en-US" sz="1800" dirty="0">
              <a:solidFill>
                <a:srgbClr val="000000"/>
              </a:solidFill>
            </a:endParaRPr>
          </a:p>
        </p:txBody>
      </p:sp>
      <p:sp>
        <p:nvSpPr>
          <p:cNvPr id="127" name="TextBox 126"/>
          <p:cNvSpPr txBox="1"/>
          <p:nvPr/>
        </p:nvSpPr>
        <p:spPr>
          <a:xfrm>
            <a:off x="12898781" y="19851557"/>
            <a:ext cx="981537" cy="369332"/>
          </a:xfrm>
          <a:prstGeom prst="rect">
            <a:avLst/>
          </a:prstGeom>
          <a:noFill/>
          <a:ln>
            <a:noFill/>
          </a:ln>
        </p:spPr>
        <p:txBody>
          <a:bodyPr wrap="square" rtlCol="0">
            <a:spAutoFit/>
          </a:bodyPr>
          <a:lstStyle/>
          <a:p>
            <a:pPr algn="ctr" defTabSz="914400" fontAlgn="base">
              <a:spcBef>
                <a:spcPct val="0"/>
              </a:spcBef>
              <a:spcAft>
                <a:spcPct val="0"/>
              </a:spcAft>
            </a:pPr>
            <a:r>
              <a:rPr lang="en-US" sz="1800" dirty="0" smtClean="0">
                <a:solidFill>
                  <a:srgbClr val="000000"/>
                </a:solidFill>
              </a:rPr>
              <a:t>inside</a:t>
            </a:r>
            <a:endParaRPr lang="en-US" sz="1800" dirty="0">
              <a:solidFill>
                <a:srgbClr val="000000"/>
              </a:solidFill>
            </a:endParaRPr>
          </a:p>
        </p:txBody>
      </p:sp>
      <p:sp>
        <p:nvSpPr>
          <p:cNvPr id="128" name="Oval 127"/>
          <p:cNvSpPr>
            <a:spLocks noChangeAspect="1"/>
          </p:cNvSpPr>
          <p:nvPr/>
        </p:nvSpPr>
        <p:spPr>
          <a:xfrm>
            <a:off x="8417303" y="20128369"/>
            <a:ext cx="163299" cy="163299"/>
          </a:xfrm>
          <a:prstGeom prst="ellipse">
            <a:avLst/>
          </a:prstGeom>
          <a:solidFill>
            <a:srgbClr val="DB1F02"/>
          </a:solidFill>
          <a:ln>
            <a:solidFill>
              <a:srgbClr val="DB1F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29" name="Oval 128"/>
          <p:cNvSpPr>
            <a:spLocks noChangeAspect="1"/>
          </p:cNvSpPr>
          <p:nvPr/>
        </p:nvSpPr>
        <p:spPr>
          <a:xfrm>
            <a:off x="3531216" y="19732805"/>
            <a:ext cx="163299" cy="163299"/>
          </a:xfrm>
          <a:prstGeom prst="ellipse">
            <a:avLst/>
          </a:prstGeom>
          <a:solidFill>
            <a:srgbClr val="DB1F02"/>
          </a:solidFill>
          <a:ln>
            <a:solidFill>
              <a:srgbClr val="DB1F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0000"/>
              </a:solidFill>
            </a:endParaRPr>
          </a:p>
        </p:txBody>
      </p:sp>
      <p:sp>
        <p:nvSpPr>
          <p:cNvPr id="29" name="TextBox 28"/>
          <p:cNvSpPr txBox="1"/>
          <p:nvPr/>
        </p:nvSpPr>
        <p:spPr>
          <a:xfrm>
            <a:off x="8232593" y="20291668"/>
            <a:ext cx="526873" cy="584775"/>
          </a:xfrm>
          <a:prstGeom prst="rect">
            <a:avLst/>
          </a:prstGeom>
          <a:noFill/>
        </p:spPr>
        <p:txBody>
          <a:bodyPr wrap="square" rtlCol="0">
            <a:spAutoFit/>
          </a:bodyPr>
          <a:lstStyle/>
          <a:p>
            <a:pPr algn="ctr"/>
            <a:r>
              <a:rPr lang="en-US" sz="1600" dirty="0" smtClean="0"/>
              <a:t>|</a:t>
            </a:r>
          </a:p>
          <a:p>
            <a:pPr algn="ctr"/>
            <a:r>
              <a:rPr lang="en-US" sz="1600" dirty="0" smtClean="0"/>
              <a:t>18a</a:t>
            </a:r>
            <a:endParaRPr lang="en-US" sz="1600" dirty="0"/>
          </a:p>
        </p:txBody>
      </p:sp>
      <p:sp>
        <p:nvSpPr>
          <p:cNvPr id="130" name="TextBox 129"/>
          <p:cNvSpPr txBox="1"/>
          <p:nvPr/>
        </p:nvSpPr>
        <p:spPr>
          <a:xfrm>
            <a:off x="3353330" y="19944778"/>
            <a:ext cx="526873" cy="584775"/>
          </a:xfrm>
          <a:prstGeom prst="rect">
            <a:avLst/>
          </a:prstGeom>
          <a:noFill/>
        </p:spPr>
        <p:txBody>
          <a:bodyPr wrap="square" rtlCol="0">
            <a:spAutoFit/>
          </a:bodyPr>
          <a:lstStyle/>
          <a:p>
            <a:pPr algn="ctr"/>
            <a:r>
              <a:rPr lang="en-US" sz="1600" dirty="0" smtClean="0"/>
              <a:t>|</a:t>
            </a:r>
          </a:p>
          <a:p>
            <a:pPr algn="ctr"/>
            <a:r>
              <a:rPr lang="en-US" sz="1600" dirty="0" smtClean="0"/>
              <a:t>18a</a:t>
            </a:r>
            <a:endParaRPr lang="en-US" sz="1600" dirty="0"/>
          </a:p>
        </p:txBody>
      </p:sp>
      <p:grpSp>
        <p:nvGrpSpPr>
          <p:cNvPr id="134" name="Group 133"/>
          <p:cNvGrpSpPr/>
          <p:nvPr/>
        </p:nvGrpSpPr>
        <p:grpSpPr>
          <a:xfrm>
            <a:off x="3855424" y="18303505"/>
            <a:ext cx="181350" cy="1674529"/>
            <a:chOff x="3539904" y="2377797"/>
            <a:chExt cx="228600" cy="2754849"/>
          </a:xfrm>
          <a:solidFill>
            <a:schemeClr val="accent1">
              <a:lumMod val="60000"/>
              <a:lumOff val="40000"/>
            </a:schemeClr>
          </a:solidFill>
        </p:grpSpPr>
        <p:grpSp>
          <p:nvGrpSpPr>
            <p:cNvPr id="135" name="Group 18"/>
            <p:cNvGrpSpPr/>
            <p:nvPr/>
          </p:nvGrpSpPr>
          <p:grpSpPr>
            <a:xfrm>
              <a:off x="3539904" y="2377797"/>
              <a:ext cx="228600" cy="2749994"/>
              <a:chOff x="3802770" y="1590628"/>
              <a:chExt cx="387380" cy="4862517"/>
            </a:xfrm>
            <a:grpFill/>
          </p:grpSpPr>
          <p:sp>
            <p:nvSpPr>
              <p:cNvPr id="137" name="Down Arrow 136"/>
              <p:cNvSpPr/>
              <p:nvPr/>
            </p:nvSpPr>
            <p:spPr>
              <a:xfrm>
                <a:off x="3899878" y="2135908"/>
                <a:ext cx="220598" cy="831271"/>
              </a:xfrm>
              <a:prstGeom prst="downArrow">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Down Arrow 137"/>
              <p:cNvSpPr/>
              <p:nvPr/>
            </p:nvSpPr>
            <p:spPr>
              <a:xfrm>
                <a:off x="3899878" y="3200394"/>
                <a:ext cx="220598" cy="831271"/>
              </a:xfrm>
              <a:prstGeom prst="downArrow">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Down Arrow 138"/>
              <p:cNvSpPr/>
              <p:nvPr/>
            </p:nvSpPr>
            <p:spPr>
              <a:xfrm>
                <a:off x="3899878" y="4368800"/>
                <a:ext cx="220598" cy="831271"/>
              </a:xfrm>
              <a:prstGeom prst="downArrow">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Down Arrow 139"/>
              <p:cNvSpPr/>
              <p:nvPr/>
            </p:nvSpPr>
            <p:spPr>
              <a:xfrm>
                <a:off x="3899878" y="6136289"/>
                <a:ext cx="198432" cy="316856"/>
              </a:xfrm>
              <a:prstGeom prst="downArrow">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802770" y="1590628"/>
                <a:ext cx="387380" cy="404209"/>
              </a:xfrm>
              <a:prstGeom prst="ellipse">
                <a:avLst/>
              </a:prstGeom>
              <a:grpFill/>
              <a:ln>
                <a:solidFill>
                  <a:schemeClr val="accent1">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6" name="Down Arrow 135"/>
            <p:cNvSpPr/>
            <p:nvPr/>
          </p:nvSpPr>
          <p:spPr>
            <a:xfrm>
              <a:off x="3590705" y="4662521"/>
              <a:ext cx="130179" cy="470125"/>
            </a:xfrm>
            <a:prstGeom prst="downArrow">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2" name="TextBox 141"/>
          <p:cNvSpPr txBox="1"/>
          <p:nvPr/>
        </p:nvSpPr>
        <p:spPr>
          <a:xfrm>
            <a:off x="4094424" y="18196558"/>
            <a:ext cx="1277914" cy="369332"/>
          </a:xfrm>
          <a:prstGeom prst="rect">
            <a:avLst/>
          </a:prstGeom>
          <a:noFill/>
        </p:spPr>
        <p:txBody>
          <a:bodyPr wrap="none" rtlCol="0">
            <a:spAutoFit/>
          </a:bodyPr>
          <a:lstStyle/>
          <a:p>
            <a:r>
              <a:rPr lang="en-US" sz="1800" dirty="0" smtClean="0"/>
              <a:t>Calcium ion</a:t>
            </a:r>
            <a:endParaRPr lang="en-US" sz="1800" dirty="0"/>
          </a:p>
        </p:txBody>
      </p:sp>
      <p:sp>
        <p:nvSpPr>
          <p:cNvPr id="56" name="TextBox 55"/>
          <p:cNvSpPr txBox="1"/>
          <p:nvPr/>
        </p:nvSpPr>
        <p:spPr>
          <a:xfrm>
            <a:off x="16129384" y="16942445"/>
            <a:ext cx="11887725" cy="1938992"/>
          </a:xfrm>
          <a:prstGeom prst="rect">
            <a:avLst/>
          </a:prstGeom>
          <a:noFill/>
        </p:spPr>
        <p:txBody>
          <a:bodyPr wrap="square" rtlCol="0">
            <a:spAutoFit/>
          </a:bodyPr>
          <a:lstStyle/>
          <a:p>
            <a:r>
              <a:rPr lang="en-US" sz="2400" b="1" dirty="0" smtClean="0"/>
              <a:t>Figure 3</a:t>
            </a:r>
            <a:r>
              <a:rPr lang="en-US" sz="2400" dirty="0" smtClean="0"/>
              <a:t>. Two genotypes were used for testing, wildtype (WT) and </a:t>
            </a:r>
            <a:r>
              <a:rPr lang="en-US" sz="2400" dirty="0">
                <a:sym typeface="Symbol" charset="2"/>
              </a:rPr>
              <a:t>+</a:t>
            </a:r>
            <a:r>
              <a:rPr lang="en-US" sz="2400" dirty="0" smtClean="0"/>
              <a:t>18a. (A) Shows the structure of pre-mRNA for each mouse line. The WT line has normal splicing patterns whereas </a:t>
            </a:r>
            <a:r>
              <a:rPr lang="en-US" sz="2400" dirty="0">
                <a:sym typeface="Symbol" charset="2"/>
              </a:rPr>
              <a:t>+</a:t>
            </a:r>
            <a:r>
              <a:rPr lang="en-US" sz="2400" dirty="0" smtClean="0"/>
              <a:t>18a line expresses pre-mRNA in </a:t>
            </a:r>
            <a:r>
              <a:rPr lang="en-US" sz="2400" dirty="0"/>
              <a:t>w</a:t>
            </a:r>
            <a:r>
              <a:rPr lang="en-US" sz="2400" dirty="0" smtClean="0"/>
              <a:t>hich exons 18 and 18a are fused to exon 19, therefore not allowing for a splice choice by the system. (B) Shows the RT-PCR result for WT and </a:t>
            </a:r>
            <a:r>
              <a:rPr lang="en-US" sz="2400" dirty="0">
                <a:sym typeface="Symbol" charset="2"/>
              </a:rPr>
              <a:t>+</a:t>
            </a:r>
            <a:r>
              <a:rPr lang="en-US" sz="2400" dirty="0" smtClean="0"/>
              <a:t>18a mice, indicating the presence of solely the +18a isoform in the transgenic mouse line.</a:t>
            </a:r>
            <a:endParaRPr lang="en-US" sz="2400" dirty="0"/>
          </a:p>
        </p:txBody>
      </p:sp>
      <p:sp>
        <p:nvSpPr>
          <p:cNvPr id="143" name="TextBox 142"/>
          <p:cNvSpPr txBox="1"/>
          <p:nvPr/>
        </p:nvSpPr>
        <p:spPr>
          <a:xfrm>
            <a:off x="25973734" y="14952150"/>
            <a:ext cx="1809840" cy="400110"/>
          </a:xfrm>
          <a:prstGeom prst="rect">
            <a:avLst/>
          </a:prstGeom>
          <a:noFill/>
        </p:spPr>
        <p:txBody>
          <a:bodyPr wrap="square" rtlCol="0">
            <a:spAutoFit/>
          </a:bodyPr>
          <a:lstStyle/>
          <a:p>
            <a:r>
              <a:rPr lang="en-US" sz="2000" dirty="0" smtClean="0"/>
              <a:t>+18a isoform</a:t>
            </a:r>
            <a:endParaRPr lang="en-US" sz="2000" dirty="0"/>
          </a:p>
        </p:txBody>
      </p:sp>
      <p:sp>
        <p:nvSpPr>
          <p:cNvPr id="144" name="TextBox 143"/>
          <p:cNvSpPr txBox="1"/>
          <p:nvPr/>
        </p:nvSpPr>
        <p:spPr>
          <a:xfrm>
            <a:off x="25973734" y="15503342"/>
            <a:ext cx="1783846" cy="400110"/>
          </a:xfrm>
          <a:prstGeom prst="rect">
            <a:avLst/>
          </a:prstGeom>
          <a:noFill/>
        </p:spPr>
        <p:txBody>
          <a:bodyPr wrap="square" rtlCol="0">
            <a:spAutoFit/>
          </a:bodyPr>
          <a:lstStyle/>
          <a:p>
            <a:r>
              <a:rPr lang="en-US" sz="2000" dirty="0"/>
              <a:t>Δ</a:t>
            </a:r>
            <a:r>
              <a:rPr lang="en-US" sz="2000" dirty="0" smtClean="0"/>
              <a:t>18a isoform</a:t>
            </a:r>
            <a:endParaRPr lang="en-US" sz="2000" dirty="0"/>
          </a:p>
        </p:txBody>
      </p:sp>
      <p:sp>
        <p:nvSpPr>
          <p:cNvPr id="145" name="TextBox 144"/>
          <p:cNvSpPr txBox="1"/>
          <p:nvPr/>
        </p:nvSpPr>
        <p:spPr>
          <a:xfrm>
            <a:off x="17862699" y="11433437"/>
            <a:ext cx="10693402" cy="1569660"/>
          </a:xfrm>
          <a:prstGeom prst="rect">
            <a:avLst/>
          </a:prstGeom>
          <a:noFill/>
        </p:spPr>
        <p:txBody>
          <a:bodyPr wrap="square" rtlCol="0">
            <a:spAutoFit/>
          </a:bodyPr>
          <a:lstStyle/>
          <a:p>
            <a:r>
              <a:rPr lang="en-US" sz="2400" b="1" dirty="0" smtClean="0"/>
              <a:t>Figure 2</a:t>
            </a:r>
            <a:r>
              <a:rPr lang="en-US" sz="2400" dirty="0" smtClean="0"/>
              <a:t>. A novel mouse line was generated to globally express only the </a:t>
            </a:r>
            <a:r>
              <a:rPr lang="en-US" sz="2400" dirty="0">
                <a:sym typeface="Symbol" charset="2"/>
              </a:rPr>
              <a:t>+</a:t>
            </a:r>
            <a:r>
              <a:rPr lang="en-US" sz="2400" dirty="0" smtClean="0"/>
              <a:t>18a isoform of Ca</a:t>
            </a:r>
            <a:r>
              <a:rPr lang="en-US" sz="2400" baseline="-25000" dirty="0" smtClean="0"/>
              <a:t>V</a:t>
            </a:r>
            <a:r>
              <a:rPr lang="en-US" sz="2400" dirty="0" smtClean="0"/>
              <a:t>2.2 using homologous recombination. The junction indicated between introns 18 and 19 was replaced with exons 18 and 18a, resulting in e18 and e18a fused to e19, thus eliminating the splice choice by the system.</a:t>
            </a:r>
            <a:endParaRPr lang="en-US" sz="2400" dirty="0"/>
          </a:p>
        </p:txBody>
      </p:sp>
      <p:sp>
        <p:nvSpPr>
          <p:cNvPr id="155" name="TextBox 154"/>
          <p:cNvSpPr txBox="1"/>
          <p:nvPr/>
        </p:nvSpPr>
        <p:spPr>
          <a:xfrm>
            <a:off x="29556426" y="13704586"/>
            <a:ext cx="11506200" cy="1938992"/>
          </a:xfrm>
          <a:prstGeom prst="rect">
            <a:avLst/>
          </a:prstGeom>
          <a:noFill/>
        </p:spPr>
        <p:txBody>
          <a:bodyPr wrap="square" rtlCol="0">
            <a:spAutoFit/>
          </a:bodyPr>
          <a:lstStyle/>
          <a:p>
            <a:r>
              <a:rPr lang="en-US" sz="2400" b="1" dirty="0" smtClean="0"/>
              <a:t>Figure 5</a:t>
            </a:r>
            <a:r>
              <a:rPr lang="en-US" sz="2400" dirty="0" smtClean="0"/>
              <a:t>. Fear extinction training. Female (A) and male (B) freezing behavior observed during repeat exposure to the conditioned stimulus. Average time spent freezing during habituation and tones 1-15 shown in scatter plot. Average time spent freezing during the first 3 tones shown in </a:t>
            </a:r>
            <a:r>
              <a:rPr lang="en-US" sz="2400" dirty="0"/>
              <a:t>bar </a:t>
            </a:r>
            <a:r>
              <a:rPr lang="en-US" sz="2400" dirty="0" smtClean="0"/>
              <a:t>graph (Females; +18a: 58.6 </a:t>
            </a:r>
            <a:r>
              <a:rPr lang="en-US" sz="2400" dirty="0"/>
              <a:t>± </a:t>
            </a:r>
            <a:r>
              <a:rPr lang="en-US" sz="2400" dirty="0" smtClean="0"/>
              <a:t> 6s, WT: 41.4 </a:t>
            </a:r>
            <a:r>
              <a:rPr lang="en-US" sz="2400" dirty="0"/>
              <a:t>± </a:t>
            </a:r>
            <a:r>
              <a:rPr lang="en-US" sz="2400" dirty="0" smtClean="0"/>
              <a:t> 8s. Males; +18a: 57.6 ± 8s, WT: 55.5 ± 8s). </a:t>
            </a:r>
            <a:endParaRPr lang="en-US" sz="2400" dirty="0">
              <a:solidFill>
                <a:srgbClr val="FF0000"/>
              </a:solidFill>
            </a:endParaRPr>
          </a:p>
        </p:txBody>
      </p:sp>
      <p:sp>
        <p:nvSpPr>
          <p:cNvPr id="156" name="TextBox 155"/>
          <p:cNvSpPr txBox="1"/>
          <p:nvPr/>
        </p:nvSpPr>
        <p:spPr>
          <a:xfrm>
            <a:off x="29380296" y="8327405"/>
            <a:ext cx="520386" cy="523220"/>
          </a:xfrm>
          <a:prstGeom prst="rect">
            <a:avLst/>
          </a:prstGeom>
          <a:noFill/>
        </p:spPr>
        <p:txBody>
          <a:bodyPr wrap="square" rtlCol="0">
            <a:spAutoFit/>
          </a:bodyPr>
          <a:lstStyle/>
          <a:p>
            <a:r>
              <a:rPr lang="en-US" sz="2800" dirty="0" smtClean="0"/>
              <a:t>A</a:t>
            </a:r>
            <a:endParaRPr lang="en-US" sz="2800" dirty="0"/>
          </a:p>
        </p:txBody>
      </p:sp>
      <p:sp>
        <p:nvSpPr>
          <p:cNvPr id="158" name="TextBox 157"/>
          <p:cNvSpPr txBox="1"/>
          <p:nvPr/>
        </p:nvSpPr>
        <p:spPr>
          <a:xfrm>
            <a:off x="29527359" y="21472356"/>
            <a:ext cx="11984989" cy="1938992"/>
          </a:xfrm>
          <a:prstGeom prst="rect">
            <a:avLst/>
          </a:prstGeom>
          <a:noFill/>
        </p:spPr>
        <p:txBody>
          <a:bodyPr wrap="square" rtlCol="0">
            <a:spAutoFit/>
          </a:bodyPr>
          <a:lstStyle/>
          <a:p>
            <a:r>
              <a:rPr lang="en-US" sz="2400" b="1" dirty="0" smtClean="0"/>
              <a:t>Figure 6</a:t>
            </a:r>
            <a:r>
              <a:rPr lang="en-US" sz="2400" dirty="0"/>
              <a:t>. </a:t>
            </a:r>
            <a:r>
              <a:rPr lang="en-US" sz="2400" dirty="0" smtClean="0"/>
              <a:t>Fear extinction recall. </a:t>
            </a:r>
            <a:r>
              <a:rPr lang="en-US" sz="2400" dirty="0"/>
              <a:t>Female (A) and male (B) freezing </a:t>
            </a:r>
            <a:r>
              <a:rPr lang="en-US" sz="2400" dirty="0" smtClean="0"/>
              <a:t>behavior observed during repeat exposure to </a:t>
            </a:r>
            <a:r>
              <a:rPr lang="en-US" sz="2400" dirty="0"/>
              <a:t>the conditioned stimulus. </a:t>
            </a:r>
            <a:r>
              <a:rPr lang="en-US" sz="2400" dirty="0" smtClean="0"/>
              <a:t>Average </a:t>
            </a:r>
            <a:r>
              <a:rPr lang="en-US" sz="2400" dirty="0"/>
              <a:t>time spent freezing during habituation and tones 1-15 shown in scatter plot. Average time spent freezing during the first </a:t>
            </a:r>
            <a:r>
              <a:rPr lang="en-US" sz="2400" dirty="0" smtClean="0"/>
              <a:t>5 </a:t>
            </a:r>
            <a:r>
              <a:rPr lang="en-US" sz="2400" dirty="0"/>
              <a:t>tones shown in bar graph (Females; +18a: 45.4 ±  </a:t>
            </a:r>
            <a:r>
              <a:rPr lang="en-US" sz="2400" dirty="0" smtClean="0"/>
              <a:t>8s, </a:t>
            </a:r>
            <a:r>
              <a:rPr lang="en-US" sz="2400" dirty="0"/>
              <a:t>WT: 23.2 ±  </a:t>
            </a:r>
            <a:r>
              <a:rPr lang="en-US" sz="2400" dirty="0" smtClean="0"/>
              <a:t>6s. </a:t>
            </a:r>
            <a:r>
              <a:rPr lang="en-US" sz="2400" dirty="0"/>
              <a:t>Males; +18a: 31.6 ± 6s, WT: 29.9 ± 11s</a:t>
            </a:r>
            <a:r>
              <a:rPr lang="en-US" sz="2400" dirty="0" smtClean="0"/>
              <a:t>). A significant difference was observed for females during the first 5 tones (</a:t>
            </a:r>
            <a:r>
              <a:rPr lang="en-US" sz="2400" dirty="0"/>
              <a:t>p = </a:t>
            </a:r>
            <a:r>
              <a:rPr lang="en-US" sz="2400" dirty="0" smtClean="0"/>
              <a:t>0.037).</a:t>
            </a:r>
            <a:endParaRPr lang="en-US" sz="2400" dirty="0">
              <a:solidFill>
                <a:srgbClr val="FF0000"/>
              </a:solidFill>
            </a:endParaRPr>
          </a:p>
        </p:txBody>
      </p:sp>
      <p:sp>
        <p:nvSpPr>
          <p:cNvPr id="159" name="TextBox 158"/>
          <p:cNvSpPr txBox="1"/>
          <p:nvPr/>
        </p:nvSpPr>
        <p:spPr>
          <a:xfrm>
            <a:off x="2450474" y="17978123"/>
            <a:ext cx="520386" cy="523220"/>
          </a:xfrm>
          <a:prstGeom prst="rect">
            <a:avLst/>
          </a:prstGeom>
          <a:noFill/>
        </p:spPr>
        <p:txBody>
          <a:bodyPr wrap="square" rtlCol="0">
            <a:spAutoFit/>
          </a:bodyPr>
          <a:lstStyle/>
          <a:p>
            <a:r>
              <a:rPr lang="en-US" sz="2800" dirty="0" smtClean="0"/>
              <a:t>A</a:t>
            </a:r>
            <a:endParaRPr lang="en-US" sz="2800" dirty="0"/>
          </a:p>
        </p:txBody>
      </p:sp>
      <p:sp>
        <p:nvSpPr>
          <p:cNvPr id="160" name="TextBox 159"/>
          <p:cNvSpPr txBox="1"/>
          <p:nvPr/>
        </p:nvSpPr>
        <p:spPr>
          <a:xfrm>
            <a:off x="2412518" y="20873300"/>
            <a:ext cx="520386" cy="523220"/>
          </a:xfrm>
          <a:prstGeom prst="rect">
            <a:avLst/>
          </a:prstGeom>
          <a:noFill/>
        </p:spPr>
        <p:txBody>
          <a:bodyPr wrap="square" rtlCol="0">
            <a:spAutoFit/>
          </a:bodyPr>
          <a:lstStyle/>
          <a:p>
            <a:r>
              <a:rPr lang="en-US" sz="2800" dirty="0"/>
              <a:t>B</a:t>
            </a:r>
          </a:p>
        </p:txBody>
      </p:sp>
      <p:sp>
        <p:nvSpPr>
          <p:cNvPr id="162" name="TextBox 161"/>
          <p:cNvSpPr txBox="1"/>
          <p:nvPr/>
        </p:nvSpPr>
        <p:spPr>
          <a:xfrm>
            <a:off x="36079981" y="28100278"/>
            <a:ext cx="6316073" cy="954107"/>
          </a:xfrm>
          <a:prstGeom prst="rect">
            <a:avLst/>
          </a:prstGeom>
          <a:noFill/>
        </p:spPr>
        <p:txBody>
          <a:bodyPr wrap="square" rtlCol="0">
            <a:spAutoFit/>
          </a:bodyPr>
          <a:lstStyle/>
          <a:p>
            <a:pPr marL="342900" indent="-342900">
              <a:buFont typeface="Arial" charset="0"/>
              <a:buChar char="•"/>
            </a:pPr>
            <a:r>
              <a:rPr lang="en-US" sz="1400" dirty="0" smtClean="0"/>
              <a:t>Mouse line generation: Dianne </a:t>
            </a:r>
            <a:r>
              <a:rPr lang="en-US" sz="1400" dirty="0" err="1" smtClean="0"/>
              <a:t>Lipscombe</a:t>
            </a:r>
            <a:r>
              <a:rPr lang="en-US" sz="1400" dirty="0" smtClean="0"/>
              <a:t>, Sylvia </a:t>
            </a:r>
            <a:r>
              <a:rPr lang="en-US" sz="1400" dirty="0" err="1" smtClean="0"/>
              <a:t>Doname</a:t>
            </a:r>
            <a:r>
              <a:rPr lang="en-US" sz="1400" dirty="0" smtClean="0"/>
              <a:t> and Summer </a:t>
            </a:r>
            <a:r>
              <a:rPr lang="en-US" sz="1400" dirty="0" smtClean="0"/>
              <a:t>Allen</a:t>
            </a:r>
          </a:p>
          <a:p>
            <a:pPr marL="342900" indent="-342900">
              <a:buFont typeface="Arial" charset="0"/>
              <a:buChar char="•"/>
            </a:pPr>
            <a:r>
              <a:rPr lang="en-US" sz="1400" dirty="0" smtClean="0"/>
              <a:t>University of New Hampshire</a:t>
            </a:r>
            <a:endParaRPr lang="en-US" sz="1400" dirty="0" smtClean="0"/>
          </a:p>
          <a:p>
            <a:pPr marL="342900" indent="-342900">
              <a:buFont typeface="Arial" charset="0"/>
              <a:buChar char="•"/>
            </a:pPr>
            <a:r>
              <a:rPr lang="en-US" sz="1400" dirty="0" smtClean="0"/>
              <a:t>Funding: </a:t>
            </a:r>
            <a:r>
              <a:rPr lang="en-US" sz="1400" dirty="0"/>
              <a:t>R00-</a:t>
            </a:r>
            <a:r>
              <a:rPr lang="en-US" sz="1400" dirty="0" smtClean="0"/>
              <a:t>MH099405</a:t>
            </a:r>
          </a:p>
          <a:p>
            <a:pPr marL="342900" indent="-342900">
              <a:buFont typeface="Arial" charset="0"/>
              <a:buChar char="•"/>
            </a:pPr>
            <a:r>
              <a:rPr lang="en-US" sz="1400" dirty="0" smtClean="0"/>
              <a:t>Project Approval: IACUC </a:t>
            </a:r>
          </a:p>
        </p:txBody>
      </p:sp>
      <p:sp>
        <p:nvSpPr>
          <p:cNvPr id="166" name="TextBox 165"/>
          <p:cNvSpPr txBox="1"/>
          <p:nvPr/>
        </p:nvSpPr>
        <p:spPr>
          <a:xfrm>
            <a:off x="36079981" y="27047432"/>
            <a:ext cx="6316073" cy="883768"/>
          </a:xfrm>
          <a:prstGeom prst="rect">
            <a:avLst/>
          </a:prstGeom>
          <a:noFill/>
        </p:spPr>
        <p:txBody>
          <a:bodyPr wrap="square" rtlCol="0">
            <a:spAutoFit/>
          </a:bodyPr>
          <a:lstStyle/>
          <a:p>
            <a:r>
              <a:rPr lang="en-US" sz="5143" cap="small" dirty="0" smtClean="0">
                <a:solidFill>
                  <a:schemeClr val="accent4">
                    <a:lumMod val="75000"/>
                  </a:schemeClr>
                </a:solidFill>
              </a:rPr>
              <a:t>Acknowledgements</a:t>
            </a:r>
            <a:endParaRPr lang="en-US" sz="5143" cap="small" dirty="0">
              <a:solidFill>
                <a:schemeClr val="accent4">
                  <a:lumMod val="75000"/>
                </a:schemeClr>
              </a:solidFill>
            </a:endParaRPr>
          </a:p>
        </p:txBody>
      </p:sp>
      <p:sp>
        <p:nvSpPr>
          <p:cNvPr id="167" name="TextBox 166"/>
          <p:cNvSpPr txBox="1"/>
          <p:nvPr/>
        </p:nvSpPr>
        <p:spPr>
          <a:xfrm>
            <a:off x="29499351" y="28100278"/>
            <a:ext cx="6233029" cy="3108543"/>
          </a:xfrm>
          <a:prstGeom prst="rect">
            <a:avLst/>
          </a:prstGeom>
          <a:noFill/>
        </p:spPr>
        <p:txBody>
          <a:bodyPr wrap="square" rtlCol="0">
            <a:spAutoFit/>
          </a:bodyPr>
          <a:lstStyle/>
          <a:p>
            <a:pPr marL="285750" indent="-285750">
              <a:buFont typeface="Arial" charset="0"/>
              <a:buChar char="•"/>
            </a:pPr>
            <a:r>
              <a:rPr lang="en-US" sz="1400" dirty="0" err="1" smtClean="0"/>
              <a:t>Ghasemzadeh</a:t>
            </a:r>
            <a:r>
              <a:rPr lang="en-US" sz="1400" dirty="0"/>
              <a:t>, M. B., Pierce, R. C., &amp; </a:t>
            </a:r>
            <a:r>
              <a:rPr lang="en-US" sz="1400" dirty="0" err="1"/>
              <a:t>Kalivas</a:t>
            </a:r>
            <a:r>
              <a:rPr lang="en-US" sz="1400" dirty="0"/>
              <a:t>, P. W. (1999). The monoamine neurons of the rat brain preferentially express a splice variant of a1B subunit of the N-type calcium channel. </a:t>
            </a:r>
            <a:r>
              <a:rPr lang="en-US" sz="1400" i="1" dirty="0"/>
              <a:t>J. </a:t>
            </a:r>
            <a:r>
              <a:rPr lang="en-US" sz="1400" i="1" dirty="0" err="1"/>
              <a:t>Neurochem</a:t>
            </a:r>
            <a:r>
              <a:rPr lang="en-US" sz="1400" i="1" dirty="0"/>
              <a:t>.</a:t>
            </a:r>
            <a:r>
              <a:rPr lang="en-US" sz="1400" dirty="0"/>
              <a:t>, </a:t>
            </a:r>
            <a:r>
              <a:rPr lang="en-US" sz="1400" i="1" dirty="0"/>
              <a:t>73</a:t>
            </a:r>
            <a:r>
              <a:rPr lang="en-US" sz="1400" dirty="0"/>
              <a:t>, 1718–1723.</a:t>
            </a:r>
          </a:p>
          <a:p>
            <a:pPr marL="285750" indent="-285750">
              <a:buFont typeface="Arial" charset="0"/>
              <a:buChar char="•"/>
            </a:pPr>
            <a:r>
              <a:rPr lang="en-US" sz="1400" dirty="0" err="1" smtClean="0"/>
              <a:t>Thaler</a:t>
            </a:r>
            <a:r>
              <a:rPr lang="en-US" sz="1400" dirty="0"/>
              <a:t>, C., Gray, A. C., &amp; </a:t>
            </a:r>
            <a:r>
              <a:rPr lang="en-US" sz="1400" dirty="0" err="1"/>
              <a:t>Lipscombe</a:t>
            </a:r>
            <a:r>
              <a:rPr lang="en-US" sz="1400" dirty="0"/>
              <a:t>, D. (2004). Cumulative inactivation of N-type Ca V 2 . 2 calcium channels modified by alternative splicing, </a:t>
            </a:r>
            <a:r>
              <a:rPr lang="en-US" sz="1400" i="1" dirty="0"/>
              <a:t>101</a:t>
            </a:r>
            <a:r>
              <a:rPr lang="en-US" sz="1400" dirty="0"/>
              <a:t>(15), 5675–5679.</a:t>
            </a:r>
          </a:p>
          <a:p>
            <a:pPr marL="285750" indent="-285750">
              <a:buFont typeface="Arial" charset="0"/>
              <a:buChar char="•"/>
            </a:pPr>
            <a:r>
              <a:rPr lang="en-US" sz="1400" dirty="0" smtClean="0"/>
              <a:t>From </a:t>
            </a:r>
            <a:r>
              <a:rPr lang="en-US" sz="1400" dirty="0"/>
              <a:t>the neurobiology of extinction to improved clinical treatments - Scientific Figure on </a:t>
            </a:r>
            <a:r>
              <a:rPr lang="en-US" sz="1400" dirty="0" err="1"/>
              <a:t>ResearchGate</a:t>
            </a:r>
            <a:r>
              <a:rPr lang="en-US" sz="1400" dirty="0"/>
              <a:t>. Available from: https://</a:t>
            </a:r>
            <a:r>
              <a:rPr lang="en-US" sz="1400" dirty="0" err="1"/>
              <a:t>www.researchgate.net</a:t>
            </a:r>
            <a:r>
              <a:rPr lang="en-US" sz="1400" dirty="0"/>
              <a:t>/258768260_fig1_Figure-2-Basic-procedure-for-fear-conditioning-in-rodent-models-Classic-Pavlovian-fear [accessed 7 Apr, 2017</a:t>
            </a:r>
            <a:r>
              <a:rPr lang="en-US" sz="1400" dirty="0" smtClean="0"/>
              <a:t>]</a:t>
            </a:r>
          </a:p>
          <a:p>
            <a:pPr marL="285750" indent="-285750">
              <a:buFont typeface="Arial" charset="0"/>
              <a:buChar char="•"/>
            </a:pPr>
            <a:r>
              <a:rPr lang="en-US" sz="1400" dirty="0"/>
              <a:t>Main Page. (</a:t>
            </a:r>
            <a:r>
              <a:rPr lang="en-US" sz="1400" dirty="0" err="1"/>
              <a:t>n.d.</a:t>
            </a:r>
            <a:r>
              <a:rPr lang="en-US" sz="1400" dirty="0"/>
              <a:t>). Retrieved April 07, 2017, from https://</a:t>
            </a:r>
            <a:r>
              <a:rPr lang="en-US" sz="1400" dirty="0" smtClean="0"/>
              <a:t>upload.wikimedia.org/</a:t>
            </a:r>
          </a:p>
          <a:p>
            <a:pPr marL="285750" indent="-285750">
              <a:buFont typeface="Arial" charset="0"/>
              <a:buChar char="•"/>
            </a:pPr>
            <a:r>
              <a:rPr lang="en-US" sz="1400" dirty="0" err="1"/>
              <a:t>Yourgenome.org</a:t>
            </a:r>
            <a:r>
              <a:rPr lang="en-US" sz="1400" dirty="0"/>
              <a:t>. (2015, July 01). Retrieved April 07, 2017, from http://</a:t>
            </a:r>
            <a:r>
              <a:rPr lang="en-US" sz="1400" dirty="0" err="1"/>
              <a:t>yourgenome.org</a:t>
            </a:r>
            <a:r>
              <a:rPr lang="en-US" sz="1400" dirty="0" smtClean="0"/>
              <a:t>/.</a:t>
            </a:r>
            <a:endParaRPr lang="en-US" sz="1400" dirty="0"/>
          </a:p>
        </p:txBody>
      </p:sp>
      <p:sp>
        <p:nvSpPr>
          <p:cNvPr id="157" name="TextBox 156"/>
          <p:cNvSpPr txBox="1"/>
          <p:nvPr/>
        </p:nvSpPr>
        <p:spPr>
          <a:xfrm>
            <a:off x="35738346" y="8327376"/>
            <a:ext cx="520386" cy="523220"/>
          </a:xfrm>
          <a:prstGeom prst="rect">
            <a:avLst/>
          </a:prstGeom>
          <a:noFill/>
        </p:spPr>
        <p:txBody>
          <a:bodyPr wrap="square" rtlCol="0">
            <a:spAutoFit/>
          </a:bodyPr>
          <a:lstStyle/>
          <a:p>
            <a:r>
              <a:rPr lang="en-US" sz="2800" dirty="0"/>
              <a:t>B</a:t>
            </a:r>
          </a:p>
        </p:txBody>
      </p:sp>
      <p:sp>
        <p:nvSpPr>
          <p:cNvPr id="146" name="TextBox 145"/>
          <p:cNvSpPr txBox="1"/>
          <p:nvPr/>
        </p:nvSpPr>
        <p:spPr>
          <a:xfrm>
            <a:off x="36079982" y="23489253"/>
            <a:ext cx="3959048" cy="883768"/>
          </a:xfrm>
          <a:prstGeom prst="rect">
            <a:avLst/>
          </a:prstGeom>
          <a:noFill/>
        </p:spPr>
        <p:txBody>
          <a:bodyPr wrap="square" rtlCol="0">
            <a:spAutoFit/>
          </a:bodyPr>
          <a:lstStyle/>
          <a:p>
            <a:r>
              <a:rPr lang="en-US" sz="5143" cap="small" smtClean="0">
                <a:solidFill>
                  <a:schemeClr val="accent4">
                    <a:lumMod val="75000"/>
                  </a:schemeClr>
                </a:solidFill>
              </a:rPr>
              <a:t>Future Aims</a:t>
            </a:r>
            <a:endParaRPr lang="en-US" sz="5143" cap="small" dirty="0">
              <a:solidFill>
                <a:schemeClr val="accent4">
                  <a:lumMod val="75000"/>
                </a:schemeClr>
              </a:solidFill>
            </a:endParaRPr>
          </a:p>
        </p:txBody>
      </p:sp>
      <p:sp>
        <p:nvSpPr>
          <p:cNvPr id="153" name="TextBox 152"/>
          <p:cNvSpPr txBox="1"/>
          <p:nvPr/>
        </p:nvSpPr>
        <p:spPr>
          <a:xfrm>
            <a:off x="15718735" y="20229752"/>
            <a:ext cx="2512813" cy="523220"/>
          </a:xfrm>
          <a:prstGeom prst="rect">
            <a:avLst/>
          </a:prstGeom>
          <a:noFill/>
        </p:spPr>
        <p:txBody>
          <a:bodyPr wrap="square" rtlCol="0">
            <a:spAutoFit/>
          </a:bodyPr>
          <a:lstStyle/>
          <a:p>
            <a:r>
              <a:rPr lang="en-US" sz="2800" dirty="0" smtClean="0"/>
              <a:t>Fear Acquisition</a:t>
            </a:r>
            <a:endParaRPr lang="en-US" sz="2800" dirty="0"/>
          </a:p>
        </p:txBody>
      </p:sp>
      <p:sp>
        <p:nvSpPr>
          <p:cNvPr id="168" name="TextBox 167"/>
          <p:cNvSpPr txBox="1"/>
          <p:nvPr/>
        </p:nvSpPr>
        <p:spPr>
          <a:xfrm>
            <a:off x="36029869" y="16680838"/>
            <a:ext cx="520386" cy="523220"/>
          </a:xfrm>
          <a:prstGeom prst="rect">
            <a:avLst/>
          </a:prstGeom>
          <a:noFill/>
        </p:spPr>
        <p:txBody>
          <a:bodyPr wrap="square" rtlCol="0">
            <a:spAutoFit/>
          </a:bodyPr>
          <a:lstStyle/>
          <a:p>
            <a:r>
              <a:rPr lang="en-US" sz="2800" dirty="0"/>
              <a:t>B</a:t>
            </a:r>
          </a:p>
        </p:txBody>
      </p:sp>
      <p:sp>
        <p:nvSpPr>
          <p:cNvPr id="169" name="TextBox 168"/>
          <p:cNvSpPr txBox="1"/>
          <p:nvPr/>
        </p:nvSpPr>
        <p:spPr>
          <a:xfrm>
            <a:off x="29620286" y="16712465"/>
            <a:ext cx="520386" cy="523220"/>
          </a:xfrm>
          <a:prstGeom prst="rect">
            <a:avLst/>
          </a:prstGeom>
          <a:noFill/>
        </p:spPr>
        <p:txBody>
          <a:bodyPr wrap="square" rtlCol="0">
            <a:spAutoFit/>
          </a:bodyPr>
          <a:lstStyle/>
          <a:p>
            <a:r>
              <a:rPr lang="en-US" sz="2800" dirty="0"/>
              <a:t>A</a:t>
            </a:r>
          </a:p>
        </p:txBody>
      </p:sp>
      <p:pic>
        <p:nvPicPr>
          <p:cNvPr id="154" name="Picture 153"/>
          <p:cNvPicPr>
            <a:picLocks noChangeAspect="1"/>
          </p:cNvPicPr>
          <p:nvPr/>
        </p:nvPicPr>
        <p:blipFill rotWithShape="1">
          <a:blip r:embed="rId7">
            <a:extLst>
              <a:ext uri="{28A0092B-C50C-407E-A947-70E740481C1C}">
                <a14:useLocalDpi xmlns:a14="http://schemas.microsoft.com/office/drawing/2010/main" val="0"/>
              </a:ext>
            </a:extLst>
          </a:blip>
          <a:srcRect t="58814" r="49969" b="26396"/>
          <a:stretch/>
        </p:blipFill>
        <p:spPr>
          <a:xfrm>
            <a:off x="15649194" y="14266412"/>
            <a:ext cx="6243713" cy="2341008"/>
          </a:xfrm>
          <a:prstGeom prst="rect">
            <a:avLst/>
          </a:prstGeom>
        </p:spPr>
      </p:pic>
      <p:pic>
        <p:nvPicPr>
          <p:cNvPr id="170" name="Picture 169"/>
          <p:cNvPicPr>
            <a:picLocks noChangeAspect="1"/>
          </p:cNvPicPr>
          <p:nvPr/>
        </p:nvPicPr>
        <p:blipFill rotWithShape="1">
          <a:blip r:embed="rId7">
            <a:extLst>
              <a:ext uri="{28A0092B-C50C-407E-A947-70E740481C1C}">
                <a14:useLocalDpi xmlns:a14="http://schemas.microsoft.com/office/drawing/2010/main" val="0"/>
              </a:ext>
            </a:extLst>
          </a:blip>
          <a:srcRect l="50362" t="62239" r="13488" b="22293"/>
          <a:stretch/>
        </p:blipFill>
        <p:spPr>
          <a:xfrm>
            <a:off x="22017062" y="14357628"/>
            <a:ext cx="3832517" cy="2079799"/>
          </a:xfrm>
          <a:prstGeom prst="rect">
            <a:avLst/>
          </a:prstGeom>
        </p:spPr>
      </p:pic>
      <p:pic>
        <p:nvPicPr>
          <p:cNvPr id="171" name="Picture 170"/>
          <p:cNvPicPr>
            <a:picLocks noChangeAspect="1"/>
          </p:cNvPicPr>
          <p:nvPr/>
        </p:nvPicPr>
        <p:blipFill rotWithShape="1">
          <a:blip r:embed="rId7">
            <a:extLst>
              <a:ext uri="{28A0092B-C50C-407E-A947-70E740481C1C}">
                <a14:useLocalDpi xmlns:a14="http://schemas.microsoft.com/office/drawing/2010/main" val="0"/>
              </a:ext>
            </a:extLst>
          </a:blip>
          <a:srcRect t="23562" r="45337" b="45795"/>
          <a:stretch/>
        </p:blipFill>
        <p:spPr>
          <a:xfrm>
            <a:off x="22405433" y="7621627"/>
            <a:ext cx="4843840" cy="3622105"/>
          </a:xfrm>
          <a:prstGeom prst="rect">
            <a:avLst/>
          </a:prstGeom>
        </p:spPr>
      </p:pic>
      <p:pic>
        <p:nvPicPr>
          <p:cNvPr id="10" name="Picture 9"/>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5334082" y="8195771"/>
            <a:ext cx="3956734" cy="3500054"/>
          </a:xfrm>
          <a:prstGeom prst="rect">
            <a:avLst/>
          </a:prstGeom>
        </p:spPr>
      </p:pic>
      <p:pic>
        <p:nvPicPr>
          <p:cNvPr id="11" name="Picture 10"/>
          <p:cNvPicPr>
            <a:picLocks noChangeAspect="1"/>
          </p:cNvPicPr>
          <p:nvPr/>
        </p:nvPicPr>
        <p:blipFill>
          <a:blip r:embed="rId10">
            <a:extLst>
              <a:ext uri="{BEBA8EAE-BF5A-486C-A8C5-ECC9F3942E4B}">
                <a14:imgProps xmlns:a14="http://schemas.microsoft.com/office/drawing/2010/main">
                  <a14:imgLayer r:embed="rId11">
                    <a14:imgEffect>
                      <a14:backgroundRemoval t="2932" b="99349" l="28166" r="97380"/>
                    </a14:imgEffect>
                  </a14:imgLayer>
                </a14:imgProps>
              </a:ext>
            </a:extLst>
          </a:blip>
          <a:stretch>
            <a:fillRect/>
          </a:stretch>
        </p:blipFill>
        <p:spPr>
          <a:xfrm>
            <a:off x="17642803" y="8285443"/>
            <a:ext cx="3595678" cy="2410203"/>
          </a:xfrm>
          <a:prstGeom prst="rect">
            <a:avLst/>
          </a:prstGeom>
        </p:spPr>
      </p:pic>
      <p:sp>
        <p:nvSpPr>
          <p:cNvPr id="172" name="TextBox 171"/>
          <p:cNvSpPr txBox="1"/>
          <p:nvPr/>
        </p:nvSpPr>
        <p:spPr>
          <a:xfrm>
            <a:off x="22405433" y="13978219"/>
            <a:ext cx="520386" cy="523220"/>
          </a:xfrm>
          <a:prstGeom prst="rect">
            <a:avLst/>
          </a:prstGeom>
          <a:noFill/>
        </p:spPr>
        <p:txBody>
          <a:bodyPr wrap="square" rtlCol="0">
            <a:spAutoFit/>
          </a:bodyPr>
          <a:lstStyle/>
          <a:p>
            <a:r>
              <a:rPr lang="en-US" sz="2800" dirty="0"/>
              <a:t>B</a:t>
            </a:r>
          </a:p>
        </p:txBody>
      </p:sp>
      <p:sp>
        <p:nvSpPr>
          <p:cNvPr id="174" name="TextBox 173"/>
          <p:cNvSpPr txBox="1"/>
          <p:nvPr/>
        </p:nvSpPr>
        <p:spPr>
          <a:xfrm>
            <a:off x="15649194" y="14090115"/>
            <a:ext cx="520386" cy="523220"/>
          </a:xfrm>
          <a:prstGeom prst="rect">
            <a:avLst/>
          </a:prstGeom>
          <a:noFill/>
        </p:spPr>
        <p:txBody>
          <a:bodyPr wrap="square" rtlCol="0">
            <a:spAutoFit/>
          </a:bodyPr>
          <a:lstStyle/>
          <a:p>
            <a:r>
              <a:rPr lang="en-US" sz="2800" dirty="0"/>
              <a:t>A</a:t>
            </a:r>
          </a:p>
        </p:txBody>
      </p:sp>
      <p:pic>
        <p:nvPicPr>
          <p:cNvPr id="12" name="Picture 11"/>
          <p:cNvPicPr>
            <a:picLocks noChangeAspect="1"/>
          </p:cNvPicPr>
          <p:nvPr/>
        </p:nvPicPr>
        <p:blipFill rotWithShape="1">
          <a:blip r:embed="rId12"/>
          <a:srcRect t="21244" r="76852" b="41744"/>
          <a:stretch/>
        </p:blipFill>
        <p:spPr>
          <a:xfrm>
            <a:off x="15822872" y="21108320"/>
            <a:ext cx="2372032" cy="1976860"/>
          </a:xfrm>
          <a:prstGeom prst="rect">
            <a:avLst/>
          </a:prstGeom>
        </p:spPr>
      </p:pic>
      <p:pic>
        <p:nvPicPr>
          <p:cNvPr id="16" name="Picture 15"/>
          <p:cNvPicPr>
            <a:picLocks noChangeAspect="1"/>
          </p:cNvPicPr>
          <p:nvPr/>
        </p:nvPicPr>
        <p:blipFill rotWithShape="1">
          <a:blip r:embed="rId12"/>
          <a:srcRect l="24379" t="19468" r="50533" b="40090"/>
          <a:stretch/>
        </p:blipFill>
        <p:spPr>
          <a:xfrm>
            <a:off x="18886529" y="21027091"/>
            <a:ext cx="2575370" cy="2164007"/>
          </a:xfrm>
          <a:prstGeom prst="rect">
            <a:avLst/>
          </a:prstGeom>
        </p:spPr>
      </p:pic>
      <p:pic>
        <p:nvPicPr>
          <p:cNvPr id="18" name="Picture 17"/>
          <p:cNvPicPr>
            <a:picLocks noChangeAspect="1"/>
          </p:cNvPicPr>
          <p:nvPr/>
        </p:nvPicPr>
        <p:blipFill rotWithShape="1">
          <a:blip r:embed="rId12"/>
          <a:srcRect l="50179" t="19236" r="24114" b="41235"/>
          <a:stretch/>
        </p:blipFill>
        <p:spPr>
          <a:xfrm>
            <a:off x="22089063" y="20972135"/>
            <a:ext cx="2676608" cy="2173159"/>
          </a:xfrm>
          <a:prstGeom prst="rect">
            <a:avLst/>
          </a:prstGeom>
        </p:spPr>
      </p:pic>
      <p:pic>
        <p:nvPicPr>
          <p:cNvPr id="176" name="Picture 175"/>
          <p:cNvPicPr>
            <a:picLocks noChangeAspect="1"/>
          </p:cNvPicPr>
          <p:nvPr/>
        </p:nvPicPr>
        <p:blipFill rotWithShape="1">
          <a:blip r:embed="rId12"/>
          <a:srcRect l="50179" t="19236" r="24114" b="41235"/>
          <a:stretch/>
        </p:blipFill>
        <p:spPr>
          <a:xfrm>
            <a:off x="25317817" y="20972135"/>
            <a:ext cx="2650720" cy="2173159"/>
          </a:xfrm>
          <a:prstGeom prst="rect">
            <a:avLst/>
          </a:prstGeom>
        </p:spPr>
      </p:pic>
      <p:pic>
        <p:nvPicPr>
          <p:cNvPr id="184" name="Picture 183"/>
          <p:cNvPicPr>
            <a:picLocks noChangeAspect="1"/>
          </p:cNvPicPr>
          <p:nvPr/>
        </p:nvPicPr>
        <p:blipFill rotWithShape="1">
          <a:blip r:embed="rId13">
            <a:extLst>
              <a:ext uri="{BEBA8EAE-BF5A-486C-A8C5-ECC9F3942E4B}">
                <a14:imgProps xmlns:a14="http://schemas.microsoft.com/office/drawing/2010/main">
                  <a14:imgLayer r:embed="rId14">
                    <a14:imgEffect>
                      <a14:backgroundRemoval t="6027" b="88219" l="7880" r="97283"/>
                    </a14:imgEffect>
                  </a14:imgLayer>
                </a14:imgProps>
              </a:ext>
            </a:extLst>
          </a:blip>
          <a:srcRect l="7171" t="5469" r="2888" b="11799"/>
          <a:stretch/>
        </p:blipFill>
        <p:spPr>
          <a:xfrm>
            <a:off x="10228367" y="26439492"/>
            <a:ext cx="4203511" cy="3835021"/>
          </a:xfrm>
          <a:prstGeom prst="rect">
            <a:avLst/>
          </a:prstGeom>
        </p:spPr>
      </p:pic>
      <p:sp>
        <p:nvSpPr>
          <p:cNvPr id="20" name="TextBox 19"/>
          <p:cNvSpPr txBox="1"/>
          <p:nvPr/>
        </p:nvSpPr>
        <p:spPr>
          <a:xfrm>
            <a:off x="11071143" y="29205049"/>
            <a:ext cx="1218353" cy="369332"/>
          </a:xfrm>
          <a:prstGeom prst="rect">
            <a:avLst/>
          </a:prstGeom>
          <a:noFill/>
        </p:spPr>
        <p:txBody>
          <a:bodyPr wrap="square" rtlCol="0">
            <a:spAutoFit/>
          </a:bodyPr>
          <a:lstStyle/>
          <a:p>
            <a:r>
              <a:rPr lang="en-US" sz="1800" smtClean="0"/>
              <a:t>Amygdala</a:t>
            </a:r>
            <a:endParaRPr lang="en-US" sz="1800"/>
          </a:p>
        </p:txBody>
      </p:sp>
      <p:sp>
        <p:nvSpPr>
          <p:cNvPr id="21" name="TextBox 20"/>
          <p:cNvSpPr txBox="1"/>
          <p:nvPr/>
        </p:nvSpPr>
        <p:spPr>
          <a:xfrm>
            <a:off x="9580521" y="28531165"/>
            <a:ext cx="1641616" cy="923330"/>
          </a:xfrm>
          <a:prstGeom prst="rect">
            <a:avLst/>
          </a:prstGeom>
          <a:noFill/>
        </p:spPr>
        <p:txBody>
          <a:bodyPr wrap="square" rtlCol="0">
            <a:spAutoFit/>
          </a:bodyPr>
          <a:lstStyle/>
          <a:p>
            <a:r>
              <a:rPr lang="en-US" sz="1800" smtClean="0"/>
              <a:t>Ventromedial Prefrontal Cortex</a:t>
            </a:r>
            <a:endParaRPr lang="en-US" sz="1800"/>
          </a:p>
        </p:txBody>
      </p:sp>
      <p:cxnSp>
        <p:nvCxnSpPr>
          <p:cNvPr id="23" name="Straight Connector 22"/>
          <p:cNvCxnSpPr/>
          <p:nvPr/>
        </p:nvCxnSpPr>
        <p:spPr>
          <a:xfrm>
            <a:off x="11994821" y="28943907"/>
            <a:ext cx="30892" cy="33693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18928367" y="20202584"/>
            <a:ext cx="2545497" cy="954107"/>
          </a:xfrm>
          <a:prstGeom prst="rect">
            <a:avLst/>
          </a:prstGeom>
          <a:noFill/>
        </p:spPr>
        <p:txBody>
          <a:bodyPr wrap="square" rtlCol="0">
            <a:spAutoFit/>
          </a:bodyPr>
          <a:lstStyle/>
          <a:p>
            <a:pPr algn="ctr"/>
            <a:r>
              <a:rPr lang="en-US" sz="2800" dirty="0" smtClean="0"/>
              <a:t>Contextual Fear Conditioning</a:t>
            </a:r>
            <a:endParaRPr lang="en-US" sz="2800" dirty="0"/>
          </a:p>
        </p:txBody>
      </p:sp>
      <p:sp>
        <p:nvSpPr>
          <p:cNvPr id="193" name="TextBox 192"/>
          <p:cNvSpPr txBox="1"/>
          <p:nvPr/>
        </p:nvSpPr>
        <p:spPr>
          <a:xfrm>
            <a:off x="22074868" y="20162523"/>
            <a:ext cx="2556328" cy="954107"/>
          </a:xfrm>
          <a:prstGeom prst="rect">
            <a:avLst/>
          </a:prstGeom>
          <a:noFill/>
        </p:spPr>
        <p:txBody>
          <a:bodyPr wrap="square" rtlCol="0">
            <a:spAutoFit/>
          </a:bodyPr>
          <a:lstStyle/>
          <a:p>
            <a:pPr algn="ctr"/>
            <a:r>
              <a:rPr lang="en-US" sz="2800" dirty="0" smtClean="0"/>
              <a:t>Fear Extinction Training</a:t>
            </a:r>
          </a:p>
        </p:txBody>
      </p:sp>
      <p:sp>
        <p:nvSpPr>
          <p:cNvPr id="194" name="TextBox 193"/>
          <p:cNvSpPr txBox="1"/>
          <p:nvPr/>
        </p:nvSpPr>
        <p:spPr>
          <a:xfrm>
            <a:off x="25410956" y="20179467"/>
            <a:ext cx="2478401" cy="954107"/>
          </a:xfrm>
          <a:prstGeom prst="rect">
            <a:avLst/>
          </a:prstGeom>
          <a:noFill/>
        </p:spPr>
        <p:txBody>
          <a:bodyPr wrap="square" rtlCol="0">
            <a:spAutoFit/>
          </a:bodyPr>
          <a:lstStyle/>
          <a:p>
            <a:pPr algn="ctr"/>
            <a:r>
              <a:rPr lang="en-US" sz="2800" dirty="0" smtClean="0"/>
              <a:t>Fear Extinction Recall</a:t>
            </a:r>
          </a:p>
        </p:txBody>
      </p:sp>
      <p:sp>
        <p:nvSpPr>
          <p:cNvPr id="77" name="Rectangle 76"/>
          <p:cNvSpPr/>
          <p:nvPr/>
        </p:nvSpPr>
        <p:spPr>
          <a:xfrm>
            <a:off x="20481108" y="21235455"/>
            <a:ext cx="770578" cy="690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6514521" y="23144040"/>
            <a:ext cx="921239" cy="461665"/>
          </a:xfrm>
          <a:prstGeom prst="rect">
            <a:avLst/>
          </a:prstGeom>
          <a:noFill/>
        </p:spPr>
        <p:txBody>
          <a:bodyPr wrap="square" rtlCol="0">
            <a:spAutoFit/>
          </a:bodyPr>
          <a:lstStyle/>
          <a:p>
            <a:r>
              <a:rPr lang="en-US" sz="2400" smtClean="0"/>
              <a:t>Day 1</a:t>
            </a:r>
            <a:endParaRPr lang="en-US" sz="2400"/>
          </a:p>
        </p:txBody>
      </p:sp>
      <p:sp>
        <p:nvSpPr>
          <p:cNvPr id="195" name="TextBox 194"/>
          <p:cNvSpPr txBox="1"/>
          <p:nvPr/>
        </p:nvSpPr>
        <p:spPr>
          <a:xfrm>
            <a:off x="19713594" y="23191098"/>
            <a:ext cx="921239" cy="461665"/>
          </a:xfrm>
          <a:prstGeom prst="rect">
            <a:avLst/>
          </a:prstGeom>
          <a:noFill/>
        </p:spPr>
        <p:txBody>
          <a:bodyPr wrap="square" rtlCol="0">
            <a:spAutoFit/>
          </a:bodyPr>
          <a:lstStyle/>
          <a:p>
            <a:r>
              <a:rPr lang="en-US" sz="2400" smtClean="0"/>
              <a:t>Day 2</a:t>
            </a:r>
            <a:endParaRPr lang="en-US" sz="2400"/>
          </a:p>
        </p:txBody>
      </p:sp>
      <p:sp>
        <p:nvSpPr>
          <p:cNvPr id="196" name="TextBox 195"/>
          <p:cNvSpPr txBox="1"/>
          <p:nvPr/>
        </p:nvSpPr>
        <p:spPr>
          <a:xfrm>
            <a:off x="22966747" y="23196881"/>
            <a:ext cx="921239" cy="461665"/>
          </a:xfrm>
          <a:prstGeom prst="rect">
            <a:avLst/>
          </a:prstGeom>
          <a:noFill/>
        </p:spPr>
        <p:txBody>
          <a:bodyPr wrap="square" rtlCol="0">
            <a:spAutoFit/>
          </a:bodyPr>
          <a:lstStyle/>
          <a:p>
            <a:r>
              <a:rPr lang="en-US" sz="2400" smtClean="0"/>
              <a:t>Day 3</a:t>
            </a:r>
            <a:endParaRPr lang="en-US" sz="2400"/>
          </a:p>
        </p:txBody>
      </p:sp>
      <p:sp>
        <p:nvSpPr>
          <p:cNvPr id="197" name="TextBox 196"/>
          <p:cNvSpPr txBox="1"/>
          <p:nvPr/>
        </p:nvSpPr>
        <p:spPr>
          <a:xfrm>
            <a:off x="26189536" y="23145294"/>
            <a:ext cx="921239" cy="461665"/>
          </a:xfrm>
          <a:prstGeom prst="rect">
            <a:avLst/>
          </a:prstGeom>
          <a:noFill/>
        </p:spPr>
        <p:txBody>
          <a:bodyPr wrap="square" rtlCol="0">
            <a:spAutoFit/>
          </a:bodyPr>
          <a:lstStyle/>
          <a:p>
            <a:r>
              <a:rPr lang="en-US" sz="2400" dirty="0" smtClean="0"/>
              <a:t>Day 4</a:t>
            </a:r>
            <a:endParaRPr lang="en-US" sz="2400" dirty="0"/>
          </a:p>
        </p:txBody>
      </p:sp>
      <p:sp>
        <p:nvSpPr>
          <p:cNvPr id="93" name="Right Arrow 92"/>
          <p:cNvSpPr/>
          <p:nvPr/>
        </p:nvSpPr>
        <p:spPr>
          <a:xfrm>
            <a:off x="18267363" y="21899899"/>
            <a:ext cx="654981" cy="318203"/>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ight Arrow 197"/>
          <p:cNvSpPr/>
          <p:nvPr/>
        </p:nvSpPr>
        <p:spPr>
          <a:xfrm>
            <a:off x="21461899" y="21887096"/>
            <a:ext cx="654981" cy="318203"/>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ight Arrow 198"/>
          <p:cNvSpPr/>
          <p:nvPr/>
        </p:nvSpPr>
        <p:spPr>
          <a:xfrm>
            <a:off x="24656435" y="21887096"/>
            <a:ext cx="654981" cy="318203"/>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p:cNvSpPr txBox="1"/>
          <p:nvPr/>
        </p:nvSpPr>
        <p:spPr>
          <a:xfrm>
            <a:off x="15646438" y="23771434"/>
            <a:ext cx="2986614" cy="883768"/>
          </a:xfrm>
          <a:prstGeom prst="rect">
            <a:avLst/>
          </a:prstGeom>
          <a:noFill/>
        </p:spPr>
        <p:txBody>
          <a:bodyPr wrap="square" rtlCol="0">
            <a:spAutoFit/>
          </a:bodyPr>
          <a:lstStyle/>
          <a:p>
            <a:r>
              <a:rPr lang="en-US" sz="5143" cap="small" dirty="0" smtClean="0">
                <a:solidFill>
                  <a:schemeClr val="accent4">
                    <a:lumMod val="75000"/>
                  </a:schemeClr>
                </a:solidFill>
              </a:rPr>
              <a:t>Results</a:t>
            </a:r>
            <a:endParaRPr lang="en-US" sz="5143" cap="small" dirty="0">
              <a:solidFill>
                <a:schemeClr val="accent4">
                  <a:lumMod val="75000"/>
                </a:schemeClr>
              </a:solidFill>
            </a:endParaRPr>
          </a:p>
        </p:txBody>
      </p:sp>
      <p:sp>
        <p:nvSpPr>
          <p:cNvPr id="201" name="TextBox 200"/>
          <p:cNvSpPr txBox="1"/>
          <p:nvPr/>
        </p:nvSpPr>
        <p:spPr>
          <a:xfrm>
            <a:off x="15681176" y="24709092"/>
            <a:ext cx="12514662" cy="619850"/>
          </a:xfrm>
          <a:prstGeom prst="rect">
            <a:avLst/>
          </a:prstGeom>
          <a:noFill/>
        </p:spPr>
        <p:txBody>
          <a:bodyPr wrap="square" rtlCol="0">
            <a:spAutoFit/>
          </a:bodyPr>
          <a:lstStyle/>
          <a:p>
            <a:r>
              <a:rPr lang="en-US" sz="3428" cap="small" dirty="0" smtClean="0">
                <a:solidFill>
                  <a:schemeClr val="accent1">
                    <a:lumMod val="50000"/>
                  </a:schemeClr>
                </a:solidFill>
                <a:sym typeface="Wingdings" panose="05000000000000000000" pitchFamily="2" charset="2"/>
              </a:rPr>
              <a:t>Exon 18a influences female contextual fear extinction</a:t>
            </a:r>
            <a:endParaRPr lang="en-US" sz="3428" cap="small" dirty="0">
              <a:solidFill>
                <a:schemeClr val="accent1">
                  <a:lumMod val="50000"/>
                </a:schemeClr>
              </a:solidFill>
            </a:endParaRPr>
          </a:p>
        </p:txBody>
      </p:sp>
      <p:graphicFrame>
        <p:nvGraphicFramePr>
          <p:cNvPr id="202" name="Chart 201">
            <a:extLst>
              <a:ext uri="{FF2B5EF4-FFF2-40B4-BE49-F238E27FC236}">
                <a16:creationId xmlns:lc="http://schemas.openxmlformats.org/drawingml/2006/lockedCanvas" xmlns:a16="http://schemas.microsoft.com/office/drawing/2014/main" xmlns="" xmlns:xdr="http://schemas.openxmlformats.org/drawingml/2006/spreadsheetDrawing" id="{F507A029-25BB-49EB-87E5-C5F7DC44C464}"/>
              </a:ext>
            </a:extLst>
          </p:cNvPr>
          <p:cNvGraphicFramePr>
            <a:graphicFrameLocks/>
          </p:cNvGraphicFramePr>
          <p:nvPr>
            <p:extLst>
              <p:ext uri="{D42A27DB-BD31-4B8C-83A1-F6EECF244321}">
                <p14:modId xmlns:p14="http://schemas.microsoft.com/office/powerpoint/2010/main" val="819243539"/>
              </p:ext>
            </p:extLst>
          </p:nvPr>
        </p:nvGraphicFramePr>
        <p:xfrm>
          <a:off x="21901552" y="26110752"/>
          <a:ext cx="4301609" cy="312764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03" name="Chart 202">
            <a:extLst>
              <a:ext uri="{FF2B5EF4-FFF2-40B4-BE49-F238E27FC236}">
                <a16:creationId xmlns:lc="http://schemas.openxmlformats.org/drawingml/2006/lockedCanvas" xmlns:a16="http://schemas.microsoft.com/office/drawing/2014/main" xmlns="" xmlns:xdr="http://schemas.openxmlformats.org/drawingml/2006/spreadsheetDrawing" id="{53CD4174-68DB-4F0D-BE3C-8DBF3F823719}"/>
              </a:ext>
            </a:extLst>
          </p:cNvPr>
          <p:cNvGraphicFramePr>
            <a:graphicFrameLocks/>
          </p:cNvGraphicFramePr>
          <p:nvPr>
            <p:extLst>
              <p:ext uri="{D42A27DB-BD31-4B8C-83A1-F6EECF244321}">
                <p14:modId xmlns:p14="http://schemas.microsoft.com/office/powerpoint/2010/main" val="1508499056"/>
              </p:ext>
            </p:extLst>
          </p:nvPr>
        </p:nvGraphicFramePr>
        <p:xfrm>
          <a:off x="15430521" y="26006998"/>
          <a:ext cx="4272380" cy="3253350"/>
        </p:xfrm>
        <a:graphic>
          <a:graphicData uri="http://schemas.openxmlformats.org/drawingml/2006/chart">
            <c:chart xmlns:c="http://schemas.openxmlformats.org/drawingml/2006/chart" xmlns:r="http://schemas.openxmlformats.org/officeDocument/2006/relationships" r:id="rId16"/>
          </a:graphicData>
        </a:graphic>
      </p:graphicFrame>
      <p:sp>
        <p:nvSpPr>
          <p:cNvPr id="94" name="TextBox 93"/>
          <p:cNvSpPr txBox="1"/>
          <p:nvPr/>
        </p:nvSpPr>
        <p:spPr>
          <a:xfrm>
            <a:off x="15718736" y="29238394"/>
            <a:ext cx="12477102" cy="1938992"/>
          </a:xfrm>
          <a:prstGeom prst="rect">
            <a:avLst/>
          </a:prstGeom>
          <a:noFill/>
        </p:spPr>
        <p:txBody>
          <a:bodyPr wrap="square" rtlCol="0">
            <a:spAutoFit/>
          </a:bodyPr>
          <a:lstStyle/>
          <a:p>
            <a:r>
              <a:rPr lang="en-US" sz="2400" b="1" dirty="0" smtClean="0"/>
              <a:t>Figure 4</a:t>
            </a:r>
            <a:r>
              <a:rPr lang="en-US" sz="2400" dirty="0" smtClean="0"/>
              <a:t>. Contextual fear extinction. Female (A) and male (B) extinction of freezing behavior to context. Scatter plot graphs represent percent of time spent freezing for each 30s over a 5 minute exposure. Bar graphs represent the average time spent freezing during the first (T1) and last (T2) 30s for each </a:t>
            </a:r>
            <a:r>
              <a:rPr lang="en-US" sz="2400" dirty="0"/>
              <a:t>genotype (</a:t>
            </a:r>
            <a:r>
              <a:rPr lang="en-US" sz="2400" dirty="0" smtClean="0"/>
              <a:t>Females T1; </a:t>
            </a:r>
            <a:r>
              <a:rPr lang="en-US" sz="2400" dirty="0"/>
              <a:t>+18a: </a:t>
            </a:r>
            <a:r>
              <a:rPr lang="en-US" sz="2400" dirty="0" smtClean="0"/>
              <a:t>64.9 </a:t>
            </a:r>
            <a:r>
              <a:rPr lang="en-US" sz="2400" dirty="0"/>
              <a:t>±  </a:t>
            </a:r>
            <a:r>
              <a:rPr lang="en-US" sz="2400" dirty="0" smtClean="0"/>
              <a:t>10%, </a:t>
            </a:r>
            <a:r>
              <a:rPr lang="en-US" sz="2400" dirty="0"/>
              <a:t>WT: </a:t>
            </a:r>
            <a:r>
              <a:rPr lang="en-US" sz="2400" dirty="0" smtClean="0"/>
              <a:t>73.8 </a:t>
            </a:r>
            <a:r>
              <a:rPr lang="en-US" sz="2400" dirty="0"/>
              <a:t>±  </a:t>
            </a:r>
            <a:r>
              <a:rPr lang="en-US" sz="2400" dirty="0" smtClean="0"/>
              <a:t>8%. T2; </a:t>
            </a:r>
            <a:r>
              <a:rPr lang="en-US" sz="2400" dirty="0"/>
              <a:t>+18a: </a:t>
            </a:r>
            <a:r>
              <a:rPr lang="en-US" sz="2400" dirty="0" smtClean="0"/>
              <a:t>54.7 </a:t>
            </a:r>
            <a:r>
              <a:rPr lang="en-US" sz="2400" dirty="0"/>
              <a:t>± </a:t>
            </a:r>
            <a:r>
              <a:rPr lang="en-US" sz="2400" dirty="0" smtClean="0"/>
              <a:t>12%, </a:t>
            </a:r>
            <a:r>
              <a:rPr lang="en-US" sz="2400" dirty="0"/>
              <a:t>WT: </a:t>
            </a:r>
            <a:r>
              <a:rPr lang="en-US" sz="2400" dirty="0" smtClean="0"/>
              <a:t>36.0 </a:t>
            </a:r>
            <a:r>
              <a:rPr lang="en-US" sz="2400" dirty="0"/>
              <a:t>±  </a:t>
            </a:r>
            <a:r>
              <a:rPr lang="en-US" sz="2400" dirty="0" smtClean="0"/>
              <a:t>12%)(Males T1; </a:t>
            </a:r>
            <a:r>
              <a:rPr lang="en-US" sz="2400" dirty="0"/>
              <a:t>+18a: </a:t>
            </a:r>
            <a:r>
              <a:rPr lang="en-US" sz="2400" dirty="0" smtClean="0"/>
              <a:t>64.2 </a:t>
            </a:r>
            <a:r>
              <a:rPr lang="en-US" sz="2400" dirty="0"/>
              <a:t>± </a:t>
            </a:r>
            <a:r>
              <a:rPr lang="en-US" sz="2400" dirty="0" smtClean="0"/>
              <a:t>10%, </a:t>
            </a:r>
            <a:r>
              <a:rPr lang="en-US" sz="2400" dirty="0"/>
              <a:t>WT: </a:t>
            </a:r>
            <a:r>
              <a:rPr lang="en-US" sz="2400" dirty="0" smtClean="0"/>
              <a:t>67.5 </a:t>
            </a:r>
            <a:r>
              <a:rPr lang="en-US" sz="2400" dirty="0"/>
              <a:t>± </a:t>
            </a:r>
            <a:r>
              <a:rPr lang="en-US" sz="2400" dirty="0" smtClean="0"/>
              <a:t>9%. T2; </a:t>
            </a:r>
            <a:r>
              <a:rPr lang="en-US" sz="2400" dirty="0"/>
              <a:t>+18a: </a:t>
            </a:r>
            <a:r>
              <a:rPr lang="en-US" sz="2400" dirty="0" smtClean="0"/>
              <a:t>44.2 </a:t>
            </a:r>
            <a:r>
              <a:rPr lang="en-US" sz="2400" dirty="0"/>
              <a:t>± 10%, WT</a:t>
            </a:r>
            <a:r>
              <a:rPr lang="en-US" sz="2400" dirty="0" smtClean="0"/>
              <a:t>: 32.3 </a:t>
            </a:r>
            <a:r>
              <a:rPr lang="en-US" sz="2400" dirty="0"/>
              <a:t>± </a:t>
            </a:r>
            <a:r>
              <a:rPr lang="en-US" sz="2400" dirty="0" smtClean="0"/>
              <a:t>14%).</a:t>
            </a:r>
            <a:endParaRPr lang="en-US" sz="2400" dirty="0"/>
          </a:p>
        </p:txBody>
      </p:sp>
      <p:graphicFrame>
        <p:nvGraphicFramePr>
          <p:cNvPr id="204" name="Chart 203"/>
          <p:cNvGraphicFramePr>
            <a:graphicFrameLocks/>
          </p:cNvGraphicFramePr>
          <p:nvPr>
            <p:extLst>
              <p:ext uri="{D42A27DB-BD31-4B8C-83A1-F6EECF244321}">
                <p14:modId xmlns:p14="http://schemas.microsoft.com/office/powerpoint/2010/main" val="800292100"/>
              </p:ext>
            </p:extLst>
          </p:nvPr>
        </p:nvGraphicFramePr>
        <p:xfrm>
          <a:off x="26189536" y="26240046"/>
          <a:ext cx="2217620" cy="281449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05" name="Chart 204"/>
          <p:cNvGraphicFramePr>
            <a:graphicFrameLocks/>
          </p:cNvGraphicFramePr>
          <p:nvPr>
            <p:extLst>
              <p:ext uri="{D42A27DB-BD31-4B8C-83A1-F6EECF244321}">
                <p14:modId xmlns:p14="http://schemas.microsoft.com/office/powerpoint/2010/main" val="302486707"/>
              </p:ext>
            </p:extLst>
          </p:nvPr>
        </p:nvGraphicFramePr>
        <p:xfrm>
          <a:off x="19617400" y="26110752"/>
          <a:ext cx="2275507" cy="2943783"/>
        </p:xfrm>
        <a:graphic>
          <a:graphicData uri="http://schemas.openxmlformats.org/drawingml/2006/chart">
            <c:chart xmlns:c="http://schemas.openxmlformats.org/drawingml/2006/chart" xmlns:r="http://schemas.openxmlformats.org/officeDocument/2006/relationships" r:id="rId18"/>
          </a:graphicData>
        </a:graphic>
      </p:graphicFrame>
      <p:sp>
        <p:nvSpPr>
          <p:cNvPr id="95" name="TextBox 94"/>
          <p:cNvSpPr txBox="1"/>
          <p:nvPr/>
        </p:nvSpPr>
        <p:spPr>
          <a:xfrm>
            <a:off x="17178741" y="25451255"/>
            <a:ext cx="3823291" cy="461665"/>
          </a:xfrm>
          <a:prstGeom prst="rect">
            <a:avLst/>
          </a:prstGeom>
          <a:noFill/>
        </p:spPr>
        <p:txBody>
          <a:bodyPr wrap="square" rtlCol="0">
            <a:spAutoFit/>
          </a:bodyPr>
          <a:lstStyle/>
          <a:p>
            <a:r>
              <a:rPr lang="en-US" sz="2400" dirty="0" smtClean="0"/>
              <a:t>Female Extinction to Context</a:t>
            </a:r>
            <a:endParaRPr lang="en-US" sz="2400" dirty="0"/>
          </a:p>
        </p:txBody>
      </p:sp>
      <p:sp>
        <p:nvSpPr>
          <p:cNvPr id="206" name="TextBox 205"/>
          <p:cNvSpPr txBox="1"/>
          <p:nvPr/>
        </p:nvSpPr>
        <p:spPr>
          <a:xfrm>
            <a:off x="23887986" y="25451255"/>
            <a:ext cx="3823291" cy="461665"/>
          </a:xfrm>
          <a:prstGeom prst="rect">
            <a:avLst/>
          </a:prstGeom>
          <a:noFill/>
        </p:spPr>
        <p:txBody>
          <a:bodyPr wrap="square" rtlCol="0">
            <a:spAutoFit/>
          </a:bodyPr>
          <a:lstStyle/>
          <a:p>
            <a:r>
              <a:rPr lang="en-US" sz="2400" dirty="0" smtClean="0"/>
              <a:t>Male Extinction to Context</a:t>
            </a:r>
            <a:endParaRPr lang="en-US" sz="2400" dirty="0"/>
          </a:p>
        </p:txBody>
      </p:sp>
      <p:sp>
        <p:nvSpPr>
          <p:cNvPr id="207" name="TextBox 206"/>
          <p:cNvSpPr txBox="1"/>
          <p:nvPr/>
        </p:nvSpPr>
        <p:spPr>
          <a:xfrm>
            <a:off x="21905047" y="25716825"/>
            <a:ext cx="520386" cy="523220"/>
          </a:xfrm>
          <a:prstGeom prst="rect">
            <a:avLst/>
          </a:prstGeom>
          <a:noFill/>
        </p:spPr>
        <p:txBody>
          <a:bodyPr wrap="square" rtlCol="0">
            <a:spAutoFit/>
          </a:bodyPr>
          <a:lstStyle/>
          <a:p>
            <a:r>
              <a:rPr lang="en-US" sz="2800" dirty="0"/>
              <a:t>B</a:t>
            </a:r>
          </a:p>
        </p:txBody>
      </p:sp>
      <p:sp>
        <p:nvSpPr>
          <p:cNvPr id="208" name="TextBox 207"/>
          <p:cNvSpPr txBox="1"/>
          <p:nvPr/>
        </p:nvSpPr>
        <p:spPr>
          <a:xfrm>
            <a:off x="15424657" y="25716825"/>
            <a:ext cx="520386" cy="523220"/>
          </a:xfrm>
          <a:prstGeom prst="rect">
            <a:avLst/>
          </a:prstGeom>
          <a:noFill/>
        </p:spPr>
        <p:txBody>
          <a:bodyPr wrap="square" rtlCol="0">
            <a:spAutoFit/>
          </a:bodyPr>
          <a:lstStyle/>
          <a:p>
            <a:r>
              <a:rPr lang="en-US" sz="2800" dirty="0"/>
              <a:t>A</a:t>
            </a:r>
          </a:p>
        </p:txBody>
      </p:sp>
      <p:graphicFrame>
        <p:nvGraphicFramePr>
          <p:cNvPr id="209" name="Chart 208">
            <a:extLst>
              <a:ext uri="{FF2B5EF4-FFF2-40B4-BE49-F238E27FC236}">
                <a16:creationId xmlns:lc="http://schemas.openxmlformats.org/drawingml/2006/lockedCanvas" xmlns:a16="http://schemas.microsoft.com/office/drawing/2014/main" xmlns="" xmlns:xdr="http://schemas.openxmlformats.org/drawingml/2006/spreadsheetDrawing" id="{00000000-0008-0000-0000-00000A000000}"/>
              </a:ext>
            </a:extLst>
          </p:cNvPr>
          <p:cNvGraphicFramePr>
            <a:graphicFrameLocks/>
          </p:cNvGraphicFramePr>
          <p:nvPr>
            <p:extLst>
              <p:ext uri="{D42A27DB-BD31-4B8C-83A1-F6EECF244321}">
                <p14:modId xmlns:p14="http://schemas.microsoft.com/office/powerpoint/2010/main" val="38980748"/>
              </p:ext>
            </p:extLst>
          </p:nvPr>
        </p:nvGraphicFramePr>
        <p:xfrm>
          <a:off x="35738347" y="8484446"/>
          <a:ext cx="6178289" cy="4944222"/>
        </p:xfrm>
        <a:graphic>
          <a:graphicData uri="http://schemas.openxmlformats.org/drawingml/2006/chart">
            <c:chart xmlns:c="http://schemas.openxmlformats.org/drawingml/2006/chart" xmlns:r="http://schemas.openxmlformats.org/officeDocument/2006/relationships" r:id="rId19"/>
          </a:graphicData>
        </a:graphic>
      </p:graphicFrame>
      <p:sp>
        <p:nvSpPr>
          <p:cNvPr id="96" name="TextBox 95"/>
          <p:cNvSpPr txBox="1"/>
          <p:nvPr/>
        </p:nvSpPr>
        <p:spPr>
          <a:xfrm>
            <a:off x="29527359" y="24386634"/>
            <a:ext cx="6052686" cy="2677656"/>
          </a:xfrm>
          <a:prstGeom prst="rect">
            <a:avLst/>
          </a:prstGeom>
          <a:noFill/>
        </p:spPr>
        <p:txBody>
          <a:bodyPr wrap="square" rtlCol="0">
            <a:spAutoFit/>
          </a:bodyPr>
          <a:lstStyle/>
          <a:p>
            <a:r>
              <a:rPr lang="en-US" sz="2800" dirty="0" smtClean="0"/>
              <a:t>Exon 18a plays a role in extinction to context as well as cued fear extinction and recall in a sex-dependent manner. These results indicate an influence of e18a in the amygdala, hippocampus and prefrontal cortex of females.</a:t>
            </a:r>
            <a:endParaRPr lang="en-US" sz="2800" dirty="0"/>
          </a:p>
        </p:txBody>
      </p:sp>
      <p:sp>
        <p:nvSpPr>
          <p:cNvPr id="97" name="TextBox 96"/>
          <p:cNvSpPr txBox="1"/>
          <p:nvPr/>
        </p:nvSpPr>
        <p:spPr>
          <a:xfrm>
            <a:off x="35971355" y="24373021"/>
            <a:ext cx="5788696" cy="2677656"/>
          </a:xfrm>
          <a:prstGeom prst="rect">
            <a:avLst/>
          </a:prstGeom>
          <a:noFill/>
        </p:spPr>
        <p:txBody>
          <a:bodyPr wrap="square" rtlCol="0">
            <a:spAutoFit/>
          </a:bodyPr>
          <a:lstStyle/>
          <a:p>
            <a:r>
              <a:rPr lang="en-US" sz="2800" dirty="0" smtClean="0"/>
              <a:t>Determine the source for the sex-dependent differences during the conditioned fear response. For this, we will look at 18a expression in cell populations to pinpoint the influence of this exon.</a:t>
            </a:r>
            <a:endParaRPr lang="en-US" sz="2800" dirty="0"/>
          </a:p>
        </p:txBody>
      </p:sp>
      <p:pic>
        <p:nvPicPr>
          <p:cNvPr id="99" name="Picture 9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0405304" y="20932997"/>
            <a:ext cx="4557902" cy="59017"/>
          </a:xfrm>
          <a:prstGeom prst="rect">
            <a:avLst/>
          </a:prstGeom>
        </p:spPr>
      </p:pic>
      <p:pic>
        <p:nvPicPr>
          <p:cNvPr id="238" name="Picture 23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0079726" y="12915157"/>
            <a:ext cx="4845430" cy="62740"/>
          </a:xfrm>
          <a:prstGeom prst="rect">
            <a:avLst/>
          </a:prstGeom>
        </p:spPr>
      </p:pic>
      <p:pic>
        <p:nvPicPr>
          <p:cNvPr id="239" name="Picture 23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6666918" y="12927132"/>
            <a:ext cx="4845430" cy="62740"/>
          </a:xfrm>
          <a:prstGeom prst="rect">
            <a:avLst/>
          </a:prstGeom>
        </p:spPr>
      </p:pic>
      <p:pic>
        <p:nvPicPr>
          <p:cNvPr id="240" name="Picture 23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6992495" y="20932997"/>
            <a:ext cx="4835355" cy="62610"/>
          </a:xfrm>
          <a:prstGeom prst="rect">
            <a:avLst/>
          </a:prstGeom>
        </p:spPr>
      </p:pic>
      <p:pic>
        <p:nvPicPr>
          <p:cNvPr id="100" name="Picture 9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330559" y="28795335"/>
            <a:ext cx="3064279" cy="100358"/>
          </a:xfrm>
          <a:prstGeom prst="rect">
            <a:avLst/>
          </a:prstGeom>
        </p:spPr>
      </p:pic>
      <p:pic>
        <p:nvPicPr>
          <p:cNvPr id="242" name="Picture 24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793711" y="28795335"/>
            <a:ext cx="3108929" cy="101820"/>
          </a:xfrm>
          <a:prstGeom prst="rect">
            <a:avLst/>
          </a:prstGeom>
        </p:spPr>
      </p:pic>
      <p:sp>
        <p:nvSpPr>
          <p:cNvPr id="161" name="TextBox 160"/>
          <p:cNvSpPr txBox="1"/>
          <p:nvPr/>
        </p:nvSpPr>
        <p:spPr>
          <a:xfrm>
            <a:off x="2026840" y="23487188"/>
            <a:ext cx="12256591" cy="1569660"/>
          </a:xfrm>
          <a:prstGeom prst="rect">
            <a:avLst/>
          </a:prstGeom>
          <a:noFill/>
        </p:spPr>
        <p:txBody>
          <a:bodyPr wrap="square" rtlCol="0">
            <a:spAutoFit/>
          </a:bodyPr>
          <a:lstStyle/>
          <a:p>
            <a:r>
              <a:rPr lang="en-US" sz="2400" b="1" dirty="0" smtClean="0"/>
              <a:t>Figure 1</a:t>
            </a:r>
            <a:r>
              <a:rPr lang="en-US" sz="2400" dirty="0" smtClean="0"/>
              <a:t>. (A) Drawing of Ca</a:t>
            </a:r>
            <a:r>
              <a:rPr lang="en-US" sz="2400" baseline="-25000" dirty="0" smtClean="0"/>
              <a:t>V</a:t>
            </a:r>
            <a:r>
              <a:rPr lang="en-US" sz="2400" dirty="0" smtClean="0"/>
              <a:t>2.2 pore-forming subunit both folded (left) and unfolded (right) with the putative location of e18a within the primary sequence of the channel relative to the cell membrane. (B) The alternative splicing of cassette exon 18a results in two unique isoforms of Ca</a:t>
            </a:r>
            <a:r>
              <a:rPr lang="en-US" sz="2400" baseline="-25000" dirty="0" smtClean="0"/>
              <a:t>V</a:t>
            </a:r>
            <a:r>
              <a:rPr lang="en-US" sz="2400" dirty="0" smtClean="0"/>
              <a:t>2.2 (+18a and Δ18a).</a:t>
            </a:r>
            <a:endParaRPr lang="en-US" sz="2400" dirty="0"/>
          </a:p>
        </p:txBody>
      </p:sp>
      <p:graphicFrame>
        <p:nvGraphicFramePr>
          <p:cNvPr id="163" name="Chart 162"/>
          <p:cNvGraphicFramePr>
            <a:graphicFrameLocks/>
          </p:cNvGraphicFramePr>
          <p:nvPr>
            <p:extLst>
              <p:ext uri="{D42A27DB-BD31-4B8C-83A1-F6EECF244321}">
                <p14:modId xmlns:p14="http://schemas.microsoft.com/office/powerpoint/2010/main" val="1103386490"/>
              </p:ext>
            </p:extLst>
          </p:nvPr>
        </p:nvGraphicFramePr>
        <p:xfrm>
          <a:off x="33888778" y="8948484"/>
          <a:ext cx="1843602" cy="2508214"/>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164" name="Chart 163"/>
          <p:cNvGraphicFramePr>
            <a:graphicFrameLocks/>
          </p:cNvGraphicFramePr>
          <p:nvPr>
            <p:extLst>
              <p:ext uri="{D42A27DB-BD31-4B8C-83A1-F6EECF244321}">
                <p14:modId xmlns:p14="http://schemas.microsoft.com/office/powerpoint/2010/main" val="375335447"/>
              </p:ext>
            </p:extLst>
          </p:nvPr>
        </p:nvGraphicFramePr>
        <p:xfrm>
          <a:off x="40456292" y="8948484"/>
          <a:ext cx="1883573" cy="2525393"/>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165" name="Chart 164"/>
          <p:cNvGraphicFramePr>
            <a:graphicFrameLocks/>
          </p:cNvGraphicFramePr>
          <p:nvPr>
            <p:extLst>
              <p:ext uri="{D42A27DB-BD31-4B8C-83A1-F6EECF244321}">
                <p14:modId xmlns:p14="http://schemas.microsoft.com/office/powerpoint/2010/main" val="703413626"/>
              </p:ext>
            </p:extLst>
          </p:nvPr>
        </p:nvGraphicFramePr>
        <p:xfrm>
          <a:off x="40849705" y="17234716"/>
          <a:ext cx="1820691" cy="2545368"/>
        </p:xfrm>
        <a:graphic>
          <a:graphicData uri="http://schemas.openxmlformats.org/drawingml/2006/chart">
            <c:chart xmlns:c="http://schemas.openxmlformats.org/drawingml/2006/chart" xmlns:r="http://schemas.openxmlformats.org/officeDocument/2006/relationships" r:id="rId24"/>
          </a:graphicData>
        </a:graphic>
      </p:graphicFrame>
    </p:spTree>
    <p:extLst>
      <p:ext uri="{BB962C8B-B14F-4D97-AF65-F5344CB8AC3E}">
        <p14:creationId xmlns:p14="http://schemas.microsoft.com/office/powerpoint/2010/main" val="1197409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5939</TotalTime>
  <Words>1312</Words>
  <Application>Microsoft Macintosh PowerPoint</Application>
  <PresentationFormat>Custom</PresentationFormat>
  <Paragraphs>102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Bookman Old Style</vt:lpstr>
      <vt:lpstr>Calibri</vt:lpstr>
      <vt:lpstr>Calibri Light</vt:lpstr>
      <vt:lpstr>Gill Sans MT Italic</vt:lpstr>
      <vt:lpstr>Symbol</vt:lpstr>
      <vt:lpstr>Wingdings</vt:lpstr>
      <vt:lpstr>Arial</vt:lpstr>
      <vt:lpstr>Office Theme</vt:lpstr>
      <vt:lpstr>Alternative splicing of CaV2.2 pre-mRNA influences fear conditioning in females</vt:lpstr>
    </vt:vector>
  </TitlesOfParts>
  <Company>UW-Eau Claire</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Flottum, Sydney Noelle</dc:creator>
  <cp:lastModifiedBy>Alexandra Bunda</cp:lastModifiedBy>
  <cp:revision>276</cp:revision>
  <cp:lastPrinted>2017-04-07T19:50:28Z</cp:lastPrinted>
  <dcterms:created xsi:type="dcterms:W3CDTF">2015-01-29T15:27:06Z</dcterms:created>
  <dcterms:modified xsi:type="dcterms:W3CDTF">2017-04-10T14:38:34Z</dcterms:modified>
</cp:coreProperties>
</file>