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erien Monareh" initials="AM" lastIdx="2" clrIdx="0">
    <p:extLst>
      <p:ext uri="{19B8F6BF-5375-455C-9EA6-DF929625EA0E}">
        <p15:presenceInfo xmlns:p15="http://schemas.microsoft.com/office/powerpoint/2012/main" userId="ccdea84829754c2f" providerId="Windows Live"/>
      </p:ext>
    </p:extLst>
  </p:cmAuthor>
  <p:cmAuthor id="2" name="Auderien G Monareh" initials="AGM" lastIdx="1" clrIdx="1">
    <p:extLst>
      <p:ext uri="{19B8F6BF-5375-455C-9EA6-DF929625EA0E}">
        <p15:presenceInfo xmlns:p15="http://schemas.microsoft.com/office/powerpoint/2012/main" userId="Auderien G Monar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94"/>
    <a:srgbClr val="F77A05"/>
    <a:srgbClr val="25374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64" autoAdjust="0"/>
    <p:restoredTop sz="94660"/>
  </p:normalViewPr>
  <p:slideViewPr>
    <p:cSldViewPr snapToGrid="0">
      <p:cViewPr>
        <p:scale>
          <a:sx n="22" d="100"/>
          <a:sy n="22" d="100"/>
        </p:scale>
        <p:origin x="904"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04689-A5A1-44F8-BEF5-241C1BB0FD64}" type="datetimeFigureOut">
              <a:rPr lang="en-US" smtClean="0"/>
              <a:t>2017-04-12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10468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04689-A5A1-44F8-BEF5-241C1BB0FD64}" type="datetimeFigureOut">
              <a:rPr lang="en-US" smtClean="0"/>
              <a:t>2017-04-12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165107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04689-A5A1-44F8-BEF5-241C1BB0FD64}" type="datetimeFigureOut">
              <a:rPr lang="en-US" smtClean="0"/>
              <a:t>2017-04-12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303846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04689-A5A1-44F8-BEF5-241C1BB0FD64}" type="datetimeFigureOut">
              <a:rPr lang="en-US" smtClean="0"/>
              <a:t>2017-04-12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212478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04689-A5A1-44F8-BEF5-241C1BB0FD64}" type="datetimeFigureOut">
              <a:rPr lang="en-US" smtClean="0"/>
              <a:t>2017-04-12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23505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04689-A5A1-44F8-BEF5-241C1BB0FD64}" type="datetimeFigureOut">
              <a:rPr lang="en-US" smtClean="0"/>
              <a:t>2017-04-12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258837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04689-A5A1-44F8-BEF5-241C1BB0FD64}" type="datetimeFigureOut">
              <a:rPr lang="en-US" smtClean="0"/>
              <a:t>2017-04-12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32810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04689-A5A1-44F8-BEF5-241C1BB0FD64}" type="datetimeFigureOut">
              <a:rPr lang="en-US" smtClean="0"/>
              <a:t>2017-04-12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37080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04689-A5A1-44F8-BEF5-241C1BB0FD64}" type="datetimeFigureOut">
              <a:rPr lang="en-US" smtClean="0"/>
              <a:t>2017-04-12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405181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26104689-A5A1-44F8-BEF5-241C1BB0FD64}" type="datetimeFigureOut">
              <a:rPr lang="en-US" smtClean="0"/>
              <a:t>2017-04-12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147071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26104689-A5A1-44F8-BEF5-241C1BB0FD64}" type="datetimeFigureOut">
              <a:rPr lang="en-US" smtClean="0"/>
              <a:t>2017-04-12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DC8A-7FA2-466C-B461-DF7AC44D4A28}" type="slidenum">
              <a:rPr lang="en-US" smtClean="0"/>
              <a:t>‹#›</a:t>
            </a:fld>
            <a:endParaRPr lang="en-US"/>
          </a:p>
        </p:txBody>
      </p:sp>
    </p:spTree>
    <p:extLst>
      <p:ext uri="{BB962C8B-B14F-4D97-AF65-F5344CB8AC3E}">
        <p14:creationId xmlns:p14="http://schemas.microsoft.com/office/powerpoint/2010/main" val="217546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6104689-A5A1-44F8-BEF5-241C1BB0FD64}" type="datetimeFigureOut">
              <a:rPr lang="en-US" smtClean="0"/>
              <a:t>2017-04-12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D78DC8A-7FA2-466C-B461-DF7AC44D4A28}" type="slidenum">
              <a:rPr lang="en-US" smtClean="0"/>
              <a:t>‹#›</a:t>
            </a:fld>
            <a:endParaRPr lang="en-US"/>
          </a:p>
        </p:txBody>
      </p:sp>
    </p:spTree>
    <p:extLst>
      <p:ext uri="{BB962C8B-B14F-4D97-AF65-F5344CB8AC3E}">
        <p14:creationId xmlns:p14="http://schemas.microsoft.com/office/powerpoint/2010/main" val="1692953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197"/>
            <a:ext cx="43891200" cy="4706638"/>
          </a:xfrm>
          <a:prstGeom prst="rect">
            <a:avLst/>
          </a:prstGeom>
          <a:solidFill>
            <a:srgbClr val="003F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p:nvPr/>
        </p:nvSpPr>
        <p:spPr>
          <a:xfrm>
            <a:off x="0" y="4568841"/>
            <a:ext cx="43891200" cy="1002890"/>
          </a:xfrm>
          <a:prstGeom prst="rect">
            <a:avLst/>
          </a:prstGeom>
          <a:solidFill>
            <a:srgbClr val="25374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solidFill>
                  <a:schemeClr val="bg1"/>
                </a:solidFill>
              </a:rPr>
              <a:t>Department of Computer Science | University of New Hampshire | Durham, NH</a:t>
            </a:r>
            <a:endParaRPr lang="en-US" sz="4800" dirty="0"/>
          </a:p>
        </p:txBody>
      </p:sp>
      <p:sp>
        <p:nvSpPr>
          <p:cNvPr id="6" name="Title 3"/>
          <p:cNvSpPr txBox="1">
            <a:spLocks/>
          </p:cNvSpPr>
          <p:nvPr/>
        </p:nvSpPr>
        <p:spPr>
          <a:xfrm>
            <a:off x="1072073" y="885292"/>
            <a:ext cx="27235245" cy="2846040"/>
          </a:xfrm>
          <a:prstGeom prst="rect">
            <a:avLst/>
          </a:prstGeom>
        </p:spPr>
        <p:txBody>
          <a:bodyPr vert="horz" lIns="91440" tIns="91440" rIns="91440" bIns="9144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r>
              <a:rPr lang="en-US" sz="19000" dirty="0">
                <a:solidFill>
                  <a:schemeClr val="bg1"/>
                </a:solidFill>
                <a:latin typeface="+mn-lt"/>
              </a:rPr>
              <a:t>K-12 Data Collection Portal</a:t>
            </a:r>
          </a:p>
        </p:txBody>
      </p:sp>
      <p:cxnSp>
        <p:nvCxnSpPr>
          <p:cNvPr id="12" name="Straight Connector 11"/>
          <p:cNvCxnSpPr/>
          <p:nvPr/>
        </p:nvCxnSpPr>
        <p:spPr>
          <a:xfrm>
            <a:off x="0" y="4568841"/>
            <a:ext cx="43891200" cy="0"/>
          </a:xfrm>
          <a:prstGeom prst="line">
            <a:avLst/>
          </a:prstGeom>
          <a:ln w="101600">
            <a:solidFill>
              <a:srgbClr val="F77A05"/>
            </a:solidFill>
          </a:ln>
        </p:spPr>
        <p:style>
          <a:lnRef idx="1">
            <a:schemeClr val="accent2"/>
          </a:lnRef>
          <a:fillRef idx="0">
            <a:schemeClr val="accent2"/>
          </a:fillRef>
          <a:effectRef idx="0">
            <a:schemeClr val="accent2"/>
          </a:effectRef>
          <a:fontRef idx="minor">
            <a:schemeClr val="tx1"/>
          </a:fontRef>
        </p:style>
      </p:cxnSp>
      <p:grpSp>
        <p:nvGrpSpPr>
          <p:cNvPr id="2" name="Group 1"/>
          <p:cNvGrpSpPr/>
          <p:nvPr/>
        </p:nvGrpSpPr>
        <p:grpSpPr>
          <a:xfrm>
            <a:off x="800280" y="6095898"/>
            <a:ext cx="12801600" cy="1292860"/>
            <a:chOff x="1493520" y="7906187"/>
            <a:chExt cx="12801600" cy="1292860"/>
          </a:xfrm>
        </p:grpSpPr>
        <p:grpSp>
          <p:nvGrpSpPr>
            <p:cNvPr id="16" name="Group 15"/>
            <p:cNvGrpSpPr/>
            <p:nvPr/>
          </p:nvGrpSpPr>
          <p:grpSpPr>
            <a:xfrm>
              <a:off x="1493520" y="7906187"/>
              <a:ext cx="12801600" cy="1292860"/>
              <a:chOff x="1493520" y="8642554"/>
              <a:chExt cx="12801600" cy="1292860"/>
            </a:xfrm>
            <a:solidFill>
              <a:srgbClr val="253746"/>
            </a:solidFill>
          </p:grpSpPr>
          <p:sp>
            <p:nvSpPr>
              <p:cNvPr id="10" name="Rectangle 9"/>
              <p:cNvSpPr/>
              <p:nvPr/>
            </p:nvSpPr>
            <p:spPr>
              <a:xfrm>
                <a:off x="1493520" y="8642554"/>
                <a:ext cx="12801600" cy="1280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493520" y="9935414"/>
                <a:ext cx="12801600" cy="0"/>
              </a:xfrm>
              <a:prstGeom prst="line">
                <a:avLst/>
              </a:prstGeom>
              <a:grpFill/>
              <a:ln w="76200">
                <a:solidFill>
                  <a:srgbClr val="F77A05"/>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93520" y="7949339"/>
              <a:ext cx="12801600" cy="1107996"/>
            </a:xfrm>
            <a:prstGeom prst="rect">
              <a:avLst/>
            </a:prstGeom>
            <a:noFill/>
          </p:spPr>
          <p:txBody>
            <a:bodyPr wrap="square" lIns="182880" rIns="182880" rtlCol="0">
              <a:spAutoFit/>
            </a:bodyPr>
            <a:lstStyle/>
            <a:p>
              <a:r>
                <a:rPr lang="en-US" sz="6600" dirty="0">
                  <a:solidFill>
                    <a:schemeClr val="bg1"/>
                  </a:solidFill>
                </a:rPr>
                <a:t>Background and Motivation</a:t>
              </a:r>
            </a:p>
          </p:txBody>
        </p:sp>
      </p:grpSp>
      <p:sp>
        <p:nvSpPr>
          <p:cNvPr id="8" name="TextBox 7"/>
          <p:cNvSpPr txBox="1"/>
          <p:nvPr/>
        </p:nvSpPr>
        <p:spPr>
          <a:xfrm>
            <a:off x="1006759" y="9428843"/>
            <a:ext cx="12801600" cy="5632311"/>
          </a:xfrm>
          <a:prstGeom prst="rect">
            <a:avLst/>
          </a:prstGeom>
          <a:noFill/>
        </p:spPr>
        <p:txBody>
          <a:bodyPr wrap="square" rtlCol="0">
            <a:spAutoFit/>
          </a:bodyPr>
          <a:lstStyle/>
          <a:p>
            <a:r>
              <a:rPr lang="en-US" sz="3600" dirty="0"/>
              <a:t>New Hampshire School Connectivity Initiative (NHSCI)</a:t>
            </a:r>
          </a:p>
          <a:p>
            <a:pPr marL="685800" indent="-685800">
              <a:buFont typeface="Arial" panose="020B0604020202020204" pitchFamily="34" charset="0"/>
              <a:buChar char="•"/>
            </a:pPr>
            <a:r>
              <a:rPr lang="en-US" sz="3600" dirty="0"/>
              <a:t>Aims to provide fiber optic internet connectivity to all K-12 schools in NH</a:t>
            </a:r>
          </a:p>
          <a:p>
            <a:pPr marL="685800" indent="-685800">
              <a:buFont typeface="Arial" panose="020B0604020202020204" pitchFamily="34" charset="0"/>
              <a:buChar char="•"/>
            </a:pPr>
            <a:r>
              <a:rPr lang="en-US" sz="3600" dirty="0"/>
              <a:t>Goal: 100 </a:t>
            </a:r>
            <a:r>
              <a:rPr lang="en-US" sz="3600" dirty="0" err="1"/>
              <a:t>Mbps</a:t>
            </a:r>
            <a:r>
              <a:rPr lang="en-US" sz="3600" dirty="0"/>
              <a:t> per student by 2020</a:t>
            </a:r>
          </a:p>
          <a:p>
            <a:pPr marL="685800" indent="-685800">
              <a:buFont typeface="Arial" panose="020B0604020202020204" pitchFamily="34" charset="0"/>
              <a:buChar char="•"/>
            </a:pPr>
            <a:r>
              <a:rPr lang="en-US" sz="3600" dirty="0"/>
              <a:t>Utilize E-Rate funding and alleviate price disparity between school districts</a:t>
            </a:r>
          </a:p>
          <a:p>
            <a:endParaRPr lang="en-US" sz="3600" dirty="0"/>
          </a:p>
          <a:p>
            <a:r>
              <a:rPr lang="en-US" sz="3600" dirty="0"/>
              <a:t>This K-12 Data Collection Portal will be utilized to help the NHSCI administrators make decisions concerning broadband for K-12 schools.</a:t>
            </a:r>
          </a:p>
        </p:txBody>
      </p:sp>
      <p:grpSp>
        <p:nvGrpSpPr>
          <p:cNvPr id="30" name="Group 29"/>
          <p:cNvGrpSpPr/>
          <p:nvPr/>
        </p:nvGrpSpPr>
        <p:grpSpPr>
          <a:xfrm>
            <a:off x="800280" y="21659320"/>
            <a:ext cx="12801600" cy="1292860"/>
            <a:chOff x="1493520" y="19945442"/>
            <a:chExt cx="12801600" cy="1292860"/>
          </a:xfrm>
        </p:grpSpPr>
        <p:grpSp>
          <p:nvGrpSpPr>
            <p:cNvPr id="26" name="Group 25"/>
            <p:cNvGrpSpPr/>
            <p:nvPr/>
          </p:nvGrpSpPr>
          <p:grpSpPr>
            <a:xfrm>
              <a:off x="1493520" y="19945442"/>
              <a:ext cx="12801600" cy="1292860"/>
              <a:chOff x="1493520" y="8642554"/>
              <a:chExt cx="12801600" cy="1292860"/>
            </a:xfrm>
            <a:solidFill>
              <a:srgbClr val="253746"/>
            </a:solidFill>
          </p:grpSpPr>
          <p:sp>
            <p:nvSpPr>
              <p:cNvPr id="27" name="Rectangle 26"/>
              <p:cNvSpPr/>
              <p:nvPr/>
            </p:nvSpPr>
            <p:spPr>
              <a:xfrm>
                <a:off x="1493520" y="8642554"/>
                <a:ext cx="12801600" cy="1280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93520" y="9935414"/>
                <a:ext cx="12801600" cy="0"/>
              </a:xfrm>
              <a:prstGeom prst="line">
                <a:avLst/>
              </a:prstGeom>
              <a:grpFill/>
              <a:ln w="76200">
                <a:solidFill>
                  <a:srgbClr val="F77A05"/>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493520" y="19985357"/>
              <a:ext cx="12801600" cy="1107996"/>
            </a:xfrm>
            <a:prstGeom prst="rect">
              <a:avLst/>
            </a:prstGeom>
            <a:noFill/>
          </p:spPr>
          <p:txBody>
            <a:bodyPr wrap="square" lIns="182880" rIns="182880" rtlCol="0">
              <a:spAutoFit/>
            </a:bodyPr>
            <a:lstStyle/>
            <a:p>
              <a:r>
                <a:rPr lang="en-US" sz="6600" dirty="0">
                  <a:solidFill>
                    <a:schemeClr val="bg1"/>
                  </a:solidFill>
                </a:rPr>
                <a:t>Design Considerations</a:t>
              </a:r>
            </a:p>
          </p:txBody>
        </p:sp>
      </p:grpSp>
      <p:sp>
        <p:nvSpPr>
          <p:cNvPr id="31" name="TextBox 30"/>
          <p:cNvSpPr txBox="1"/>
          <p:nvPr/>
        </p:nvSpPr>
        <p:spPr>
          <a:xfrm>
            <a:off x="800280" y="23265340"/>
            <a:ext cx="12801600" cy="8956298"/>
          </a:xfrm>
          <a:prstGeom prst="rect">
            <a:avLst/>
          </a:prstGeom>
          <a:noFill/>
        </p:spPr>
        <p:txBody>
          <a:bodyPr wrap="square" rtlCol="0">
            <a:spAutoFit/>
          </a:bodyPr>
          <a:lstStyle/>
          <a:p>
            <a:r>
              <a:rPr lang="en-US" sz="3600" dirty="0"/>
              <a:t>End Users</a:t>
            </a:r>
          </a:p>
          <a:p>
            <a:pPr marL="685800" indent="-685800">
              <a:buFont typeface="Arial" panose="020B0604020202020204" pitchFamily="34" charset="0"/>
              <a:buChar char="•"/>
            </a:pPr>
            <a:r>
              <a:rPr lang="en-US" sz="3600" dirty="0"/>
              <a:t>SAU/District/School Technical Directors</a:t>
            </a:r>
          </a:p>
          <a:p>
            <a:pPr marL="685800" indent="-685800">
              <a:buFont typeface="Arial" panose="020B0604020202020204" pitchFamily="34" charset="0"/>
              <a:buChar char="•"/>
            </a:pPr>
            <a:r>
              <a:rPr lang="en-US" sz="3600" dirty="0"/>
              <a:t>NHSCI Leaders</a:t>
            </a:r>
          </a:p>
          <a:p>
            <a:pPr marL="685800" indent="-685800">
              <a:buFont typeface="Arial" panose="020B0604020202020204" pitchFamily="34" charset="0"/>
              <a:buChar char="•"/>
            </a:pPr>
            <a:r>
              <a:rPr lang="en-US" sz="3600" dirty="0"/>
              <a:t>State Legislators</a:t>
            </a:r>
          </a:p>
          <a:p>
            <a:endParaRPr lang="en-US" sz="3600" dirty="0"/>
          </a:p>
          <a:p>
            <a:r>
              <a:rPr lang="en-US" sz="3600" dirty="0"/>
              <a:t>Needs a user-friendly interface to:</a:t>
            </a:r>
          </a:p>
          <a:p>
            <a:pPr marL="685800" indent="-685800">
              <a:buFont typeface="Arial" panose="020B0604020202020204" pitchFamily="34" charset="0"/>
              <a:buChar char="•"/>
            </a:pPr>
            <a:r>
              <a:rPr lang="en-US" sz="3600" dirty="0"/>
              <a:t>Collect data from end users</a:t>
            </a:r>
          </a:p>
          <a:p>
            <a:pPr marL="685800" indent="-685800">
              <a:buFont typeface="Arial" panose="020B0604020202020204" pitchFamily="34" charset="0"/>
              <a:buChar char="•"/>
            </a:pPr>
            <a:r>
              <a:rPr lang="en-US" sz="3600" dirty="0"/>
              <a:t>Visualize data in an aesthetically pleasing and informative way</a:t>
            </a:r>
          </a:p>
          <a:p>
            <a:pPr marL="685800" indent="-685800">
              <a:buFont typeface="Arial" panose="020B0604020202020204" pitchFamily="34" charset="0"/>
              <a:buChar char="•"/>
            </a:pPr>
            <a:r>
              <a:rPr lang="en-US" sz="3600" dirty="0"/>
              <a:t>Be as intuitive as possible as users have varying levels of technical knowledge</a:t>
            </a:r>
          </a:p>
          <a:p>
            <a:endParaRPr lang="en-US" sz="3600" dirty="0"/>
          </a:p>
          <a:p>
            <a:r>
              <a:rPr lang="en-US" sz="3600" dirty="0"/>
              <a:t>Mobile friendly</a:t>
            </a:r>
          </a:p>
          <a:p>
            <a:pPr marL="571500" indent="-571500">
              <a:buFont typeface="Arial" panose="020B0604020202020204" pitchFamily="34" charset="0"/>
              <a:buChar char="•"/>
            </a:pPr>
            <a:r>
              <a:rPr lang="en-US" sz="3600" dirty="0"/>
              <a:t>Technical directors may not have the time to sit down at a computer to fill in the form</a:t>
            </a:r>
          </a:p>
          <a:p>
            <a:pPr marL="571500" indent="-571500">
              <a:buFont typeface="Arial" panose="020B0604020202020204" pitchFamily="34" charset="0"/>
              <a:buChar char="•"/>
            </a:pPr>
            <a:r>
              <a:rPr lang="en-US" sz="3600" dirty="0"/>
              <a:t>Tablets and mobile devices are commonly issued to technical directors, so they are readily available to access the portal</a:t>
            </a:r>
          </a:p>
        </p:txBody>
      </p:sp>
      <p:grpSp>
        <p:nvGrpSpPr>
          <p:cNvPr id="32" name="Group 31"/>
          <p:cNvGrpSpPr/>
          <p:nvPr/>
        </p:nvGrpSpPr>
        <p:grpSpPr>
          <a:xfrm>
            <a:off x="30053278" y="6090118"/>
            <a:ext cx="12801600" cy="1292860"/>
            <a:chOff x="1493520" y="19945442"/>
            <a:chExt cx="12801600" cy="1292860"/>
          </a:xfrm>
        </p:grpSpPr>
        <p:grpSp>
          <p:nvGrpSpPr>
            <p:cNvPr id="33" name="Group 32"/>
            <p:cNvGrpSpPr/>
            <p:nvPr/>
          </p:nvGrpSpPr>
          <p:grpSpPr>
            <a:xfrm>
              <a:off x="1493520" y="19945442"/>
              <a:ext cx="12801600" cy="1292860"/>
              <a:chOff x="1493520" y="8642554"/>
              <a:chExt cx="12801600" cy="1292860"/>
            </a:xfrm>
            <a:solidFill>
              <a:srgbClr val="253746"/>
            </a:solidFill>
          </p:grpSpPr>
          <p:sp>
            <p:nvSpPr>
              <p:cNvPr id="35" name="Rectangle 34"/>
              <p:cNvSpPr/>
              <p:nvPr/>
            </p:nvSpPr>
            <p:spPr>
              <a:xfrm>
                <a:off x="1493520" y="8642554"/>
                <a:ext cx="12801600" cy="1280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1493520" y="9935414"/>
                <a:ext cx="12801600" cy="0"/>
              </a:xfrm>
              <a:prstGeom prst="line">
                <a:avLst/>
              </a:prstGeom>
              <a:grpFill/>
              <a:ln w="76200">
                <a:solidFill>
                  <a:srgbClr val="F77A05"/>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493520" y="19952077"/>
              <a:ext cx="12801600" cy="1107996"/>
            </a:xfrm>
            <a:prstGeom prst="rect">
              <a:avLst/>
            </a:prstGeom>
            <a:noFill/>
          </p:spPr>
          <p:txBody>
            <a:bodyPr wrap="square" lIns="182880" rIns="182880" rtlCol="0">
              <a:spAutoFit/>
            </a:bodyPr>
            <a:lstStyle/>
            <a:p>
              <a:r>
                <a:rPr lang="en-US" sz="6600" dirty="0">
                  <a:solidFill>
                    <a:schemeClr val="bg1"/>
                  </a:solidFill>
                </a:rPr>
                <a:t>Database Schema</a:t>
              </a:r>
              <a:endParaRPr lang="en-US" sz="7200" dirty="0">
                <a:solidFill>
                  <a:schemeClr val="bg1"/>
                </a:solidFill>
              </a:endParaRPr>
            </a:p>
          </p:txBody>
        </p:sp>
      </p:grpSp>
      <p:pic>
        <p:nvPicPr>
          <p:cNvPr id="1026" name="Picture 2" descr="https://dl.boxcloud.com/api/2.0/internal_files/144628145969/versions/154082178865/representations/png_paged_2048x2048/content/1.png?access_token=1!SjUdc8qyA7mHGlcTr5lmEmrC79xA2r2xBwQhfukK0OWQISMNp0A9pw92yajloQUudu2sC4d_S8Vjptigao_Yg7-Fflo90IHPj9JDueVk0aQBqjJRDLdWFWtENLvzRWBpfh3VOOtchPS6kv692PYaSszjBP2ddKLqjcJB1lJ3XZgTbb08XcuTCdxtjZ-fOPWHESR1PNpQw-bFkAe0-nJ52_IgZZGisp2smbr3OX7s0WkyYjWMLAZk7EInFzgofmFEZHK2FJKWIlPUvUuZHn3h2M5fOgBtnmoL_v8SMQf40Bq5eAF1epOxM86KCJXm7jOXvDv6ztHkfXEk3ryg7tQmI_fNxnmjnQawjMKLK1hV19ynvWc1YLDiKvSyrrpp29l5adUQcaamprmPTujD&amp;box_client_name=Box%20Content%20Preview&amp;box_client_version=0.1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1255" y="7796272"/>
            <a:ext cx="6275191" cy="10508251"/>
          </a:xfrm>
          <a:prstGeom prst="rect">
            <a:avLst/>
          </a:prstGeom>
          <a:solidFill>
            <a:srgbClr val="FFFFFF">
              <a:shade val="85000"/>
            </a:srgbClr>
          </a:solidFill>
          <a:ln w="38100" cap="sq">
            <a:solidFill>
              <a:srgbClr val="003F94"/>
            </a:solidFill>
            <a:miter lim="800000"/>
          </a:ln>
          <a:effectLst>
            <a:outerShdw blurRad="55000" dist="18000" dir="5400000" algn="tl" rotWithShape="0">
              <a:srgbClr val="000000">
                <a:alpha val="40000"/>
              </a:srgbClr>
            </a:outerShdw>
          </a:effectLst>
          <a:extLst/>
        </p:spPr>
      </p:pic>
      <p:sp>
        <p:nvSpPr>
          <p:cNvPr id="41" name="TextBox 40"/>
          <p:cNvSpPr txBox="1"/>
          <p:nvPr/>
        </p:nvSpPr>
        <p:spPr>
          <a:xfrm>
            <a:off x="30053278" y="7689048"/>
            <a:ext cx="6008249" cy="9510296"/>
          </a:xfrm>
          <a:prstGeom prst="rect">
            <a:avLst/>
          </a:prstGeom>
          <a:noFill/>
        </p:spPr>
        <p:txBody>
          <a:bodyPr wrap="square" rtlCol="0">
            <a:spAutoFit/>
          </a:bodyPr>
          <a:lstStyle/>
          <a:p>
            <a:r>
              <a:rPr lang="en-US" sz="3600" dirty="0"/>
              <a:t>Operational Database</a:t>
            </a:r>
          </a:p>
          <a:p>
            <a:pPr marL="571500" indent="-571500">
              <a:buFont typeface="Arial" panose="020B0604020202020204" pitchFamily="34" charset="0"/>
              <a:buChar char="•"/>
            </a:pPr>
            <a:r>
              <a:rPr lang="en-US" sz="3600" dirty="0"/>
              <a:t>Normalized</a:t>
            </a:r>
          </a:p>
          <a:p>
            <a:pPr marL="571500" indent="-571500">
              <a:buFont typeface="Arial" panose="020B0604020202020204" pitchFamily="34" charset="0"/>
              <a:buChar char="•"/>
            </a:pPr>
            <a:r>
              <a:rPr lang="en-US" sz="3600" dirty="0"/>
              <a:t>Optimizes speed of query</a:t>
            </a:r>
          </a:p>
          <a:p>
            <a:pPr marL="571500" indent="-571500">
              <a:buFont typeface="Arial" panose="020B0604020202020204" pitchFamily="34" charset="0"/>
              <a:buChar char="•"/>
            </a:pPr>
            <a:r>
              <a:rPr lang="en-US" sz="3600" dirty="0"/>
              <a:t>Day-to-day input</a:t>
            </a:r>
          </a:p>
          <a:p>
            <a:pPr marL="571500" indent="-571500">
              <a:buFont typeface="Arial" panose="020B0604020202020204" pitchFamily="34" charset="0"/>
              <a:buChar char="•"/>
            </a:pPr>
            <a:r>
              <a:rPr lang="en-US" sz="3600" dirty="0"/>
              <a:t>What we initially designed</a:t>
            </a:r>
          </a:p>
          <a:p>
            <a:pPr marL="571500" indent="-571500">
              <a:buFont typeface="Arial" panose="020B0604020202020204" pitchFamily="34" charset="0"/>
              <a:buChar char="•"/>
            </a:pPr>
            <a:endParaRPr lang="en-US" sz="3600" dirty="0"/>
          </a:p>
          <a:p>
            <a:r>
              <a:rPr lang="en-US" sz="3600" dirty="0"/>
              <a:t>Analytical Database</a:t>
            </a:r>
          </a:p>
          <a:p>
            <a:pPr marL="571500" indent="-571500">
              <a:buFont typeface="Arial" panose="020B0604020202020204" pitchFamily="34" charset="0"/>
              <a:buChar char="•"/>
            </a:pPr>
            <a:r>
              <a:rPr lang="en-US" sz="3600" dirty="0"/>
              <a:t>Not normalized</a:t>
            </a:r>
          </a:p>
          <a:p>
            <a:pPr marL="571500" indent="-571500">
              <a:buFont typeface="Arial" panose="020B0604020202020204" pitchFamily="34" charset="0"/>
              <a:buChar char="•"/>
            </a:pPr>
            <a:r>
              <a:rPr lang="en-US" sz="3600" dirty="0"/>
              <a:t>Might have redundancy</a:t>
            </a:r>
          </a:p>
          <a:p>
            <a:pPr marL="571500" indent="-571500">
              <a:buFont typeface="Arial" panose="020B0604020202020204" pitchFamily="34" charset="0"/>
              <a:buChar char="•"/>
            </a:pPr>
            <a:r>
              <a:rPr lang="en-US" sz="3600" dirty="0"/>
              <a:t>“Data warehouse”</a:t>
            </a:r>
          </a:p>
          <a:p>
            <a:pPr marL="571500" indent="-571500">
              <a:buFont typeface="Arial" panose="020B0604020202020204" pitchFamily="34" charset="0"/>
              <a:buChar char="•"/>
            </a:pPr>
            <a:r>
              <a:rPr lang="en-US" sz="3600" dirty="0"/>
              <a:t>What we needed</a:t>
            </a:r>
          </a:p>
          <a:p>
            <a:pPr marL="571500" indent="-571500">
              <a:buFont typeface="Arial" panose="020B0604020202020204" pitchFamily="34" charset="0"/>
              <a:buChar char="•"/>
            </a:pPr>
            <a:endParaRPr lang="en-US" sz="3600" dirty="0"/>
          </a:p>
          <a:p>
            <a:r>
              <a:rPr lang="en-US" sz="3600" dirty="0"/>
              <a:t>We are not frequently updating the database (i.e., we are storing static data). Therefore, there is no need for an operational database.</a:t>
            </a:r>
          </a:p>
        </p:txBody>
      </p:sp>
      <p:grpSp>
        <p:nvGrpSpPr>
          <p:cNvPr id="42" name="Group 41"/>
          <p:cNvGrpSpPr/>
          <p:nvPr/>
        </p:nvGrpSpPr>
        <p:grpSpPr>
          <a:xfrm>
            <a:off x="30053278" y="19060901"/>
            <a:ext cx="12801600" cy="1292860"/>
            <a:chOff x="1493520" y="8642554"/>
            <a:chExt cx="12801600" cy="1292860"/>
          </a:xfrm>
        </p:grpSpPr>
        <p:sp>
          <p:nvSpPr>
            <p:cNvPr id="43" name="Rectangle 42"/>
            <p:cNvSpPr/>
            <p:nvPr/>
          </p:nvSpPr>
          <p:spPr>
            <a:xfrm>
              <a:off x="1493520" y="8642554"/>
              <a:ext cx="12801600" cy="1280160"/>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a:t>Future</a:t>
              </a:r>
            </a:p>
          </p:txBody>
        </p:sp>
        <p:cxnSp>
          <p:nvCxnSpPr>
            <p:cNvPr id="48" name="Straight Connector 47"/>
            <p:cNvCxnSpPr/>
            <p:nvPr/>
          </p:nvCxnSpPr>
          <p:spPr>
            <a:xfrm>
              <a:off x="1493520" y="9935414"/>
              <a:ext cx="12801600" cy="0"/>
            </a:xfrm>
            <a:prstGeom prst="line">
              <a:avLst/>
            </a:prstGeom>
            <a:ln w="76200">
              <a:solidFill>
                <a:srgbClr val="F77A05"/>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0053278" y="20612803"/>
            <a:ext cx="12801600" cy="6186309"/>
          </a:xfrm>
          <a:prstGeom prst="rect">
            <a:avLst/>
          </a:prstGeom>
          <a:noFill/>
        </p:spPr>
        <p:txBody>
          <a:bodyPr wrap="square" rtlCol="0">
            <a:spAutoFit/>
          </a:bodyPr>
          <a:lstStyle/>
          <a:p>
            <a:r>
              <a:rPr lang="en-US" sz="3600" dirty="0"/>
              <a:t>Beta testing to begin during 2018 E-Rate filing season.</a:t>
            </a:r>
          </a:p>
          <a:p>
            <a:endParaRPr lang="en-US" sz="3600" dirty="0"/>
          </a:p>
          <a:p>
            <a:r>
              <a:rPr lang="en-US" sz="3600" dirty="0"/>
              <a:t>Future Uses</a:t>
            </a:r>
          </a:p>
          <a:p>
            <a:pPr marL="571500" indent="-571500">
              <a:buFont typeface="Arial" panose="020B0604020202020204" pitchFamily="34" charset="0"/>
              <a:buChar char="•"/>
            </a:pPr>
            <a:r>
              <a:rPr lang="en-US" sz="3600" dirty="0"/>
              <a:t>Scope may be able to be extended to a nationwide data collection system for E-Rate Funding</a:t>
            </a:r>
          </a:p>
          <a:p>
            <a:pPr marL="571500" indent="-571500">
              <a:buFont typeface="Arial" panose="020B0604020202020204" pitchFamily="34" charset="0"/>
              <a:buChar char="•"/>
            </a:pPr>
            <a:r>
              <a:rPr lang="en-US" sz="3600" dirty="0"/>
              <a:t>Portal could be adapted to collect data from other community anchor institutions</a:t>
            </a:r>
          </a:p>
          <a:p>
            <a:endParaRPr lang="en-US" sz="3600" dirty="0"/>
          </a:p>
          <a:p>
            <a:r>
              <a:rPr lang="en-US" sz="3600" dirty="0"/>
              <a:t>Future Features</a:t>
            </a:r>
          </a:p>
          <a:p>
            <a:pPr marL="571500" indent="-571500">
              <a:buFont typeface="Arial" panose="020B0604020202020204" pitchFamily="34" charset="0"/>
              <a:buChar char="•"/>
            </a:pPr>
            <a:r>
              <a:rPr lang="en-US" sz="3600" dirty="0"/>
              <a:t>Exported data can be filtered based on needs for analysis</a:t>
            </a:r>
          </a:p>
          <a:p>
            <a:pPr marL="571500" indent="-571500">
              <a:buFont typeface="Arial" panose="020B0604020202020204" pitchFamily="34" charset="0"/>
              <a:buChar char="•"/>
            </a:pPr>
            <a:r>
              <a:rPr lang="en-US" sz="3600" dirty="0"/>
              <a:t>Data visualization available through web portal</a:t>
            </a:r>
          </a:p>
        </p:txBody>
      </p:sp>
      <p:sp>
        <p:nvSpPr>
          <p:cNvPr id="3" name="TextBox 2"/>
          <p:cNvSpPr txBox="1"/>
          <p:nvPr/>
        </p:nvSpPr>
        <p:spPr>
          <a:xfrm>
            <a:off x="32507589" y="2528435"/>
            <a:ext cx="10961202" cy="1754326"/>
          </a:xfrm>
          <a:prstGeom prst="rect">
            <a:avLst/>
          </a:prstGeom>
          <a:noFill/>
        </p:spPr>
        <p:txBody>
          <a:bodyPr wrap="square" rtlCol="0">
            <a:spAutoFit/>
          </a:bodyPr>
          <a:lstStyle/>
          <a:p>
            <a:pPr algn="ctr"/>
            <a:r>
              <a:rPr lang="en-US" sz="3600" b="1" dirty="0">
                <a:solidFill>
                  <a:srgbClr val="F77A05"/>
                </a:solidFill>
              </a:rPr>
              <a:t>--</a:t>
            </a:r>
          </a:p>
          <a:p>
            <a:r>
              <a:rPr lang="en-US" sz="3600" dirty="0">
                <a:solidFill>
                  <a:schemeClr val="bg1"/>
                </a:solidFill>
              </a:rPr>
              <a:t>Sponsored by Scott </a:t>
            </a:r>
            <a:r>
              <a:rPr lang="en-US" sz="3600" dirty="0" err="1">
                <a:solidFill>
                  <a:schemeClr val="bg1"/>
                </a:solidFill>
              </a:rPr>
              <a:t>Valcourt</a:t>
            </a:r>
            <a:r>
              <a:rPr lang="en-US" sz="3600" dirty="0">
                <a:solidFill>
                  <a:schemeClr val="bg1"/>
                </a:solidFill>
              </a:rPr>
              <a:t> and Brian Shepperd</a:t>
            </a:r>
          </a:p>
          <a:p>
            <a:r>
              <a:rPr lang="en-US" sz="3600" dirty="0">
                <a:solidFill>
                  <a:schemeClr val="bg1"/>
                </a:solidFill>
              </a:rPr>
              <a:t>Advised by Collette Powers</a:t>
            </a:r>
          </a:p>
        </p:txBody>
      </p:sp>
      <p:sp>
        <p:nvSpPr>
          <p:cNvPr id="38" name="TextBox 37"/>
          <p:cNvSpPr txBox="1"/>
          <p:nvPr/>
        </p:nvSpPr>
        <p:spPr>
          <a:xfrm>
            <a:off x="32507590" y="247200"/>
            <a:ext cx="10961202" cy="2308324"/>
          </a:xfrm>
          <a:prstGeom prst="rect">
            <a:avLst/>
          </a:prstGeom>
          <a:noFill/>
        </p:spPr>
        <p:txBody>
          <a:bodyPr wrap="square" rtlCol="0">
            <a:spAutoFit/>
          </a:bodyPr>
          <a:lstStyle/>
          <a:p>
            <a:r>
              <a:rPr lang="en-US" sz="4800" dirty="0">
                <a:solidFill>
                  <a:schemeClr val="bg1"/>
                </a:solidFill>
              </a:rPr>
              <a:t>Matthew Arroyo, Sebastian Coraccio, Charles McNaughton, Auderien Monareh, David San Antonio, Tiffany Winn</a:t>
            </a:r>
          </a:p>
        </p:txBody>
      </p:sp>
      <p:pic>
        <p:nvPicPr>
          <p:cNvPr id="13" name="Picture 12"/>
          <p:cNvPicPr>
            <a:picLocks noChangeAspect="1"/>
          </p:cNvPicPr>
          <p:nvPr/>
        </p:nvPicPr>
        <p:blipFill rotWithShape="1">
          <a:blip r:embed="rId3"/>
          <a:srcRect t="14125" b="44669"/>
          <a:stretch/>
        </p:blipFill>
        <p:spPr>
          <a:xfrm>
            <a:off x="14781782" y="8196416"/>
            <a:ext cx="8838848" cy="3457329"/>
          </a:xfrm>
          <a:prstGeom prst="rect">
            <a:avLst/>
          </a:prstGeom>
          <a:ln w="38100">
            <a:solidFill>
              <a:srgbClr val="003F94"/>
            </a:solidFill>
          </a:ln>
        </p:spPr>
      </p:pic>
      <p:pic>
        <p:nvPicPr>
          <p:cNvPr id="18" name="Picture 17"/>
          <p:cNvPicPr>
            <a:picLocks noChangeAspect="1"/>
          </p:cNvPicPr>
          <p:nvPr/>
        </p:nvPicPr>
        <p:blipFill rotWithShape="1">
          <a:blip r:embed="rId4"/>
          <a:srcRect t="12806" b="42068"/>
          <a:stretch/>
        </p:blipFill>
        <p:spPr>
          <a:xfrm>
            <a:off x="14781781" y="26101493"/>
            <a:ext cx="7724258" cy="3308717"/>
          </a:xfrm>
          <a:prstGeom prst="rect">
            <a:avLst/>
          </a:prstGeom>
          <a:ln w="38100">
            <a:solidFill>
              <a:srgbClr val="003F94"/>
            </a:solidFill>
          </a:ln>
        </p:spPr>
      </p:pic>
      <p:pic>
        <p:nvPicPr>
          <p:cNvPr id="15" name="Picture 14"/>
          <p:cNvPicPr>
            <a:picLocks noChangeAspect="1"/>
          </p:cNvPicPr>
          <p:nvPr/>
        </p:nvPicPr>
        <p:blipFill rotWithShape="1">
          <a:blip r:embed="rId5"/>
          <a:srcRect t="12026" b="27659"/>
          <a:stretch/>
        </p:blipFill>
        <p:spPr>
          <a:xfrm>
            <a:off x="18832509" y="12577563"/>
            <a:ext cx="10151034" cy="5811751"/>
          </a:xfrm>
          <a:prstGeom prst="rect">
            <a:avLst/>
          </a:prstGeom>
          <a:ln w="38100">
            <a:solidFill>
              <a:srgbClr val="003F94"/>
            </a:solidFill>
          </a:ln>
        </p:spPr>
      </p:pic>
      <p:pic>
        <p:nvPicPr>
          <p:cNvPr id="17" name="Picture 16"/>
          <p:cNvPicPr>
            <a:picLocks noChangeAspect="1"/>
          </p:cNvPicPr>
          <p:nvPr/>
        </p:nvPicPr>
        <p:blipFill rotWithShape="1">
          <a:blip r:embed="rId6"/>
          <a:srcRect t="11502" b="24930"/>
          <a:stretch/>
        </p:blipFill>
        <p:spPr>
          <a:xfrm>
            <a:off x="14781782" y="19260008"/>
            <a:ext cx="9996311" cy="6031793"/>
          </a:xfrm>
          <a:prstGeom prst="rect">
            <a:avLst/>
          </a:prstGeom>
          <a:ln w="38100">
            <a:solidFill>
              <a:srgbClr val="003F94"/>
            </a:solidFill>
          </a:ln>
        </p:spPr>
      </p:pic>
      <p:pic>
        <p:nvPicPr>
          <p:cNvPr id="37" name="Picture 36"/>
          <p:cNvPicPr>
            <a:picLocks noChangeAspect="1"/>
          </p:cNvPicPr>
          <p:nvPr/>
        </p:nvPicPr>
        <p:blipFill>
          <a:blip r:embed="rId7"/>
          <a:stretch>
            <a:fillRect/>
          </a:stretch>
        </p:blipFill>
        <p:spPr>
          <a:xfrm>
            <a:off x="5972426" y="15271293"/>
            <a:ext cx="7592878" cy="5902229"/>
          </a:xfrm>
          <a:prstGeom prst="rect">
            <a:avLst/>
          </a:prstGeom>
          <a:ln w="38100">
            <a:solidFill>
              <a:srgbClr val="003F94"/>
            </a:solidFill>
          </a:ln>
        </p:spPr>
      </p:pic>
      <p:grpSp>
        <p:nvGrpSpPr>
          <p:cNvPr id="51" name="Group 50"/>
          <p:cNvGrpSpPr/>
          <p:nvPr/>
        </p:nvGrpSpPr>
        <p:grpSpPr>
          <a:xfrm>
            <a:off x="14781782" y="6062634"/>
            <a:ext cx="14091593" cy="1292860"/>
            <a:chOff x="1493520" y="19945442"/>
            <a:chExt cx="12801600" cy="1292860"/>
          </a:xfrm>
        </p:grpSpPr>
        <p:grpSp>
          <p:nvGrpSpPr>
            <p:cNvPr id="52" name="Group 51"/>
            <p:cNvGrpSpPr/>
            <p:nvPr/>
          </p:nvGrpSpPr>
          <p:grpSpPr>
            <a:xfrm>
              <a:off x="1493520" y="19945442"/>
              <a:ext cx="12801600" cy="1292860"/>
              <a:chOff x="1493520" y="8642554"/>
              <a:chExt cx="12801600" cy="1292860"/>
            </a:xfrm>
            <a:solidFill>
              <a:srgbClr val="253746"/>
            </a:solidFill>
          </p:grpSpPr>
          <p:sp>
            <p:nvSpPr>
              <p:cNvPr id="54" name="Rectangle 53"/>
              <p:cNvSpPr/>
              <p:nvPr/>
            </p:nvSpPr>
            <p:spPr>
              <a:xfrm>
                <a:off x="1493520" y="8642554"/>
                <a:ext cx="12801600" cy="1280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1493520" y="9935414"/>
                <a:ext cx="12801600" cy="0"/>
              </a:xfrm>
              <a:prstGeom prst="line">
                <a:avLst/>
              </a:prstGeom>
              <a:grpFill/>
              <a:ln w="76200">
                <a:solidFill>
                  <a:srgbClr val="F77A05"/>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1493520" y="19985357"/>
              <a:ext cx="12801600" cy="1107996"/>
            </a:xfrm>
            <a:prstGeom prst="rect">
              <a:avLst/>
            </a:prstGeom>
            <a:noFill/>
          </p:spPr>
          <p:txBody>
            <a:bodyPr wrap="square" lIns="182880" rIns="182880" rtlCol="0">
              <a:spAutoFit/>
            </a:bodyPr>
            <a:lstStyle/>
            <a:p>
              <a:r>
                <a:rPr lang="en-US" sz="6600" dirty="0">
                  <a:solidFill>
                    <a:schemeClr val="bg1"/>
                  </a:solidFill>
                </a:rPr>
                <a:t>Portal Components</a:t>
              </a:r>
              <a:endParaRPr lang="en-US" sz="7200" dirty="0">
                <a:solidFill>
                  <a:schemeClr val="bg1"/>
                </a:solidFill>
              </a:endParaRPr>
            </a:p>
          </p:txBody>
        </p:sp>
      </p:gr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10903" y="655328"/>
            <a:ext cx="2483946" cy="3281302"/>
          </a:xfrm>
          <a:prstGeom prst="rect">
            <a:avLst/>
          </a:prstGeom>
        </p:spPr>
      </p:pic>
      <p:pic>
        <p:nvPicPr>
          <p:cNvPr id="1034" name="Picture 10" descr="#GoOpen N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3457" y="7691960"/>
            <a:ext cx="5958119" cy="157805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10"/>
          <a:stretch>
            <a:fillRect/>
          </a:stretch>
        </p:blipFill>
        <p:spPr>
          <a:xfrm>
            <a:off x="23935386" y="26156940"/>
            <a:ext cx="4925199" cy="3173097"/>
          </a:xfrm>
          <a:prstGeom prst="rect">
            <a:avLst/>
          </a:prstGeom>
          <a:ln w="38100">
            <a:solidFill>
              <a:srgbClr val="003F94"/>
            </a:solidFill>
          </a:ln>
        </p:spPr>
      </p:pic>
      <p:sp>
        <p:nvSpPr>
          <p:cNvPr id="63" name="TextBox 62"/>
          <p:cNvSpPr txBox="1"/>
          <p:nvPr/>
        </p:nvSpPr>
        <p:spPr>
          <a:xfrm>
            <a:off x="24161827" y="8770918"/>
            <a:ext cx="4711548" cy="2308324"/>
          </a:xfrm>
          <a:prstGeom prst="rect">
            <a:avLst/>
          </a:prstGeom>
          <a:noFill/>
        </p:spPr>
        <p:txBody>
          <a:bodyPr wrap="square" rtlCol="0">
            <a:spAutoFit/>
          </a:bodyPr>
          <a:lstStyle/>
          <a:p>
            <a:r>
              <a:rPr lang="en-US" sz="3600" b="1" i="1" dirty="0"/>
              <a:t>Login Page</a:t>
            </a:r>
          </a:p>
          <a:p>
            <a:r>
              <a:rPr lang="en-US" sz="3600" i="1" dirty="0"/>
              <a:t>Users log in with school, district, or SAU ID and their password.</a:t>
            </a:r>
          </a:p>
        </p:txBody>
      </p:sp>
      <p:sp>
        <p:nvSpPr>
          <p:cNvPr id="64" name="TextBox 63"/>
          <p:cNvSpPr txBox="1"/>
          <p:nvPr/>
        </p:nvSpPr>
        <p:spPr>
          <a:xfrm>
            <a:off x="14717847" y="13808270"/>
            <a:ext cx="3968359" cy="3416320"/>
          </a:xfrm>
          <a:prstGeom prst="rect">
            <a:avLst/>
          </a:prstGeom>
          <a:noFill/>
        </p:spPr>
        <p:txBody>
          <a:bodyPr wrap="square" rtlCol="0">
            <a:spAutoFit/>
          </a:bodyPr>
          <a:lstStyle/>
          <a:p>
            <a:r>
              <a:rPr lang="en-US" sz="3600" b="1" i="1" dirty="0"/>
              <a:t>School Selection</a:t>
            </a:r>
          </a:p>
          <a:p>
            <a:r>
              <a:rPr lang="en-US" sz="3600" i="1" dirty="0"/>
              <a:t>ID type determines which schools are displayed. User selects school to edit.</a:t>
            </a:r>
          </a:p>
        </p:txBody>
      </p:sp>
      <p:sp>
        <p:nvSpPr>
          <p:cNvPr id="65" name="TextBox 64"/>
          <p:cNvSpPr txBox="1"/>
          <p:nvPr/>
        </p:nvSpPr>
        <p:spPr>
          <a:xfrm>
            <a:off x="25020846" y="19483244"/>
            <a:ext cx="3852529" cy="5632311"/>
          </a:xfrm>
          <a:prstGeom prst="rect">
            <a:avLst/>
          </a:prstGeom>
          <a:noFill/>
        </p:spPr>
        <p:txBody>
          <a:bodyPr wrap="square" rtlCol="0">
            <a:spAutoFit/>
          </a:bodyPr>
          <a:lstStyle/>
          <a:p>
            <a:r>
              <a:rPr lang="en-US" sz="3600" b="1" i="1" dirty="0"/>
              <a:t>School Details </a:t>
            </a:r>
          </a:p>
          <a:p>
            <a:r>
              <a:rPr lang="en-US" sz="3600" i="1" dirty="0"/>
              <a:t>Data from database is displayed per school year. Users are able to update and save new data. Database can be exported as a CSV file.</a:t>
            </a:r>
          </a:p>
        </p:txBody>
      </p:sp>
      <p:sp>
        <p:nvSpPr>
          <p:cNvPr id="66" name="TextBox 65"/>
          <p:cNvSpPr txBox="1"/>
          <p:nvPr/>
        </p:nvSpPr>
        <p:spPr>
          <a:xfrm>
            <a:off x="14781781" y="29538406"/>
            <a:ext cx="7444225" cy="2862322"/>
          </a:xfrm>
          <a:prstGeom prst="rect">
            <a:avLst/>
          </a:prstGeom>
          <a:noFill/>
        </p:spPr>
        <p:txBody>
          <a:bodyPr wrap="square" rtlCol="0">
            <a:spAutoFit/>
          </a:bodyPr>
          <a:lstStyle/>
          <a:p>
            <a:r>
              <a:rPr lang="en-US" sz="3600" b="1" i="1" dirty="0"/>
              <a:t>Contact Us</a:t>
            </a:r>
          </a:p>
          <a:p>
            <a:r>
              <a:rPr lang="en-US" sz="3600" i="1" dirty="0"/>
              <a:t>Users are able to contact the website administrator through this e-mail form to retrieve passwords, submit bugs, or ask general questions.</a:t>
            </a:r>
          </a:p>
        </p:txBody>
      </p:sp>
      <p:sp>
        <p:nvSpPr>
          <p:cNvPr id="67" name="TextBox 66"/>
          <p:cNvSpPr txBox="1"/>
          <p:nvPr/>
        </p:nvSpPr>
        <p:spPr>
          <a:xfrm>
            <a:off x="23821560" y="29538406"/>
            <a:ext cx="5039025" cy="2862322"/>
          </a:xfrm>
          <a:prstGeom prst="rect">
            <a:avLst/>
          </a:prstGeom>
          <a:noFill/>
        </p:spPr>
        <p:txBody>
          <a:bodyPr wrap="square" rtlCol="0">
            <a:spAutoFit/>
          </a:bodyPr>
          <a:lstStyle/>
          <a:p>
            <a:r>
              <a:rPr lang="en-US" sz="3600" b="1" i="1" dirty="0"/>
              <a:t>Password Change</a:t>
            </a:r>
          </a:p>
          <a:p>
            <a:r>
              <a:rPr lang="en-US" sz="3600" i="1" dirty="0"/>
              <a:t>Initial login using predetermined credentials will prompt password change.</a:t>
            </a:r>
          </a:p>
        </p:txBody>
      </p:sp>
      <p:sp>
        <p:nvSpPr>
          <p:cNvPr id="68" name="TextBox 67"/>
          <p:cNvSpPr txBox="1"/>
          <p:nvPr/>
        </p:nvSpPr>
        <p:spPr>
          <a:xfrm>
            <a:off x="1006759" y="15193061"/>
            <a:ext cx="4512779" cy="6186309"/>
          </a:xfrm>
          <a:prstGeom prst="rect">
            <a:avLst/>
          </a:prstGeom>
          <a:noFill/>
        </p:spPr>
        <p:txBody>
          <a:bodyPr wrap="square" rtlCol="0">
            <a:spAutoFit/>
          </a:bodyPr>
          <a:lstStyle/>
          <a:p>
            <a:r>
              <a:rPr lang="en-US" sz="3600" dirty="0"/>
              <a:t>Initial data consisted of 10 worksheets, the largest having 47 columns and 513 rows. This data was collected via phone calls to all individual school technical directors, proving to be too time-consuming and inefficient.</a:t>
            </a:r>
          </a:p>
        </p:txBody>
      </p:sp>
      <p:grpSp>
        <p:nvGrpSpPr>
          <p:cNvPr id="69" name="Group 68"/>
          <p:cNvGrpSpPr/>
          <p:nvPr/>
        </p:nvGrpSpPr>
        <p:grpSpPr>
          <a:xfrm>
            <a:off x="30053278" y="27299130"/>
            <a:ext cx="12801600" cy="1292860"/>
            <a:chOff x="1493520" y="8642554"/>
            <a:chExt cx="12801600" cy="1292860"/>
          </a:xfrm>
        </p:grpSpPr>
        <p:sp>
          <p:nvSpPr>
            <p:cNvPr id="70" name="Rectangle 69"/>
            <p:cNvSpPr/>
            <p:nvPr/>
          </p:nvSpPr>
          <p:spPr>
            <a:xfrm>
              <a:off x="1493520" y="8642554"/>
              <a:ext cx="12801600" cy="1280160"/>
            </a:xfrm>
            <a:prstGeom prst="rect">
              <a:avLst/>
            </a:prstGeom>
            <a:solidFill>
              <a:srgbClr val="25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a:t>Technologies Utilized</a:t>
              </a:r>
            </a:p>
          </p:txBody>
        </p:sp>
        <p:cxnSp>
          <p:nvCxnSpPr>
            <p:cNvPr id="71" name="Straight Connector 70"/>
            <p:cNvCxnSpPr/>
            <p:nvPr/>
          </p:nvCxnSpPr>
          <p:spPr>
            <a:xfrm>
              <a:off x="1493520" y="9935414"/>
              <a:ext cx="12801600" cy="0"/>
            </a:xfrm>
            <a:prstGeom prst="line">
              <a:avLst/>
            </a:prstGeom>
            <a:ln w="76200">
              <a:solidFill>
                <a:srgbClr val="F77A05"/>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2226203" y="29079308"/>
            <a:ext cx="8455749" cy="3262216"/>
            <a:chOff x="31814678" y="29012971"/>
            <a:chExt cx="8455749" cy="3262216"/>
          </a:xfrm>
        </p:grpSpPr>
        <p:pic>
          <p:nvPicPr>
            <p:cNvPr id="23" name="Graphic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814678" y="30903587"/>
              <a:ext cx="1366136" cy="1371600"/>
            </a:xfrm>
            <a:prstGeom prst="rect">
              <a:avLst/>
            </a:prstGeom>
          </p:spPr>
        </p:pic>
        <p:pic>
          <p:nvPicPr>
            <p:cNvPr id="25" name="Graphic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493926" y="30903587"/>
              <a:ext cx="972178" cy="1371600"/>
            </a:xfrm>
            <a:prstGeom prst="rect">
              <a:avLst/>
            </a:prstGeom>
          </p:spPr>
        </p:pic>
        <p:pic>
          <p:nvPicPr>
            <p:cNvPr id="39" name="Graphic 3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914375" y="30903587"/>
              <a:ext cx="1371600" cy="1371600"/>
            </a:xfrm>
            <a:prstGeom prst="rect">
              <a:avLst/>
            </a:prstGeom>
          </p:spPr>
        </p:pic>
        <p:pic>
          <p:nvPicPr>
            <p:cNvPr id="44" name="Graphic 4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674055" y="30903587"/>
              <a:ext cx="2539603" cy="1371600"/>
            </a:xfrm>
            <a:prstGeom prst="rect">
              <a:avLst/>
            </a:prstGeom>
          </p:spPr>
        </p:pic>
        <p:pic>
          <p:nvPicPr>
            <p:cNvPr id="50" name="Graphic 4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388765" y="30852172"/>
              <a:ext cx="1371600" cy="1371600"/>
            </a:xfrm>
            <a:prstGeom prst="rect">
              <a:avLst/>
            </a:prstGeom>
          </p:spPr>
        </p:pic>
        <p:pic>
          <p:nvPicPr>
            <p:cNvPr id="81" name="Graphic 8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022464" y="29012971"/>
              <a:ext cx="4494882" cy="1371600"/>
            </a:xfrm>
            <a:prstGeom prst="rect">
              <a:avLst/>
            </a:prstGeom>
          </p:spPr>
        </p:pic>
        <p:pic>
          <p:nvPicPr>
            <p:cNvPr id="82" name="Graphic 81"/>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6887463" y="29051572"/>
              <a:ext cx="3382964" cy="1371600"/>
            </a:xfrm>
            <a:prstGeom prst="rect">
              <a:avLst/>
            </a:prstGeom>
          </p:spPr>
        </p:pic>
      </p:grpSp>
    </p:spTree>
    <p:extLst>
      <p:ext uri="{BB962C8B-B14F-4D97-AF65-F5344CB8AC3E}">
        <p14:creationId xmlns:p14="http://schemas.microsoft.com/office/powerpoint/2010/main" val="24805342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TotalTime>
  <Words>458</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Auderien Monareh</dc:creator>
  <cp:lastModifiedBy>Auderien G Monareh</cp:lastModifiedBy>
  <cp:revision>70</cp:revision>
  <dcterms:created xsi:type="dcterms:W3CDTF">2017-03-20T19:32:03Z</dcterms:created>
  <dcterms:modified xsi:type="dcterms:W3CDTF">2017-04-12T19:23:31Z</dcterms:modified>
</cp:coreProperties>
</file>