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374"/>
    <a:srgbClr val="324575"/>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5922" autoAdjust="0"/>
  </p:normalViewPr>
  <p:slideViewPr>
    <p:cSldViewPr snapToGrid="0" snapToObjects="1" showGuides="1">
      <p:cViewPr>
        <p:scale>
          <a:sx n="30" d="100"/>
          <a:sy n="30" d="100"/>
        </p:scale>
        <p:origin x="72" y="2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 id="2147483684"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1318033" y="6888877"/>
            <a:ext cx="9429750" cy="6494063"/>
          </a:xfrm>
        </p:spPr>
        <p:txBody>
          <a:bodyPr/>
          <a:lstStyle/>
          <a:p>
            <a:r>
              <a:rPr lang="en-US" sz="2800" dirty="0">
                <a:solidFill>
                  <a:schemeClr val="tx1"/>
                </a:solidFill>
              </a:rPr>
              <a:t>The Programming Assistance Center (PAC) helps students with their programming assignments. Students raise their hand to request for help. With a hand raised, the students are unable to continue debugging and developing their assignments. Additionally, there is no way to track the number of students in the PAC requesting help. The goal is to make the PAC more organized and efficient by implementing a web-based queue system to create a better work-flow for consultants. The help application is designed using the </a:t>
            </a:r>
            <a:r>
              <a:rPr lang="en-US" sz="2800" dirty="0" err="1">
                <a:solidFill>
                  <a:schemeClr val="tx1"/>
                </a:solidFill>
              </a:rPr>
              <a:t>Django</a:t>
            </a:r>
            <a:r>
              <a:rPr lang="en-US" sz="2800" dirty="0">
                <a:solidFill>
                  <a:schemeClr val="tx1"/>
                </a:solidFill>
              </a:rPr>
              <a:t> framework, including Python, JavaScript, HTML, and CSS. This help app will facilitate record keeping on student traffic in the PAC and allow administrators to make better predictions on PAC utilization based on statistical data. This system creates a virtual queue and allows students to continue to learn on their own with the knowledge that help is on the way.</a:t>
            </a:r>
          </a:p>
        </p:txBody>
      </p:sp>
      <p:sp>
        <p:nvSpPr>
          <p:cNvPr id="450" name="Text Placeholder 449"/>
          <p:cNvSpPr>
            <a:spLocks noGrp="1"/>
          </p:cNvSpPr>
          <p:nvPr>
            <p:ph type="body" sz="quarter" idx="11"/>
          </p:nvPr>
        </p:nvSpPr>
        <p:spPr>
          <a:xfrm>
            <a:off x="917742" y="6160074"/>
            <a:ext cx="10048875" cy="738656"/>
          </a:xfrm>
        </p:spPr>
        <p:txBody>
          <a:bodyPr/>
          <a:lstStyle/>
          <a:p>
            <a:r>
              <a:rPr lang="en-US" sz="3600" dirty="0">
                <a:latin typeface="Arial Black" panose="020B0A04020102020204" pitchFamily="34" charset="0"/>
              </a:rPr>
              <a:t>Abstract</a:t>
            </a:r>
          </a:p>
        </p:txBody>
      </p:sp>
      <p:sp>
        <p:nvSpPr>
          <p:cNvPr id="453" name="Text Placeholder 452"/>
          <p:cNvSpPr>
            <a:spLocks noGrp="1"/>
          </p:cNvSpPr>
          <p:nvPr>
            <p:ph type="body" sz="quarter" idx="20"/>
          </p:nvPr>
        </p:nvSpPr>
        <p:spPr>
          <a:xfrm>
            <a:off x="944584" y="13179049"/>
            <a:ext cx="9976017" cy="2235309"/>
          </a:xfrm>
        </p:spPr>
        <p:txBody>
          <a:bodyPr/>
          <a:lstStyle/>
          <a:p>
            <a:r>
              <a:rPr lang="en-US" dirty="0">
                <a:latin typeface="Arial Black" panose="020B0A04020102020204" pitchFamily="34" charset="0"/>
              </a:rPr>
              <a:t>Architecture</a:t>
            </a:r>
            <a:endParaRPr lang="en-US" dirty="0">
              <a:solidFill>
                <a:schemeClr val="bg2">
                  <a:lumMod val="25000"/>
                </a:schemeClr>
              </a:solidFill>
              <a:latin typeface="Arial Black" panose="020B0A04020102020204" pitchFamily="34" charset="0"/>
            </a:endParaRPr>
          </a:p>
        </p:txBody>
      </p:sp>
      <p:sp>
        <p:nvSpPr>
          <p:cNvPr id="454" name="Text Placeholder 453"/>
          <p:cNvSpPr>
            <a:spLocks noGrp="1"/>
          </p:cNvSpPr>
          <p:nvPr>
            <p:ph type="body" sz="quarter" idx="21"/>
          </p:nvPr>
        </p:nvSpPr>
        <p:spPr>
          <a:xfrm>
            <a:off x="11754140" y="7161656"/>
            <a:ext cx="9748840" cy="2419102"/>
          </a:xfrm>
        </p:spPr>
        <p:txBody>
          <a:bodyPr/>
          <a:lstStyle/>
          <a:p>
            <a:r>
              <a:rPr lang="en-US" sz="3200" u="sng" dirty="0">
                <a:solidFill>
                  <a:schemeClr val="tx1"/>
                </a:solidFill>
                <a:latin typeface="Arial Rounded MT Bold" panose="020F0704030504030204" pitchFamily="34" charset="0"/>
              </a:rPr>
              <a:t>User Interface</a:t>
            </a:r>
            <a:endParaRPr lang="en-US" sz="3200" dirty="0">
              <a:solidFill>
                <a:schemeClr val="tx1"/>
              </a:solidFill>
              <a:latin typeface="Arial Rounded MT Bold" panose="020F0704030504030204" pitchFamily="34" charset="0"/>
            </a:endParaRPr>
          </a:p>
          <a:p>
            <a:r>
              <a:rPr lang="en-US" sz="2800" b="1" dirty="0">
                <a:solidFill>
                  <a:schemeClr val="tx1"/>
                </a:solidFill>
              </a:rPr>
              <a:t>Log in/log out</a:t>
            </a:r>
            <a:r>
              <a:rPr lang="en-US" b="1" dirty="0">
                <a:solidFill>
                  <a:schemeClr val="tx1"/>
                </a:solidFill>
              </a:rPr>
              <a:t>: </a:t>
            </a:r>
          </a:p>
          <a:p>
            <a:r>
              <a:rPr lang="en-US" sz="2800" dirty="0">
                <a:solidFill>
                  <a:schemeClr val="tx1"/>
                </a:solidFill>
              </a:rPr>
              <a:t>Users enter their UNH ID and password to login and clicks the logout button in the navigation bar to logout.</a:t>
            </a:r>
            <a:endParaRPr lang="en-US" sz="2800" dirty="0"/>
          </a:p>
        </p:txBody>
      </p:sp>
      <p:sp>
        <p:nvSpPr>
          <p:cNvPr id="455" name="Text Placeholder 454"/>
          <p:cNvSpPr>
            <a:spLocks noGrp="1"/>
          </p:cNvSpPr>
          <p:nvPr>
            <p:ph type="body" sz="quarter" idx="22"/>
          </p:nvPr>
        </p:nvSpPr>
        <p:spPr>
          <a:xfrm>
            <a:off x="11454105" y="6141672"/>
            <a:ext cx="10048875" cy="754045"/>
          </a:xfrm>
        </p:spPr>
        <p:txBody>
          <a:bodyPr/>
          <a:lstStyle/>
          <a:p>
            <a:r>
              <a:rPr lang="en-US" sz="3600" dirty="0">
                <a:latin typeface="Arial Black" panose="020B0A04020102020204" pitchFamily="34" charset="0"/>
              </a:rPr>
              <a:t>Detailed</a:t>
            </a:r>
            <a:r>
              <a:rPr lang="en-US" dirty="0">
                <a:latin typeface="Arial Black" panose="020B0A04020102020204" pitchFamily="34" charset="0"/>
              </a:rPr>
              <a:t> Design</a:t>
            </a:r>
          </a:p>
        </p:txBody>
      </p:sp>
      <p:sp>
        <p:nvSpPr>
          <p:cNvPr id="456" name="Text Placeholder 455"/>
          <p:cNvSpPr>
            <a:spLocks noGrp="1"/>
          </p:cNvSpPr>
          <p:nvPr>
            <p:ph type="body" sz="quarter" idx="23"/>
          </p:nvPr>
        </p:nvSpPr>
        <p:spPr>
          <a:xfrm>
            <a:off x="22486822" y="6429007"/>
            <a:ext cx="9615779" cy="1902037"/>
          </a:xfrm>
        </p:spPr>
        <p:txBody>
          <a:bodyPr/>
          <a:lstStyle/>
          <a:p>
            <a:r>
              <a:rPr lang="en-US" sz="3200" b="1" dirty="0">
                <a:solidFill>
                  <a:schemeClr val="tx1"/>
                </a:solidFill>
              </a:rPr>
              <a:t>Statistics: </a:t>
            </a:r>
          </a:p>
          <a:p>
            <a:r>
              <a:rPr lang="en-US" sz="2800" dirty="0">
                <a:solidFill>
                  <a:schemeClr val="tx1"/>
                </a:solidFill>
              </a:rPr>
              <a:t>This view is only visible by superusers. This view displays the average queue size and wait time over a week. </a:t>
            </a:r>
            <a:endParaRPr lang="en-US" sz="2800" dirty="0"/>
          </a:p>
        </p:txBody>
      </p:sp>
      <p:sp>
        <p:nvSpPr>
          <p:cNvPr id="457" name="Text Placeholder 456"/>
          <p:cNvSpPr>
            <a:spLocks noGrp="1"/>
          </p:cNvSpPr>
          <p:nvPr>
            <p:ph type="body" sz="quarter" idx="24"/>
          </p:nvPr>
        </p:nvSpPr>
        <p:spPr>
          <a:xfrm>
            <a:off x="22644762" y="14091890"/>
            <a:ext cx="9637505" cy="2055939"/>
          </a:xfrm>
        </p:spPr>
        <p:txBody>
          <a:bodyPr/>
          <a:lstStyle/>
          <a:p>
            <a:pPr algn="l"/>
            <a:r>
              <a:rPr lang="en-US" sz="3200" u="none" dirty="0">
                <a:solidFill>
                  <a:schemeClr val="tx1"/>
                </a:solidFill>
                <a:latin typeface="Times New Roman" panose="02020603050405020304" pitchFamily="18" charset="0"/>
                <a:cs typeface="Times New Roman" panose="02020603050405020304" pitchFamily="18" charset="0"/>
              </a:rPr>
              <a:t>Leaderboards:</a:t>
            </a:r>
          </a:p>
          <a:p>
            <a:pPr algn="l"/>
            <a:r>
              <a:rPr lang="en-US" sz="2800" b="0" u="none" dirty="0">
                <a:solidFill>
                  <a:schemeClr val="tx1"/>
                </a:solidFill>
                <a:latin typeface="Times New Roman" panose="02020603050405020304" pitchFamily="18" charset="0"/>
                <a:cs typeface="Times New Roman" panose="02020603050405020304" pitchFamily="18" charset="0"/>
              </a:rPr>
              <a:t>This view is visible to everyone. This view displays a leaderboard of the top ten consultants who helped the most students and top ten students who required the most help. </a:t>
            </a:r>
            <a:endParaRPr lang="en-US" sz="2800" u="none" dirty="0">
              <a:latin typeface="Times New Roman" panose="02020603050405020304" pitchFamily="18" charset="0"/>
              <a:cs typeface="Times New Roman" panose="02020603050405020304" pitchFamily="18" charset="0"/>
            </a:endParaRPr>
          </a:p>
        </p:txBody>
      </p:sp>
      <p:sp>
        <p:nvSpPr>
          <p:cNvPr id="458" name="Text Placeholder 457"/>
          <p:cNvSpPr>
            <a:spLocks noGrp="1"/>
          </p:cNvSpPr>
          <p:nvPr>
            <p:ph type="body" sz="quarter" idx="25"/>
          </p:nvPr>
        </p:nvSpPr>
        <p:spPr>
          <a:xfrm>
            <a:off x="32681053" y="6268593"/>
            <a:ext cx="10047018" cy="1437308"/>
          </a:xfrm>
        </p:spPr>
        <p:txBody>
          <a:bodyPr/>
          <a:lstStyle/>
          <a:p>
            <a:r>
              <a:rPr lang="en-US" sz="3600" dirty="0">
                <a:latin typeface="Arial Black" panose="020B0A04020102020204" pitchFamily="34" charset="0"/>
              </a:rPr>
              <a:t>Queue Database Models</a:t>
            </a:r>
          </a:p>
          <a:p>
            <a:endParaRPr lang="en-US" u="none" dirty="0"/>
          </a:p>
        </p:txBody>
      </p:sp>
      <p:sp>
        <p:nvSpPr>
          <p:cNvPr id="459" name="Text Placeholder 458"/>
          <p:cNvSpPr>
            <a:spLocks noGrp="1"/>
          </p:cNvSpPr>
          <p:nvPr>
            <p:ph type="body" sz="quarter" idx="26"/>
          </p:nvPr>
        </p:nvSpPr>
        <p:spPr>
          <a:xfrm>
            <a:off x="33402572" y="7056339"/>
            <a:ext cx="9552497" cy="2646856"/>
          </a:xfrm>
        </p:spPr>
        <p:txBody>
          <a:bodyPr/>
          <a:lstStyle/>
          <a:p>
            <a:r>
              <a:rPr lang="en-US" sz="2800" dirty="0">
                <a:solidFill>
                  <a:schemeClr val="tx1"/>
                </a:solidFill>
              </a:rPr>
              <a:t>This figure shows the models that are used to create the user queue. Most of the models in this figure are “under the hood” meaning </a:t>
            </a:r>
            <a:r>
              <a:rPr lang="en-US" sz="2800" dirty="0" err="1">
                <a:solidFill>
                  <a:schemeClr val="tx1"/>
                </a:solidFill>
              </a:rPr>
              <a:t>Django</a:t>
            </a:r>
            <a:r>
              <a:rPr lang="en-US" sz="2800" dirty="0">
                <a:solidFill>
                  <a:schemeClr val="tx1"/>
                </a:solidFill>
              </a:rPr>
              <a:t> creates and manages these models in the database. </a:t>
            </a:r>
          </a:p>
          <a:p>
            <a:endParaRPr lang="en-US" dirty="0"/>
          </a:p>
        </p:txBody>
      </p:sp>
      <p:sp>
        <p:nvSpPr>
          <p:cNvPr id="460" name="Text Placeholder 459"/>
          <p:cNvSpPr>
            <a:spLocks noGrp="1"/>
          </p:cNvSpPr>
          <p:nvPr>
            <p:ph type="body" sz="quarter" idx="27"/>
          </p:nvPr>
        </p:nvSpPr>
        <p:spPr>
          <a:xfrm>
            <a:off x="32831973" y="19335319"/>
            <a:ext cx="10047018" cy="738656"/>
          </a:xfrm>
        </p:spPr>
        <p:txBody>
          <a:bodyPr/>
          <a:lstStyle/>
          <a:p>
            <a:r>
              <a:rPr lang="en-US" sz="3600" dirty="0">
                <a:latin typeface="Arial Black" panose="020B0A04020102020204" pitchFamily="34" charset="0"/>
              </a:rPr>
              <a:t>Statistics Database Models</a:t>
            </a:r>
          </a:p>
        </p:txBody>
      </p:sp>
      <p:sp>
        <p:nvSpPr>
          <p:cNvPr id="461" name="Text Placeholder 460"/>
          <p:cNvSpPr>
            <a:spLocks noGrp="1"/>
          </p:cNvSpPr>
          <p:nvPr>
            <p:ph type="body" sz="quarter" idx="28"/>
          </p:nvPr>
        </p:nvSpPr>
        <p:spPr>
          <a:xfrm>
            <a:off x="32976182" y="20073975"/>
            <a:ext cx="10052050" cy="3939518"/>
          </a:xfrm>
        </p:spPr>
        <p:txBody>
          <a:bodyPr/>
          <a:lstStyle/>
          <a:p>
            <a:r>
              <a:rPr lang="en-US" sz="2800" dirty="0">
                <a:solidFill>
                  <a:schemeClr val="tx1"/>
                </a:solidFill>
              </a:rPr>
              <a:t>This figure shows the models that are used to populate the leaderboard and statistics views. All of these models are created by the developer and automatically stored in the database by Django. “</a:t>
            </a:r>
            <a:r>
              <a:rPr lang="en-US" sz="2800" dirty="0" err="1">
                <a:solidFill>
                  <a:schemeClr val="tx1"/>
                </a:solidFill>
              </a:rPr>
              <a:t>AutoField</a:t>
            </a:r>
            <a:r>
              <a:rPr lang="en-US" sz="2800" dirty="0">
                <a:solidFill>
                  <a:schemeClr val="tx1"/>
                </a:solidFill>
              </a:rPr>
              <a:t>” means that Django creates it. “</a:t>
            </a:r>
            <a:r>
              <a:rPr lang="en-US" sz="2800" dirty="0" err="1">
                <a:solidFill>
                  <a:schemeClr val="tx1"/>
                </a:solidFill>
              </a:rPr>
              <a:t>ForeignKey</a:t>
            </a:r>
            <a:r>
              <a:rPr lang="en-US" sz="2800" dirty="0">
                <a:solidFill>
                  <a:schemeClr val="tx1"/>
                </a:solidFill>
              </a:rPr>
              <a:t>” is used to represent a Many-to-One relationship. So, a model with a “</a:t>
            </a:r>
            <a:r>
              <a:rPr lang="en-US" sz="2800" dirty="0" err="1">
                <a:solidFill>
                  <a:schemeClr val="tx1"/>
                </a:solidFill>
              </a:rPr>
              <a:t>ForeignKey</a:t>
            </a:r>
            <a:r>
              <a:rPr lang="en-US" sz="2800" dirty="0">
                <a:solidFill>
                  <a:schemeClr val="tx1"/>
                </a:solidFill>
              </a:rPr>
              <a:t>” field signifies that the model is or will be part of a set in a different model.</a:t>
            </a:r>
          </a:p>
          <a:p>
            <a:endParaRPr lang="en-US" dirty="0"/>
          </a:p>
        </p:txBody>
      </p:sp>
      <p:sp>
        <p:nvSpPr>
          <p:cNvPr id="464" name="Text Placeholder 463"/>
          <p:cNvSpPr>
            <a:spLocks noGrp="1"/>
          </p:cNvSpPr>
          <p:nvPr>
            <p:ph type="body" sz="quarter" idx="30"/>
          </p:nvPr>
        </p:nvSpPr>
        <p:spPr>
          <a:xfrm rot="10800000" flipV="1">
            <a:off x="1512033" y="18821003"/>
            <a:ext cx="8886825" cy="14028434"/>
          </a:xfrm>
        </p:spPr>
        <p:txBody>
          <a:bodyPr/>
          <a:lstStyle/>
          <a:p>
            <a:pPr marL="342900" indent="-342900">
              <a:buFont typeface="Wingdings" panose="05000000000000000000" pitchFamily="2" charset="2"/>
              <a:buChar char="Ø"/>
            </a:pPr>
            <a:r>
              <a:rPr lang="en-US" sz="2800" dirty="0" err="1">
                <a:solidFill>
                  <a:schemeClr val="tx1"/>
                </a:solidFill>
              </a:rPr>
              <a:t>Django</a:t>
            </a:r>
            <a:r>
              <a:rPr lang="en-US" sz="2800" dirty="0">
                <a:solidFill>
                  <a:schemeClr val="tx1"/>
                </a:solidFill>
              </a:rPr>
              <a:t> Framework </a:t>
            </a:r>
          </a:p>
          <a:p>
            <a:r>
              <a:rPr lang="en-US" sz="2800" dirty="0">
                <a:solidFill>
                  <a:schemeClr val="tx1"/>
                </a:solidFill>
              </a:rPr>
              <a:t>A Django-based application consists of models, templates and views with additional data processing components. </a:t>
            </a:r>
          </a:p>
          <a:p>
            <a:pPr marL="342900" indent="-342900">
              <a:buFont typeface="Wingdings" panose="05000000000000000000" pitchFamily="2" charset="2"/>
              <a:buChar char="Ø"/>
            </a:pPr>
            <a:r>
              <a:rPr lang="en-US" sz="2800" dirty="0">
                <a:solidFill>
                  <a:schemeClr val="tx1"/>
                </a:solidFill>
              </a:rPr>
              <a:t>Programming Languages </a:t>
            </a:r>
          </a:p>
          <a:p>
            <a:r>
              <a:rPr lang="en-US" sz="2800" dirty="0">
                <a:solidFill>
                  <a:schemeClr val="tx1"/>
                </a:solidFill>
              </a:rPr>
              <a:t>Django is built using Python, which is an interpreted high level programming language that supports object-oriented programming. Templates consist of HTML code with tags.</a:t>
            </a:r>
          </a:p>
          <a:p>
            <a:pPr marL="342900" indent="-342900">
              <a:buFont typeface="Wingdings" panose="05000000000000000000" pitchFamily="2" charset="2"/>
              <a:buChar char="Ø"/>
            </a:pPr>
            <a:r>
              <a:rPr lang="en-US" sz="2800" dirty="0">
                <a:solidFill>
                  <a:schemeClr val="tx1"/>
                </a:solidFill>
              </a:rPr>
              <a:t>Models, Templates, and Views</a:t>
            </a:r>
          </a:p>
          <a:p>
            <a:r>
              <a:rPr lang="en-US" sz="2800" dirty="0">
                <a:solidFill>
                  <a:schemeClr val="tx1"/>
                </a:solidFill>
              </a:rPr>
              <a:t>Models describe the logical grouping of data and functionality, like classes in the model-view-controller pattern. Templates define the look of the user interfaces of a </a:t>
            </a:r>
            <a:r>
              <a:rPr lang="en-US" sz="2800" dirty="0" err="1">
                <a:solidFill>
                  <a:schemeClr val="tx1"/>
                </a:solidFill>
              </a:rPr>
              <a:t>Django</a:t>
            </a:r>
            <a:r>
              <a:rPr lang="en-US" sz="2800" dirty="0">
                <a:solidFill>
                  <a:schemeClr val="tx1"/>
                </a:solidFill>
              </a:rPr>
              <a:t> application . Views define the structure of a </a:t>
            </a:r>
            <a:r>
              <a:rPr lang="en-US" sz="2800" dirty="0" err="1">
                <a:solidFill>
                  <a:schemeClr val="tx1"/>
                </a:solidFill>
              </a:rPr>
              <a:t>Django</a:t>
            </a:r>
            <a:r>
              <a:rPr lang="en-US" sz="2800" dirty="0">
                <a:solidFill>
                  <a:schemeClr val="tx1"/>
                </a:solidFill>
              </a:rPr>
              <a:t> application. </a:t>
            </a:r>
          </a:p>
          <a:p>
            <a:pPr marL="457200" indent="-457200">
              <a:buFont typeface="Wingdings" panose="05000000000000000000" pitchFamily="2" charset="2"/>
              <a:buChar char="Ø"/>
            </a:pPr>
            <a:r>
              <a:rPr lang="en-US" sz="2800" dirty="0">
                <a:solidFill>
                  <a:schemeClr val="tx1"/>
                </a:solidFill>
              </a:rPr>
              <a:t>Request Processing</a:t>
            </a:r>
          </a:p>
          <a:p>
            <a:r>
              <a:rPr lang="en-US" sz="2800" dirty="0">
                <a:solidFill>
                  <a:schemeClr val="tx1"/>
                </a:solidFill>
              </a:rPr>
              <a:t>The way a user interacts with a web application can be described as a sequence of requests from the user to the application, each followed by a response of the application. </a:t>
            </a:r>
          </a:p>
          <a:p>
            <a:pPr marL="457200" indent="-457200">
              <a:buFont typeface="Wingdings" panose="05000000000000000000" pitchFamily="2" charset="2"/>
              <a:buChar char="Ø"/>
            </a:pPr>
            <a:r>
              <a:rPr lang="en-US" sz="2800" dirty="0">
                <a:solidFill>
                  <a:schemeClr val="tx1"/>
                </a:solidFill>
              </a:rPr>
              <a:t>Celery: Distributed Task Queue </a:t>
            </a:r>
          </a:p>
          <a:p>
            <a:r>
              <a:rPr lang="en-US" sz="2800" dirty="0">
                <a:solidFill>
                  <a:schemeClr val="tx1"/>
                </a:solidFill>
              </a:rPr>
              <a:t>Celery is an asynchronous task queue/job queue based on distributed message passing.</a:t>
            </a:r>
          </a:p>
          <a:p>
            <a:pPr marL="342900" indent="-342900">
              <a:buFont typeface="Wingdings" panose="05000000000000000000" pitchFamily="2" charset="2"/>
              <a:buChar char="Ø"/>
            </a:pPr>
            <a:r>
              <a:rPr lang="en-US" sz="2800" dirty="0">
                <a:solidFill>
                  <a:schemeClr val="tx1"/>
                </a:solidFill>
              </a:rPr>
              <a:t>Server Information </a:t>
            </a:r>
          </a:p>
          <a:p>
            <a:r>
              <a:rPr lang="en-US" sz="2800" dirty="0">
                <a:solidFill>
                  <a:schemeClr val="tx1"/>
                </a:solidFill>
              </a:rPr>
              <a:t>The project is running on an apache webserver running on a </a:t>
            </a:r>
            <a:r>
              <a:rPr lang="en-US" sz="2800" dirty="0" err="1">
                <a:solidFill>
                  <a:schemeClr val="tx1"/>
                </a:solidFill>
              </a:rPr>
              <a:t>linux</a:t>
            </a:r>
            <a:r>
              <a:rPr lang="en-US" sz="2800" dirty="0">
                <a:solidFill>
                  <a:schemeClr val="tx1"/>
                </a:solidFill>
              </a:rPr>
              <a:t>(Fedora 23) server.</a:t>
            </a:r>
          </a:p>
          <a:p>
            <a:pPr marL="342900" indent="-342900">
              <a:buFont typeface="Wingdings" panose="05000000000000000000" pitchFamily="2" charset="2"/>
              <a:buChar char="Ø"/>
            </a:pPr>
            <a:r>
              <a:rPr lang="en-US" sz="2800" dirty="0">
                <a:solidFill>
                  <a:schemeClr val="tx1"/>
                </a:solidFill>
              </a:rPr>
              <a:t>Development </a:t>
            </a:r>
          </a:p>
          <a:p>
            <a:r>
              <a:rPr lang="en-US" sz="2800" dirty="0">
                <a:solidFill>
                  <a:schemeClr val="tx1"/>
                </a:solidFill>
              </a:rPr>
              <a:t>Development is done through a subversion repository on the server. </a:t>
            </a:r>
            <a:endParaRPr lang="en-US" sz="2800" dirty="0"/>
          </a:p>
          <a:p>
            <a:br>
              <a:rPr lang="en-US" sz="2400" dirty="0"/>
            </a:br>
            <a:endParaRPr lang="en-US" sz="2400" dirty="0"/>
          </a:p>
        </p:txBody>
      </p:sp>
      <p:sp>
        <p:nvSpPr>
          <p:cNvPr id="466" name="Text Placeholder 465"/>
          <p:cNvSpPr>
            <a:spLocks noGrp="1"/>
          </p:cNvSpPr>
          <p:nvPr>
            <p:ph type="body" sz="quarter" idx="150"/>
          </p:nvPr>
        </p:nvSpPr>
        <p:spPr>
          <a:xfrm>
            <a:off x="5932593" y="2743867"/>
            <a:ext cx="31998968" cy="1280160"/>
          </a:xfrm>
        </p:spPr>
        <p:txBody>
          <a:bodyPr>
            <a:normAutofit/>
          </a:bodyPr>
          <a:lstStyle/>
          <a:p>
            <a:r>
              <a:rPr lang="en-US" dirty="0"/>
              <a:t>PAC Help  Application – Technical Design Specifications</a:t>
            </a:r>
          </a:p>
        </p:txBody>
      </p:sp>
      <p:sp>
        <p:nvSpPr>
          <p:cNvPr id="467" name="Text Placeholder 466"/>
          <p:cNvSpPr>
            <a:spLocks noGrp="1"/>
          </p:cNvSpPr>
          <p:nvPr>
            <p:ph type="body" sz="quarter" idx="151"/>
          </p:nvPr>
        </p:nvSpPr>
        <p:spPr>
          <a:xfrm>
            <a:off x="5705594" y="898487"/>
            <a:ext cx="31998968" cy="2004818"/>
          </a:xfrm>
        </p:spPr>
        <p:txBody>
          <a:bodyPr>
            <a:normAutofit/>
          </a:bodyPr>
          <a:lstStyle/>
          <a:p>
            <a:r>
              <a:rPr lang="en-US" b="1" dirty="0">
                <a:latin typeface="Constantia" panose="02030602050306030303" pitchFamily="18" charset="0"/>
                <a:cs typeface="Mongolian Baiti" panose="03000500000000000000" pitchFamily="66" charset="0"/>
              </a:rPr>
              <a:t>UNH Programming Assistance Center Automation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857" y="14955609"/>
            <a:ext cx="6875472" cy="37051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tangle 3"/>
          <p:cNvSpPr/>
          <p:nvPr/>
        </p:nvSpPr>
        <p:spPr>
          <a:xfrm>
            <a:off x="12102594" y="22959427"/>
            <a:ext cx="8958268" cy="2308324"/>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Student Queue</a:t>
            </a:r>
            <a:r>
              <a:rPr lang="en-US" sz="2800" b="1"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This view is only visible by non-consultants. The user (student) clicks the “Get Help” button to enter the queue to get help from a consultant. It then displays their position in the queue. </a:t>
            </a:r>
          </a:p>
        </p:txBody>
      </p:sp>
      <p:sp>
        <p:nvSpPr>
          <p:cNvPr id="5" name="Rectangle 4"/>
          <p:cNvSpPr/>
          <p:nvPr/>
        </p:nvSpPr>
        <p:spPr>
          <a:xfrm>
            <a:off x="12102594" y="15025284"/>
            <a:ext cx="8958266" cy="2308324"/>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Consultant Queue:  </a:t>
            </a:r>
          </a:p>
          <a:p>
            <a:r>
              <a:rPr lang="en-US" sz="2800" dirty="0">
                <a:latin typeface="Times New Roman" panose="02020603050405020304" pitchFamily="18" charset="0"/>
                <a:cs typeface="Times New Roman" panose="02020603050405020304" pitchFamily="18" charset="0"/>
              </a:rPr>
              <a:t>This view is only visible by consultants. It displays the students in the queue including their queue position, first name. last name, computer they’re using, and the time they entered the queue. </a:t>
            </a:r>
          </a:p>
        </p:txBody>
      </p:sp>
      <p:pic>
        <p:nvPicPr>
          <p:cNvPr id="4104" name="Picture 8" descr="r91Z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4518" y="23507259"/>
            <a:ext cx="6023784" cy="73760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 name="Picture 1"/>
          <p:cNvPicPr>
            <a:picLocks noChangeAspect="1"/>
          </p:cNvPicPr>
          <p:nvPr/>
        </p:nvPicPr>
        <p:blipFill>
          <a:blip r:embed="rId5">
            <a:clrChange>
              <a:clrFrom>
                <a:srgbClr val="000000"/>
              </a:clrFrom>
              <a:clrTo>
                <a:srgbClr val="000000">
                  <a:alpha val="0"/>
                </a:srgbClr>
              </a:clrTo>
            </a:clrChange>
          </a:blip>
          <a:stretch>
            <a:fillRect/>
          </a:stretch>
        </p:blipFill>
        <p:spPr>
          <a:xfrm>
            <a:off x="1477532" y="885033"/>
            <a:ext cx="2966038" cy="2857455"/>
          </a:xfrm>
          <a:prstGeom prst="rect">
            <a:avLst/>
          </a:prstGeom>
        </p:spPr>
      </p:pic>
      <p:pic>
        <p:nvPicPr>
          <p:cNvPr id="3" name="Picture 2"/>
          <p:cNvPicPr>
            <a:picLocks noChangeAspect="1"/>
          </p:cNvPicPr>
          <p:nvPr/>
        </p:nvPicPr>
        <p:blipFill>
          <a:blip r:embed="rId6"/>
          <a:stretch>
            <a:fillRect/>
          </a:stretch>
        </p:blipFill>
        <p:spPr>
          <a:xfrm>
            <a:off x="38767577" y="882005"/>
            <a:ext cx="3960494" cy="2720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22001945" y="22600581"/>
            <a:ext cx="10001250" cy="646331"/>
          </a:xfrm>
          <a:prstGeom prst="rect">
            <a:avLst/>
          </a:prstGeom>
          <a:noFill/>
        </p:spPr>
        <p:txBody>
          <a:bodyPr wrap="square" rtlCol="0">
            <a:spAutoFit/>
          </a:bodyPr>
          <a:lstStyle/>
          <a:p>
            <a:pPr algn="ctr"/>
            <a:r>
              <a:rPr lang="en-US" sz="3600" b="1" u="sng" dirty="0">
                <a:solidFill>
                  <a:schemeClr val="accent5">
                    <a:lumMod val="50000"/>
                  </a:schemeClr>
                </a:solidFill>
                <a:latin typeface="Arial Black" panose="020B0A04020102020204" pitchFamily="34" charset="0"/>
              </a:rPr>
              <a:t>Project Flow</a:t>
            </a:r>
            <a:endParaRPr lang="en-US" sz="3600" b="1" u="sng" dirty="0">
              <a:solidFill>
                <a:schemeClr val="accent5">
                  <a:lumMod val="50000"/>
                </a:schemeClr>
              </a:solidFill>
              <a:latin typeface="Arial Rounded MT Bold" panose="020F0704030504030204" pitchFamily="34" charset="0"/>
            </a:endParaRPr>
          </a:p>
        </p:txBody>
      </p:sp>
      <p:pic>
        <p:nvPicPr>
          <p:cNvPr id="12" name="Picture 11"/>
          <p:cNvPicPr>
            <a:picLocks noChangeAspect="1"/>
          </p:cNvPicPr>
          <p:nvPr/>
        </p:nvPicPr>
        <p:blipFill>
          <a:blip r:embed="rId7"/>
          <a:stretch>
            <a:fillRect/>
          </a:stretch>
        </p:blipFill>
        <p:spPr>
          <a:xfrm>
            <a:off x="22953193" y="8345333"/>
            <a:ext cx="8707626" cy="4833716"/>
          </a:xfrm>
          <a:prstGeom prst="rect">
            <a:avLst/>
          </a:prstGeom>
        </p:spPr>
      </p:pic>
      <p:pic>
        <p:nvPicPr>
          <p:cNvPr id="14" name="Picture 13"/>
          <p:cNvPicPr>
            <a:picLocks noChangeAspect="1"/>
          </p:cNvPicPr>
          <p:nvPr/>
        </p:nvPicPr>
        <p:blipFill>
          <a:blip r:embed="rId8"/>
          <a:stretch>
            <a:fillRect/>
          </a:stretch>
        </p:blipFill>
        <p:spPr>
          <a:xfrm>
            <a:off x="23329107" y="16337383"/>
            <a:ext cx="7883167" cy="5610670"/>
          </a:xfrm>
          <a:prstGeom prst="rect">
            <a:avLst/>
          </a:prstGeom>
        </p:spPr>
      </p:pic>
      <p:pic>
        <p:nvPicPr>
          <p:cNvPr id="1027"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3186" y="25475301"/>
            <a:ext cx="8750746" cy="46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0"/>
          <a:stretch>
            <a:fillRect/>
          </a:stretch>
        </p:blipFill>
        <p:spPr>
          <a:xfrm>
            <a:off x="12156590" y="17679060"/>
            <a:ext cx="8943939" cy="4789830"/>
          </a:xfrm>
          <a:prstGeom prst="rect">
            <a:avLst/>
          </a:prstGeom>
        </p:spPr>
      </p:pic>
      <p:pic>
        <p:nvPicPr>
          <p:cNvPr id="17" name="Picture 16"/>
          <p:cNvPicPr>
            <a:picLocks noChangeAspect="1"/>
          </p:cNvPicPr>
          <p:nvPr/>
        </p:nvPicPr>
        <p:blipFill>
          <a:blip r:embed="rId11"/>
          <a:stretch>
            <a:fillRect/>
          </a:stretch>
        </p:blipFill>
        <p:spPr>
          <a:xfrm>
            <a:off x="12018872" y="9580758"/>
            <a:ext cx="9185359" cy="4855023"/>
          </a:xfrm>
          <a:prstGeom prst="rect">
            <a:avLst/>
          </a:prstGeom>
        </p:spPr>
      </p:pic>
      <p:sp>
        <p:nvSpPr>
          <p:cNvPr id="6" name="Rectangle 5"/>
          <p:cNvSpPr/>
          <p:nvPr/>
        </p:nvSpPr>
        <p:spPr>
          <a:xfrm>
            <a:off x="1596788" y="32304251"/>
            <a:ext cx="2210937" cy="433077"/>
          </a:xfrm>
          <a:prstGeom prst="rect">
            <a:avLst/>
          </a:prstGeom>
          <a:solidFill>
            <a:srgbClr val="324575"/>
          </a:solidFill>
          <a:ln>
            <a:solidFill>
              <a:srgbClr val="30437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26"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02998" y="9128251"/>
            <a:ext cx="7304968" cy="955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19976" y="23548261"/>
            <a:ext cx="9023169" cy="65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817</TotalTime>
  <Words>651</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vt:i4>
      </vt:variant>
    </vt:vector>
  </HeadingPairs>
  <TitlesOfParts>
    <vt:vector size="13" baseType="lpstr">
      <vt:lpstr>Arial</vt:lpstr>
      <vt:lpstr>Arial Black</vt:lpstr>
      <vt:lpstr>Arial Rounded MT Bold</vt:lpstr>
      <vt:lpstr>Calibri</vt:lpstr>
      <vt:lpstr>Constantia</vt:lpstr>
      <vt:lpstr>Mongolian Baiti</vt:lpstr>
      <vt:lpstr>Times New Roman</vt:lpstr>
      <vt:lpstr>Trebuchet MS</vt:lpstr>
      <vt:lpstr>Wingdings</vt: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nick57839@yahoo.com</cp:lastModifiedBy>
  <cp:revision>96</cp:revision>
  <dcterms:created xsi:type="dcterms:W3CDTF">2012-02-03T19:11:35Z</dcterms:created>
  <dcterms:modified xsi:type="dcterms:W3CDTF">2017-04-13T01:59:44Z</dcterms:modified>
</cp:coreProperties>
</file>