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6" userDrawn="1">
          <p15:clr>
            <a:srgbClr val="A4A3A4"/>
          </p15:clr>
        </p15:guide>
        <p15:guide id="3" orient="horz" pos="576" userDrawn="1">
          <p15:clr>
            <a:srgbClr val="A4A3A4"/>
          </p15:clr>
        </p15:guide>
        <p15:guide id="4" pos="21312" userDrawn="1">
          <p15:clr>
            <a:srgbClr val="A4A3A4"/>
          </p15:clr>
        </p15:guide>
        <p15:guide id="5" pos="7488" userDrawn="1">
          <p15:clr>
            <a:srgbClr val="A4A3A4"/>
          </p15:clr>
        </p15:guide>
        <p15:guide id="6" orient="horz" pos="3744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9" pos="8616" userDrawn="1">
          <p15:clr>
            <a:srgbClr val="A4A3A4"/>
          </p15:clr>
        </p15:guide>
        <p15:guide id="10" pos="16704" userDrawn="1">
          <p15:clr>
            <a:srgbClr val="A4A3A4"/>
          </p15:clr>
        </p15:guide>
        <p15:guide id="12" orient="horz" pos="19584" userDrawn="1">
          <p15:clr>
            <a:srgbClr val="A4A3A4"/>
          </p15:clr>
        </p15:guide>
        <p15:guide id="13" orient="horz" pos="8880" userDrawn="1">
          <p15:clr>
            <a:srgbClr val="A4A3A4"/>
          </p15:clr>
        </p15:guide>
        <p15:guide id="14" orient="horz" pos="15936" userDrawn="1">
          <p15:clr>
            <a:srgbClr val="A4A3A4"/>
          </p15:clr>
        </p15:guide>
        <p15:guide id="15" orient="horz" pos="13632" userDrawn="1">
          <p15:clr>
            <a:srgbClr val="A4A3A4"/>
          </p15:clr>
        </p15:guide>
        <p15:guide id="16" pos="1272" userDrawn="1">
          <p15:clr>
            <a:srgbClr val="A4A3A4"/>
          </p15:clr>
        </p15:guide>
        <p15:guide id="17" pos="17856" userDrawn="1">
          <p15:clr>
            <a:srgbClr val="A4A3A4"/>
          </p15:clr>
        </p15:guide>
        <p15:guide id="18" pos="15552" userDrawn="1">
          <p15:clr>
            <a:srgbClr val="A4A3A4"/>
          </p15:clr>
        </p15:guide>
        <p15:guide id="19" pos="23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1421" y="130"/>
      </p:cViewPr>
      <p:guideLst>
        <p:guide pos="576"/>
        <p:guide orient="horz" pos="576"/>
        <p:guide pos="21312"/>
        <p:guide pos="7488"/>
        <p:guide orient="horz" pos="3744"/>
        <p:guide orient="horz" pos="4320"/>
        <p:guide pos="8616"/>
        <p:guide pos="16704"/>
        <p:guide orient="horz" pos="19584"/>
        <p:guide orient="horz" pos="8880"/>
        <p:guide orient="horz" pos="15936"/>
        <p:guide orient="horz" pos="13632"/>
        <p:guide pos="1272"/>
        <p:guide pos="17856"/>
        <p:guide pos="15552"/>
        <p:guide pos="23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3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1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3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7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1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8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5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2184-59B1-4050-86A6-187AE7E845AB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5C9C-FEA4-49CA-AA88-BB2DF1ACC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3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13716000" y="12542520"/>
            <a:ext cx="12801600" cy="645663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Catalysts were synthesized by precipitating aqueous solutions of Cu(NO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Cs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a solution of H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PW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stoichiometric amounts:</a:t>
            </a:r>
            <a:endParaRPr lang="en-US" sz="3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Aqueous solutions of Cu(NO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Cs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were simultaneously added dropwise to a solution of H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PW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3000" baseline="-25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</a:t>
            </a: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 constant stirring.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solution was stirred at room temperature for 24 hours.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  <a:ea typeface="Calibri" panose="020F0502020204030204" pitchFamily="34" charset="0"/>
              </a:rPr>
              <a:t> Solvent was evaporated at 70°C in a vacuum furnace.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9800" y="15113000"/>
            <a:ext cx="10972800" cy="1603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3000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3000" b="1" i="1" dirty="0">
                <a:solidFill>
                  <a:prstClr val="black"/>
                </a:solidFill>
                <a:latin typeface="Garamond" panose="02020404030301010803" pitchFamily="18" charset="0"/>
              </a:rPr>
              <a:t>Keggin Structure Heteropoly Acid (HPA)</a:t>
            </a:r>
          </a:p>
          <a:p>
            <a:pPr lvl="0"/>
            <a:endParaRPr lang="en-US" sz="3000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Heteropoly acids are a class of acid catalysts</a:t>
            </a: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containing a central heteroanion surrounded by</a:t>
            </a: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transition metal oxides. Of the many HPA </a:t>
            </a: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structures, the Keggin structures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XM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12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O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40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) </a:t>
            </a: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and the Dawson structures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X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M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18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O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</a:rPr>
              <a:t>62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) </a:t>
            </a: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are of particular interest as catalysts.</a:t>
            </a:r>
          </a:p>
          <a:p>
            <a:pPr lvl="0"/>
            <a:endParaRPr lang="en-US" sz="3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Previous studies have shown that the HPA maintains its Keggin structure when modified with transition metals.</a:t>
            </a:r>
            <a:r>
              <a:rPr lang="en-US" sz="3000" baseline="30000" dirty="0">
                <a:solidFill>
                  <a:prstClr val="black"/>
                </a:solidFill>
                <a:latin typeface="Garamond" panose="02020404030301010803" pitchFamily="18" charset="0"/>
              </a:rPr>
              <a:t>[2]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</a:p>
          <a:p>
            <a:pPr lvl="0"/>
            <a:endParaRPr lang="en-US" sz="3000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3000" b="1" i="1" dirty="0">
                <a:solidFill>
                  <a:prstClr val="black"/>
                </a:solidFill>
                <a:latin typeface="Garamond" panose="02020404030301010803" pitchFamily="18" charset="0"/>
              </a:rPr>
              <a:t>HPA as Heterogeneous Catalysts</a:t>
            </a:r>
          </a:p>
          <a:p>
            <a:endParaRPr lang="en-US" sz="3000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r>
              <a:rPr lang="en-US" sz="3000" dirty="0">
                <a:latin typeface="Garamond" panose="02020404030301010803" pitchFamily="18" charset="0"/>
              </a:rPr>
              <a:t>Heterogeneous catalysts have several advantages over homogeneous soluble catalysts:</a:t>
            </a:r>
          </a:p>
          <a:p>
            <a:endParaRPr lang="en-US" sz="3000" dirty="0">
              <a:latin typeface="Garamond" panose="02020404030301010803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aramond" panose="02020404030301010803" pitchFamily="18" charset="0"/>
              </a:rPr>
              <a:t>Simplified separation of the catalyst from the products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aramond" panose="02020404030301010803" pitchFamily="18" charset="0"/>
              </a:rPr>
              <a:t>Minimized production of waste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Garamond" panose="02020404030301010803" pitchFamily="18" charset="0"/>
              </a:rPr>
              <a:t>Environmentally benign</a:t>
            </a:r>
          </a:p>
          <a:p>
            <a:pPr lvl="1"/>
            <a:endParaRPr lang="en-US" sz="3000" dirty="0">
              <a:latin typeface="Garamond" panose="02020404030301010803" pitchFamily="18" charset="0"/>
            </a:endParaRPr>
          </a:p>
          <a:p>
            <a:r>
              <a:rPr lang="en-US" sz="3000" dirty="0">
                <a:latin typeface="Garamond" panose="02020404030301010803" pitchFamily="18" charset="0"/>
              </a:rPr>
              <a:t>Heterogeneous HPA salts have been developed by modifying the Keggin structure with certain metal cations, including cesium (Cs</a:t>
            </a:r>
            <a:r>
              <a:rPr lang="en-US" sz="3000" baseline="30000" dirty="0">
                <a:latin typeface="Garamond" panose="02020404030301010803" pitchFamily="18" charset="0"/>
              </a:rPr>
              <a:t>+</a:t>
            </a:r>
            <a:r>
              <a:rPr lang="en-US" sz="3000" dirty="0">
                <a:latin typeface="Garamond" panose="02020404030301010803" pitchFamily="18" charset="0"/>
              </a:rPr>
              <a:t>) and potassium (K</a:t>
            </a:r>
            <a:r>
              <a:rPr lang="en-US" sz="3000" baseline="30000" dirty="0">
                <a:latin typeface="Garamond" panose="02020404030301010803" pitchFamily="18" charset="0"/>
              </a:rPr>
              <a:t>+</a:t>
            </a:r>
            <a:r>
              <a:rPr lang="en-US" sz="3000" dirty="0">
                <a:latin typeface="Garamond" panose="02020404030301010803" pitchFamily="18" charset="0"/>
              </a:rPr>
              <a:t>).</a:t>
            </a:r>
            <a:r>
              <a:rPr lang="en-US" sz="3000" baseline="30000" dirty="0">
                <a:latin typeface="Garamond" panose="02020404030301010803" pitchFamily="18" charset="0"/>
              </a:rPr>
              <a:t>[3] </a:t>
            </a:r>
            <a:endParaRPr lang="en-US" sz="3000" dirty="0">
              <a:latin typeface="Garamond" panose="02020404030301010803" pitchFamily="18" charset="0"/>
            </a:endParaRPr>
          </a:p>
          <a:p>
            <a:pPr lvl="0"/>
            <a:endParaRPr lang="en-US" sz="3000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3000" b="1" i="1" dirty="0">
                <a:solidFill>
                  <a:prstClr val="black"/>
                </a:solidFill>
                <a:latin typeface="Garamond" panose="02020404030301010803" pitchFamily="18" charset="0"/>
              </a:rPr>
              <a:t>Modifying HPA to Control Acidic Properties</a:t>
            </a:r>
          </a:p>
          <a:p>
            <a:pPr lvl="0"/>
            <a:endParaRPr lang="en-US" sz="3000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r>
              <a:rPr lang="en-US" sz="3000" dirty="0">
                <a:latin typeface="Garamond" panose="02020404030301010803" pitchFamily="18" charset="0"/>
              </a:rPr>
              <a:t>This project aims to develop an insoluble catalyst with improved selectivity and activity.</a:t>
            </a:r>
          </a:p>
          <a:p>
            <a:endParaRPr lang="en-US" sz="3000" dirty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>
                <a:latin typeface="Garamond" panose="02020404030301010803" pitchFamily="18" charset="0"/>
              </a:rPr>
              <a:t> Cesium has been shown to produce an insoluble HPA salt with increased activity.</a:t>
            </a:r>
            <a:r>
              <a:rPr lang="en-US" sz="2800" baseline="30000" dirty="0">
                <a:latin typeface="Garamond" panose="02020404030301010803" pitchFamily="18" charset="0"/>
              </a:rPr>
              <a:t>[4]</a:t>
            </a:r>
            <a:endParaRPr lang="en-US" sz="2800" dirty="0">
              <a:latin typeface="Garamond" panose="020204040303010108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>
                <a:latin typeface="Garamond" panose="02020404030301010803" pitchFamily="18" charset="0"/>
              </a:rPr>
              <a:t> Copper has been shown improve the catalytic activity of HPA and improve redox properties.</a:t>
            </a:r>
            <a:r>
              <a:rPr lang="en-US" sz="2800" baseline="30000" dirty="0">
                <a:latin typeface="Garamond" panose="02020404030301010803" pitchFamily="18" charset="0"/>
              </a:rPr>
              <a:t>[5]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5443835"/>
            <a:ext cx="3657600" cy="3905250"/>
          </a:xfrm>
          <a:prstGeom prst="rect">
            <a:avLst/>
          </a:prstGeom>
        </p:spPr>
      </p:pic>
      <p:sp>
        <p:nvSpPr>
          <p:cNvPr id="4" name="Rectangle: Rounded Corners 3"/>
          <p:cNvSpPr/>
          <p:nvPr/>
        </p:nvSpPr>
        <p:spPr>
          <a:xfrm>
            <a:off x="914400" y="914400"/>
            <a:ext cx="38404800" cy="5029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200" b="1" dirty="0">
                <a:solidFill>
                  <a:prstClr val="whit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Synthesis and Characterization of Copper and Cesium Modified Heteropoly Acids</a:t>
            </a:r>
          </a:p>
          <a:p>
            <a:pPr lvl="0" algn="ctr"/>
            <a:r>
              <a:rPr lang="en-US" sz="6000" b="1" dirty="0">
                <a:solidFill>
                  <a:prstClr val="whit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Madison M. Wood</a:t>
            </a:r>
          </a:p>
          <a:p>
            <a:pPr lvl="0" algn="ctr"/>
            <a:r>
              <a:rPr lang="en-US" sz="5400" b="1" dirty="0">
                <a:solidFill>
                  <a:prstClr val="whit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Dr. Nan Yi, Faculty Advisor</a:t>
            </a:r>
          </a:p>
          <a:p>
            <a:pPr lvl="0" algn="ctr"/>
            <a:r>
              <a:rPr lang="en-US" sz="5400" b="1" dirty="0">
                <a:solidFill>
                  <a:prstClr val="white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Department of Chemical Engineering, University of New Hampshire</a:t>
            </a:r>
          </a:p>
          <a:p>
            <a:pPr algn="ctr"/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6858001"/>
            <a:ext cx="10972800" cy="6680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32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solidFill>
                <a:prstClr val="black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Heteropoly acids (HPAs) are a class of acid catalysts composed of acidic hydrogen atoms and oxygen with certain metals and non-metals. The two most common structural forms of HPA are known as the Keggin structures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XM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40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) and the Dawson structures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n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18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62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). Modifying the Keggin structure of HPA with a variety of transition metals has proven to boost the catalytic performance in a variety of applications. This project focused on modifying the Keggin structure of phosphotungstic heteropoly acid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PW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40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)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with different ratios of copper and cesium cations.  Characterizations including Thermogravimetric Analysis (TGA) and Hydrogen Temperature-Programmed Reduction (H</a:t>
            </a:r>
            <a:r>
              <a:rPr lang="en-US" sz="3000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2</a:t>
            </a:r>
            <a:r>
              <a:rPr lang="en-US" sz="3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-TPR) were used to optimize the calcination temperature and determine the surface oxygen species. </a:t>
            </a:r>
          </a:p>
          <a:p>
            <a:pPr lvl="0"/>
            <a:r>
              <a:rPr lang="en-US" sz="32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0" y="7639050"/>
            <a:ext cx="1280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Increase the insolubility of heteropoly acid catalysts with the aid of cesium (Cs</a:t>
            </a:r>
            <a:r>
              <a:rPr lang="en-US" sz="3200" b="1" baseline="30000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+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) and copper (Cu</a:t>
            </a:r>
            <a:r>
              <a:rPr lang="en-US" sz="3200" b="1" baseline="30000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2+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Optimize the ratio of copper to cesium.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Characterize modified HPA catalysts to optimize calcination temperature and determine surface oxygen species.</a:t>
            </a:r>
          </a:p>
          <a:p>
            <a:endParaRPr lang="en-US" sz="4800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88580" y="19264086"/>
            <a:ext cx="42650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>
                <a:solidFill>
                  <a:prstClr val="black"/>
                </a:solidFill>
                <a:latin typeface="Garamond" panose="02020404030301010803" pitchFamily="18" charset="0"/>
              </a:rPr>
              <a:t>Figure 1. Keggin structure of </a:t>
            </a:r>
            <a:r>
              <a:rPr lang="en-US" sz="2000" i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H</a:t>
            </a:r>
            <a:r>
              <a:rPr lang="en-US" sz="2000" i="1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3</a:t>
            </a:r>
            <a:r>
              <a:rPr lang="en-US" sz="2000" i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PW</a:t>
            </a:r>
            <a:r>
              <a:rPr lang="en-US" sz="2000" i="1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12</a:t>
            </a:r>
            <a:r>
              <a:rPr lang="en-US" sz="2000" i="1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O</a:t>
            </a:r>
            <a:r>
              <a:rPr lang="en-US" sz="2000" i="1" baseline="-25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40 </a:t>
            </a:r>
            <a:r>
              <a:rPr lang="en-US" sz="2000" i="1" baseline="30000" dirty="0">
                <a:solidFill>
                  <a:prstClr val="black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[1]</a:t>
            </a:r>
            <a:r>
              <a:rPr lang="en-US" sz="2000" i="1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</a:p>
          <a:p>
            <a:pPr lvl="0"/>
            <a:endParaRPr lang="en-US" b="1" i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716000" y="11158220"/>
            <a:ext cx="12801600" cy="1143000"/>
            <a:chOff x="13716000" y="14135100"/>
            <a:chExt cx="12801600" cy="1143000"/>
          </a:xfrm>
        </p:grpSpPr>
        <p:sp>
          <p:nvSpPr>
            <p:cNvPr id="29" name="Rectangle 28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Synthesis of </a:t>
              </a:r>
              <a:r>
                <a:rPr lang="en-US" sz="3600" b="1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Cs</a:t>
              </a:r>
              <a:r>
                <a:rPr lang="en-US" sz="3600" b="1" baseline="-25000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en-US" sz="3600" b="1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Cu</a:t>
              </a:r>
              <a:r>
                <a:rPr lang="en-US" sz="3600" b="1" baseline="-25000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2.5-x</a:t>
              </a:r>
              <a:r>
                <a:rPr lang="en-US" sz="3600" b="1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r>
                <a:rPr lang="en-US" sz="3600" b="1" baseline="-25000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</a:t>
              </a:r>
              <a:r>
                <a:rPr lang="en-US" sz="3600" b="1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PW</a:t>
              </a:r>
              <a:r>
                <a:rPr lang="en-US" sz="3600" b="1" baseline="-25000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r>
                <a:rPr lang="en-US" sz="3600" b="1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</a:t>
              </a:r>
              <a:r>
                <a:rPr lang="en-US" sz="3600" b="1" baseline="-25000" dirty="0"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  <a:endParaRPr lang="en-US" sz="3400" b="1" dirty="0">
                <a:latin typeface="Garamond" panose="02020404030301010803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3716000" y="6858000"/>
            <a:ext cx="12801600" cy="1143000"/>
            <a:chOff x="13716000" y="14135100"/>
            <a:chExt cx="12801600" cy="1143000"/>
          </a:xfrm>
        </p:grpSpPr>
        <p:sp>
          <p:nvSpPr>
            <p:cNvPr id="34" name="Rectangle 33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Objectives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14400" y="6858000"/>
            <a:ext cx="10972800" cy="1143000"/>
            <a:chOff x="914400" y="6858000"/>
            <a:chExt cx="10972800" cy="1143000"/>
          </a:xfrm>
        </p:grpSpPr>
        <p:sp>
          <p:nvSpPr>
            <p:cNvPr id="37" name="Rectangle 36"/>
            <p:cNvSpPr/>
            <p:nvPr/>
          </p:nvSpPr>
          <p:spPr>
            <a:xfrm>
              <a:off x="914400" y="6858000"/>
              <a:ext cx="109728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Abstract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914400" y="7696200"/>
              <a:ext cx="109728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14400" y="14135100"/>
            <a:ext cx="10972800" cy="1143000"/>
            <a:chOff x="13716000" y="14135100"/>
            <a:chExt cx="12801600" cy="1143000"/>
          </a:xfrm>
        </p:grpSpPr>
        <p:sp>
          <p:nvSpPr>
            <p:cNvPr id="40" name="Rectangle 39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Introduction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677900" y="18864580"/>
            <a:ext cx="12801600" cy="1143000"/>
            <a:chOff x="13716000" y="14135100"/>
            <a:chExt cx="12801600" cy="1143000"/>
          </a:xfrm>
        </p:grpSpPr>
        <p:sp>
          <p:nvSpPr>
            <p:cNvPr id="43" name="Rectangle 42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solidFill>
                    <a:schemeClr val="bg1"/>
                  </a:solidFill>
                  <a:latin typeface="Garamond" panose="02020404030301010803" pitchFamily="18" charset="0"/>
                </a:rPr>
                <a:t>Thermogravimetric Analysis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8346400" y="6858000"/>
            <a:ext cx="10972800" cy="1143000"/>
            <a:chOff x="13716000" y="14135100"/>
            <a:chExt cx="12801600" cy="1143000"/>
          </a:xfrm>
        </p:grpSpPr>
        <p:sp>
          <p:nvSpPr>
            <p:cNvPr id="46" name="Rectangle 45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Hydrogen Temperature-Programmed Reduction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8346400" y="17588718"/>
            <a:ext cx="10972800" cy="1143000"/>
            <a:chOff x="13716000" y="14135100"/>
            <a:chExt cx="12801600" cy="1143000"/>
          </a:xfrm>
        </p:grpSpPr>
        <p:sp>
          <p:nvSpPr>
            <p:cNvPr id="49" name="Rectangle 48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Next Steps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8346400" y="25720431"/>
            <a:ext cx="10972800" cy="1143000"/>
            <a:chOff x="13716000" y="14135100"/>
            <a:chExt cx="128016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13716000" y="14135100"/>
              <a:ext cx="12801600" cy="8382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sz="3400" b="1" dirty="0">
                  <a:latin typeface="Garamond" panose="02020404030301010803" pitchFamily="18" charset="0"/>
                </a:rPr>
                <a:t>References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3716000" y="14973300"/>
              <a:ext cx="12801600" cy="3048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32878"/>
              </p:ext>
            </p:extLst>
          </p:nvPr>
        </p:nvGraphicFramePr>
        <p:xfrm>
          <a:off x="15621000" y="13594080"/>
          <a:ext cx="8991600" cy="2614994"/>
        </p:xfrm>
        <a:graphic>
          <a:graphicData uri="http://schemas.openxmlformats.org/drawingml/2006/table">
            <a:tbl>
              <a:tblPr firstRow="1" firstCol="1" bandRow="1"/>
              <a:tblGrid>
                <a:gridCol w="2877689">
                  <a:extLst>
                    <a:ext uri="{9D8B030D-6E8A-4147-A177-3AD203B41FA5}">
                      <a16:colId xmlns:a16="http://schemas.microsoft.com/office/drawing/2014/main" val="819194058"/>
                    </a:ext>
                  </a:extLst>
                </a:gridCol>
                <a:gridCol w="3226786">
                  <a:extLst>
                    <a:ext uri="{9D8B030D-6E8A-4147-A177-3AD203B41FA5}">
                      <a16:colId xmlns:a16="http://schemas.microsoft.com/office/drawing/2014/main" val="1796243088"/>
                    </a:ext>
                  </a:extLst>
                </a:gridCol>
                <a:gridCol w="2887125">
                  <a:extLst>
                    <a:ext uri="{9D8B030D-6E8A-4147-A177-3AD203B41FA5}">
                      <a16:colId xmlns:a16="http://schemas.microsoft.com/office/drawing/2014/main" val="2432853901"/>
                    </a:ext>
                  </a:extLst>
                </a:gridCol>
              </a:tblGrid>
              <a:tr h="1058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</a:t>
                      </a:r>
                      <a:r>
                        <a:rPr lang="en-US" sz="2400" baseline="30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/Cu</a:t>
                      </a:r>
                      <a:r>
                        <a:rPr lang="en-US" sz="2400" baseline="30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ratio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pPr marL="0" marR="0" lvl="0" indent="0" algn="ctr" defTabSz="402336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(Cs</a:t>
                      </a:r>
                      <a:r>
                        <a:rPr lang="en-US" sz="2000" b="0" baseline="-2500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en-US" sz="2000" b="0" baseline="-2500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2.5-x</a:t>
                      </a:r>
                      <a:r>
                        <a:rPr lang="en-US" sz="2000" b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2000" b="0" baseline="-2500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US" sz="2000" b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PW</a:t>
                      </a:r>
                      <a:r>
                        <a:rPr lang="en-US" sz="2000" b="0" baseline="-2500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000" b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0" baseline="-2500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2000" b="0" baseline="0" dirty="0"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0" baseline="-25000" dirty="0"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62261"/>
                  </a:ext>
                </a:extLst>
              </a:tr>
              <a:tr h="373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1.25</a:t>
                      </a:r>
                      <a:endParaRPr lang="en-US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783137"/>
                  </a:ext>
                </a:extLst>
              </a:tr>
              <a:tr h="373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2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4:1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2.00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253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3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1:4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854107"/>
                  </a:ext>
                </a:extLst>
              </a:tr>
              <a:tr h="373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10:0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012540"/>
                  </a:ext>
                </a:extLst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30114240" y="13526274"/>
            <a:ext cx="7863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Garamond" panose="02020404030301010803" pitchFamily="18" charset="0"/>
              </a:rPr>
              <a:t>Figure 6. Hydrogen Temperature-Programmed Reduction (H</a:t>
            </a:r>
            <a:r>
              <a:rPr lang="en-US" sz="2000" i="1" baseline="-25000" dirty="0">
                <a:latin typeface="Garamond" panose="02020404030301010803" pitchFamily="18" charset="0"/>
              </a:rPr>
              <a:t>2</a:t>
            </a:r>
            <a:r>
              <a:rPr lang="en-US" sz="2000" i="1" dirty="0">
                <a:latin typeface="Garamond" panose="02020404030301010803" pitchFamily="18" charset="0"/>
              </a:rPr>
              <a:t>-TPR) profile of samples.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8346400" y="27197538"/>
            <a:ext cx="109728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Yang, J.; </a:t>
            </a:r>
            <a:r>
              <a:rPr lang="en-US" sz="28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Janik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J.; Ma, D.; Zheng, A.; Zhang, M.; </a:t>
            </a:r>
            <a:r>
              <a:rPr lang="en-US" sz="28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Neurock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M.; Davis, R. J.; Ye, C.; Deng, F. </a:t>
            </a:r>
            <a:r>
              <a:rPr lang="en-US" sz="2800" i="1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ChemInform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2006,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(15).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Zheng, Y.; Zhang, H.; Wang, L.; Zhang, S.; Wang, S.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Frontiers of Chemical Science and Engineering 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2015, 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(1), 139–146.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Rafiee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E.; </a:t>
            </a:r>
            <a:r>
              <a:rPr lang="en-US" sz="28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Eavani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RSC Advances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2016,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(52), 46433–46466.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Mizuno, N.; </a:t>
            </a:r>
            <a:r>
              <a:rPr lang="en-US" sz="2800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Misono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Chemical Reviews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1998, 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(1), 199–218.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Min, J.-S.; Mizuno, N.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Catalysis Today 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2001, </a:t>
            </a:r>
            <a:r>
              <a:rPr lang="en-US" sz="28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</a:t>
            </a:r>
            <a:r>
              <a:rPr lang="en-US" sz="2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(1-2), 89–96.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8346400" y="14097000"/>
            <a:ext cx="10972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Garamond" panose="02020404030301010803" pitchFamily="18" charset="0"/>
              </a:rPr>
              <a:t>Conclusions:	</a:t>
            </a:r>
          </a:p>
          <a:p>
            <a:r>
              <a:rPr lang="en-US" sz="3000" b="1" dirty="0">
                <a:latin typeface="Garamond" panose="02020404030301010803" pitchFamily="18" charset="0"/>
              </a:rPr>
              <a:t>	</a:t>
            </a:r>
            <a:r>
              <a:rPr lang="en-US" sz="3000" dirty="0">
                <a:latin typeface="Garamond" panose="02020404030301010803" pitchFamily="18" charset="0"/>
              </a:rPr>
              <a:t>Reduction peaks indicate the presences of different oxygen species.</a:t>
            </a:r>
            <a:r>
              <a:rPr lang="en-US" sz="3000" b="1" dirty="0">
                <a:latin typeface="Garamond" panose="02020404030301010803" pitchFamily="18" charset="0"/>
              </a:rPr>
              <a:t>	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000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</a:rPr>
              <a:t>Lower temperature peaks (below 300°C) can be attributed to surface oxygen species.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</a:rPr>
              <a:t>High temperature peaks (above 300°C) can be related to oxygen species in bulk.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346400" y="18588871"/>
            <a:ext cx="109728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latin typeface="Garamond" panose="02020404030301010803" pitchFamily="18" charset="0"/>
            </a:endParaRPr>
          </a:p>
          <a:p>
            <a:r>
              <a:rPr lang="en-US" sz="3000" b="1" dirty="0">
                <a:latin typeface="Garamond" panose="02020404030301010803" pitchFamily="18" charset="0"/>
              </a:rPr>
              <a:t>Determine the effect of Cs</a:t>
            </a:r>
            <a:r>
              <a:rPr lang="en-US" sz="3000" b="1" baseline="30000" dirty="0">
                <a:latin typeface="Garamond" panose="02020404030301010803" pitchFamily="18" charset="0"/>
              </a:rPr>
              <a:t>+</a:t>
            </a:r>
            <a:endParaRPr lang="en-US" sz="3000" b="1" dirty="0">
              <a:latin typeface="Garamond" panose="02020404030301010803" pitchFamily="18" charset="0"/>
            </a:endParaRPr>
          </a:p>
          <a:p>
            <a:endParaRPr lang="en-US" sz="3000" b="1" dirty="0">
              <a:latin typeface="Garamond" panose="02020404030301010803" pitchFamily="18" charset="0"/>
            </a:endParaRPr>
          </a:p>
          <a:p>
            <a:pPr lvl="1"/>
            <a:r>
              <a:rPr lang="en-US" sz="3000" dirty="0">
                <a:latin typeface="Garamond" panose="02020404030301010803" pitchFamily="18" charset="0"/>
              </a:rPr>
              <a:t>How is the presence of cesium shifting the peaks seen in the H</a:t>
            </a:r>
            <a:r>
              <a:rPr lang="en-US" sz="3000" baseline="-25000" dirty="0">
                <a:latin typeface="Garamond" panose="02020404030301010803" pitchFamily="18" charset="0"/>
              </a:rPr>
              <a:t>2</a:t>
            </a:r>
            <a:r>
              <a:rPr lang="en-US" sz="3000" dirty="0">
                <a:latin typeface="Garamond" panose="02020404030301010803" pitchFamily="18" charset="0"/>
              </a:rPr>
              <a:t>-TPR curves?</a:t>
            </a:r>
          </a:p>
          <a:p>
            <a:endParaRPr lang="en-US" sz="3000" b="1" baseline="-25000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3000" b="1" dirty="0">
                <a:latin typeface="Garamond" panose="02020404030301010803" pitchFamily="18" charset="0"/>
              </a:rPr>
              <a:t>Compare to </a:t>
            </a:r>
            <a:r>
              <a:rPr lang="en-US" sz="3000" b="1" dirty="0">
                <a:solidFill>
                  <a:srgbClr val="000000"/>
                </a:solidFill>
                <a:latin typeface="Garamond" panose="02020404030301010803" pitchFamily="18" charset="0"/>
              </a:rPr>
              <a:t>H</a:t>
            </a:r>
            <a:r>
              <a:rPr lang="en-US" sz="30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4</a:t>
            </a:r>
            <a:r>
              <a:rPr lang="en-US" sz="3000" b="1" dirty="0">
                <a:solidFill>
                  <a:srgbClr val="000000"/>
                </a:solidFill>
                <a:latin typeface="Garamond" panose="02020404030301010803" pitchFamily="18" charset="0"/>
              </a:rPr>
              <a:t>SiW</a:t>
            </a:r>
            <a:r>
              <a:rPr lang="en-US" sz="30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12</a:t>
            </a:r>
            <a:r>
              <a:rPr lang="en-US" sz="3000" b="1" dirty="0">
                <a:solidFill>
                  <a:srgbClr val="000000"/>
                </a:solidFill>
                <a:latin typeface="Garamond" panose="02020404030301010803" pitchFamily="18" charset="0"/>
              </a:rPr>
              <a:t>O</a:t>
            </a:r>
            <a:r>
              <a:rPr lang="en-US" sz="3000" b="1" baseline="-25000" dirty="0">
                <a:solidFill>
                  <a:srgbClr val="000000"/>
                </a:solidFill>
                <a:latin typeface="Garamond" panose="02020404030301010803" pitchFamily="18" charset="0"/>
              </a:rPr>
              <a:t>40 </a:t>
            </a:r>
            <a:endParaRPr lang="en-US" sz="3000" b="1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3000" b="1" baseline="-250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3000" dirty="0">
                <a:latin typeface="Garamond" panose="02020404030301010803" pitchFamily="18" charset="0"/>
              </a:rPr>
              <a:t>Does the difference in protons lead to different properties?</a:t>
            </a:r>
          </a:p>
          <a:p>
            <a:pPr lvl="1"/>
            <a:endParaRPr lang="en-US" sz="3000" dirty="0">
              <a:latin typeface="Garamond" panose="02020404030301010803" pitchFamily="18" charset="0"/>
            </a:endParaRPr>
          </a:p>
          <a:p>
            <a:r>
              <a:rPr lang="en-US" sz="3000" b="1" dirty="0">
                <a:latin typeface="Garamond" panose="02020404030301010803" pitchFamily="18" charset="0"/>
              </a:rPr>
              <a:t>Conversion of methane to methanol</a:t>
            </a:r>
          </a:p>
          <a:p>
            <a:endParaRPr lang="en-US" sz="3000" b="1" dirty="0">
              <a:latin typeface="Garamond" panose="02020404030301010803" pitchFamily="18" charset="0"/>
            </a:endParaRPr>
          </a:p>
          <a:p>
            <a:pPr lvl="1"/>
            <a:r>
              <a:rPr lang="en-US" sz="3000" dirty="0">
                <a:latin typeface="Garamond" panose="02020404030301010803" pitchFamily="18" charset="0"/>
              </a:rPr>
              <a:t>Will this HPA catalyst achieve the same conversion as strong liquid acid?</a:t>
            </a:r>
            <a:r>
              <a:rPr lang="en-US" sz="3000" b="1" dirty="0">
                <a:latin typeface="Garamond" panose="02020404030301010803" pitchFamily="18" charset="0"/>
              </a:rPr>
              <a:t>	</a:t>
            </a:r>
          </a:p>
          <a:p>
            <a:endParaRPr lang="en-US" sz="3000" b="1" dirty="0">
              <a:latin typeface="Garamond" panose="02020404030301010803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677900" y="20144740"/>
            <a:ext cx="13144500" cy="8269466"/>
            <a:chOff x="13677900" y="21440140"/>
            <a:chExt cx="13144500" cy="8269466"/>
          </a:xfrm>
        </p:grpSpPr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77900" y="25119432"/>
              <a:ext cx="5944115" cy="3991507"/>
            </a:xfrm>
            <a:prstGeom prst="rect">
              <a:avLst/>
            </a:prstGeom>
          </p:spPr>
        </p:pic>
        <p:pic>
          <p:nvPicPr>
            <p:cNvPr id="71" name="Picture 7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77900" y="21440140"/>
              <a:ext cx="5944115" cy="2959100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571202" y="21470620"/>
              <a:ext cx="6159758" cy="2836647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13677900" y="24231600"/>
              <a:ext cx="571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Garamond" panose="02020404030301010803" pitchFamily="18" charset="0"/>
                </a:rPr>
                <a:t>Figure 2. Thermogravimetric and Differential Thermal Analysis curves for Sample 1, Cs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+</a:t>
              </a:r>
              <a:r>
                <a:rPr lang="en-US" sz="2000" i="1" dirty="0">
                  <a:latin typeface="Garamond" panose="02020404030301010803" pitchFamily="18" charset="0"/>
                </a:rPr>
                <a:t>/Cu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2+</a:t>
              </a:r>
              <a:r>
                <a:rPr lang="en-US" sz="2000" i="1" dirty="0">
                  <a:latin typeface="Garamond" panose="02020404030301010803" pitchFamily="18" charset="0"/>
                </a:rPr>
                <a:t> (1:1). 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927221" y="24231600"/>
              <a:ext cx="571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Garamond" panose="02020404030301010803" pitchFamily="18" charset="0"/>
                </a:rPr>
                <a:t>Figure 3. Thermogravimetric and Differential Thermal Analysis curves for Sample 2, Cs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+</a:t>
              </a:r>
              <a:r>
                <a:rPr lang="en-US" sz="2000" i="1" dirty="0">
                  <a:latin typeface="Garamond" panose="02020404030301010803" pitchFamily="18" charset="0"/>
                </a:rPr>
                <a:t>/Cu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2+</a:t>
              </a:r>
              <a:r>
                <a:rPr lang="en-US" sz="2000" i="1" dirty="0">
                  <a:latin typeface="Garamond" panose="02020404030301010803" pitchFamily="18" charset="0"/>
                </a:rPr>
                <a:t> (4:1). 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677900" y="28986480"/>
              <a:ext cx="571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Garamond" panose="02020404030301010803" pitchFamily="18" charset="0"/>
                </a:rPr>
                <a:t>Figure 4. Thermogravimetric and Differential Thermal Analysis curves for Sample 3, Cs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+</a:t>
              </a:r>
              <a:r>
                <a:rPr lang="en-US" sz="2000" i="1" dirty="0">
                  <a:latin typeface="Garamond" panose="02020404030301010803" pitchFamily="18" charset="0"/>
                </a:rPr>
                <a:t>/Cu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2+</a:t>
              </a:r>
              <a:r>
                <a:rPr lang="en-US" sz="2000" i="1" dirty="0">
                  <a:latin typeface="Garamond" panose="02020404030301010803" pitchFamily="18" charset="0"/>
                </a:rPr>
                <a:t> (1:4). 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269200" y="25075773"/>
              <a:ext cx="6553200" cy="4056326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20802600" y="29001720"/>
              <a:ext cx="5715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Garamond" panose="02020404030301010803" pitchFamily="18" charset="0"/>
                </a:rPr>
                <a:t>Figure 5. Thermogravimetric and Differential Thermal Analysis curves for Sample 4, Cs</a:t>
              </a:r>
              <a:r>
                <a:rPr lang="en-US" sz="2000" i="1" baseline="30000" dirty="0">
                  <a:latin typeface="Garamond" panose="02020404030301010803" pitchFamily="18" charset="0"/>
                </a:rPr>
                <a:t>+</a:t>
              </a:r>
              <a:r>
                <a:rPr lang="en-US" sz="2000" i="1" dirty="0">
                  <a:latin typeface="Garamond" panose="02020404030301010803" pitchFamily="18" charset="0"/>
                </a:rPr>
                <a:t>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3677900" y="28605480"/>
            <a:ext cx="128397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Garamond" panose="02020404030301010803" pitchFamily="18" charset="0"/>
              </a:rPr>
              <a:t>Conclusions:			</a:t>
            </a:r>
            <a:r>
              <a:rPr lang="en-US" sz="3000" dirty="0">
                <a:latin typeface="Garamond" panose="02020404030301010803" pitchFamily="18" charset="0"/>
              </a:rPr>
              <a:t>Optimized calcination temperature 450°C</a:t>
            </a:r>
          </a:p>
          <a:p>
            <a:endParaRPr lang="en-US" sz="3000" b="1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</a:rPr>
              <a:t>Samples 1, 2, 3, and 4 lost 6.54%, 3.57%, 5.35%, and 2.50% of mass, respectively.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Garamond" panose="02020404030301010803" pitchFamily="18" charset="0"/>
              </a:rPr>
              <a:t>100% of mass loss occurred at temperatures below 450°C.</a:t>
            </a:r>
          </a:p>
          <a:p>
            <a:endParaRPr lang="en-US" sz="3000" b="1" dirty="0">
              <a:latin typeface="Garamond" panose="020204040303010108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77474" y="8192819"/>
            <a:ext cx="9238806" cy="537078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3055620"/>
            <a:ext cx="2186201" cy="2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83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564</TotalTime>
  <Words>672</Words>
  <Application>Microsoft Office PowerPoint</Application>
  <PresentationFormat>Custom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 Wood</dc:creator>
  <cp:lastModifiedBy>Madison Wood</cp:lastModifiedBy>
  <cp:revision>45</cp:revision>
  <dcterms:created xsi:type="dcterms:W3CDTF">2017-04-09T19:29:46Z</dcterms:created>
  <dcterms:modified xsi:type="dcterms:W3CDTF">2017-04-14T12:32:23Z</dcterms:modified>
</cp:coreProperties>
</file>