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280" autoAdjust="0"/>
  </p:normalViewPr>
  <p:slideViewPr>
    <p:cSldViewPr snapToGrid="0">
      <p:cViewPr varScale="1">
        <p:scale>
          <a:sx n="15" d="100"/>
          <a:sy n="15" d="100"/>
        </p:scale>
        <p:origin x="1422" y="1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er">
    <p:spTree>
      <p:nvGrpSpPr>
        <p:cNvPr id="1" name=""/>
        <p:cNvGrpSpPr/>
        <p:nvPr/>
      </p:nvGrpSpPr>
      <p:grpSpPr>
        <a:xfrm>
          <a:off x="0" y="0"/>
          <a:ext cx="0" cy="0"/>
          <a:chOff x="0" y="0"/>
          <a:chExt cx="0" cy="0"/>
        </a:xfrm>
      </p:grpSpPr>
      <p:sp>
        <p:nvSpPr>
          <p:cNvPr id="45" name="Rectangle 44"/>
          <p:cNvSpPr/>
          <p:nvPr/>
        </p:nvSpPr>
        <p:spPr>
          <a:xfrm>
            <a:off x="685800" y="14798040"/>
            <a:ext cx="4572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85800" y="23301960"/>
            <a:ext cx="457200" cy="914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01"/>
          <p:cNvSpPr>
            <a:spLocks noChangeArrowheads="1"/>
          </p:cNvSpPr>
          <p:nvPr userDrawn="1"/>
        </p:nvSpPr>
        <p:spPr bwMode="auto">
          <a:xfrm>
            <a:off x="1" y="32004000"/>
            <a:ext cx="43891200" cy="914400"/>
          </a:xfrm>
          <a:prstGeom prst="rect">
            <a:avLst/>
          </a:prstGeom>
          <a:solidFill>
            <a:schemeClr val="accent2">
              <a:lumMod val="60000"/>
              <a:lumOff val="40000"/>
            </a:schemeClr>
          </a:solidFill>
          <a:ln>
            <a:noFill/>
          </a:ln>
          <a:effectLst/>
        </p:spPr>
        <p:txBody>
          <a:bodyPr wrap="none" anchor="ctr"/>
          <a:lstStyle/>
          <a:p>
            <a:r>
              <a:rPr lang="en-US" dirty="0"/>
              <a:t>`</a:t>
            </a:r>
          </a:p>
        </p:txBody>
      </p:sp>
      <p:sp>
        <p:nvSpPr>
          <p:cNvPr id="59" name="Line 112"/>
          <p:cNvSpPr>
            <a:spLocks noChangeShapeType="1"/>
          </p:cNvSpPr>
          <p:nvPr userDrawn="1"/>
        </p:nvSpPr>
        <p:spPr bwMode="white">
          <a:xfrm>
            <a:off x="0" y="32004000"/>
            <a:ext cx="43891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Rectangle 42"/>
          <p:cNvSpPr/>
          <p:nvPr userDrawn="1"/>
        </p:nvSpPr>
        <p:spPr bwMode="white">
          <a:xfrm>
            <a:off x="29591222"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bwMode="white">
          <a:xfrm>
            <a:off x="15363158"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bwMode="white">
          <a:xfrm>
            <a:off x="1116805"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6172200"/>
            <a:ext cx="4572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1"/>
          <p:cNvSpPr>
            <a:spLocks noChangeArrowheads="1"/>
          </p:cNvSpPr>
          <p:nvPr userDrawn="1"/>
        </p:nvSpPr>
        <p:spPr bwMode="auto">
          <a:xfrm>
            <a:off x="1143001" y="3886200"/>
            <a:ext cx="42748200" cy="1600200"/>
          </a:xfrm>
          <a:prstGeom prst="rect">
            <a:avLst/>
          </a:prstGeom>
          <a:solidFill>
            <a:schemeClr val="accent2">
              <a:lumMod val="20000"/>
              <a:lumOff val="80000"/>
            </a:schemeClr>
          </a:solidFill>
          <a:ln>
            <a:noFill/>
          </a:ln>
          <a:effectLst/>
        </p:spPr>
        <p:txBody>
          <a:bodyPr wrap="none" anchor="ctr"/>
          <a:lstStyle/>
          <a:p>
            <a:endParaRPr lang="en-US"/>
          </a:p>
        </p:txBody>
      </p:sp>
      <p:sp>
        <p:nvSpPr>
          <p:cNvPr id="6" name="Title 5"/>
          <p:cNvSpPr>
            <a:spLocks noGrp="1"/>
          </p:cNvSpPr>
          <p:nvPr userDrawn="1">
            <p:ph type="title"/>
          </p:nvPr>
        </p:nvSpPr>
        <p:spPr/>
        <p:txBody>
          <a:bodyPr/>
          <a:lstStyle/>
          <a:p>
            <a:r>
              <a:rPr lang="en-US"/>
              <a:t>Click to edit Master title style</a:t>
            </a:r>
          </a:p>
        </p:txBody>
      </p:sp>
      <p:sp>
        <p:nvSpPr>
          <p:cNvPr id="31" name="Text Placeholder 6"/>
          <p:cNvSpPr>
            <a:spLocks noGrp="1"/>
          </p:cNvSpPr>
          <p:nvPr userDrawn="1">
            <p:ph type="body" sz="quarter" idx="36"/>
          </p:nvPr>
        </p:nvSpPr>
        <p:spPr bwMode="auto">
          <a:xfrm>
            <a:off x="2209800" y="4083469"/>
            <a:ext cx="35661600" cy="1276992"/>
          </a:xfrm>
        </p:spPr>
        <p:txBody>
          <a:bodyPr anchor="ctr">
            <a:noAutofit/>
          </a:bodyPr>
          <a:lstStyle>
            <a:lvl1pPr marL="0" indent="0">
              <a:spcBef>
                <a:spcPts val="0"/>
              </a:spcBef>
              <a:buNone/>
              <a:defRPr sz="24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7" name="Text Placeholder 6"/>
          <p:cNvSpPr>
            <a:spLocks noGrp="1"/>
          </p:cNvSpPr>
          <p:nvPr userDrawn="1">
            <p:ph type="body" sz="quarter" idx="13" hasCustomPrompt="1"/>
          </p:nvPr>
        </p:nvSpPr>
        <p:spPr>
          <a:xfrm>
            <a:off x="1170431" y="6172200"/>
            <a:ext cx="13044367" cy="914400"/>
          </a:xfrm>
          <a:prstGeom prst="rect">
            <a:avLst/>
          </a:prstGeom>
          <a:solidFill>
            <a:schemeClr val="tx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userDrawn="1">
            <p:ph sz="quarter" idx="24" hasCustomPrompt="1"/>
          </p:nvPr>
        </p:nvSpPr>
        <p:spPr>
          <a:xfrm>
            <a:off x="1174552" y="7086600"/>
            <a:ext cx="13048488" cy="684082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userDrawn="1">
            <p:ph type="body" sz="quarter" idx="17" hasCustomPrompt="1"/>
          </p:nvPr>
        </p:nvSpPr>
        <p:spPr>
          <a:xfrm>
            <a:off x="1170431" y="14798040"/>
            <a:ext cx="13048488" cy="914400"/>
          </a:xfrm>
          <a:prstGeom prst="rect">
            <a:avLst/>
          </a:prstGeom>
          <a:solidFill>
            <a:schemeClr val="accent5"/>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userDrawn="1">
            <p:ph sz="quarter" idx="25" hasCustomPrompt="1"/>
          </p:nvPr>
        </p:nvSpPr>
        <p:spPr>
          <a:xfrm>
            <a:off x="1174552" y="15712439"/>
            <a:ext cx="13048488" cy="7440169"/>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userDrawn="1">
            <p:ph type="body" sz="quarter" idx="19" hasCustomPrompt="1"/>
          </p:nvPr>
        </p:nvSpPr>
        <p:spPr>
          <a:xfrm>
            <a:off x="1170431" y="23301960"/>
            <a:ext cx="13048488" cy="914400"/>
          </a:xfrm>
          <a:prstGeom prst="rect">
            <a:avLst/>
          </a:prstGeom>
          <a:solidFill>
            <a:schemeClr val="accent2">
              <a:lumMod val="75000"/>
            </a:schemeClr>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userDrawn="1">
            <p:ph sz="quarter" idx="26" hasCustomPrompt="1"/>
          </p:nvPr>
        </p:nvSpPr>
        <p:spPr>
          <a:xfrm>
            <a:off x="1174552" y="24216361"/>
            <a:ext cx="13048488" cy="726338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userDrawn="1">
            <p:ph type="body" sz="quarter" idx="21" hasCustomPrompt="1"/>
          </p:nvPr>
        </p:nvSpPr>
        <p:spPr>
          <a:xfrm>
            <a:off x="15416784" y="6172200"/>
            <a:ext cx="13048488" cy="914400"/>
          </a:xfrm>
          <a:prstGeom prst="rect">
            <a:avLst/>
          </a:prstGeom>
          <a:solidFill>
            <a:schemeClr val="accent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userDrawn="1">
            <p:ph sz="quarter" idx="27" hasCustomPrompt="1"/>
          </p:nvPr>
        </p:nvSpPr>
        <p:spPr>
          <a:xfrm>
            <a:off x="15416784" y="7086600"/>
            <a:ext cx="13048488" cy="492612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userDrawn="1">
            <p:ph sz="quarter" idx="23" hasCustomPrompt="1"/>
          </p:nvPr>
        </p:nvSpPr>
        <p:spPr>
          <a:xfrm>
            <a:off x="15416784" y="12456478"/>
            <a:ext cx="13048488" cy="6172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7" name="Content Placeholder 17"/>
          <p:cNvSpPr>
            <a:spLocks noGrp="1"/>
          </p:cNvSpPr>
          <p:nvPr>
            <p:ph sz="quarter" idx="37" hasCustomPrompt="1"/>
          </p:nvPr>
        </p:nvSpPr>
        <p:spPr>
          <a:xfrm>
            <a:off x="15416784" y="19072430"/>
            <a:ext cx="13048488" cy="3918814"/>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p:cNvSpPr>
            <a:spLocks noGrp="1"/>
          </p:cNvSpPr>
          <p:nvPr userDrawn="1">
            <p:ph type="body" sz="quarter" idx="29" hasCustomPrompt="1"/>
          </p:nvPr>
        </p:nvSpPr>
        <p:spPr>
          <a:xfrm>
            <a:off x="15416784" y="2330196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userDrawn="1">
            <p:ph sz="quarter" idx="30" hasCustomPrompt="1"/>
          </p:nvPr>
        </p:nvSpPr>
        <p:spPr>
          <a:xfrm>
            <a:off x="15416784"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userDrawn="1">
            <p:ph type="body" sz="quarter" idx="31" hasCustomPrompt="1"/>
          </p:nvPr>
        </p:nvSpPr>
        <p:spPr>
          <a:xfrm>
            <a:off x="29644848" y="617220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userDrawn="1">
            <p:ph sz="quarter" idx="32" hasCustomPrompt="1"/>
          </p:nvPr>
        </p:nvSpPr>
        <p:spPr>
          <a:xfrm>
            <a:off x="29644848" y="7086600"/>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userDrawn="1">
            <p:ph sz="quarter" idx="33" hasCustomPrompt="1"/>
          </p:nvPr>
        </p:nvSpPr>
        <p:spPr>
          <a:xfrm>
            <a:off x="29644848" y="15251886"/>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userDrawn="1">
            <p:ph type="body" sz="quarter" idx="34" hasCustomPrompt="1"/>
          </p:nvPr>
        </p:nvSpPr>
        <p:spPr>
          <a:xfrm>
            <a:off x="29644848" y="23301960"/>
            <a:ext cx="13048488" cy="914400"/>
          </a:xfrm>
          <a:prstGeom prst="rect">
            <a:avLst/>
          </a:prstGeom>
          <a:solidFill>
            <a:schemeClr val="accent3"/>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userDrawn="1">
            <p:ph sz="quarter" idx="35" hasCustomPrompt="1"/>
          </p:nvPr>
        </p:nvSpPr>
        <p:spPr>
          <a:xfrm>
            <a:off x="29644848"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40" name="Line 115"/>
          <p:cNvSpPr>
            <a:spLocks noChangeShapeType="1"/>
          </p:cNvSpPr>
          <p:nvPr/>
        </p:nvSpPr>
        <p:spPr bwMode="white">
          <a:xfrm>
            <a:off x="114300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15"/>
          <p:cNvSpPr>
            <a:spLocks noChangeShapeType="1"/>
          </p:cNvSpPr>
          <p:nvPr/>
        </p:nvSpPr>
        <p:spPr bwMode="white">
          <a:xfrm>
            <a:off x="1143000" y="2330196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48"/>
          <p:cNvSpPr/>
          <p:nvPr userDrawn="1"/>
        </p:nvSpPr>
        <p:spPr>
          <a:xfrm>
            <a:off x="14927686" y="6172200"/>
            <a:ext cx="4572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15"/>
          <p:cNvSpPr>
            <a:spLocks noChangeShapeType="1"/>
          </p:cNvSpPr>
          <p:nvPr userDrawn="1"/>
        </p:nvSpPr>
        <p:spPr bwMode="white">
          <a:xfrm>
            <a:off x="15387315"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0"/>
          <p:cNvSpPr/>
          <p:nvPr userDrawn="1"/>
        </p:nvSpPr>
        <p:spPr>
          <a:xfrm>
            <a:off x="29138880" y="6172200"/>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ne 115"/>
          <p:cNvSpPr>
            <a:spLocks noChangeShapeType="1"/>
          </p:cNvSpPr>
          <p:nvPr userDrawn="1"/>
        </p:nvSpPr>
        <p:spPr bwMode="white">
          <a:xfrm>
            <a:off x="2959608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2"/>
          <p:cNvSpPr/>
          <p:nvPr userDrawn="1"/>
        </p:nvSpPr>
        <p:spPr>
          <a:xfrm>
            <a:off x="29141928" y="23298912"/>
            <a:ext cx="4572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ne 115"/>
          <p:cNvSpPr>
            <a:spLocks noChangeShapeType="1"/>
          </p:cNvSpPr>
          <p:nvPr userDrawn="1"/>
        </p:nvSpPr>
        <p:spPr bwMode="white">
          <a:xfrm>
            <a:off x="29596080"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54"/>
          <p:cNvSpPr/>
          <p:nvPr userDrawn="1"/>
        </p:nvSpPr>
        <p:spPr>
          <a:xfrm>
            <a:off x="14932152" y="23298912"/>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Line 115"/>
          <p:cNvSpPr>
            <a:spLocks noChangeShapeType="1"/>
          </p:cNvSpPr>
          <p:nvPr userDrawn="1"/>
        </p:nvSpPr>
        <p:spPr bwMode="white">
          <a:xfrm>
            <a:off x="15389352"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Date Placeholder 2"/>
          <p:cNvSpPr>
            <a:spLocks noGrp="1"/>
          </p:cNvSpPr>
          <p:nvPr userDrawn="1">
            <p:ph type="dt" sz="half" idx="10"/>
          </p:nvPr>
        </p:nvSpPr>
        <p:spPr/>
        <p:txBody>
          <a:bodyPr/>
          <a:lstStyle/>
          <a:p>
            <a:fld id="{ECAA57DF-1C19-4726-AB84-014692BAD8F5}" type="datetimeFigureOut">
              <a:rPr lang="en-US" smtClean="0"/>
              <a:t>4/14/2017</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91B4C631-C489-4C11-812F-2172FBEAE82B}" type="slidenum">
              <a:rPr lang="en-US" smtClean="0"/>
              <a:t>‹#›</a:t>
            </a:fld>
            <a:endParaRPr lang="en-US"/>
          </a:p>
        </p:txBody>
      </p:sp>
      <p:sp>
        <p:nvSpPr>
          <p:cNvPr id="46" name="Line 115"/>
          <p:cNvSpPr>
            <a:spLocks noChangeShapeType="1"/>
          </p:cNvSpPr>
          <p:nvPr/>
        </p:nvSpPr>
        <p:spPr bwMode="white">
          <a:xfrm>
            <a:off x="1143000" y="1479804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4"/>
          <p:cNvSpPr>
            <a:spLocks noChangeArrowheads="1"/>
          </p:cNvSpPr>
          <p:nvPr userDrawn="1"/>
        </p:nvSpPr>
        <p:spPr bwMode="auto">
          <a:xfrm flipH="1">
            <a:off x="685800" y="0"/>
            <a:ext cx="457200" cy="3886200"/>
          </a:xfrm>
          <a:prstGeom prst="rect">
            <a:avLst/>
          </a:prstGeom>
          <a:solidFill>
            <a:schemeClr val="accent2"/>
          </a:solidFill>
          <a:ln>
            <a:noFill/>
          </a:ln>
          <a:effectLst/>
        </p:spPr>
        <p:txBody>
          <a:bodyPr wrap="none" anchor="ctr"/>
          <a:lstStyle/>
          <a:p>
            <a:endParaRPr lang="en-US"/>
          </a:p>
        </p:txBody>
      </p:sp>
      <p:sp>
        <p:nvSpPr>
          <p:cNvPr id="7" name="Rectangle 6"/>
          <p:cNvSpPr/>
          <p:nvPr userDrawn="1"/>
        </p:nvSpPr>
        <p:spPr bwMode="auto">
          <a:xfrm>
            <a:off x="1142999" y="0"/>
            <a:ext cx="42748200" cy="388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2209800" y="1219260"/>
            <a:ext cx="35661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4/14/2017</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grpSp>
        <p:nvGrpSpPr>
          <p:cNvPr id="8" name="Group 7"/>
          <p:cNvGrpSpPr/>
          <p:nvPr userDrawn="1"/>
        </p:nvGrpSpPr>
        <p:grpSpPr bwMode="white">
          <a:xfrm>
            <a:off x="1143000" y="0"/>
            <a:ext cx="42748200" cy="5513832"/>
            <a:chOff x="1143000" y="0"/>
            <a:chExt cx="42748200" cy="5513832"/>
          </a:xfrm>
        </p:grpSpPr>
        <p:sp>
          <p:nvSpPr>
            <p:cNvPr id="9" name="Line 112"/>
            <p:cNvSpPr>
              <a:spLocks noChangeShapeType="1"/>
            </p:cNvSpPr>
            <p:nvPr userDrawn="1"/>
          </p:nvSpPr>
          <p:spPr bwMode="white">
            <a:xfrm>
              <a:off x="1143000" y="3899217"/>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5"/>
            <p:cNvSpPr>
              <a:spLocks noChangeShapeType="1"/>
            </p:cNvSpPr>
            <p:nvPr userDrawn="1"/>
          </p:nvSpPr>
          <p:spPr bwMode="white">
            <a:xfrm>
              <a:off x="1143000" y="0"/>
              <a:ext cx="0" cy="5513832"/>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2"/>
            <p:cNvSpPr>
              <a:spLocks noChangeShapeType="1"/>
            </p:cNvSpPr>
            <p:nvPr userDrawn="1"/>
          </p:nvSpPr>
          <p:spPr bwMode="white">
            <a:xfrm>
              <a:off x="1143000" y="5486400"/>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000" b="1" kern="1200">
          <a:solidFill>
            <a:schemeClr val="tx2"/>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2" name="Group 231"/>
          <p:cNvGrpSpPr/>
          <p:nvPr/>
        </p:nvGrpSpPr>
        <p:grpSpPr>
          <a:xfrm>
            <a:off x="25727899" y="5133380"/>
            <a:ext cx="17123047" cy="20088586"/>
            <a:chOff x="25770063" y="5369860"/>
            <a:chExt cx="17123047" cy="20088586"/>
          </a:xfrm>
        </p:grpSpPr>
        <p:grpSp>
          <p:nvGrpSpPr>
            <p:cNvPr id="145" name="Group 144"/>
            <p:cNvGrpSpPr/>
            <p:nvPr/>
          </p:nvGrpSpPr>
          <p:grpSpPr>
            <a:xfrm>
              <a:off x="25770063" y="5369860"/>
              <a:ext cx="17123047" cy="20088586"/>
              <a:chOff x="26221241" y="3581502"/>
              <a:chExt cx="17123047" cy="20088586"/>
            </a:xfrm>
          </p:grpSpPr>
          <p:grpSp>
            <p:nvGrpSpPr>
              <p:cNvPr id="134" name="Group 133"/>
              <p:cNvGrpSpPr/>
              <p:nvPr/>
            </p:nvGrpSpPr>
            <p:grpSpPr>
              <a:xfrm>
                <a:off x="26221241" y="5306769"/>
                <a:ext cx="17123047" cy="18363319"/>
                <a:chOff x="26222872" y="3898685"/>
                <a:chExt cx="17123047" cy="18363319"/>
              </a:xfrm>
            </p:grpSpPr>
            <p:sp>
              <p:nvSpPr>
                <p:cNvPr id="127" name="TextBox 126"/>
                <p:cNvSpPr txBox="1"/>
                <p:nvPr/>
              </p:nvSpPr>
              <p:spPr>
                <a:xfrm>
                  <a:off x="27353059" y="12534393"/>
                  <a:ext cx="14561857" cy="430887"/>
                </a:xfrm>
                <a:prstGeom prst="rect">
                  <a:avLst/>
                </a:prstGeom>
                <a:noFill/>
              </p:spPr>
              <p:txBody>
                <a:bodyPr wrap="square" rtlCol="0">
                  <a:spAutoFit/>
                </a:bodyPr>
                <a:lstStyle/>
                <a:p>
                  <a:pPr algn="ctr"/>
                  <a:r>
                    <a:rPr lang="en-US" sz="2200" b="1" dirty="0"/>
                    <a:t>Distance from the coast (kilometers)</a:t>
                  </a:r>
                </a:p>
              </p:txBody>
            </p:sp>
            <p:sp>
              <p:nvSpPr>
                <p:cNvPr id="129" name="TextBox 128"/>
                <p:cNvSpPr txBox="1"/>
                <p:nvPr/>
              </p:nvSpPr>
              <p:spPr>
                <a:xfrm>
                  <a:off x="27323244" y="21831117"/>
                  <a:ext cx="14561857" cy="430887"/>
                </a:xfrm>
                <a:prstGeom prst="rect">
                  <a:avLst/>
                </a:prstGeom>
                <a:noFill/>
              </p:spPr>
              <p:txBody>
                <a:bodyPr wrap="square" rtlCol="0">
                  <a:spAutoFit/>
                </a:bodyPr>
                <a:lstStyle/>
                <a:p>
                  <a:pPr algn="ctr"/>
                  <a:r>
                    <a:rPr lang="en-US" sz="2200" b="1" dirty="0"/>
                    <a:t>Distance from the coast (kilometers)</a:t>
                  </a:r>
                </a:p>
              </p:txBody>
            </p:sp>
            <p:grpSp>
              <p:nvGrpSpPr>
                <p:cNvPr id="133" name="Group 132"/>
                <p:cNvGrpSpPr/>
                <p:nvPr/>
              </p:nvGrpSpPr>
              <p:grpSpPr>
                <a:xfrm>
                  <a:off x="26222872" y="3898685"/>
                  <a:ext cx="17123047" cy="17971935"/>
                  <a:chOff x="26222872" y="3898685"/>
                  <a:chExt cx="17123047" cy="17971935"/>
                </a:xfrm>
              </p:grpSpPr>
              <p:grpSp>
                <p:nvGrpSpPr>
                  <p:cNvPr id="132" name="Group 131"/>
                  <p:cNvGrpSpPr/>
                  <p:nvPr/>
                </p:nvGrpSpPr>
                <p:grpSpPr>
                  <a:xfrm>
                    <a:off x="26222872" y="3898685"/>
                    <a:ext cx="17123047" cy="8684444"/>
                    <a:chOff x="26222872" y="3898685"/>
                    <a:chExt cx="17123047" cy="8684444"/>
                  </a:xfrm>
                </p:grpSpPr>
                <p:grpSp>
                  <p:nvGrpSpPr>
                    <p:cNvPr id="125" name="Group 124"/>
                    <p:cNvGrpSpPr/>
                    <p:nvPr/>
                  </p:nvGrpSpPr>
                  <p:grpSpPr>
                    <a:xfrm>
                      <a:off x="26578000" y="3898685"/>
                      <a:ext cx="16767919" cy="8684444"/>
                      <a:chOff x="26578000" y="3898685"/>
                      <a:chExt cx="16767919" cy="8684444"/>
                    </a:xfrm>
                  </p:grpSpPr>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6443" y="4054380"/>
                        <a:ext cx="15291033" cy="8157285"/>
                      </a:xfrm>
                      <a:prstGeom prst="rect">
                        <a:avLst/>
                      </a:prstGeom>
                    </p:spPr>
                  </p:pic>
                  <p:grpSp>
                    <p:nvGrpSpPr>
                      <p:cNvPr id="98" name="Group 97"/>
                      <p:cNvGrpSpPr/>
                      <p:nvPr/>
                    </p:nvGrpSpPr>
                    <p:grpSpPr>
                      <a:xfrm>
                        <a:off x="26578000" y="3898685"/>
                        <a:ext cx="16767919" cy="8684444"/>
                        <a:chOff x="26578000" y="3898685"/>
                        <a:chExt cx="16767919" cy="8684444"/>
                      </a:xfrm>
                    </p:grpSpPr>
                    <p:sp>
                      <p:nvSpPr>
                        <p:cNvPr id="70" name="TextBox 69"/>
                        <p:cNvSpPr txBox="1"/>
                        <p:nvPr/>
                      </p:nvSpPr>
                      <p:spPr>
                        <a:xfrm>
                          <a:off x="26673317" y="4528330"/>
                          <a:ext cx="799375" cy="400110"/>
                        </a:xfrm>
                        <a:prstGeom prst="rect">
                          <a:avLst/>
                        </a:prstGeom>
                        <a:noFill/>
                      </p:spPr>
                      <p:txBody>
                        <a:bodyPr wrap="square" rtlCol="0">
                          <a:spAutoFit/>
                        </a:bodyPr>
                        <a:lstStyle/>
                        <a:p>
                          <a:r>
                            <a:rPr lang="en-US" sz="2000" b="1" dirty="0"/>
                            <a:t>0.25</a:t>
                          </a:r>
                        </a:p>
                      </p:txBody>
                    </p:sp>
                    <p:sp>
                      <p:nvSpPr>
                        <p:cNvPr id="71" name="TextBox 70"/>
                        <p:cNvSpPr txBox="1"/>
                        <p:nvPr/>
                      </p:nvSpPr>
                      <p:spPr>
                        <a:xfrm>
                          <a:off x="26806345" y="5187907"/>
                          <a:ext cx="797901" cy="400110"/>
                        </a:xfrm>
                        <a:prstGeom prst="rect">
                          <a:avLst/>
                        </a:prstGeom>
                        <a:noFill/>
                      </p:spPr>
                      <p:txBody>
                        <a:bodyPr wrap="square" rtlCol="0">
                          <a:spAutoFit/>
                        </a:bodyPr>
                        <a:lstStyle/>
                        <a:p>
                          <a:r>
                            <a:rPr lang="en-US" sz="2000" b="1" dirty="0"/>
                            <a:t>0.2</a:t>
                          </a:r>
                        </a:p>
                      </p:txBody>
                    </p:sp>
                    <p:sp>
                      <p:nvSpPr>
                        <p:cNvPr id="72" name="TextBox 71"/>
                        <p:cNvSpPr txBox="1"/>
                        <p:nvPr/>
                      </p:nvSpPr>
                      <p:spPr>
                        <a:xfrm>
                          <a:off x="26673317" y="5894404"/>
                          <a:ext cx="797165" cy="400110"/>
                        </a:xfrm>
                        <a:prstGeom prst="rect">
                          <a:avLst/>
                        </a:prstGeom>
                        <a:noFill/>
                      </p:spPr>
                      <p:txBody>
                        <a:bodyPr wrap="square" rtlCol="0">
                          <a:spAutoFit/>
                        </a:bodyPr>
                        <a:lstStyle/>
                        <a:p>
                          <a:r>
                            <a:rPr lang="en-US" sz="2000" b="1" dirty="0"/>
                            <a:t>0.15</a:t>
                          </a:r>
                        </a:p>
                      </p:txBody>
                    </p:sp>
                    <p:sp>
                      <p:nvSpPr>
                        <p:cNvPr id="74" name="TextBox 73"/>
                        <p:cNvSpPr txBox="1"/>
                        <p:nvPr/>
                      </p:nvSpPr>
                      <p:spPr>
                        <a:xfrm>
                          <a:off x="26788772" y="6580204"/>
                          <a:ext cx="797165" cy="400110"/>
                        </a:xfrm>
                        <a:prstGeom prst="rect">
                          <a:avLst/>
                        </a:prstGeom>
                        <a:noFill/>
                      </p:spPr>
                      <p:txBody>
                        <a:bodyPr wrap="square" rtlCol="0">
                          <a:spAutoFit/>
                        </a:bodyPr>
                        <a:lstStyle/>
                        <a:p>
                          <a:r>
                            <a:rPr lang="en-US" sz="2000" b="1" dirty="0"/>
                            <a:t>0.1</a:t>
                          </a:r>
                        </a:p>
                      </p:txBody>
                    </p:sp>
                    <p:sp>
                      <p:nvSpPr>
                        <p:cNvPr id="75" name="TextBox 74"/>
                        <p:cNvSpPr txBox="1"/>
                        <p:nvPr/>
                      </p:nvSpPr>
                      <p:spPr>
                        <a:xfrm>
                          <a:off x="26673317" y="7254223"/>
                          <a:ext cx="797165" cy="400110"/>
                        </a:xfrm>
                        <a:prstGeom prst="rect">
                          <a:avLst/>
                        </a:prstGeom>
                        <a:noFill/>
                      </p:spPr>
                      <p:txBody>
                        <a:bodyPr wrap="square" rtlCol="0">
                          <a:spAutoFit/>
                        </a:bodyPr>
                        <a:lstStyle/>
                        <a:p>
                          <a:r>
                            <a:rPr lang="en-US" sz="2000" b="1" dirty="0"/>
                            <a:t>0.05</a:t>
                          </a:r>
                        </a:p>
                      </p:txBody>
                    </p:sp>
                    <p:sp>
                      <p:nvSpPr>
                        <p:cNvPr id="76" name="TextBox 75"/>
                        <p:cNvSpPr txBox="1"/>
                        <p:nvPr/>
                      </p:nvSpPr>
                      <p:spPr>
                        <a:xfrm>
                          <a:off x="27034172" y="7928242"/>
                          <a:ext cx="796429" cy="400110"/>
                        </a:xfrm>
                        <a:prstGeom prst="rect">
                          <a:avLst/>
                        </a:prstGeom>
                        <a:noFill/>
                      </p:spPr>
                      <p:txBody>
                        <a:bodyPr wrap="square" rtlCol="0">
                          <a:spAutoFit/>
                        </a:bodyPr>
                        <a:lstStyle/>
                        <a:p>
                          <a:r>
                            <a:rPr lang="en-US" sz="2000" b="1" dirty="0"/>
                            <a:t>0</a:t>
                          </a:r>
                        </a:p>
                      </p:txBody>
                    </p:sp>
                    <p:sp>
                      <p:nvSpPr>
                        <p:cNvPr id="77" name="TextBox 76"/>
                        <p:cNvSpPr txBox="1"/>
                        <p:nvPr/>
                      </p:nvSpPr>
                      <p:spPr>
                        <a:xfrm>
                          <a:off x="26578000" y="8597885"/>
                          <a:ext cx="856187" cy="400110"/>
                        </a:xfrm>
                        <a:prstGeom prst="rect">
                          <a:avLst/>
                        </a:prstGeom>
                        <a:noFill/>
                      </p:spPr>
                      <p:txBody>
                        <a:bodyPr wrap="square" rtlCol="0">
                          <a:spAutoFit/>
                        </a:bodyPr>
                        <a:lstStyle/>
                        <a:p>
                          <a:r>
                            <a:rPr lang="en-US" sz="2000" b="1" dirty="0"/>
                            <a:t>-0.05</a:t>
                          </a:r>
                        </a:p>
                      </p:txBody>
                    </p:sp>
                    <p:sp>
                      <p:nvSpPr>
                        <p:cNvPr id="78" name="TextBox 77"/>
                        <p:cNvSpPr txBox="1"/>
                        <p:nvPr/>
                      </p:nvSpPr>
                      <p:spPr>
                        <a:xfrm>
                          <a:off x="26734821" y="9271607"/>
                          <a:ext cx="796429" cy="400110"/>
                        </a:xfrm>
                        <a:prstGeom prst="rect">
                          <a:avLst/>
                        </a:prstGeom>
                        <a:noFill/>
                      </p:spPr>
                      <p:txBody>
                        <a:bodyPr wrap="square" rtlCol="0">
                          <a:spAutoFit/>
                        </a:bodyPr>
                        <a:lstStyle/>
                        <a:p>
                          <a:r>
                            <a:rPr lang="en-US" sz="2000" b="1" dirty="0"/>
                            <a:t>-0.1</a:t>
                          </a:r>
                        </a:p>
                      </p:txBody>
                    </p:sp>
                    <p:sp>
                      <p:nvSpPr>
                        <p:cNvPr id="79" name="TextBox 78"/>
                        <p:cNvSpPr txBox="1"/>
                        <p:nvPr/>
                      </p:nvSpPr>
                      <p:spPr>
                        <a:xfrm>
                          <a:off x="26616266" y="9955063"/>
                          <a:ext cx="797927" cy="400110"/>
                        </a:xfrm>
                        <a:prstGeom prst="rect">
                          <a:avLst/>
                        </a:prstGeom>
                        <a:noFill/>
                      </p:spPr>
                      <p:txBody>
                        <a:bodyPr wrap="square" rtlCol="0">
                          <a:spAutoFit/>
                        </a:bodyPr>
                        <a:lstStyle/>
                        <a:p>
                          <a:r>
                            <a:rPr lang="en-US" sz="2000" b="1" dirty="0"/>
                            <a:t>-0.15</a:t>
                          </a:r>
                        </a:p>
                      </p:txBody>
                    </p:sp>
                    <p:sp>
                      <p:nvSpPr>
                        <p:cNvPr id="80" name="TextBox 79"/>
                        <p:cNvSpPr txBox="1"/>
                        <p:nvPr/>
                      </p:nvSpPr>
                      <p:spPr>
                        <a:xfrm>
                          <a:off x="26734821" y="10625058"/>
                          <a:ext cx="795694" cy="400110"/>
                        </a:xfrm>
                        <a:prstGeom prst="rect">
                          <a:avLst/>
                        </a:prstGeom>
                        <a:noFill/>
                      </p:spPr>
                      <p:txBody>
                        <a:bodyPr wrap="square" rtlCol="0">
                          <a:spAutoFit/>
                        </a:bodyPr>
                        <a:lstStyle/>
                        <a:p>
                          <a:r>
                            <a:rPr lang="en-US" sz="2000" b="1" dirty="0"/>
                            <a:t>-0.2</a:t>
                          </a:r>
                        </a:p>
                      </p:txBody>
                    </p:sp>
                    <p:sp>
                      <p:nvSpPr>
                        <p:cNvPr id="81" name="TextBox 80"/>
                        <p:cNvSpPr txBox="1"/>
                        <p:nvPr/>
                      </p:nvSpPr>
                      <p:spPr>
                        <a:xfrm>
                          <a:off x="26585643" y="11288015"/>
                          <a:ext cx="794958" cy="400110"/>
                        </a:xfrm>
                        <a:prstGeom prst="rect">
                          <a:avLst/>
                        </a:prstGeom>
                        <a:noFill/>
                      </p:spPr>
                      <p:txBody>
                        <a:bodyPr wrap="square" rtlCol="0">
                          <a:spAutoFit/>
                        </a:bodyPr>
                        <a:lstStyle/>
                        <a:p>
                          <a:r>
                            <a:rPr lang="en-US" sz="2000" b="1" dirty="0"/>
                            <a:t>-0.25</a:t>
                          </a:r>
                        </a:p>
                      </p:txBody>
                    </p:sp>
                    <p:sp>
                      <p:nvSpPr>
                        <p:cNvPr id="83" name="TextBox 82"/>
                        <p:cNvSpPr txBox="1"/>
                        <p:nvPr/>
                      </p:nvSpPr>
                      <p:spPr>
                        <a:xfrm>
                          <a:off x="42546544" y="3898685"/>
                          <a:ext cx="799375" cy="400110"/>
                        </a:xfrm>
                        <a:prstGeom prst="rect">
                          <a:avLst/>
                        </a:prstGeom>
                        <a:noFill/>
                      </p:spPr>
                      <p:txBody>
                        <a:bodyPr wrap="square" rtlCol="0">
                          <a:spAutoFit/>
                        </a:bodyPr>
                        <a:lstStyle/>
                        <a:p>
                          <a:r>
                            <a:rPr lang="en-US" sz="2000" b="1" dirty="0"/>
                            <a:t>0.75</a:t>
                          </a:r>
                        </a:p>
                      </p:txBody>
                    </p:sp>
                    <p:sp>
                      <p:nvSpPr>
                        <p:cNvPr id="84" name="TextBox 83"/>
                        <p:cNvSpPr txBox="1"/>
                        <p:nvPr/>
                      </p:nvSpPr>
                      <p:spPr>
                        <a:xfrm>
                          <a:off x="42546543" y="7674129"/>
                          <a:ext cx="799375" cy="400110"/>
                        </a:xfrm>
                        <a:prstGeom prst="rect">
                          <a:avLst/>
                        </a:prstGeom>
                        <a:noFill/>
                      </p:spPr>
                      <p:txBody>
                        <a:bodyPr wrap="square" rtlCol="0">
                          <a:spAutoFit/>
                        </a:bodyPr>
                        <a:lstStyle/>
                        <a:p>
                          <a:r>
                            <a:rPr lang="en-US" sz="2000" b="1" dirty="0"/>
                            <a:t>0.25</a:t>
                          </a:r>
                        </a:p>
                      </p:txBody>
                    </p:sp>
                    <p:sp>
                      <p:nvSpPr>
                        <p:cNvPr id="85" name="TextBox 84"/>
                        <p:cNvSpPr txBox="1"/>
                        <p:nvPr/>
                      </p:nvSpPr>
                      <p:spPr>
                        <a:xfrm>
                          <a:off x="42515310" y="5789952"/>
                          <a:ext cx="799375" cy="400110"/>
                        </a:xfrm>
                        <a:prstGeom prst="rect">
                          <a:avLst/>
                        </a:prstGeom>
                        <a:noFill/>
                      </p:spPr>
                      <p:txBody>
                        <a:bodyPr wrap="square" rtlCol="0">
                          <a:spAutoFit/>
                        </a:bodyPr>
                        <a:lstStyle/>
                        <a:p>
                          <a:r>
                            <a:rPr lang="en-US" sz="2000" b="1" dirty="0"/>
                            <a:t>0.5</a:t>
                          </a:r>
                        </a:p>
                      </p:txBody>
                    </p:sp>
                    <p:sp>
                      <p:nvSpPr>
                        <p:cNvPr id="86" name="TextBox 85"/>
                        <p:cNvSpPr txBox="1"/>
                        <p:nvPr/>
                      </p:nvSpPr>
                      <p:spPr>
                        <a:xfrm>
                          <a:off x="42515310" y="9594624"/>
                          <a:ext cx="799375" cy="400110"/>
                        </a:xfrm>
                        <a:prstGeom prst="rect">
                          <a:avLst/>
                        </a:prstGeom>
                        <a:noFill/>
                      </p:spPr>
                      <p:txBody>
                        <a:bodyPr wrap="square" rtlCol="0">
                          <a:spAutoFit/>
                        </a:bodyPr>
                        <a:lstStyle/>
                        <a:p>
                          <a:r>
                            <a:rPr lang="en-US" sz="2000" b="1" dirty="0"/>
                            <a:t>0</a:t>
                          </a:r>
                        </a:p>
                      </p:txBody>
                    </p:sp>
                    <p:sp>
                      <p:nvSpPr>
                        <p:cNvPr id="87" name="TextBox 86"/>
                        <p:cNvSpPr txBox="1"/>
                        <p:nvPr/>
                      </p:nvSpPr>
                      <p:spPr>
                        <a:xfrm>
                          <a:off x="42546542" y="11515119"/>
                          <a:ext cx="799375" cy="400110"/>
                        </a:xfrm>
                        <a:prstGeom prst="rect">
                          <a:avLst/>
                        </a:prstGeom>
                        <a:noFill/>
                      </p:spPr>
                      <p:txBody>
                        <a:bodyPr wrap="square" rtlCol="0">
                          <a:spAutoFit/>
                        </a:bodyPr>
                        <a:lstStyle/>
                        <a:p>
                          <a:r>
                            <a:rPr lang="en-US" sz="2000" b="1" dirty="0"/>
                            <a:t>-0.25</a:t>
                          </a:r>
                        </a:p>
                      </p:txBody>
                    </p:sp>
                    <p:sp>
                      <p:nvSpPr>
                        <p:cNvPr id="88" name="TextBox 87"/>
                        <p:cNvSpPr txBox="1"/>
                        <p:nvPr/>
                      </p:nvSpPr>
                      <p:spPr>
                        <a:xfrm>
                          <a:off x="28741603" y="12167305"/>
                          <a:ext cx="799375" cy="400110"/>
                        </a:xfrm>
                        <a:prstGeom prst="rect">
                          <a:avLst/>
                        </a:prstGeom>
                        <a:noFill/>
                      </p:spPr>
                      <p:txBody>
                        <a:bodyPr wrap="square" rtlCol="0">
                          <a:spAutoFit/>
                        </a:bodyPr>
                        <a:lstStyle/>
                        <a:p>
                          <a:r>
                            <a:rPr lang="en-US" sz="2000" b="1" dirty="0"/>
                            <a:t>100</a:t>
                          </a:r>
                        </a:p>
                      </p:txBody>
                    </p:sp>
                    <p:sp>
                      <p:nvSpPr>
                        <p:cNvPr id="89" name="TextBox 88"/>
                        <p:cNvSpPr txBox="1"/>
                        <p:nvPr/>
                      </p:nvSpPr>
                      <p:spPr>
                        <a:xfrm>
                          <a:off x="30599252" y="12183019"/>
                          <a:ext cx="799375" cy="400110"/>
                        </a:xfrm>
                        <a:prstGeom prst="rect">
                          <a:avLst/>
                        </a:prstGeom>
                        <a:noFill/>
                      </p:spPr>
                      <p:txBody>
                        <a:bodyPr wrap="square" rtlCol="0">
                          <a:spAutoFit/>
                        </a:bodyPr>
                        <a:lstStyle/>
                        <a:p>
                          <a:r>
                            <a:rPr lang="en-US" sz="2000" b="1" dirty="0"/>
                            <a:t>200</a:t>
                          </a:r>
                        </a:p>
                      </p:txBody>
                    </p:sp>
                    <p:sp>
                      <p:nvSpPr>
                        <p:cNvPr id="90" name="TextBox 89"/>
                        <p:cNvSpPr txBox="1"/>
                        <p:nvPr/>
                      </p:nvSpPr>
                      <p:spPr>
                        <a:xfrm>
                          <a:off x="32391297" y="12158072"/>
                          <a:ext cx="799375" cy="400110"/>
                        </a:xfrm>
                        <a:prstGeom prst="rect">
                          <a:avLst/>
                        </a:prstGeom>
                        <a:noFill/>
                      </p:spPr>
                      <p:txBody>
                        <a:bodyPr wrap="square" rtlCol="0">
                          <a:spAutoFit/>
                        </a:bodyPr>
                        <a:lstStyle/>
                        <a:p>
                          <a:r>
                            <a:rPr lang="en-US" sz="2000" b="1" dirty="0"/>
                            <a:t>300</a:t>
                          </a:r>
                        </a:p>
                      </p:txBody>
                    </p:sp>
                    <p:sp>
                      <p:nvSpPr>
                        <p:cNvPr id="91" name="TextBox 90"/>
                        <p:cNvSpPr txBox="1"/>
                        <p:nvPr/>
                      </p:nvSpPr>
                      <p:spPr>
                        <a:xfrm>
                          <a:off x="34195977" y="12172456"/>
                          <a:ext cx="799375" cy="400110"/>
                        </a:xfrm>
                        <a:prstGeom prst="rect">
                          <a:avLst/>
                        </a:prstGeom>
                        <a:noFill/>
                      </p:spPr>
                      <p:txBody>
                        <a:bodyPr wrap="square" rtlCol="0">
                          <a:spAutoFit/>
                        </a:bodyPr>
                        <a:lstStyle/>
                        <a:p>
                          <a:r>
                            <a:rPr lang="en-US" sz="2000" b="1" dirty="0"/>
                            <a:t>400</a:t>
                          </a:r>
                        </a:p>
                      </p:txBody>
                    </p:sp>
                    <p:sp>
                      <p:nvSpPr>
                        <p:cNvPr id="92" name="TextBox 91"/>
                        <p:cNvSpPr txBox="1"/>
                        <p:nvPr/>
                      </p:nvSpPr>
                      <p:spPr>
                        <a:xfrm>
                          <a:off x="36032086" y="12173786"/>
                          <a:ext cx="799375" cy="400110"/>
                        </a:xfrm>
                        <a:prstGeom prst="rect">
                          <a:avLst/>
                        </a:prstGeom>
                        <a:noFill/>
                      </p:spPr>
                      <p:txBody>
                        <a:bodyPr wrap="square" rtlCol="0">
                          <a:spAutoFit/>
                        </a:bodyPr>
                        <a:lstStyle/>
                        <a:p>
                          <a:r>
                            <a:rPr lang="en-US" sz="2000" b="1" dirty="0"/>
                            <a:t>500</a:t>
                          </a:r>
                        </a:p>
                      </p:txBody>
                    </p:sp>
                    <p:sp>
                      <p:nvSpPr>
                        <p:cNvPr id="93" name="TextBox 92"/>
                        <p:cNvSpPr txBox="1"/>
                        <p:nvPr/>
                      </p:nvSpPr>
                      <p:spPr>
                        <a:xfrm>
                          <a:off x="37825505" y="12171019"/>
                          <a:ext cx="799375" cy="400110"/>
                        </a:xfrm>
                        <a:prstGeom prst="rect">
                          <a:avLst/>
                        </a:prstGeom>
                        <a:noFill/>
                      </p:spPr>
                      <p:txBody>
                        <a:bodyPr wrap="square" rtlCol="0">
                          <a:spAutoFit/>
                        </a:bodyPr>
                        <a:lstStyle/>
                        <a:p>
                          <a:r>
                            <a:rPr lang="en-US" sz="2000" b="1" dirty="0"/>
                            <a:t>600</a:t>
                          </a:r>
                        </a:p>
                      </p:txBody>
                    </p:sp>
                    <p:sp>
                      <p:nvSpPr>
                        <p:cNvPr id="94" name="TextBox 93"/>
                        <p:cNvSpPr txBox="1"/>
                        <p:nvPr/>
                      </p:nvSpPr>
                      <p:spPr>
                        <a:xfrm>
                          <a:off x="39646063" y="12139606"/>
                          <a:ext cx="799375" cy="400110"/>
                        </a:xfrm>
                        <a:prstGeom prst="rect">
                          <a:avLst/>
                        </a:prstGeom>
                        <a:noFill/>
                      </p:spPr>
                      <p:txBody>
                        <a:bodyPr wrap="square" rtlCol="0">
                          <a:spAutoFit/>
                        </a:bodyPr>
                        <a:lstStyle/>
                        <a:p>
                          <a:r>
                            <a:rPr lang="en-US" sz="2000" b="1" dirty="0"/>
                            <a:t>700</a:t>
                          </a:r>
                        </a:p>
                      </p:txBody>
                    </p:sp>
                    <p:sp>
                      <p:nvSpPr>
                        <p:cNvPr id="95" name="TextBox 94"/>
                        <p:cNvSpPr txBox="1"/>
                        <p:nvPr/>
                      </p:nvSpPr>
                      <p:spPr>
                        <a:xfrm>
                          <a:off x="41466621" y="12124359"/>
                          <a:ext cx="799375" cy="400110"/>
                        </a:xfrm>
                        <a:prstGeom prst="rect">
                          <a:avLst/>
                        </a:prstGeom>
                        <a:noFill/>
                      </p:spPr>
                      <p:txBody>
                        <a:bodyPr wrap="square" rtlCol="0">
                          <a:spAutoFit/>
                        </a:bodyPr>
                        <a:lstStyle/>
                        <a:p>
                          <a:r>
                            <a:rPr lang="en-US" sz="2000" b="1" dirty="0"/>
                            <a:t>800</a:t>
                          </a:r>
                        </a:p>
                      </p:txBody>
                    </p:sp>
                  </p:grpSp>
                </p:grpSp>
                <p:sp>
                  <p:nvSpPr>
                    <p:cNvPr id="126" name="TextBox 125"/>
                    <p:cNvSpPr txBox="1"/>
                    <p:nvPr/>
                  </p:nvSpPr>
                  <p:spPr>
                    <a:xfrm rot="16200000">
                      <a:off x="22403327" y="7873926"/>
                      <a:ext cx="8069978" cy="430887"/>
                    </a:xfrm>
                    <a:prstGeom prst="rect">
                      <a:avLst/>
                    </a:prstGeom>
                    <a:noFill/>
                  </p:spPr>
                  <p:txBody>
                    <a:bodyPr wrap="square" rtlCol="0">
                      <a:spAutoFit/>
                    </a:bodyPr>
                    <a:lstStyle/>
                    <a:p>
                      <a:pPr algn="ctr"/>
                      <a:r>
                        <a:rPr lang="en-US" sz="2200" b="1" dirty="0"/>
                        <a:t>Time Lag (year)</a:t>
                      </a:r>
                    </a:p>
                  </p:txBody>
                </p:sp>
              </p:grpSp>
              <p:grpSp>
                <p:nvGrpSpPr>
                  <p:cNvPr id="131" name="Group 130"/>
                  <p:cNvGrpSpPr/>
                  <p:nvPr/>
                </p:nvGrpSpPr>
                <p:grpSpPr>
                  <a:xfrm>
                    <a:off x="26227978" y="13186176"/>
                    <a:ext cx="17117939" cy="8684444"/>
                    <a:chOff x="26227978" y="13186176"/>
                    <a:chExt cx="17117939" cy="8684444"/>
                  </a:xfrm>
                </p:grpSpPr>
                <p:grpSp>
                  <p:nvGrpSpPr>
                    <p:cNvPr id="124" name="Group 123"/>
                    <p:cNvGrpSpPr/>
                    <p:nvPr/>
                  </p:nvGrpSpPr>
                  <p:grpSpPr>
                    <a:xfrm>
                      <a:off x="26550458" y="13186176"/>
                      <a:ext cx="16795459" cy="8684444"/>
                      <a:chOff x="26611392" y="13756204"/>
                      <a:chExt cx="16795459" cy="8684444"/>
                    </a:xfrm>
                  </p:grpSpPr>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2097" y="13915892"/>
                        <a:ext cx="15288768" cy="8151251"/>
                      </a:xfrm>
                      <a:prstGeom prst="rect">
                        <a:avLst/>
                      </a:prstGeom>
                    </p:spPr>
                  </p:pic>
                  <p:grpSp>
                    <p:nvGrpSpPr>
                      <p:cNvPr id="99" name="Group 98"/>
                      <p:cNvGrpSpPr/>
                      <p:nvPr/>
                    </p:nvGrpSpPr>
                    <p:grpSpPr>
                      <a:xfrm>
                        <a:off x="26611392" y="13756204"/>
                        <a:ext cx="16795459" cy="8684444"/>
                        <a:chOff x="26578000" y="3898685"/>
                        <a:chExt cx="16795459" cy="8684444"/>
                      </a:xfrm>
                    </p:grpSpPr>
                    <p:sp>
                      <p:nvSpPr>
                        <p:cNvPr id="100" name="TextBox 99"/>
                        <p:cNvSpPr txBox="1"/>
                        <p:nvPr/>
                      </p:nvSpPr>
                      <p:spPr>
                        <a:xfrm>
                          <a:off x="26673317" y="4528330"/>
                          <a:ext cx="799375" cy="400110"/>
                        </a:xfrm>
                        <a:prstGeom prst="rect">
                          <a:avLst/>
                        </a:prstGeom>
                        <a:noFill/>
                      </p:spPr>
                      <p:txBody>
                        <a:bodyPr wrap="square" rtlCol="0">
                          <a:spAutoFit/>
                        </a:bodyPr>
                        <a:lstStyle/>
                        <a:p>
                          <a:r>
                            <a:rPr lang="en-US" sz="2000" b="1" dirty="0"/>
                            <a:t>0.25</a:t>
                          </a:r>
                        </a:p>
                      </p:txBody>
                    </p:sp>
                    <p:sp>
                      <p:nvSpPr>
                        <p:cNvPr id="101" name="TextBox 100"/>
                        <p:cNvSpPr txBox="1"/>
                        <p:nvPr/>
                      </p:nvSpPr>
                      <p:spPr>
                        <a:xfrm>
                          <a:off x="26806345" y="5187907"/>
                          <a:ext cx="797901" cy="400110"/>
                        </a:xfrm>
                        <a:prstGeom prst="rect">
                          <a:avLst/>
                        </a:prstGeom>
                        <a:noFill/>
                      </p:spPr>
                      <p:txBody>
                        <a:bodyPr wrap="square" rtlCol="0">
                          <a:spAutoFit/>
                        </a:bodyPr>
                        <a:lstStyle/>
                        <a:p>
                          <a:r>
                            <a:rPr lang="en-US" sz="2000" b="1" dirty="0"/>
                            <a:t>0.2</a:t>
                          </a:r>
                        </a:p>
                      </p:txBody>
                    </p:sp>
                    <p:sp>
                      <p:nvSpPr>
                        <p:cNvPr id="102" name="TextBox 101"/>
                        <p:cNvSpPr txBox="1"/>
                        <p:nvPr/>
                      </p:nvSpPr>
                      <p:spPr>
                        <a:xfrm>
                          <a:off x="26673317" y="5894404"/>
                          <a:ext cx="797165" cy="400110"/>
                        </a:xfrm>
                        <a:prstGeom prst="rect">
                          <a:avLst/>
                        </a:prstGeom>
                        <a:noFill/>
                      </p:spPr>
                      <p:txBody>
                        <a:bodyPr wrap="square" rtlCol="0">
                          <a:spAutoFit/>
                        </a:bodyPr>
                        <a:lstStyle/>
                        <a:p>
                          <a:r>
                            <a:rPr lang="en-US" sz="2000" b="1" dirty="0"/>
                            <a:t>0.15</a:t>
                          </a:r>
                        </a:p>
                      </p:txBody>
                    </p:sp>
                    <p:sp>
                      <p:nvSpPr>
                        <p:cNvPr id="103" name="TextBox 102"/>
                        <p:cNvSpPr txBox="1"/>
                        <p:nvPr/>
                      </p:nvSpPr>
                      <p:spPr>
                        <a:xfrm>
                          <a:off x="26788772" y="6580204"/>
                          <a:ext cx="797165" cy="400110"/>
                        </a:xfrm>
                        <a:prstGeom prst="rect">
                          <a:avLst/>
                        </a:prstGeom>
                        <a:noFill/>
                      </p:spPr>
                      <p:txBody>
                        <a:bodyPr wrap="square" rtlCol="0">
                          <a:spAutoFit/>
                        </a:bodyPr>
                        <a:lstStyle/>
                        <a:p>
                          <a:r>
                            <a:rPr lang="en-US" sz="2000" b="1" dirty="0"/>
                            <a:t>0.1</a:t>
                          </a:r>
                        </a:p>
                      </p:txBody>
                    </p:sp>
                    <p:sp>
                      <p:nvSpPr>
                        <p:cNvPr id="104" name="TextBox 103"/>
                        <p:cNvSpPr txBox="1"/>
                        <p:nvPr/>
                      </p:nvSpPr>
                      <p:spPr>
                        <a:xfrm>
                          <a:off x="26673317" y="7254223"/>
                          <a:ext cx="797165" cy="400110"/>
                        </a:xfrm>
                        <a:prstGeom prst="rect">
                          <a:avLst/>
                        </a:prstGeom>
                        <a:noFill/>
                      </p:spPr>
                      <p:txBody>
                        <a:bodyPr wrap="square" rtlCol="0">
                          <a:spAutoFit/>
                        </a:bodyPr>
                        <a:lstStyle/>
                        <a:p>
                          <a:r>
                            <a:rPr lang="en-US" sz="2000" b="1" dirty="0"/>
                            <a:t>0.05</a:t>
                          </a:r>
                        </a:p>
                      </p:txBody>
                    </p:sp>
                    <p:sp>
                      <p:nvSpPr>
                        <p:cNvPr id="105" name="TextBox 104"/>
                        <p:cNvSpPr txBox="1"/>
                        <p:nvPr/>
                      </p:nvSpPr>
                      <p:spPr>
                        <a:xfrm>
                          <a:off x="27034172" y="7928242"/>
                          <a:ext cx="796429" cy="400110"/>
                        </a:xfrm>
                        <a:prstGeom prst="rect">
                          <a:avLst/>
                        </a:prstGeom>
                        <a:noFill/>
                      </p:spPr>
                      <p:txBody>
                        <a:bodyPr wrap="square" rtlCol="0">
                          <a:spAutoFit/>
                        </a:bodyPr>
                        <a:lstStyle/>
                        <a:p>
                          <a:r>
                            <a:rPr lang="en-US" sz="2000" b="1" dirty="0"/>
                            <a:t>0</a:t>
                          </a:r>
                        </a:p>
                      </p:txBody>
                    </p:sp>
                    <p:sp>
                      <p:nvSpPr>
                        <p:cNvPr id="106" name="TextBox 105"/>
                        <p:cNvSpPr txBox="1"/>
                        <p:nvPr/>
                      </p:nvSpPr>
                      <p:spPr>
                        <a:xfrm>
                          <a:off x="26578000" y="8597885"/>
                          <a:ext cx="856187" cy="400110"/>
                        </a:xfrm>
                        <a:prstGeom prst="rect">
                          <a:avLst/>
                        </a:prstGeom>
                        <a:noFill/>
                      </p:spPr>
                      <p:txBody>
                        <a:bodyPr wrap="square" rtlCol="0">
                          <a:spAutoFit/>
                        </a:bodyPr>
                        <a:lstStyle/>
                        <a:p>
                          <a:r>
                            <a:rPr lang="en-US" sz="2000" b="1" dirty="0"/>
                            <a:t>-0.05</a:t>
                          </a:r>
                        </a:p>
                      </p:txBody>
                    </p:sp>
                    <p:sp>
                      <p:nvSpPr>
                        <p:cNvPr id="107" name="TextBox 106"/>
                        <p:cNvSpPr txBox="1"/>
                        <p:nvPr/>
                      </p:nvSpPr>
                      <p:spPr>
                        <a:xfrm>
                          <a:off x="26734821" y="9271607"/>
                          <a:ext cx="796429" cy="400110"/>
                        </a:xfrm>
                        <a:prstGeom prst="rect">
                          <a:avLst/>
                        </a:prstGeom>
                        <a:noFill/>
                      </p:spPr>
                      <p:txBody>
                        <a:bodyPr wrap="square" rtlCol="0">
                          <a:spAutoFit/>
                        </a:bodyPr>
                        <a:lstStyle/>
                        <a:p>
                          <a:r>
                            <a:rPr lang="en-US" sz="2000" b="1" dirty="0"/>
                            <a:t>-0.1</a:t>
                          </a:r>
                        </a:p>
                      </p:txBody>
                    </p:sp>
                    <p:sp>
                      <p:nvSpPr>
                        <p:cNvPr id="108" name="TextBox 107"/>
                        <p:cNvSpPr txBox="1"/>
                        <p:nvPr/>
                      </p:nvSpPr>
                      <p:spPr>
                        <a:xfrm>
                          <a:off x="26616266" y="9955063"/>
                          <a:ext cx="797927" cy="400110"/>
                        </a:xfrm>
                        <a:prstGeom prst="rect">
                          <a:avLst/>
                        </a:prstGeom>
                        <a:noFill/>
                      </p:spPr>
                      <p:txBody>
                        <a:bodyPr wrap="square" rtlCol="0">
                          <a:spAutoFit/>
                        </a:bodyPr>
                        <a:lstStyle/>
                        <a:p>
                          <a:r>
                            <a:rPr lang="en-US" sz="2000" b="1" dirty="0"/>
                            <a:t>-0.15</a:t>
                          </a:r>
                        </a:p>
                      </p:txBody>
                    </p:sp>
                    <p:sp>
                      <p:nvSpPr>
                        <p:cNvPr id="109" name="TextBox 108"/>
                        <p:cNvSpPr txBox="1"/>
                        <p:nvPr/>
                      </p:nvSpPr>
                      <p:spPr>
                        <a:xfrm>
                          <a:off x="26734821" y="10625058"/>
                          <a:ext cx="795694" cy="400110"/>
                        </a:xfrm>
                        <a:prstGeom prst="rect">
                          <a:avLst/>
                        </a:prstGeom>
                        <a:noFill/>
                      </p:spPr>
                      <p:txBody>
                        <a:bodyPr wrap="square" rtlCol="0">
                          <a:spAutoFit/>
                        </a:bodyPr>
                        <a:lstStyle/>
                        <a:p>
                          <a:r>
                            <a:rPr lang="en-US" sz="2000" b="1" dirty="0"/>
                            <a:t>-0.2</a:t>
                          </a:r>
                        </a:p>
                      </p:txBody>
                    </p:sp>
                    <p:sp>
                      <p:nvSpPr>
                        <p:cNvPr id="110" name="TextBox 109"/>
                        <p:cNvSpPr txBox="1"/>
                        <p:nvPr/>
                      </p:nvSpPr>
                      <p:spPr>
                        <a:xfrm>
                          <a:off x="26585643" y="11288015"/>
                          <a:ext cx="794958" cy="400110"/>
                        </a:xfrm>
                        <a:prstGeom prst="rect">
                          <a:avLst/>
                        </a:prstGeom>
                        <a:noFill/>
                      </p:spPr>
                      <p:txBody>
                        <a:bodyPr wrap="square" rtlCol="0">
                          <a:spAutoFit/>
                        </a:bodyPr>
                        <a:lstStyle/>
                        <a:p>
                          <a:r>
                            <a:rPr lang="en-US" sz="2000" b="1" dirty="0"/>
                            <a:t>-0.25</a:t>
                          </a:r>
                        </a:p>
                      </p:txBody>
                    </p:sp>
                    <p:sp>
                      <p:nvSpPr>
                        <p:cNvPr id="111" name="TextBox 110"/>
                        <p:cNvSpPr txBox="1"/>
                        <p:nvPr/>
                      </p:nvSpPr>
                      <p:spPr>
                        <a:xfrm>
                          <a:off x="42546544" y="3898685"/>
                          <a:ext cx="799375" cy="400110"/>
                        </a:xfrm>
                        <a:prstGeom prst="rect">
                          <a:avLst/>
                        </a:prstGeom>
                        <a:noFill/>
                      </p:spPr>
                      <p:txBody>
                        <a:bodyPr wrap="square" rtlCol="0">
                          <a:spAutoFit/>
                        </a:bodyPr>
                        <a:lstStyle/>
                        <a:p>
                          <a:r>
                            <a:rPr lang="en-US" sz="2000" b="1" dirty="0"/>
                            <a:t>0.75</a:t>
                          </a:r>
                        </a:p>
                      </p:txBody>
                    </p:sp>
                    <p:sp>
                      <p:nvSpPr>
                        <p:cNvPr id="112" name="TextBox 111"/>
                        <p:cNvSpPr txBox="1"/>
                        <p:nvPr/>
                      </p:nvSpPr>
                      <p:spPr>
                        <a:xfrm>
                          <a:off x="42546541" y="7763755"/>
                          <a:ext cx="799375" cy="400110"/>
                        </a:xfrm>
                        <a:prstGeom prst="rect">
                          <a:avLst/>
                        </a:prstGeom>
                        <a:noFill/>
                      </p:spPr>
                      <p:txBody>
                        <a:bodyPr wrap="square" rtlCol="0">
                          <a:spAutoFit/>
                        </a:bodyPr>
                        <a:lstStyle/>
                        <a:p>
                          <a:r>
                            <a:rPr lang="en-US" sz="2000" b="1" dirty="0"/>
                            <a:t>0.25</a:t>
                          </a:r>
                        </a:p>
                      </p:txBody>
                    </p:sp>
                    <p:sp>
                      <p:nvSpPr>
                        <p:cNvPr id="113" name="TextBox 112"/>
                        <p:cNvSpPr txBox="1"/>
                        <p:nvPr/>
                      </p:nvSpPr>
                      <p:spPr>
                        <a:xfrm>
                          <a:off x="42546541" y="5831220"/>
                          <a:ext cx="799375" cy="400110"/>
                        </a:xfrm>
                        <a:prstGeom prst="rect">
                          <a:avLst/>
                        </a:prstGeom>
                        <a:noFill/>
                      </p:spPr>
                      <p:txBody>
                        <a:bodyPr wrap="square" rtlCol="0">
                          <a:spAutoFit/>
                        </a:bodyPr>
                        <a:lstStyle/>
                        <a:p>
                          <a:r>
                            <a:rPr lang="en-US" sz="2000" b="1" dirty="0"/>
                            <a:t>0.5</a:t>
                          </a:r>
                        </a:p>
                      </p:txBody>
                    </p:sp>
                    <p:sp>
                      <p:nvSpPr>
                        <p:cNvPr id="114" name="TextBox 113"/>
                        <p:cNvSpPr txBox="1"/>
                        <p:nvPr/>
                      </p:nvSpPr>
                      <p:spPr>
                        <a:xfrm>
                          <a:off x="42561160" y="9701764"/>
                          <a:ext cx="799375" cy="400110"/>
                        </a:xfrm>
                        <a:prstGeom prst="rect">
                          <a:avLst/>
                        </a:prstGeom>
                        <a:noFill/>
                      </p:spPr>
                      <p:txBody>
                        <a:bodyPr wrap="square" rtlCol="0">
                          <a:spAutoFit/>
                        </a:bodyPr>
                        <a:lstStyle/>
                        <a:p>
                          <a:r>
                            <a:rPr lang="en-US" sz="2000" b="1" dirty="0"/>
                            <a:t>0</a:t>
                          </a:r>
                        </a:p>
                      </p:txBody>
                    </p:sp>
                    <p:sp>
                      <p:nvSpPr>
                        <p:cNvPr id="115" name="TextBox 114"/>
                        <p:cNvSpPr txBox="1"/>
                        <p:nvPr/>
                      </p:nvSpPr>
                      <p:spPr>
                        <a:xfrm>
                          <a:off x="42574084" y="11606046"/>
                          <a:ext cx="799375" cy="400110"/>
                        </a:xfrm>
                        <a:prstGeom prst="rect">
                          <a:avLst/>
                        </a:prstGeom>
                        <a:noFill/>
                      </p:spPr>
                      <p:txBody>
                        <a:bodyPr wrap="square" rtlCol="0">
                          <a:spAutoFit/>
                        </a:bodyPr>
                        <a:lstStyle/>
                        <a:p>
                          <a:r>
                            <a:rPr lang="en-US" sz="2000" b="1" dirty="0"/>
                            <a:t>-0.25</a:t>
                          </a:r>
                        </a:p>
                      </p:txBody>
                    </p:sp>
                    <p:sp>
                      <p:nvSpPr>
                        <p:cNvPr id="116" name="TextBox 115"/>
                        <p:cNvSpPr txBox="1"/>
                        <p:nvPr/>
                      </p:nvSpPr>
                      <p:spPr>
                        <a:xfrm>
                          <a:off x="28741603" y="12167305"/>
                          <a:ext cx="799375" cy="400110"/>
                        </a:xfrm>
                        <a:prstGeom prst="rect">
                          <a:avLst/>
                        </a:prstGeom>
                        <a:noFill/>
                      </p:spPr>
                      <p:txBody>
                        <a:bodyPr wrap="square" rtlCol="0">
                          <a:spAutoFit/>
                        </a:bodyPr>
                        <a:lstStyle/>
                        <a:p>
                          <a:r>
                            <a:rPr lang="en-US" sz="2000" b="1" dirty="0"/>
                            <a:t>100</a:t>
                          </a:r>
                        </a:p>
                      </p:txBody>
                    </p:sp>
                    <p:sp>
                      <p:nvSpPr>
                        <p:cNvPr id="117" name="TextBox 116"/>
                        <p:cNvSpPr txBox="1"/>
                        <p:nvPr/>
                      </p:nvSpPr>
                      <p:spPr>
                        <a:xfrm>
                          <a:off x="30599252" y="12183019"/>
                          <a:ext cx="799375" cy="400110"/>
                        </a:xfrm>
                        <a:prstGeom prst="rect">
                          <a:avLst/>
                        </a:prstGeom>
                        <a:noFill/>
                      </p:spPr>
                      <p:txBody>
                        <a:bodyPr wrap="square" rtlCol="0">
                          <a:spAutoFit/>
                        </a:bodyPr>
                        <a:lstStyle/>
                        <a:p>
                          <a:r>
                            <a:rPr lang="en-US" sz="2000" b="1" dirty="0"/>
                            <a:t>200</a:t>
                          </a:r>
                        </a:p>
                      </p:txBody>
                    </p:sp>
                    <p:sp>
                      <p:nvSpPr>
                        <p:cNvPr id="118" name="TextBox 117"/>
                        <p:cNvSpPr txBox="1"/>
                        <p:nvPr/>
                      </p:nvSpPr>
                      <p:spPr>
                        <a:xfrm>
                          <a:off x="32391297" y="12158072"/>
                          <a:ext cx="799375" cy="400110"/>
                        </a:xfrm>
                        <a:prstGeom prst="rect">
                          <a:avLst/>
                        </a:prstGeom>
                        <a:noFill/>
                      </p:spPr>
                      <p:txBody>
                        <a:bodyPr wrap="square" rtlCol="0">
                          <a:spAutoFit/>
                        </a:bodyPr>
                        <a:lstStyle/>
                        <a:p>
                          <a:r>
                            <a:rPr lang="en-US" sz="2000" b="1" dirty="0"/>
                            <a:t>300</a:t>
                          </a:r>
                        </a:p>
                      </p:txBody>
                    </p:sp>
                    <p:sp>
                      <p:nvSpPr>
                        <p:cNvPr id="119" name="TextBox 118"/>
                        <p:cNvSpPr txBox="1"/>
                        <p:nvPr/>
                      </p:nvSpPr>
                      <p:spPr>
                        <a:xfrm>
                          <a:off x="34195977" y="12172456"/>
                          <a:ext cx="799375" cy="400110"/>
                        </a:xfrm>
                        <a:prstGeom prst="rect">
                          <a:avLst/>
                        </a:prstGeom>
                        <a:noFill/>
                      </p:spPr>
                      <p:txBody>
                        <a:bodyPr wrap="square" rtlCol="0">
                          <a:spAutoFit/>
                        </a:bodyPr>
                        <a:lstStyle/>
                        <a:p>
                          <a:r>
                            <a:rPr lang="en-US" sz="2000" b="1" dirty="0"/>
                            <a:t>400</a:t>
                          </a:r>
                        </a:p>
                      </p:txBody>
                    </p:sp>
                    <p:sp>
                      <p:nvSpPr>
                        <p:cNvPr id="120" name="TextBox 119"/>
                        <p:cNvSpPr txBox="1"/>
                        <p:nvPr/>
                      </p:nvSpPr>
                      <p:spPr>
                        <a:xfrm>
                          <a:off x="36032086" y="12173786"/>
                          <a:ext cx="799375" cy="400110"/>
                        </a:xfrm>
                        <a:prstGeom prst="rect">
                          <a:avLst/>
                        </a:prstGeom>
                        <a:noFill/>
                      </p:spPr>
                      <p:txBody>
                        <a:bodyPr wrap="square" rtlCol="0">
                          <a:spAutoFit/>
                        </a:bodyPr>
                        <a:lstStyle/>
                        <a:p>
                          <a:r>
                            <a:rPr lang="en-US" sz="2000" b="1" dirty="0"/>
                            <a:t>500</a:t>
                          </a:r>
                        </a:p>
                      </p:txBody>
                    </p:sp>
                    <p:sp>
                      <p:nvSpPr>
                        <p:cNvPr id="121" name="TextBox 120"/>
                        <p:cNvSpPr txBox="1"/>
                        <p:nvPr/>
                      </p:nvSpPr>
                      <p:spPr>
                        <a:xfrm>
                          <a:off x="37825505" y="12171019"/>
                          <a:ext cx="799375" cy="400110"/>
                        </a:xfrm>
                        <a:prstGeom prst="rect">
                          <a:avLst/>
                        </a:prstGeom>
                        <a:noFill/>
                      </p:spPr>
                      <p:txBody>
                        <a:bodyPr wrap="square" rtlCol="0">
                          <a:spAutoFit/>
                        </a:bodyPr>
                        <a:lstStyle/>
                        <a:p>
                          <a:r>
                            <a:rPr lang="en-US" sz="2000" b="1" dirty="0"/>
                            <a:t>600</a:t>
                          </a:r>
                        </a:p>
                      </p:txBody>
                    </p:sp>
                    <p:sp>
                      <p:nvSpPr>
                        <p:cNvPr id="122" name="TextBox 121"/>
                        <p:cNvSpPr txBox="1"/>
                        <p:nvPr/>
                      </p:nvSpPr>
                      <p:spPr>
                        <a:xfrm>
                          <a:off x="39646063" y="12139606"/>
                          <a:ext cx="799375" cy="400110"/>
                        </a:xfrm>
                        <a:prstGeom prst="rect">
                          <a:avLst/>
                        </a:prstGeom>
                        <a:noFill/>
                      </p:spPr>
                      <p:txBody>
                        <a:bodyPr wrap="square" rtlCol="0">
                          <a:spAutoFit/>
                        </a:bodyPr>
                        <a:lstStyle/>
                        <a:p>
                          <a:r>
                            <a:rPr lang="en-US" sz="2000" b="1" dirty="0"/>
                            <a:t>700</a:t>
                          </a:r>
                        </a:p>
                      </p:txBody>
                    </p:sp>
                    <p:sp>
                      <p:nvSpPr>
                        <p:cNvPr id="123" name="TextBox 122"/>
                        <p:cNvSpPr txBox="1"/>
                        <p:nvPr/>
                      </p:nvSpPr>
                      <p:spPr>
                        <a:xfrm>
                          <a:off x="41464920" y="12150804"/>
                          <a:ext cx="799375" cy="400110"/>
                        </a:xfrm>
                        <a:prstGeom prst="rect">
                          <a:avLst/>
                        </a:prstGeom>
                        <a:noFill/>
                      </p:spPr>
                      <p:txBody>
                        <a:bodyPr wrap="square" rtlCol="0">
                          <a:spAutoFit/>
                        </a:bodyPr>
                        <a:lstStyle/>
                        <a:p>
                          <a:r>
                            <a:rPr lang="en-US" sz="2000" b="1" dirty="0"/>
                            <a:t>800</a:t>
                          </a:r>
                        </a:p>
                      </p:txBody>
                    </p:sp>
                  </p:grpSp>
                </p:grpSp>
                <p:sp>
                  <p:nvSpPr>
                    <p:cNvPr id="130" name="TextBox 129"/>
                    <p:cNvSpPr txBox="1"/>
                    <p:nvPr/>
                  </p:nvSpPr>
                  <p:spPr>
                    <a:xfrm rot="16200000">
                      <a:off x="22408433" y="17200344"/>
                      <a:ext cx="8069978" cy="430887"/>
                    </a:xfrm>
                    <a:prstGeom prst="rect">
                      <a:avLst/>
                    </a:prstGeom>
                    <a:noFill/>
                  </p:spPr>
                  <p:txBody>
                    <a:bodyPr wrap="square" rtlCol="0">
                      <a:spAutoFit/>
                    </a:bodyPr>
                    <a:lstStyle/>
                    <a:p>
                      <a:pPr algn="ctr"/>
                      <a:r>
                        <a:rPr lang="en-US" sz="2200" b="1" dirty="0"/>
                        <a:t>Time Lag (year)</a:t>
                      </a:r>
                    </a:p>
                  </p:txBody>
                </p:sp>
              </p:grpSp>
            </p:grpSp>
          </p:grpSp>
          <p:sp>
            <p:nvSpPr>
              <p:cNvPr id="138" name="Left Bracket 137"/>
              <p:cNvSpPr/>
              <p:nvPr/>
            </p:nvSpPr>
            <p:spPr>
              <a:xfrm>
                <a:off x="29012958" y="3581502"/>
                <a:ext cx="253402" cy="3278524"/>
              </a:xfrm>
              <a:prstGeom prst="leftBracket">
                <a:avLst/>
              </a:prstGeom>
              <a:ln w="7620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p:cNvCxnSpPr/>
              <p:nvPr/>
            </p:nvCxnSpPr>
            <p:spPr>
              <a:xfrm flipH="1">
                <a:off x="30733170" y="5442826"/>
                <a:ext cx="29893" cy="17462373"/>
              </a:xfrm>
              <a:prstGeom prst="line">
                <a:avLst/>
              </a:prstGeom>
              <a:ln w="44450">
                <a:solidFill>
                  <a:schemeClr val="tx1">
                    <a:alpha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8416737" y="4578312"/>
                <a:ext cx="1192441" cy="477054"/>
              </a:xfrm>
              <a:prstGeom prst="rect">
                <a:avLst/>
              </a:prstGeom>
              <a:noFill/>
            </p:spPr>
            <p:txBody>
              <a:bodyPr wrap="square" rtlCol="0">
                <a:spAutoFit/>
              </a:bodyPr>
              <a:lstStyle/>
              <a:p>
                <a:r>
                  <a:rPr lang="en-US" sz="2500" b="1" dirty="0"/>
                  <a:t>Shelf</a:t>
                </a:r>
              </a:p>
            </p:txBody>
          </p:sp>
        </p:grpSp>
        <p:sp>
          <p:nvSpPr>
            <p:cNvPr id="61" name="TextBox 60"/>
            <p:cNvSpPr txBox="1"/>
            <p:nvPr/>
          </p:nvSpPr>
          <p:spPr>
            <a:xfrm>
              <a:off x="26979577" y="5846718"/>
              <a:ext cx="14561856" cy="523220"/>
            </a:xfrm>
            <a:prstGeom prst="rect">
              <a:avLst/>
            </a:prstGeom>
            <a:noFill/>
          </p:spPr>
          <p:txBody>
            <a:bodyPr wrap="square" rtlCol="0">
              <a:spAutoFit/>
            </a:bodyPr>
            <a:lstStyle/>
            <a:p>
              <a:pPr algn="ctr"/>
              <a:r>
                <a:rPr lang="en-US" sz="2800" b="1" dirty="0"/>
                <a:t>Correlation Lagged in Time and Space</a:t>
              </a:r>
            </a:p>
          </p:txBody>
        </p:sp>
      </p:grpSp>
      <p:sp>
        <p:nvSpPr>
          <p:cNvPr id="36" name="TextBox 35"/>
          <p:cNvSpPr txBox="1"/>
          <p:nvPr/>
        </p:nvSpPr>
        <p:spPr>
          <a:xfrm>
            <a:off x="15687805" y="20309302"/>
            <a:ext cx="9235132" cy="4524315"/>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3200" b="1" dirty="0"/>
              <a:t>Figures 3 and 4 </a:t>
            </a:r>
            <a:r>
              <a:rPr lang="en-US" sz="3200" dirty="0"/>
              <a:t>are plots of  correlations lagged in time and space for one location on the shelf (top) and one location in the deep sea (bottom). In the top plot, note that the shelf location is spatially correlated across the entire shelf. In the bottom plot, note that the deep sea location is spatially correlated for about 200 kilometers, but it is not correlated to the slope or the shelf. </a:t>
            </a:r>
          </a:p>
        </p:txBody>
      </p:sp>
      <p:sp>
        <p:nvSpPr>
          <p:cNvPr id="4" name="Title 3"/>
          <p:cNvSpPr>
            <a:spLocks noGrp="1"/>
          </p:cNvSpPr>
          <p:nvPr>
            <p:ph type="title"/>
          </p:nvPr>
        </p:nvSpPr>
        <p:spPr>
          <a:xfrm>
            <a:off x="1271690" y="0"/>
            <a:ext cx="39152409" cy="2964446"/>
          </a:xfrm>
        </p:spPr>
        <p:txBody>
          <a:bodyPr>
            <a:noAutofit/>
          </a:bodyPr>
          <a:lstStyle/>
          <a:p>
            <a:r>
              <a:rPr lang="en-US" sz="7600" dirty="0"/>
              <a:t>Examining the connection between the dynamics of western boundary shelves and the deep sea using satellite altimetry data</a:t>
            </a:r>
          </a:p>
        </p:txBody>
      </p:sp>
      <p:sp>
        <p:nvSpPr>
          <p:cNvPr id="23" name="Text Placeholder 22"/>
          <p:cNvSpPr>
            <a:spLocks noGrp="1"/>
          </p:cNvSpPr>
          <p:nvPr>
            <p:ph type="body" sz="quarter" idx="36"/>
          </p:nvPr>
        </p:nvSpPr>
        <p:spPr>
          <a:xfrm>
            <a:off x="2133600" y="3071392"/>
            <a:ext cx="8420100" cy="647482"/>
          </a:xfrm>
        </p:spPr>
        <p:txBody>
          <a:bodyPr/>
          <a:lstStyle/>
          <a:p>
            <a:r>
              <a:rPr lang="en-US" sz="2800" b="1" dirty="0"/>
              <a:t>Nicholas Trefonides and James Pringle, Ph.D.</a:t>
            </a:r>
          </a:p>
          <a:p>
            <a:endParaRPr lang="en-US" dirty="0"/>
          </a:p>
        </p:txBody>
      </p:sp>
      <p:sp>
        <p:nvSpPr>
          <p:cNvPr id="7" name="Text Placeholder 6"/>
          <p:cNvSpPr>
            <a:spLocks noGrp="1"/>
          </p:cNvSpPr>
          <p:nvPr>
            <p:ph type="body" sz="quarter" idx="17"/>
          </p:nvPr>
        </p:nvSpPr>
        <p:spPr>
          <a:xfrm>
            <a:off x="1271691" y="4054380"/>
            <a:ext cx="11983048" cy="956286"/>
          </a:xfrm>
        </p:spPr>
        <p:txBody>
          <a:bodyPr/>
          <a:lstStyle/>
          <a:p>
            <a:r>
              <a:rPr lang="en-US" dirty="0"/>
              <a:t>Background</a:t>
            </a:r>
          </a:p>
        </p:txBody>
      </p:sp>
      <p:sp>
        <p:nvSpPr>
          <p:cNvPr id="12" name="Content Placeholder 11"/>
          <p:cNvSpPr>
            <a:spLocks noGrp="1"/>
          </p:cNvSpPr>
          <p:nvPr>
            <p:ph sz="quarter" idx="25"/>
          </p:nvPr>
        </p:nvSpPr>
        <p:spPr>
          <a:xfrm>
            <a:off x="1038311" y="5222588"/>
            <a:ext cx="12216428" cy="1317061"/>
          </a:xfrm>
        </p:spPr>
        <p:txBody>
          <a:bodyPr wrap="square">
            <a:noAutofit/>
          </a:bodyPr>
          <a:lstStyle/>
          <a:p>
            <a:r>
              <a:rPr lang="en-US" sz="3200" b="1" dirty="0"/>
              <a:t>The exchange of water between the western boundary shelves and the deep sea</a:t>
            </a:r>
            <a:r>
              <a:rPr lang="en-US" sz="3200" dirty="0"/>
              <a:t> is an important transport pathway between land and sea for carbon and other chemical constituents that have significant impacts on marine life and global climate.</a:t>
            </a:r>
          </a:p>
        </p:txBody>
      </p:sp>
      <p:sp>
        <p:nvSpPr>
          <p:cNvPr id="13" name="Content Placeholder 12"/>
          <p:cNvSpPr>
            <a:spLocks noGrp="1"/>
          </p:cNvSpPr>
          <p:nvPr>
            <p:ph sz="quarter" idx="26"/>
          </p:nvPr>
        </p:nvSpPr>
        <p:spPr>
          <a:xfrm>
            <a:off x="971532" y="18608991"/>
            <a:ext cx="12195923" cy="2422940"/>
          </a:xfrm>
        </p:spPr>
        <p:txBody>
          <a:bodyPr>
            <a:normAutofit/>
          </a:bodyPr>
          <a:lstStyle/>
          <a:p>
            <a:r>
              <a:rPr lang="en-US" sz="3500" b="1" dirty="0"/>
              <a:t>Understand how sea level variation is correlated from the shore to the deep sea.</a:t>
            </a:r>
          </a:p>
        </p:txBody>
      </p:sp>
      <p:sp>
        <p:nvSpPr>
          <p:cNvPr id="9" name="Text Placeholder 8"/>
          <p:cNvSpPr>
            <a:spLocks noGrp="1"/>
          </p:cNvSpPr>
          <p:nvPr>
            <p:ph type="body" sz="quarter" idx="21"/>
          </p:nvPr>
        </p:nvSpPr>
        <p:spPr>
          <a:xfrm>
            <a:off x="15815168" y="25789154"/>
            <a:ext cx="10209926" cy="1055547"/>
          </a:xfrm>
          <a:solidFill>
            <a:schemeClr val="accent1"/>
          </a:solidFill>
        </p:spPr>
        <p:txBody>
          <a:bodyPr/>
          <a:lstStyle/>
          <a:p>
            <a:r>
              <a:rPr lang="en-US" dirty="0"/>
              <a:t>Methods</a:t>
            </a:r>
          </a:p>
        </p:txBody>
      </p:sp>
      <p:sp>
        <p:nvSpPr>
          <p:cNvPr id="14" name="Content Placeholder 13"/>
          <p:cNvSpPr>
            <a:spLocks noGrp="1"/>
          </p:cNvSpPr>
          <p:nvPr>
            <p:ph sz="quarter" idx="27"/>
          </p:nvPr>
        </p:nvSpPr>
        <p:spPr>
          <a:xfrm>
            <a:off x="15486577" y="27075750"/>
            <a:ext cx="10538517" cy="5342891"/>
          </a:xfrm>
        </p:spPr>
        <p:txBody>
          <a:bodyPr>
            <a:normAutofit/>
          </a:bodyPr>
          <a:lstStyle/>
          <a:p>
            <a:r>
              <a:rPr lang="en-US" sz="3200" dirty="0"/>
              <a:t>Read the AVISO satellite altimetry data for sea-surface height anomaly into MATLAB.</a:t>
            </a:r>
          </a:p>
          <a:p>
            <a:r>
              <a:rPr lang="en-US" sz="3200" dirty="0"/>
              <a:t>Interpolate the sea-surface height anomaly data to become a function of distance from the coast instead of latitude/longitude position.</a:t>
            </a:r>
          </a:p>
          <a:p>
            <a:r>
              <a:rPr lang="en-US" sz="3200" dirty="0"/>
              <a:t>Produce an animation of sea-surface height anomaly correlations lagged in time and space for all locations along all cross-shelf tracks of interest.</a:t>
            </a:r>
          </a:p>
          <a:p>
            <a:endParaRPr lang="en-US" dirty="0"/>
          </a:p>
          <a:p>
            <a:endParaRPr lang="en-US" dirty="0"/>
          </a:p>
        </p:txBody>
      </p:sp>
      <p:sp>
        <p:nvSpPr>
          <p:cNvPr id="21" name="Text Placeholder 20"/>
          <p:cNvSpPr>
            <a:spLocks noGrp="1"/>
          </p:cNvSpPr>
          <p:nvPr>
            <p:ph type="body" sz="quarter" idx="34"/>
          </p:nvPr>
        </p:nvSpPr>
        <p:spPr>
          <a:xfrm>
            <a:off x="26848354" y="25789154"/>
            <a:ext cx="15306314" cy="1055547"/>
          </a:xfrm>
        </p:spPr>
        <p:txBody>
          <a:bodyPr/>
          <a:lstStyle/>
          <a:p>
            <a:r>
              <a:rPr lang="en-US" dirty="0"/>
              <a:t>Conclusions</a:t>
            </a:r>
          </a:p>
        </p:txBody>
      </p:sp>
      <p:sp>
        <p:nvSpPr>
          <p:cNvPr id="22" name="Content Placeholder 21"/>
          <p:cNvSpPr>
            <a:spLocks noGrp="1"/>
          </p:cNvSpPr>
          <p:nvPr>
            <p:ph sz="quarter" idx="35"/>
          </p:nvPr>
        </p:nvSpPr>
        <p:spPr>
          <a:xfrm>
            <a:off x="26502771" y="27075750"/>
            <a:ext cx="15573304" cy="8548961"/>
          </a:xfrm>
        </p:spPr>
        <p:txBody>
          <a:bodyPr>
            <a:normAutofit/>
          </a:bodyPr>
          <a:lstStyle/>
          <a:p>
            <a:r>
              <a:rPr lang="en-US" sz="3200" dirty="0"/>
              <a:t>Sea-surface height anomaly at locations across the shelf are spatially correlated, but the correlation does not extend down the full length of the slope or into the deep sea. </a:t>
            </a:r>
          </a:p>
          <a:p>
            <a:r>
              <a:rPr lang="en-US" sz="3200" dirty="0"/>
              <a:t>Sea-surface height anomaly at locations across the deep sea are correlated over a distance of about 200 kilometers.</a:t>
            </a:r>
          </a:p>
          <a:p>
            <a:r>
              <a:rPr lang="en-US" sz="3200" b="1" dirty="0"/>
              <a:t>Since sea-surface height on the shelf is uncorrelated to that in the deep sea, the difference between the two are governed by different processes. To understand the exchange between shelf and deep sea, we must understand two independent actors – the shelf and the deep sea – separately.</a:t>
            </a:r>
          </a:p>
        </p:txBody>
      </p:sp>
      <p:pic>
        <p:nvPicPr>
          <p:cNvPr id="2" name="Picture 1"/>
          <p:cNvPicPr>
            <a:picLocks noChangeAspect="1"/>
          </p:cNvPicPr>
          <p:nvPr/>
        </p:nvPicPr>
        <p:blipFill>
          <a:blip r:embed="rId4"/>
          <a:stretch>
            <a:fillRect/>
          </a:stretch>
        </p:blipFill>
        <p:spPr>
          <a:xfrm>
            <a:off x="39922923" y="-1832"/>
            <a:ext cx="3612212" cy="3821721"/>
          </a:xfrm>
          <a:prstGeom prst="rect">
            <a:avLst/>
          </a:prstGeom>
        </p:spPr>
      </p:pic>
      <p:sp>
        <p:nvSpPr>
          <p:cNvPr id="24" name="TextBox 23"/>
          <p:cNvSpPr txBox="1"/>
          <p:nvPr/>
        </p:nvSpPr>
        <p:spPr>
          <a:xfrm>
            <a:off x="15572799" y="15850570"/>
            <a:ext cx="9235271" cy="3046988"/>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3200" b="1" dirty="0"/>
              <a:t>Figure 2</a:t>
            </a:r>
            <a:r>
              <a:rPr lang="en-US" sz="3200" dirty="0"/>
              <a:t> (above) is the sea-surface height anomaly for two shelf locations (red and green) and one deep sea location (grey). Note that the two shelf locations are correlated but the deep sea location is not correlated to the shelf locations. </a:t>
            </a:r>
          </a:p>
        </p:txBody>
      </p:sp>
      <p:grpSp>
        <p:nvGrpSpPr>
          <p:cNvPr id="68" name="Group 67"/>
          <p:cNvGrpSpPr/>
          <p:nvPr/>
        </p:nvGrpSpPr>
        <p:grpSpPr>
          <a:xfrm>
            <a:off x="14634930" y="5607532"/>
            <a:ext cx="10847135" cy="9565563"/>
            <a:chOff x="14668632" y="10526083"/>
            <a:chExt cx="10847135" cy="9322180"/>
          </a:xfrm>
        </p:grpSpPr>
        <p:grpSp>
          <p:nvGrpSpPr>
            <p:cNvPr id="66" name="Group 65"/>
            <p:cNvGrpSpPr/>
            <p:nvPr/>
          </p:nvGrpSpPr>
          <p:grpSpPr>
            <a:xfrm>
              <a:off x="15080833" y="10526083"/>
              <a:ext cx="10434934" cy="9322180"/>
              <a:chOff x="15080833" y="10526083"/>
              <a:chExt cx="10434934" cy="9322180"/>
            </a:xfrm>
          </p:grpSpPr>
          <p:sp>
            <p:nvSpPr>
              <p:cNvPr id="5" name="TextBox 4"/>
              <p:cNvSpPr txBox="1"/>
              <p:nvPr/>
            </p:nvSpPr>
            <p:spPr>
              <a:xfrm>
                <a:off x="16019265" y="10526083"/>
                <a:ext cx="9332686" cy="509907"/>
              </a:xfrm>
              <a:prstGeom prst="rect">
                <a:avLst/>
              </a:prstGeom>
              <a:noFill/>
            </p:spPr>
            <p:txBody>
              <a:bodyPr wrap="square" rtlCol="0">
                <a:spAutoFit/>
              </a:bodyPr>
              <a:lstStyle/>
              <a:p>
                <a:pPr algn="ctr"/>
                <a:r>
                  <a:rPr lang="en-US" sz="2800" b="1" dirty="0"/>
                  <a:t>Sea-Surface Height Anomaly </a:t>
                </a:r>
              </a:p>
            </p:txBody>
          </p:sp>
          <p:sp>
            <p:nvSpPr>
              <p:cNvPr id="15" name="TextBox 14"/>
              <p:cNvSpPr txBox="1"/>
              <p:nvPr/>
            </p:nvSpPr>
            <p:spPr>
              <a:xfrm>
                <a:off x="15183791" y="12588000"/>
                <a:ext cx="555162" cy="400110"/>
              </a:xfrm>
              <a:prstGeom prst="rect">
                <a:avLst/>
              </a:prstGeom>
              <a:noFill/>
            </p:spPr>
            <p:txBody>
              <a:bodyPr wrap="square" rtlCol="0">
                <a:spAutoFit/>
              </a:bodyPr>
              <a:lstStyle/>
              <a:p>
                <a:r>
                  <a:rPr lang="en-US" sz="2000" b="1" dirty="0"/>
                  <a:t>0.4</a:t>
                </a:r>
              </a:p>
            </p:txBody>
          </p:sp>
          <p:sp>
            <p:nvSpPr>
              <p:cNvPr id="38" name="TextBox 37"/>
              <p:cNvSpPr txBox="1"/>
              <p:nvPr/>
            </p:nvSpPr>
            <p:spPr>
              <a:xfrm>
                <a:off x="15163073" y="13498541"/>
                <a:ext cx="555162" cy="400110"/>
              </a:xfrm>
              <a:prstGeom prst="rect">
                <a:avLst/>
              </a:prstGeom>
              <a:noFill/>
            </p:spPr>
            <p:txBody>
              <a:bodyPr wrap="square" rtlCol="0">
                <a:spAutoFit/>
              </a:bodyPr>
              <a:lstStyle/>
              <a:p>
                <a:r>
                  <a:rPr lang="en-US" sz="2000" b="1" dirty="0"/>
                  <a:t>0.2</a:t>
                </a:r>
              </a:p>
            </p:txBody>
          </p:sp>
          <p:sp>
            <p:nvSpPr>
              <p:cNvPr id="40" name="TextBox 39"/>
              <p:cNvSpPr txBox="1"/>
              <p:nvPr/>
            </p:nvSpPr>
            <p:spPr>
              <a:xfrm>
                <a:off x="15216583" y="14439956"/>
                <a:ext cx="555162" cy="400110"/>
              </a:xfrm>
              <a:prstGeom prst="rect">
                <a:avLst/>
              </a:prstGeom>
              <a:noFill/>
            </p:spPr>
            <p:txBody>
              <a:bodyPr wrap="square" rtlCol="0">
                <a:spAutoFit/>
              </a:bodyPr>
              <a:lstStyle/>
              <a:p>
                <a:r>
                  <a:rPr lang="en-US" sz="2000" b="1" dirty="0"/>
                  <a:t>  0</a:t>
                </a:r>
              </a:p>
            </p:txBody>
          </p:sp>
          <p:sp>
            <p:nvSpPr>
              <p:cNvPr id="41" name="TextBox 40"/>
              <p:cNvSpPr txBox="1"/>
              <p:nvPr/>
            </p:nvSpPr>
            <p:spPr>
              <a:xfrm>
                <a:off x="15084477" y="15410527"/>
                <a:ext cx="764393" cy="400110"/>
              </a:xfrm>
              <a:prstGeom prst="rect">
                <a:avLst/>
              </a:prstGeom>
              <a:noFill/>
            </p:spPr>
            <p:txBody>
              <a:bodyPr wrap="square" rtlCol="0">
                <a:spAutoFit/>
              </a:bodyPr>
              <a:lstStyle/>
              <a:p>
                <a:r>
                  <a:rPr lang="en-US" sz="2000" dirty="0"/>
                  <a:t>-</a:t>
                </a:r>
                <a:r>
                  <a:rPr lang="en-US" sz="2000" b="1" dirty="0"/>
                  <a:t>0.2</a:t>
                </a:r>
              </a:p>
            </p:txBody>
          </p:sp>
          <p:sp>
            <p:nvSpPr>
              <p:cNvPr id="42" name="TextBox 41"/>
              <p:cNvSpPr txBox="1"/>
              <p:nvPr/>
            </p:nvSpPr>
            <p:spPr>
              <a:xfrm>
                <a:off x="15080834" y="16354777"/>
                <a:ext cx="680207" cy="400110"/>
              </a:xfrm>
              <a:prstGeom prst="rect">
                <a:avLst/>
              </a:prstGeom>
              <a:noFill/>
            </p:spPr>
            <p:txBody>
              <a:bodyPr wrap="square" rtlCol="0">
                <a:spAutoFit/>
              </a:bodyPr>
              <a:lstStyle/>
              <a:p>
                <a:r>
                  <a:rPr lang="en-US" sz="2000" dirty="0"/>
                  <a:t>-</a:t>
                </a:r>
                <a:r>
                  <a:rPr lang="en-US" sz="2000" b="1" dirty="0"/>
                  <a:t>0.4</a:t>
                </a:r>
              </a:p>
            </p:txBody>
          </p:sp>
          <p:sp>
            <p:nvSpPr>
              <p:cNvPr id="43" name="TextBox 42"/>
              <p:cNvSpPr txBox="1"/>
              <p:nvPr/>
            </p:nvSpPr>
            <p:spPr>
              <a:xfrm>
                <a:off x="15080834" y="17319566"/>
                <a:ext cx="626858" cy="400110"/>
              </a:xfrm>
              <a:prstGeom prst="rect">
                <a:avLst/>
              </a:prstGeom>
              <a:noFill/>
            </p:spPr>
            <p:txBody>
              <a:bodyPr wrap="square" rtlCol="0">
                <a:spAutoFit/>
              </a:bodyPr>
              <a:lstStyle/>
              <a:p>
                <a:r>
                  <a:rPr lang="en-US" sz="2000" dirty="0"/>
                  <a:t>-</a:t>
                </a:r>
                <a:r>
                  <a:rPr lang="en-US" sz="2000" b="1" dirty="0"/>
                  <a:t>0.6</a:t>
                </a:r>
              </a:p>
            </p:txBody>
          </p:sp>
          <p:sp>
            <p:nvSpPr>
              <p:cNvPr id="44" name="TextBox 43"/>
              <p:cNvSpPr txBox="1"/>
              <p:nvPr/>
            </p:nvSpPr>
            <p:spPr>
              <a:xfrm>
                <a:off x="15080833" y="18284355"/>
                <a:ext cx="680207" cy="400110"/>
              </a:xfrm>
              <a:prstGeom prst="rect">
                <a:avLst/>
              </a:prstGeom>
              <a:noFill/>
            </p:spPr>
            <p:txBody>
              <a:bodyPr wrap="square" rtlCol="0">
                <a:spAutoFit/>
              </a:bodyPr>
              <a:lstStyle/>
              <a:p>
                <a:r>
                  <a:rPr lang="en-US" sz="2000" dirty="0"/>
                  <a:t>-</a:t>
                </a:r>
                <a:r>
                  <a:rPr lang="en-US" sz="2000" b="1" dirty="0"/>
                  <a:t>0.8</a:t>
                </a:r>
              </a:p>
            </p:txBody>
          </p:sp>
          <p:pic>
            <p:nvPicPr>
              <p:cNvPr id="27" name="Picture 26"/>
              <p:cNvPicPr>
                <a:picLocks noChangeAspect="1"/>
              </p:cNvPicPr>
              <p:nvPr/>
            </p:nvPicPr>
            <p:blipFill rotWithShape="1">
              <a:blip r:embed="rId5"/>
              <a:srcRect l="11993" t="7140" r="8209" b="9970"/>
              <a:stretch/>
            </p:blipFill>
            <p:spPr>
              <a:xfrm>
                <a:off x="15718236" y="11785600"/>
                <a:ext cx="9740558" cy="7588552"/>
              </a:xfrm>
              <a:prstGeom prst="rect">
                <a:avLst/>
              </a:prstGeom>
            </p:spPr>
          </p:pic>
          <p:sp>
            <p:nvSpPr>
              <p:cNvPr id="17" name="TextBox 16"/>
              <p:cNvSpPr txBox="1"/>
              <p:nvPr/>
            </p:nvSpPr>
            <p:spPr>
              <a:xfrm>
                <a:off x="16727653" y="19448153"/>
                <a:ext cx="748830" cy="400110"/>
              </a:xfrm>
              <a:prstGeom prst="rect">
                <a:avLst/>
              </a:prstGeom>
              <a:noFill/>
            </p:spPr>
            <p:txBody>
              <a:bodyPr wrap="square" rtlCol="0">
                <a:spAutoFit/>
              </a:bodyPr>
              <a:lstStyle/>
              <a:p>
                <a:r>
                  <a:rPr lang="en-US" sz="2000" b="1" dirty="0"/>
                  <a:t>2003</a:t>
                </a:r>
              </a:p>
            </p:txBody>
          </p:sp>
          <p:sp>
            <p:nvSpPr>
              <p:cNvPr id="45" name="TextBox 44"/>
              <p:cNvSpPr txBox="1"/>
              <p:nvPr/>
            </p:nvSpPr>
            <p:spPr>
              <a:xfrm>
                <a:off x="19433148" y="19447069"/>
                <a:ext cx="748830" cy="400110"/>
              </a:xfrm>
              <a:prstGeom prst="rect">
                <a:avLst/>
              </a:prstGeom>
              <a:noFill/>
            </p:spPr>
            <p:txBody>
              <a:bodyPr wrap="square" rtlCol="0">
                <a:spAutoFit/>
              </a:bodyPr>
              <a:lstStyle/>
              <a:p>
                <a:r>
                  <a:rPr lang="en-US" sz="2000" b="1" dirty="0"/>
                  <a:t>2005</a:t>
                </a:r>
              </a:p>
            </p:txBody>
          </p:sp>
          <p:sp>
            <p:nvSpPr>
              <p:cNvPr id="46" name="TextBox 45"/>
              <p:cNvSpPr txBox="1"/>
              <p:nvPr/>
            </p:nvSpPr>
            <p:spPr>
              <a:xfrm>
                <a:off x="18103497" y="19448153"/>
                <a:ext cx="748830" cy="400110"/>
              </a:xfrm>
              <a:prstGeom prst="rect">
                <a:avLst/>
              </a:prstGeom>
              <a:noFill/>
            </p:spPr>
            <p:txBody>
              <a:bodyPr wrap="square" rtlCol="0">
                <a:spAutoFit/>
              </a:bodyPr>
              <a:lstStyle/>
              <a:p>
                <a:r>
                  <a:rPr lang="en-US" sz="2000" b="1" dirty="0"/>
                  <a:t>2004</a:t>
                </a:r>
              </a:p>
            </p:txBody>
          </p:sp>
          <p:sp>
            <p:nvSpPr>
              <p:cNvPr id="47" name="TextBox 46"/>
              <p:cNvSpPr txBox="1"/>
              <p:nvPr/>
            </p:nvSpPr>
            <p:spPr>
              <a:xfrm>
                <a:off x="20789538" y="19444996"/>
                <a:ext cx="748830" cy="400110"/>
              </a:xfrm>
              <a:prstGeom prst="rect">
                <a:avLst/>
              </a:prstGeom>
              <a:noFill/>
            </p:spPr>
            <p:txBody>
              <a:bodyPr wrap="square" rtlCol="0">
                <a:spAutoFit/>
              </a:bodyPr>
              <a:lstStyle/>
              <a:p>
                <a:r>
                  <a:rPr lang="en-US" sz="2000" b="1" dirty="0"/>
                  <a:t>2006</a:t>
                </a:r>
              </a:p>
            </p:txBody>
          </p:sp>
          <p:sp>
            <p:nvSpPr>
              <p:cNvPr id="48" name="TextBox 47"/>
              <p:cNvSpPr txBox="1"/>
              <p:nvPr/>
            </p:nvSpPr>
            <p:spPr>
              <a:xfrm>
                <a:off x="22135733" y="19444996"/>
                <a:ext cx="748830" cy="400110"/>
              </a:xfrm>
              <a:prstGeom prst="rect">
                <a:avLst/>
              </a:prstGeom>
              <a:noFill/>
            </p:spPr>
            <p:txBody>
              <a:bodyPr wrap="square" rtlCol="0">
                <a:spAutoFit/>
              </a:bodyPr>
              <a:lstStyle/>
              <a:p>
                <a:r>
                  <a:rPr lang="en-US" sz="2000" b="1" dirty="0"/>
                  <a:t>2007</a:t>
                </a:r>
              </a:p>
            </p:txBody>
          </p:sp>
          <p:sp>
            <p:nvSpPr>
              <p:cNvPr id="49" name="TextBox 48"/>
              <p:cNvSpPr txBox="1"/>
              <p:nvPr/>
            </p:nvSpPr>
            <p:spPr>
              <a:xfrm>
                <a:off x="23482999" y="19440849"/>
                <a:ext cx="748830" cy="400110"/>
              </a:xfrm>
              <a:prstGeom prst="rect">
                <a:avLst/>
              </a:prstGeom>
              <a:noFill/>
            </p:spPr>
            <p:txBody>
              <a:bodyPr wrap="square" rtlCol="0">
                <a:spAutoFit/>
              </a:bodyPr>
              <a:lstStyle/>
              <a:p>
                <a:r>
                  <a:rPr lang="en-US" sz="2000" b="1" dirty="0"/>
                  <a:t>2008</a:t>
                </a:r>
              </a:p>
            </p:txBody>
          </p:sp>
          <p:sp>
            <p:nvSpPr>
              <p:cNvPr id="51" name="TextBox 50"/>
              <p:cNvSpPr txBox="1"/>
              <p:nvPr/>
            </p:nvSpPr>
            <p:spPr>
              <a:xfrm>
                <a:off x="24766937" y="19416957"/>
                <a:ext cx="748830" cy="400110"/>
              </a:xfrm>
              <a:prstGeom prst="rect">
                <a:avLst/>
              </a:prstGeom>
              <a:noFill/>
            </p:spPr>
            <p:txBody>
              <a:bodyPr wrap="square" rtlCol="0">
                <a:spAutoFit/>
              </a:bodyPr>
              <a:lstStyle/>
              <a:p>
                <a:r>
                  <a:rPr lang="en-US" sz="2000" b="1" dirty="0"/>
                  <a:t>2009</a:t>
                </a:r>
              </a:p>
            </p:txBody>
          </p:sp>
        </p:grpSp>
        <p:sp>
          <p:nvSpPr>
            <p:cNvPr id="67" name="TextBox 66"/>
            <p:cNvSpPr txBox="1"/>
            <p:nvPr/>
          </p:nvSpPr>
          <p:spPr>
            <a:xfrm rot="16200000">
              <a:off x="11089799" y="15364431"/>
              <a:ext cx="7588554" cy="430887"/>
            </a:xfrm>
            <a:prstGeom prst="rect">
              <a:avLst/>
            </a:prstGeom>
            <a:noFill/>
          </p:spPr>
          <p:txBody>
            <a:bodyPr wrap="square" rtlCol="0">
              <a:spAutoFit/>
            </a:bodyPr>
            <a:lstStyle/>
            <a:p>
              <a:pPr algn="ctr"/>
              <a:r>
                <a:rPr lang="en-US" sz="2200" b="1" dirty="0"/>
                <a:t>Sea-Surface Height Anomaly (meters)</a:t>
              </a:r>
            </a:p>
          </p:txBody>
        </p:sp>
      </p:grpSp>
      <p:sp>
        <p:nvSpPr>
          <p:cNvPr id="56" name="TextBox 55"/>
          <p:cNvSpPr txBox="1"/>
          <p:nvPr/>
        </p:nvSpPr>
        <p:spPr>
          <a:xfrm>
            <a:off x="5227860" y="8068634"/>
            <a:ext cx="7621330" cy="3970318"/>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3200" b="1" dirty="0"/>
              <a:t>Satellite altimetry </a:t>
            </a:r>
            <a:r>
              <a:rPr lang="en-US" sz="3200" dirty="0"/>
              <a:t>is an indirect technique for measuring sea-surface height by measuring the time taken by a radar pulse to travel from the satellite antenna to the sea surface and back to the satellite receiver.</a:t>
            </a:r>
          </a:p>
          <a:p>
            <a:endParaRPr lang="en-US" sz="6000" dirty="0" err="1"/>
          </a:p>
        </p:txBody>
      </p:sp>
      <p:pic>
        <p:nvPicPr>
          <p:cNvPr id="32" name="Picture 31"/>
          <p:cNvPicPr>
            <a:picLocks noChangeAspect="1"/>
          </p:cNvPicPr>
          <p:nvPr/>
        </p:nvPicPr>
        <p:blipFill>
          <a:blip r:embed="rId6"/>
          <a:stretch>
            <a:fillRect/>
          </a:stretch>
        </p:blipFill>
        <p:spPr>
          <a:xfrm rot="15858629">
            <a:off x="1879416" y="8414544"/>
            <a:ext cx="2968906" cy="1895417"/>
          </a:xfrm>
          <a:prstGeom prst="rect">
            <a:avLst/>
          </a:prstGeom>
        </p:spPr>
      </p:pic>
      <p:sp>
        <p:nvSpPr>
          <p:cNvPr id="3" name="TextBox 2"/>
          <p:cNvSpPr txBox="1"/>
          <p:nvPr/>
        </p:nvSpPr>
        <p:spPr>
          <a:xfrm>
            <a:off x="7934182" y="12300685"/>
            <a:ext cx="3133155" cy="461665"/>
          </a:xfrm>
          <a:prstGeom prst="rect">
            <a:avLst/>
          </a:prstGeom>
          <a:noFill/>
        </p:spPr>
        <p:txBody>
          <a:bodyPr wrap="square" rtlCol="0">
            <a:spAutoFit/>
          </a:bodyPr>
          <a:lstStyle/>
          <a:p>
            <a:r>
              <a:rPr lang="en-US" sz="2400" b="1" dirty="0"/>
              <a:t>Pressure Gradient</a:t>
            </a:r>
          </a:p>
        </p:txBody>
      </p:sp>
      <p:sp>
        <p:nvSpPr>
          <p:cNvPr id="28" name="TextBox 27"/>
          <p:cNvSpPr txBox="1"/>
          <p:nvPr/>
        </p:nvSpPr>
        <p:spPr>
          <a:xfrm>
            <a:off x="8068870" y="13199557"/>
            <a:ext cx="5233485" cy="1569660"/>
          </a:xfrm>
          <a:prstGeom prst="rect">
            <a:avLst/>
          </a:prstGeom>
          <a:noFill/>
        </p:spPr>
        <p:txBody>
          <a:bodyPr wrap="square" rtlCol="0">
            <a:spAutoFit/>
          </a:bodyPr>
          <a:lstStyle/>
          <a:p>
            <a:r>
              <a:rPr lang="en-US" sz="3200" b="1" dirty="0"/>
              <a:t>Current</a:t>
            </a:r>
            <a:r>
              <a:rPr lang="en-US" sz="3200" dirty="0"/>
              <a:t> is perpendicular to the pressure gradient because of Earth’s rotation. </a:t>
            </a:r>
          </a:p>
        </p:txBody>
      </p:sp>
      <p:sp>
        <p:nvSpPr>
          <p:cNvPr id="30" name="TextBox 29"/>
          <p:cNvSpPr txBox="1"/>
          <p:nvPr/>
        </p:nvSpPr>
        <p:spPr>
          <a:xfrm>
            <a:off x="3232549" y="13781578"/>
            <a:ext cx="2021759" cy="461665"/>
          </a:xfrm>
          <a:prstGeom prst="rect">
            <a:avLst/>
          </a:prstGeom>
          <a:noFill/>
        </p:spPr>
        <p:txBody>
          <a:bodyPr wrap="square" rtlCol="0">
            <a:spAutoFit/>
          </a:bodyPr>
          <a:lstStyle/>
          <a:p>
            <a:r>
              <a:rPr lang="en-US" sz="2400" b="1" dirty="0"/>
              <a:t>Shelf</a:t>
            </a:r>
          </a:p>
        </p:txBody>
      </p:sp>
      <p:sp>
        <p:nvSpPr>
          <p:cNvPr id="33" name="Arc 32"/>
          <p:cNvSpPr/>
          <p:nvPr/>
        </p:nvSpPr>
        <p:spPr>
          <a:xfrm rot="5735108">
            <a:off x="3431438" y="10289577"/>
            <a:ext cx="644819" cy="729086"/>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nvSpPr>
        <p:spPr>
          <a:xfrm rot="5735108">
            <a:off x="3012178" y="9880960"/>
            <a:ext cx="1498091" cy="16990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Arc 135"/>
          <p:cNvSpPr/>
          <p:nvPr/>
        </p:nvSpPr>
        <p:spPr>
          <a:xfrm rot="5735108">
            <a:off x="2819876" y="9655521"/>
            <a:ext cx="2203766" cy="274719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7447966" y="15535714"/>
            <a:ext cx="1102553" cy="461665"/>
          </a:xfrm>
          <a:prstGeom prst="rect">
            <a:avLst/>
          </a:prstGeom>
          <a:noFill/>
        </p:spPr>
        <p:txBody>
          <a:bodyPr wrap="square" rtlCol="0">
            <a:spAutoFit/>
          </a:bodyPr>
          <a:lstStyle/>
          <a:p>
            <a:r>
              <a:rPr lang="en-US" sz="2400" b="1" dirty="0"/>
              <a:t>Slope</a:t>
            </a:r>
          </a:p>
        </p:txBody>
      </p:sp>
      <p:sp>
        <p:nvSpPr>
          <p:cNvPr id="59" name="Right Bracket 58"/>
          <p:cNvSpPr/>
          <p:nvPr/>
        </p:nvSpPr>
        <p:spPr>
          <a:xfrm>
            <a:off x="10894345" y="12106718"/>
            <a:ext cx="146943" cy="923756"/>
          </a:xfrm>
          <a:prstGeom prst="rightBracket">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10998565" y="12312623"/>
            <a:ext cx="1641331" cy="461665"/>
          </a:xfrm>
          <a:prstGeom prst="rect">
            <a:avLst/>
          </a:prstGeom>
          <a:noFill/>
        </p:spPr>
        <p:txBody>
          <a:bodyPr wrap="square" rtlCol="0">
            <a:spAutoFit/>
          </a:bodyPr>
          <a:lstStyle/>
          <a:p>
            <a:r>
              <a:rPr lang="en-US" sz="2400" b="1" dirty="0"/>
              <a:t>Sea Level</a:t>
            </a:r>
          </a:p>
        </p:txBody>
      </p:sp>
      <p:sp>
        <p:nvSpPr>
          <p:cNvPr id="149" name="16-Point Star 148"/>
          <p:cNvSpPr/>
          <p:nvPr/>
        </p:nvSpPr>
        <p:spPr>
          <a:xfrm>
            <a:off x="27878190" y="20265168"/>
            <a:ext cx="257541" cy="236034"/>
          </a:xfrm>
          <a:prstGeom prst="star16">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0" name="16-Point Star 149"/>
          <p:cNvSpPr/>
          <p:nvPr/>
        </p:nvSpPr>
        <p:spPr>
          <a:xfrm>
            <a:off x="27893659" y="10953008"/>
            <a:ext cx="257541" cy="236034"/>
          </a:xfrm>
          <a:prstGeom prst="star16">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1" name="16-Point Star 150"/>
          <p:cNvSpPr/>
          <p:nvPr/>
        </p:nvSpPr>
        <p:spPr>
          <a:xfrm>
            <a:off x="29160572" y="10953008"/>
            <a:ext cx="257540" cy="236034"/>
          </a:xfrm>
          <a:prstGeom prst="star16">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2" name="16-Point Star 151"/>
          <p:cNvSpPr/>
          <p:nvPr/>
        </p:nvSpPr>
        <p:spPr>
          <a:xfrm>
            <a:off x="29160572" y="20265168"/>
            <a:ext cx="257540" cy="236034"/>
          </a:xfrm>
          <a:prstGeom prst="star16">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3" name="16-Point Star 152"/>
          <p:cNvSpPr/>
          <p:nvPr/>
        </p:nvSpPr>
        <p:spPr>
          <a:xfrm>
            <a:off x="35408343" y="20265168"/>
            <a:ext cx="257540" cy="236034"/>
          </a:xfrm>
          <a:prstGeom prst="star16">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4" name="16-Point Star 153"/>
          <p:cNvSpPr/>
          <p:nvPr/>
        </p:nvSpPr>
        <p:spPr>
          <a:xfrm>
            <a:off x="35408343" y="10970242"/>
            <a:ext cx="257540" cy="236034"/>
          </a:xfrm>
          <a:prstGeom prst="star16">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26" name="Picture 25"/>
          <p:cNvPicPr>
            <a:picLocks noChangeAspect="1"/>
          </p:cNvPicPr>
          <p:nvPr/>
        </p:nvPicPr>
        <p:blipFill>
          <a:blip r:embed="rId7"/>
          <a:stretch>
            <a:fillRect/>
          </a:stretch>
        </p:blipFill>
        <p:spPr>
          <a:xfrm>
            <a:off x="2659683" y="20569358"/>
            <a:ext cx="8742055" cy="9667530"/>
          </a:xfrm>
          <a:prstGeom prst="rect">
            <a:avLst/>
          </a:prstGeom>
          <a:ln w="12700">
            <a:solidFill>
              <a:schemeClr val="tx1"/>
            </a:solidFill>
          </a:ln>
        </p:spPr>
      </p:pic>
      <p:sp>
        <p:nvSpPr>
          <p:cNvPr id="146" name="16-Point Star 145"/>
          <p:cNvSpPr/>
          <p:nvPr/>
        </p:nvSpPr>
        <p:spPr>
          <a:xfrm>
            <a:off x="5560568" y="24715668"/>
            <a:ext cx="256032" cy="237744"/>
          </a:xfrm>
          <a:prstGeom prst="star16">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47" name="16-Point Star 146"/>
          <p:cNvSpPr/>
          <p:nvPr/>
        </p:nvSpPr>
        <p:spPr>
          <a:xfrm>
            <a:off x="5840272" y="25163425"/>
            <a:ext cx="256032" cy="237744"/>
          </a:xfrm>
          <a:prstGeom prst="star16">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48" name="16-Point Star 147"/>
          <p:cNvSpPr/>
          <p:nvPr/>
        </p:nvSpPr>
        <p:spPr>
          <a:xfrm>
            <a:off x="7254627" y="27403054"/>
            <a:ext cx="256032" cy="237744"/>
          </a:xfrm>
          <a:prstGeom prst="star16">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8" name="Text Placeholder 17"/>
          <p:cNvSpPr>
            <a:spLocks noGrp="1"/>
          </p:cNvSpPr>
          <p:nvPr>
            <p:ph type="body" sz="quarter" idx="31"/>
          </p:nvPr>
        </p:nvSpPr>
        <p:spPr>
          <a:xfrm>
            <a:off x="15815168" y="4054380"/>
            <a:ext cx="26247333" cy="954573"/>
          </a:xfrm>
          <a:solidFill>
            <a:schemeClr val="accent2"/>
          </a:solidFill>
        </p:spPr>
        <p:txBody>
          <a:bodyPr/>
          <a:lstStyle/>
          <a:p>
            <a:r>
              <a:rPr lang="en-US" dirty="0"/>
              <a:t>Results</a:t>
            </a:r>
          </a:p>
        </p:txBody>
      </p:sp>
      <p:cxnSp>
        <p:nvCxnSpPr>
          <p:cNvPr id="137" name="Straight Connector 136"/>
          <p:cNvCxnSpPr/>
          <p:nvPr/>
        </p:nvCxnSpPr>
        <p:spPr>
          <a:xfrm>
            <a:off x="7030710" y="26779538"/>
            <a:ext cx="7332990" cy="5339"/>
          </a:xfrm>
          <a:prstGeom prst="line">
            <a:avLst/>
          </a:prstGeom>
          <a:ln w="1079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14236599" y="5811668"/>
            <a:ext cx="72481" cy="21033035"/>
          </a:xfrm>
          <a:prstGeom prst="line">
            <a:avLst/>
          </a:prstGeom>
          <a:ln w="1079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14187488" y="5869142"/>
            <a:ext cx="3882307" cy="1"/>
          </a:xfrm>
          <a:prstGeom prst="straightConnector1">
            <a:avLst/>
          </a:prstGeom>
          <a:ln w="10795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23273515" y="5889990"/>
            <a:ext cx="7433232" cy="6686"/>
          </a:xfrm>
          <a:prstGeom prst="straightConnector1">
            <a:avLst/>
          </a:prstGeom>
          <a:ln w="10795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9"/>
          </p:nvPr>
        </p:nvSpPr>
        <p:spPr>
          <a:xfrm>
            <a:off x="1171978" y="17531594"/>
            <a:ext cx="12004565" cy="1023715"/>
          </a:xfrm>
        </p:spPr>
        <p:txBody>
          <a:bodyPr/>
          <a:lstStyle/>
          <a:p>
            <a:r>
              <a:rPr lang="en-US" dirty="0"/>
              <a:t>Objective</a:t>
            </a:r>
          </a:p>
        </p:txBody>
      </p:sp>
      <p:sp>
        <p:nvSpPr>
          <p:cNvPr id="197" name="TextBox 196"/>
          <p:cNvSpPr txBox="1"/>
          <p:nvPr/>
        </p:nvSpPr>
        <p:spPr>
          <a:xfrm>
            <a:off x="1168177" y="30638974"/>
            <a:ext cx="11956695" cy="1077218"/>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3200" b="1" dirty="0"/>
              <a:t>Figure 1 </a:t>
            </a:r>
            <a:r>
              <a:rPr lang="en-US" sz="3200" dirty="0"/>
              <a:t>(above) is a map showing the tracks along which the satellite measures sea-surface height.</a:t>
            </a:r>
            <a:endParaRPr lang="en-US" sz="3200" b="1" dirty="0"/>
          </a:p>
        </p:txBody>
      </p:sp>
      <p:sp>
        <p:nvSpPr>
          <p:cNvPr id="209" name="TextBox 208"/>
          <p:cNvSpPr txBox="1"/>
          <p:nvPr/>
        </p:nvSpPr>
        <p:spPr>
          <a:xfrm rot="16200000">
            <a:off x="9385899" y="20012374"/>
            <a:ext cx="9136966" cy="584775"/>
          </a:xfrm>
          <a:prstGeom prst="rect">
            <a:avLst/>
          </a:prstGeom>
          <a:noFill/>
        </p:spPr>
        <p:txBody>
          <a:bodyPr wrap="square" rtlCol="0">
            <a:spAutoFit/>
          </a:bodyPr>
          <a:lstStyle/>
          <a:p>
            <a:r>
              <a:rPr lang="en-US" sz="3200" b="1" dirty="0"/>
              <a:t>Satellite track used for the following plots </a:t>
            </a:r>
          </a:p>
        </p:txBody>
      </p:sp>
      <p:cxnSp>
        <p:nvCxnSpPr>
          <p:cNvPr id="178" name="Straight Connector 177"/>
          <p:cNvCxnSpPr/>
          <p:nvPr/>
        </p:nvCxnSpPr>
        <p:spPr>
          <a:xfrm flipH="1">
            <a:off x="16967803" y="19602450"/>
            <a:ext cx="5748" cy="886729"/>
          </a:xfrm>
          <a:prstGeom prst="line">
            <a:avLst/>
          </a:prstGeom>
          <a:ln w="107950">
            <a:solidFill>
              <a:schemeClr val="tx1">
                <a:alpha val="50000"/>
              </a:schemeClr>
            </a:solidFill>
            <a:prstDash val="sysDot"/>
          </a:ln>
        </p:spPr>
        <p:style>
          <a:lnRef idx="1">
            <a:schemeClr val="dk1"/>
          </a:lnRef>
          <a:fillRef idx="0">
            <a:schemeClr val="dk1"/>
          </a:fillRef>
          <a:effectRef idx="0">
            <a:schemeClr val="dk1"/>
          </a:effectRef>
          <a:fontRef idx="minor">
            <a:schemeClr val="tx1"/>
          </a:fontRef>
        </p:style>
      </p:cxnSp>
      <p:cxnSp>
        <p:nvCxnSpPr>
          <p:cNvPr id="182" name="Straight Arrow Connector 181"/>
          <p:cNvCxnSpPr/>
          <p:nvPr/>
        </p:nvCxnSpPr>
        <p:spPr>
          <a:xfrm flipV="1">
            <a:off x="24171852" y="15240385"/>
            <a:ext cx="2042569" cy="4281396"/>
          </a:xfrm>
          <a:prstGeom prst="straightConnector1">
            <a:avLst/>
          </a:prstGeom>
          <a:ln w="107950">
            <a:solidFill>
              <a:schemeClr val="tx1">
                <a:alpha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7068366" y="19602450"/>
            <a:ext cx="8413699" cy="0"/>
          </a:xfrm>
          <a:prstGeom prst="straightConnector1">
            <a:avLst/>
          </a:prstGeom>
          <a:ln w="107950">
            <a:solidFill>
              <a:schemeClr val="tx1">
                <a:alpha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07" name="Canvas 1"/>
          <p:cNvGrpSpPr/>
          <p:nvPr/>
        </p:nvGrpSpPr>
        <p:grpSpPr>
          <a:xfrm>
            <a:off x="1176428" y="11778466"/>
            <a:ext cx="9949603" cy="5533107"/>
            <a:chOff x="0" y="0"/>
            <a:chExt cx="3048000" cy="1504950"/>
          </a:xfrm>
        </p:grpSpPr>
        <p:sp>
          <p:nvSpPr>
            <p:cNvPr id="208" name="Rectangle 207"/>
            <p:cNvSpPr/>
            <p:nvPr/>
          </p:nvSpPr>
          <p:spPr>
            <a:xfrm>
              <a:off x="0" y="0"/>
              <a:ext cx="3048000" cy="1504950"/>
            </a:xfrm>
            <a:prstGeom prst="rect">
              <a:avLst/>
            </a:prstGeom>
          </p:spPr>
        </p:sp>
        <p:pic>
          <p:nvPicPr>
            <p:cNvPr id="210" name="Picture 209"/>
            <p:cNvPicPr/>
            <p:nvPr/>
          </p:nvPicPr>
          <p:blipFill rotWithShape="1">
            <a:blip r:embed="rId8"/>
            <a:srcRect l="10035" t="46207" r="8292" b="39291"/>
            <a:stretch/>
          </p:blipFill>
          <p:spPr>
            <a:xfrm rot="19585043">
              <a:off x="1557639" y="242592"/>
              <a:ext cx="248285" cy="67310"/>
            </a:xfrm>
            <a:prstGeom prst="rect">
              <a:avLst/>
            </a:prstGeom>
          </p:spPr>
        </p:pic>
        <p:cxnSp>
          <p:nvCxnSpPr>
            <p:cNvPr id="211" name="Straight Connector 210"/>
            <p:cNvCxnSpPr/>
            <p:nvPr/>
          </p:nvCxnSpPr>
          <p:spPr>
            <a:xfrm>
              <a:off x="19050" y="392430"/>
              <a:ext cx="1562100" cy="161925"/>
            </a:xfrm>
            <a:prstGeom prst="line">
              <a:avLst/>
            </a:prstGeom>
            <a:ln w="1016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571667" y="549262"/>
              <a:ext cx="1362103" cy="952500"/>
            </a:xfrm>
            <a:prstGeom prst="line">
              <a:avLst/>
            </a:prstGeom>
            <a:ln w="1016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13" name="Picture 212"/>
            <p:cNvPicPr/>
            <p:nvPr/>
          </p:nvPicPr>
          <p:blipFill rotWithShape="1">
            <a:blip r:embed="rId8"/>
            <a:srcRect l="10035" t="46207" r="8292" b="39291"/>
            <a:stretch/>
          </p:blipFill>
          <p:spPr>
            <a:xfrm>
              <a:off x="19049" y="296204"/>
              <a:ext cx="248628" cy="67650"/>
            </a:xfrm>
            <a:prstGeom prst="rect">
              <a:avLst/>
            </a:prstGeom>
          </p:spPr>
        </p:pic>
        <p:grpSp>
          <p:nvGrpSpPr>
            <p:cNvPr id="214" name="Group 213"/>
            <p:cNvGrpSpPr/>
            <p:nvPr/>
          </p:nvGrpSpPr>
          <p:grpSpPr>
            <a:xfrm>
              <a:off x="507660" y="298449"/>
              <a:ext cx="1090635" cy="67650"/>
              <a:chOff x="770550" y="1261087"/>
              <a:chExt cx="1090635" cy="67650"/>
            </a:xfrm>
          </p:grpSpPr>
          <p:pic>
            <p:nvPicPr>
              <p:cNvPr id="228" name="Picture 227"/>
              <p:cNvPicPr/>
              <p:nvPr/>
            </p:nvPicPr>
            <p:blipFill rotWithShape="1">
              <a:blip r:embed="rId8"/>
              <a:srcRect l="10026" t="46207" r="55805" b="40727"/>
              <a:stretch/>
            </p:blipFill>
            <p:spPr>
              <a:xfrm>
                <a:off x="1757314" y="1263332"/>
                <a:ext cx="103871" cy="60643"/>
              </a:xfrm>
              <a:prstGeom prst="rect">
                <a:avLst/>
              </a:prstGeom>
            </p:spPr>
          </p:pic>
          <p:pic>
            <p:nvPicPr>
              <p:cNvPr id="229" name="Picture 228"/>
              <p:cNvPicPr/>
              <p:nvPr/>
            </p:nvPicPr>
            <p:blipFill rotWithShape="1">
              <a:blip r:embed="rId8"/>
              <a:srcRect l="10035" t="46207" r="8292" b="39291"/>
              <a:stretch/>
            </p:blipFill>
            <p:spPr>
              <a:xfrm>
                <a:off x="1515369" y="1261427"/>
                <a:ext cx="248285" cy="67310"/>
              </a:xfrm>
              <a:prstGeom prst="rect">
                <a:avLst/>
              </a:prstGeom>
            </p:spPr>
          </p:pic>
          <p:pic>
            <p:nvPicPr>
              <p:cNvPr id="230" name="Picture 229"/>
              <p:cNvPicPr/>
              <p:nvPr/>
            </p:nvPicPr>
            <p:blipFill rotWithShape="1">
              <a:blip r:embed="rId8"/>
              <a:srcRect l="10035" t="46207" r="8292" b="39291"/>
              <a:stretch/>
            </p:blipFill>
            <p:spPr>
              <a:xfrm>
                <a:off x="1267102" y="1261087"/>
                <a:ext cx="248285" cy="67310"/>
              </a:xfrm>
              <a:prstGeom prst="rect">
                <a:avLst/>
              </a:prstGeom>
            </p:spPr>
          </p:pic>
          <p:pic>
            <p:nvPicPr>
              <p:cNvPr id="231" name="Picture 230"/>
              <p:cNvPicPr/>
              <p:nvPr/>
            </p:nvPicPr>
            <p:blipFill rotWithShape="1">
              <a:blip r:embed="rId8"/>
              <a:srcRect l="10035" t="46207" r="8292" b="39291"/>
              <a:stretch/>
            </p:blipFill>
            <p:spPr>
              <a:xfrm>
                <a:off x="1018829" y="1261087"/>
                <a:ext cx="248285" cy="67310"/>
              </a:xfrm>
              <a:prstGeom prst="rect">
                <a:avLst/>
              </a:prstGeom>
            </p:spPr>
          </p:pic>
          <p:pic>
            <p:nvPicPr>
              <p:cNvPr id="233" name="Picture 232"/>
              <p:cNvPicPr/>
              <p:nvPr/>
            </p:nvPicPr>
            <p:blipFill rotWithShape="1">
              <a:blip r:embed="rId8"/>
              <a:srcRect l="10035" t="46207" r="8292" b="39291"/>
              <a:stretch/>
            </p:blipFill>
            <p:spPr>
              <a:xfrm>
                <a:off x="770550" y="1261427"/>
                <a:ext cx="248285" cy="67310"/>
              </a:xfrm>
              <a:prstGeom prst="rect">
                <a:avLst/>
              </a:prstGeom>
            </p:spPr>
          </p:pic>
        </p:grpSp>
        <p:pic>
          <p:nvPicPr>
            <p:cNvPr id="215" name="Picture 214"/>
            <p:cNvPicPr/>
            <p:nvPr/>
          </p:nvPicPr>
          <p:blipFill rotWithShape="1">
            <a:blip r:embed="rId8"/>
            <a:srcRect l="10035" t="46207" r="8292" b="39291"/>
            <a:stretch/>
          </p:blipFill>
          <p:spPr>
            <a:xfrm>
              <a:off x="267683" y="296204"/>
              <a:ext cx="248285" cy="67310"/>
            </a:xfrm>
            <a:prstGeom prst="rect">
              <a:avLst/>
            </a:prstGeom>
          </p:spPr>
        </p:pic>
        <p:pic>
          <p:nvPicPr>
            <p:cNvPr id="216" name="Picture 215"/>
            <p:cNvPicPr/>
            <p:nvPr/>
          </p:nvPicPr>
          <p:blipFill rotWithShape="1">
            <a:blip r:embed="rId8"/>
            <a:srcRect l="10035" t="46207" r="8292" b="39291"/>
            <a:stretch/>
          </p:blipFill>
          <p:spPr>
            <a:xfrm>
              <a:off x="2482474" y="55892"/>
              <a:ext cx="248285" cy="67310"/>
            </a:xfrm>
            <a:prstGeom prst="rect">
              <a:avLst/>
            </a:prstGeom>
          </p:spPr>
        </p:pic>
        <p:pic>
          <p:nvPicPr>
            <p:cNvPr id="217" name="Picture 216"/>
            <p:cNvPicPr/>
            <p:nvPr/>
          </p:nvPicPr>
          <p:blipFill rotWithShape="1">
            <a:blip r:embed="rId8"/>
            <a:srcRect l="10035" t="46207" r="8292" b="39291"/>
            <a:stretch/>
          </p:blipFill>
          <p:spPr>
            <a:xfrm>
              <a:off x="2234192" y="55892"/>
              <a:ext cx="248285" cy="67310"/>
            </a:xfrm>
            <a:prstGeom prst="rect">
              <a:avLst/>
            </a:prstGeom>
          </p:spPr>
        </p:pic>
        <p:pic>
          <p:nvPicPr>
            <p:cNvPr id="218" name="Picture 217"/>
            <p:cNvPicPr/>
            <p:nvPr/>
          </p:nvPicPr>
          <p:blipFill rotWithShape="1">
            <a:blip r:embed="rId8"/>
            <a:srcRect l="10035" t="46207" r="8292" b="39291"/>
            <a:stretch/>
          </p:blipFill>
          <p:spPr>
            <a:xfrm>
              <a:off x="1985940" y="55892"/>
              <a:ext cx="248285" cy="67310"/>
            </a:xfrm>
            <a:prstGeom prst="rect">
              <a:avLst/>
            </a:prstGeom>
          </p:spPr>
        </p:pic>
        <p:pic>
          <p:nvPicPr>
            <p:cNvPr id="219" name="Picture 218"/>
            <p:cNvPicPr/>
            <p:nvPr/>
          </p:nvPicPr>
          <p:blipFill rotWithShape="1">
            <a:blip r:embed="rId8"/>
            <a:srcRect l="10035" t="46207" r="8292" b="39291"/>
            <a:stretch/>
          </p:blipFill>
          <p:spPr>
            <a:xfrm rot="19768659">
              <a:off x="1763055" y="114277"/>
              <a:ext cx="248285" cy="67310"/>
            </a:xfrm>
            <a:prstGeom prst="rect">
              <a:avLst/>
            </a:prstGeom>
          </p:spPr>
        </p:pic>
        <p:pic>
          <p:nvPicPr>
            <p:cNvPr id="220" name="Picture 219"/>
            <p:cNvPicPr/>
            <p:nvPr/>
          </p:nvPicPr>
          <p:blipFill rotWithShape="1">
            <a:blip r:embed="rId8"/>
            <a:srcRect l="10035" t="46207" r="8292" b="39291"/>
            <a:stretch/>
          </p:blipFill>
          <p:spPr>
            <a:xfrm>
              <a:off x="2725080" y="55892"/>
              <a:ext cx="248285" cy="67310"/>
            </a:xfrm>
            <a:prstGeom prst="rect">
              <a:avLst/>
            </a:prstGeom>
          </p:spPr>
        </p:pic>
        <p:cxnSp>
          <p:nvCxnSpPr>
            <p:cNvPr id="221" name="Straight Arrow Connector 220"/>
            <p:cNvCxnSpPr/>
            <p:nvPr/>
          </p:nvCxnSpPr>
          <p:spPr>
            <a:xfrm flipH="1" flipV="1">
              <a:off x="1539240" y="200977"/>
              <a:ext cx="552450" cy="1905"/>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61449" y="420835"/>
              <a:ext cx="239108" cy="66675"/>
            </a:xfrm>
            <a:prstGeom prst="line">
              <a:avLst/>
            </a:prstGeom>
            <a:ln w="1016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10500" y="470597"/>
              <a:ext cx="238760" cy="66675"/>
            </a:xfrm>
            <a:prstGeom prst="line">
              <a:avLst/>
            </a:prstGeom>
            <a:noFill/>
            <a:ln w="101600" cap="flat" cmpd="sng" algn="ctr">
              <a:solidFill>
                <a:schemeClr val="accent4">
                  <a:lumMod val="75000"/>
                </a:schemeClr>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1099162" y="532425"/>
              <a:ext cx="238760" cy="66675"/>
            </a:xfrm>
            <a:prstGeom prst="line">
              <a:avLst/>
            </a:prstGeom>
            <a:noFill/>
            <a:ln w="101600" cap="flat" cmpd="sng" algn="ctr">
              <a:solidFill>
                <a:schemeClr val="accent4">
                  <a:lumMod val="75000"/>
                </a:schemeClr>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809750" y="822939"/>
              <a:ext cx="160840" cy="43836"/>
            </a:xfrm>
            <a:prstGeom prst="line">
              <a:avLst/>
            </a:prstGeom>
            <a:noFill/>
            <a:ln w="101600" cap="flat" cmpd="sng" algn="ctr">
              <a:solidFill>
                <a:schemeClr val="accent4">
                  <a:lumMod val="75000"/>
                </a:schemeClr>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2356463" y="1213463"/>
              <a:ext cx="160655" cy="43815"/>
            </a:xfrm>
            <a:prstGeom prst="line">
              <a:avLst/>
            </a:prstGeom>
            <a:noFill/>
            <a:ln w="101600" cap="flat" cmpd="sng" algn="ctr">
              <a:solidFill>
                <a:schemeClr val="accent4">
                  <a:lumMod val="75000"/>
                </a:schemeClr>
              </a:solidFill>
              <a:prstDash val="solid"/>
              <a:miter lim="800000"/>
            </a:ln>
            <a:effectLst/>
          </p:spPr>
          <p:style>
            <a:lnRef idx="1">
              <a:schemeClr val="accent1"/>
            </a:lnRef>
            <a:fillRef idx="0">
              <a:schemeClr val="accent1"/>
            </a:fillRef>
            <a:effectRef idx="0">
              <a:schemeClr val="accent1"/>
            </a:effectRef>
            <a:fontRef idx="minor">
              <a:schemeClr val="tx1"/>
            </a:fontRef>
          </p:style>
        </p:cxnSp>
      </p:grpSp>
      <p:sp>
        <p:nvSpPr>
          <p:cNvPr id="10" name="Flowchart: Summing Junction 9"/>
          <p:cNvSpPr/>
          <p:nvPr/>
        </p:nvSpPr>
        <p:spPr>
          <a:xfrm>
            <a:off x="7356440" y="13016194"/>
            <a:ext cx="653923" cy="698419"/>
          </a:xfrm>
          <a:prstGeom prst="flowChartSummingJuncti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1" name="TextBox 10"/>
          <p:cNvSpPr txBox="1"/>
          <p:nvPr/>
        </p:nvSpPr>
        <p:spPr>
          <a:xfrm>
            <a:off x="1162330" y="15075281"/>
            <a:ext cx="5714806" cy="1569660"/>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3200" b="1" dirty="0"/>
              <a:t>Exchange of water near the bottom</a:t>
            </a:r>
            <a:r>
              <a:rPr lang="en-US" sz="3200" dirty="0"/>
              <a:t> is driven by the alongshore current.</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6000" dirty="0" err="1" smtClean="0"/>
        </a:defPPr>
      </a:lstStyle>
    </a:txDef>
  </a:objectDefaults>
  <a:extraClrSchemeLst/>
  <a:extLst>
    <a:ext uri="{05A4C25C-085E-4340-85A3-A5531E510DB2}">
      <thm15:themeFamily xmlns:thm15="http://schemas.microsoft.com/office/thememl/2012/main" name="poster draft for April 3rd" id="{C5DF1CFC-8658-4F75-A9C4-79A11113AA12}" vid="{06ABFDA8-D617-4AB3-BDB9-3C47EAFFEC09}"/>
    </a:ext>
  </a:extLst>
</a:theme>
</file>

<file path=ppt/theme/theme2.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451A831-6165-46D3-80FA-B53FDB37F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draft for April 3rd</Template>
  <TotalTime>0</TotalTime>
  <Words>584</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Medical Poster</vt:lpstr>
      <vt:lpstr>Examining the connection between the dynamics of western boundary shelves and the deep sea using satellite altimetry data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2017-04-04T12:45:48Z</dcterms:created>
  <dcterms:modified xsi:type="dcterms:W3CDTF">2017-04-16T21:42:40Z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TC040010579991</vt:lpwstr>
  </property>
</Properties>
</file>