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 d="100"/>
          <a:sy n="16" d="100"/>
        </p:scale>
        <p:origin x="-1032" y="-192"/>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B7B107-7E1A-4C45-8EBC-197F05DB49C6}" type="datetimeFigureOut">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188639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7B107-7E1A-4C45-8EBC-197F05DB49C6}" type="datetimeFigureOut">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96441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7B107-7E1A-4C45-8EBC-197F05DB49C6}" type="datetimeFigureOut">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311706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7B107-7E1A-4C45-8EBC-197F05DB49C6}" type="datetimeFigureOut">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368034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7B107-7E1A-4C45-8EBC-197F05DB49C6}" type="datetimeFigureOut">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345495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B7B107-7E1A-4C45-8EBC-197F05DB49C6}" type="datetimeFigureOut">
              <a:rPr lang="en-US" smtClean="0"/>
              <a:t>4/15/17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344068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B7B107-7E1A-4C45-8EBC-197F05DB49C6}" type="datetimeFigureOut">
              <a:rPr lang="en-US" smtClean="0"/>
              <a:t>4/15/17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816881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B7B107-7E1A-4C45-8EBC-197F05DB49C6}" type="datetimeFigureOut">
              <a:rPr lang="en-US" smtClean="0"/>
              <a:t>4/15/17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388800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7B107-7E1A-4C45-8EBC-197F05DB49C6}" type="datetimeFigureOut">
              <a:rPr lang="en-US" smtClean="0"/>
              <a:t>4/15/17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9397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7B107-7E1A-4C45-8EBC-197F05DB49C6}" type="datetimeFigureOut">
              <a:rPr lang="en-US" smtClean="0"/>
              <a:t>4/15/17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250125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7B107-7E1A-4C45-8EBC-197F05DB49C6}" type="datetimeFigureOut">
              <a:rPr lang="en-US" smtClean="0"/>
              <a:t>4/15/17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94319-3999-AD4C-8689-44F4177E716C}" type="slidenum">
              <a:rPr lang="en-US" smtClean="0"/>
              <a:t>‹#›</a:t>
            </a:fld>
            <a:endParaRPr lang="en-US"/>
          </a:p>
        </p:txBody>
      </p:sp>
    </p:spTree>
    <p:extLst>
      <p:ext uri="{BB962C8B-B14F-4D97-AF65-F5344CB8AC3E}">
        <p14:creationId xmlns:p14="http://schemas.microsoft.com/office/powerpoint/2010/main" val="5657613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9CB7B107-7E1A-4C45-8EBC-197F05DB49C6}" type="datetimeFigureOut">
              <a:rPr lang="en-US" smtClean="0"/>
              <a:t>4/15/17</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0F594319-3999-AD4C-8689-44F4177E716C}" type="slidenum">
              <a:rPr lang="en-US" smtClean="0"/>
              <a:t>‹#›</a:t>
            </a:fld>
            <a:endParaRPr lang="en-US"/>
          </a:p>
        </p:txBody>
      </p:sp>
    </p:spTree>
    <p:extLst>
      <p:ext uri="{BB962C8B-B14F-4D97-AF65-F5344CB8AC3E}">
        <p14:creationId xmlns:p14="http://schemas.microsoft.com/office/powerpoint/2010/main" val="3942134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jp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emf"/><Relationship Id="rId10"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9705738" y="4662125"/>
            <a:ext cx="13624560" cy="27148536"/>
          </a:xfrm>
          <a:prstGeom prst="rect">
            <a:avLst/>
          </a:prstGeom>
          <a:solidFill>
            <a:srgbClr val="DCE6F2"/>
          </a:solidFill>
          <a:ln>
            <a:solidFill>
              <a:srgbClr val="000000"/>
            </a:solidFill>
          </a:ln>
        </p:spPr>
        <p:txBody>
          <a:bodyPr wrap="square" rtlCol="0">
            <a:spAutoFit/>
          </a:bodyPr>
          <a:lstStyle/>
          <a:p>
            <a:r>
              <a:rPr lang="en-US" sz="4800" dirty="0" smtClean="0"/>
              <a:t>Discussion:</a:t>
            </a:r>
          </a:p>
          <a:p>
            <a:endParaRPr lang="en-US" sz="2800" dirty="0" smtClean="0"/>
          </a:p>
          <a:p>
            <a:pPr algn="just"/>
            <a:r>
              <a:rPr lang="en-US" sz="2800" dirty="0" smtClean="0"/>
              <a:t>The synthesis of the Me</a:t>
            </a:r>
            <a:r>
              <a:rPr lang="en-US" sz="2800" baseline="-25000" dirty="0" smtClean="0"/>
              <a:t>2</a:t>
            </a:r>
            <a:r>
              <a:rPr lang="en-US" sz="2800" dirty="0" smtClean="0"/>
              <a:t>Brema monomer was successful based on </a:t>
            </a:r>
            <a:r>
              <a:rPr lang="en-US" sz="2800" baseline="30000" dirty="0" smtClean="0"/>
              <a:t>13</a:t>
            </a:r>
            <a:r>
              <a:rPr lang="en-US" sz="2800" dirty="0" smtClean="0"/>
              <a:t>C NMR and </a:t>
            </a:r>
            <a:r>
              <a:rPr lang="en-US" sz="2800" baseline="30000" dirty="0" smtClean="0"/>
              <a:t>1</a:t>
            </a:r>
            <a:r>
              <a:rPr lang="en-US" sz="2800" dirty="0" smtClean="0"/>
              <a:t>H NMR (</a:t>
            </a:r>
            <a:r>
              <a:rPr lang="en-US" sz="2800" b="1" dirty="0" smtClean="0"/>
              <a:t>Figures 2-3</a:t>
            </a:r>
            <a:r>
              <a:rPr lang="en-US" sz="2800" dirty="0" smtClean="0"/>
              <a:t>), and had a yield of 84%. Peaks A and B on </a:t>
            </a:r>
            <a:r>
              <a:rPr lang="en-US" sz="2800" b="1" dirty="0" smtClean="0"/>
              <a:t>Figure 4</a:t>
            </a:r>
            <a:r>
              <a:rPr lang="en-US" sz="2800" dirty="0" smtClean="0"/>
              <a:t> show the formation of polymer. Percent incorporations of monomers in the copolymer were verified by </a:t>
            </a:r>
            <a:r>
              <a:rPr lang="en-US" sz="2800" baseline="30000" dirty="0" smtClean="0"/>
              <a:t>1</a:t>
            </a:r>
            <a:r>
              <a:rPr lang="en-US" sz="2800" dirty="0" smtClean="0"/>
              <a:t>H NMR, and exact monomer incorporations (</a:t>
            </a:r>
            <a:r>
              <a:rPr lang="en-US" sz="2800" b="1" dirty="0" smtClean="0"/>
              <a:t>Figure 4</a:t>
            </a:r>
            <a:r>
              <a:rPr lang="en-US" sz="2800" dirty="0" smtClean="0"/>
              <a:t>) were found to be 12.5% Me</a:t>
            </a:r>
            <a:r>
              <a:rPr lang="en-US" sz="2800" baseline="-25000" dirty="0" smtClean="0"/>
              <a:t>2</a:t>
            </a:r>
            <a:r>
              <a:rPr lang="en-US" sz="2800" dirty="0" smtClean="0"/>
              <a:t>Brema and 87.5% MMA. Coupling of pendant Me</a:t>
            </a:r>
            <a:r>
              <a:rPr lang="en-US" sz="2800" baseline="-25000" dirty="0" smtClean="0"/>
              <a:t>2</a:t>
            </a:r>
            <a:r>
              <a:rPr lang="en-US" sz="2800" dirty="0" smtClean="0"/>
              <a:t>Brema on the parent polymer </a:t>
            </a:r>
            <a:r>
              <a:rPr lang="en-US" sz="2800" i="1" dirty="0" smtClean="0"/>
              <a:t>via</a:t>
            </a:r>
            <a:r>
              <a:rPr lang="en-US" sz="2800" dirty="0" smtClean="0"/>
              <a:t> ATRC is a copper mediated  process.  A shift in retention time on the gel permeation chromatography (GPC) trace (</a:t>
            </a:r>
            <a:r>
              <a:rPr lang="en-US" sz="2800" b="1" dirty="0" smtClean="0"/>
              <a:t>Figure 5</a:t>
            </a:r>
            <a:r>
              <a:rPr lang="en-US" sz="2800" dirty="0" smtClean="0"/>
              <a:t>) shows some formation of SCNPs. However</a:t>
            </a:r>
            <a:r>
              <a:rPr lang="en-US" sz="2800" dirty="0"/>
              <a:t> </a:t>
            </a:r>
            <a:r>
              <a:rPr lang="en-US" sz="2800" dirty="0" smtClean="0"/>
              <a:t>the peak is not ideal, displaying a broadening due to disproportionation events. </a:t>
            </a:r>
          </a:p>
          <a:p>
            <a:endParaRPr lang="en-US" sz="3600" dirty="0" smtClean="0"/>
          </a:p>
          <a:p>
            <a:endParaRPr lang="en-US" sz="4400" dirty="0"/>
          </a:p>
          <a:p>
            <a:endParaRPr lang="en-US" sz="4400" dirty="0" smtClean="0"/>
          </a:p>
          <a:p>
            <a:endParaRPr lang="en-US" sz="3600" b="1" dirty="0" smtClean="0"/>
          </a:p>
          <a:p>
            <a:pPr algn="just"/>
            <a:r>
              <a:rPr lang="en-US" sz="2800" b="1" dirty="0" smtClean="0"/>
              <a:t>Figure </a:t>
            </a:r>
            <a:r>
              <a:rPr lang="en-US" sz="2800" b="1" dirty="0"/>
              <a:t>6</a:t>
            </a:r>
            <a:r>
              <a:rPr lang="en-US" sz="2800" dirty="0" smtClean="0"/>
              <a:t>. Disproportionation event, where a hydrogen abstraction occurs instead of coupling of pendant functionality</a:t>
            </a:r>
          </a:p>
          <a:p>
            <a:pPr algn="just"/>
            <a:endParaRPr lang="en-US" sz="4000" dirty="0"/>
          </a:p>
          <a:p>
            <a:pPr algn="just"/>
            <a:r>
              <a:rPr lang="en-US" sz="2800" dirty="0" smtClean="0"/>
              <a:t>Disproportionation has a high probability of occurrence on the pendant Me</a:t>
            </a:r>
            <a:r>
              <a:rPr lang="en-US" sz="2800" baseline="-25000" dirty="0" smtClean="0"/>
              <a:t>2</a:t>
            </a:r>
            <a:r>
              <a:rPr lang="en-US" sz="2800" dirty="0" smtClean="0"/>
              <a:t>Brema, because it has six available hydrogen atoms that could participate in an abstraction. Several fellow </a:t>
            </a:r>
            <a:r>
              <a:rPr lang="en-US" sz="2800" dirty="0" err="1" smtClean="0"/>
              <a:t>Berda</a:t>
            </a:r>
            <a:r>
              <a:rPr lang="en-US" sz="2800" dirty="0" smtClean="0"/>
              <a:t> Group researches have used a similar synthetic route to SCNP formation with monomers that have a lesser propensity to disproportionate, observing greater degrees of collapse. The resulting GPC traces show narrower peaks with a cleaner shift in retention time from the parent polymer to SCNP.</a:t>
            </a:r>
          </a:p>
          <a:p>
            <a:pPr algn="just"/>
            <a:endParaRPr lang="en-US" sz="3600" dirty="0" smtClean="0"/>
          </a:p>
          <a:p>
            <a:r>
              <a:rPr lang="en-US" sz="4800" dirty="0" smtClean="0"/>
              <a:t>Future Work:</a:t>
            </a:r>
          </a:p>
          <a:p>
            <a:endParaRPr lang="en-US" sz="2800" dirty="0" smtClean="0"/>
          </a:p>
          <a:p>
            <a:pPr algn="just"/>
            <a:r>
              <a:rPr lang="en-US" sz="2800" dirty="0" smtClean="0"/>
              <a:t>This promising synthetic route could be optimized by tuning the chemical properties of the ligand or the reaction conditions, including solvent and temperature. I wide variety of ligands have been developed for the related atom-transfer radical polymerization (ATRP) process, but these remain untested for ATRC. Testing ATRC with continuous addition is also a promising way to improve viability by using higher concentrations. </a:t>
            </a:r>
          </a:p>
          <a:p>
            <a:endParaRPr lang="en-US" sz="4000" dirty="0" smtClean="0"/>
          </a:p>
          <a:p>
            <a:r>
              <a:rPr lang="en-US" sz="4800" dirty="0" smtClean="0"/>
              <a:t>Conclusion:</a:t>
            </a:r>
          </a:p>
          <a:p>
            <a:endParaRPr lang="en-US" sz="2800" dirty="0" smtClean="0"/>
          </a:p>
          <a:p>
            <a:pPr algn="just"/>
            <a:r>
              <a:rPr lang="en-US" sz="2800" dirty="0" smtClean="0"/>
              <a:t>Monomer and parent polymer synthesis was successful. SCNPs were formed, however broadening of GPC trace (</a:t>
            </a:r>
            <a:r>
              <a:rPr lang="en-US" sz="2800" b="1" dirty="0" smtClean="0"/>
              <a:t>Figure 5</a:t>
            </a:r>
            <a:r>
              <a:rPr lang="en-US" sz="2800" dirty="0" smtClean="0"/>
              <a:t>)  from parent polymer to SCNP was not ideal. Broadening of the GPC trace was likely due to disproportionation. The radical reactive pendant on the parent polymer used in this synthetic route has a high probability of participating in a disproportionation event. </a:t>
            </a:r>
          </a:p>
          <a:p>
            <a:endParaRPr lang="en-US" sz="3600" dirty="0"/>
          </a:p>
          <a:p>
            <a:r>
              <a:rPr lang="en-US" sz="4800" dirty="0" smtClean="0"/>
              <a:t>Acknowledgements:</a:t>
            </a:r>
          </a:p>
          <a:p>
            <a:endParaRPr lang="en-US" sz="2800" dirty="0" smtClean="0"/>
          </a:p>
          <a:p>
            <a:pPr algn="just"/>
            <a:r>
              <a:rPr lang="en-US" sz="2800" dirty="0" smtClean="0"/>
              <a:t>I would like to thank Ashley, Liz, Jen and the rest of the </a:t>
            </a:r>
            <a:r>
              <a:rPr lang="en-US" sz="2800" dirty="0" err="1" smtClean="0"/>
              <a:t>Berda</a:t>
            </a:r>
            <a:r>
              <a:rPr lang="en-US" sz="2800" dirty="0" smtClean="0"/>
              <a:t> Research Group. I would also like to thank the University of New Hampshire Department of Chemistry</a:t>
            </a:r>
            <a:r>
              <a:rPr lang="en-US" sz="2800" dirty="0"/>
              <a:t> </a:t>
            </a:r>
            <a:r>
              <a:rPr lang="en-US" sz="2800" dirty="0" smtClean="0"/>
              <a:t>for  their funding. </a:t>
            </a:r>
          </a:p>
          <a:p>
            <a:endParaRPr lang="en-US" sz="3600" dirty="0"/>
          </a:p>
          <a:p>
            <a:r>
              <a:rPr lang="en-US" sz="4800" dirty="0" smtClean="0"/>
              <a:t>References:</a:t>
            </a:r>
          </a:p>
          <a:p>
            <a:endParaRPr lang="en-US" sz="2800" dirty="0" smtClean="0"/>
          </a:p>
          <a:p>
            <a:pPr algn="just"/>
            <a:r>
              <a:rPr lang="en-US" sz="2800" dirty="0" smtClean="0"/>
              <a:t>(1)</a:t>
            </a:r>
            <a:r>
              <a:rPr lang="en-US" sz="2800" dirty="0" smtClean="0">
                <a:cs typeface="Times New Roman"/>
              </a:rPr>
              <a:t>Hanlon</a:t>
            </a:r>
            <a:r>
              <a:rPr lang="en-US" sz="2800" dirty="0">
                <a:cs typeface="Times New Roman"/>
              </a:rPr>
              <a:t>, A. M.; Lyon, C. K.; </a:t>
            </a:r>
            <a:r>
              <a:rPr lang="en-US" sz="2800" dirty="0" err="1">
                <a:cs typeface="Times New Roman"/>
              </a:rPr>
              <a:t>Berda</a:t>
            </a:r>
            <a:r>
              <a:rPr lang="en-US" sz="2800" dirty="0">
                <a:cs typeface="Times New Roman"/>
              </a:rPr>
              <a:t>, E. B.: What Is Next in Single-Chain Nanoparticles? </a:t>
            </a:r>
            <a:r>
              <a:rPr lang="en-US" sz="2800" i="1" dirty="0">
                <a:cs typeface="Times New Roman"/>
              </a:rPr>
              <a:t>Macromolecules</a:t>
            </a:r>
            <a:r>
              <a:rPr lang="en-US" sz="2800" dirty="0">
                <a:cs typeface="Times New Roman"/>
              </a:rPr>
              <a:t> </a:t>
            </a:r>
            <a:r>
              <a:rPr lang="en-US" sz="2800" b="1" dirty="0">
                <a:cs typeface="Times New Roman"/>
              </a:rPr>
              <a:t>2016</a:t>
            </a:r>
            <a:r>
              <a:rPr lang="en-US" sz="2800" dirty="0">
                <a:cs typeface="Times New Roman"/>
              </a:rPr>
              <a:t>, </a:t>
            </a:r>
            <a:r>
              <a:rPr lang="en-US" sz="2800" i="1" dirty="0">
                <a:cs typeface="Times New Roman"/>
              </a:rPr>
              <a:t>49</a:t>
            </a:r>
            <a:r>
              <a:rPr lang="en-US" sz="2800" dirty="0">
                <a:cs typeface="Times New Roman"/>
              </a:rPr>
              <a:t>, 2-14</a:t>
            </a:r>
            <a:r>
              <a:rPr lang="en-US" sz="2800" dirty="0" smtClean="0">
                <a:cs typeface="Times New Roman"/>
              </a:rPr>
              <a:t>.</a:t>
            </a:r>
            <a:endParaRPr lang="en-US" sz="2800" dirty="0" smtClean="0"/>
          </a:p>
          <a:p>
            <a:pPr algn="just"/>
            <a:r>
              <a:rPr lang="en-US" sz="2800" dirty="0" smtClean="0">
                <a:cs typeface="Times New Roman"/>
              </a:rPr>
              <a:t>(2)</a:t>
            </a:r>
            <a:r>
              <a:rPr lang="en-US" sz="2800" dirty="0" err="1" smtClean="0">
                <a:cs typeface="Times New Roman"/>
              </a:rPr>
              <a:t>Moad</a:t>
            </a:r>
            <a:r>
              <a:rPr lang="en-US" sz="2800" dirty="0">
                <a:cs typeface="Times New Roman"/>
              </a:rPr>
              <a:t>, G.; Chong, Y. K.; </a:t>
            </a:r>
            <a:r>
              <a:rPr lang="en-US" sz="2800" dirty="0" err="1">
                <a:cs typeface="Times New Roman"/>
              </a:rPr>
              <a:t>Postma</a:t>
            </a:r>
            <a:r>
              <a:rPr lang="en-US" sz="2800" dirty="0">
                <a:cs typeface="Times New Roman"/>
              </a:rPr>
              <a:t>, A.; </a:t>
            </a:r>
            <a:r>
              <a:rPr lang="en-US" sz="2800" dirty="0" err="1">
                <a:cs typeface="Times New Roman"/>
              </a:rPr>
              <a:t>Rizzardo</a:t>
            </a:r>
            <a:r>
              <a:rPr lang="en-US" sz="2800" dirty="0">
                <a:cs typeface="Times New Roman"/>
              </a:rPr>
              <a:t>, E.; </a:t>
            </a:r>
            <a:r>
              <a:rPr lang="en-US" sz="2800" dirty="0" err="1">
                <a:cs typeface="Times New Roman"/>
              </a:rPr>
              <a:t>Thang</a:t>
            </a:r>
            <a:r>
              <a:rPr lang="en-US" sz="2800" dirty="0">
                <a:cs typeface="Times New Roman"/>
              </a:rPr>
              <a:t>, S. H.: Advances in RAFT polymerization: the synthesis of polymers with defined end-groups. </a:t>
            </a:r>
            <a:r>
              <a:rPr lang="en-US" sz="2800" i="1" dirty="0">
                <a:cs typeface="Times New Roman"/>
              </a:rPr>
              <a:t>Polymer</a:t>
            </a:r>
            <a:r>
              <a:rPr lang="en-US" sz="2800" dirty="0">
                <a:cs typeface="Times New Roman"/>
              </a:rPr>
              <a:t> </a:t>
            </a:r>
            <a:r>
              <a:rPr lang="en-US" sz="2800" b="1" dirty="0">
                <a:cs typeface="Times New Roman"/>
              </a:rPr>
              <a:t>2005</a:t>
            </a:r>
            <a:r>
              <a:rPr lang="en-US" sz="2800" dirty="0">
                <a:cs typeface="Times New Roman"/>
              </a:rPr>
              <a:t>, </a:t>
            </a:r>
            <a:r>
              <a:rPr lang="en-US" sz="2800" i="1" dirty="0">
                <a:cs typeface="Times New Roman"/>
              </a:rPr>
              <a:t>46</a:t>
            </a:r>
            <a:r>
              <a:rPr lang="en-US" sz="2800" dirty="0">
                <a:cs typeface="Times New Roman"/>
              </a:rPr>
              <a:t>, 8458-</a:t>
            </a:r>
            <a:r>
              <a:rPr lang="en-US" sz="2800" dirty="0" smtClean="0">
                <a:cs typeface="Times New Roman"/>
              </a:rPr>
              <a:t>8468</a:t>
            </a:r>
          </a:p>
          <a:p>
            <a:pPr algn="just"/>
            <a:r>
              <a:rPr lang="en-US" sz="2800" dirty="0" smtClean="0">
                <a:cs typeface="Times New Roman"/>
              </a:rPr>
              <a:t>(3)Hanlon, A.M.; Chen, R.; Rodriquez, K. J.; Willis, C.; Dickinson, J.G.; </a:t>
            </a:r>
            <a:r>
              <a:rPr lang="en-US" sz="2800" dirty="0" err="1" smtClean="0">
                <a:cs typeface="Times New Roman"/>
              </a:rPr>
              <a:t>Cashman</a:t>
            </a:r>
            <a:r>
              <a:rPr lang="en-US" sz="2800" dirty="0" smtClean="0">
                <a:cs typeface="Times New Roman"/>
              </a:rPr>
              <a:t>, M.; </a:t>
            </a:r>
            <a:r>
              <a:rPr lang="en-US" sz="2800" dirty="0" err="1" smtClean="0">
                <a:cs typeface="Times New Roman"/>
              </a:rPr>
              <a:t>Berda</a:t>
            </a:r>
            <a:r>
              <a:rPr lang="en-US" sz="2800" dirty="0" smtClean="0">
                <a:cs typeface="Times New Roman"/>
              </a:rPr>
              <a:t>, E.B. Scalable synthesis of single-chain </a:t>
            </a:r>
            <a:r>
              <a:rPr lang="en-US" sz="2800" dirty="0">
                <a:cs typeface="Times New Roman"/>
              </a:rPr>
              <a:t>n</a:t>
            </a:r>
            <a:r>
              <a:rPr lang="en-US" sz="2800" dirty="0" smtClean="0">
                <a:cs typeface="Times New Roman"/>
              </a:rPr>
              <a:t>anoparticles under mild </a:t>
            </a:r>
            <a:r>
              <a:rPr lang="en-US" sz="2800" dirty="0" err="1" smtClean="0">
                <a:cs typeface="Times New Roman"/>
              </a:rPr>
              <a:t>condititons</a:t>
            </a:r>
            <a:r>
              <a:rPr lang="en-US" sz="2800" dirty="0" smtClean="0">
                <a:cs typeface="Times New Roman"/>
              </a:rPr>
              <a:t>. Macromolecules </a:t>
            </a:r>
            <a:r>
              <a:rPr lang="en-US" sz="2800" b="1" dirty="0" smtClean="0">
                <a:cs typeface="Times New Roman"/>
              </a:rPr>
              <a:t>2017</a:t>
            </a:r>
            <a:r>
              <a:rPr lang="en-US" sz="2800" dirty="0" smtClean="0">
                <a:cs typeface="Times New Roman"/>
              </a:rPr>
              <a:t>, 50(7), 2996-3003.</a:t>
            </a:r>
          </a:p>
          <a:p>
            <a:endParaRPr lang="en-US" sz="4400" dirty="0" smtClean="0"/>
          </a:p>
          <a:p>
            <a:endParaRPr lang="en-US" sz="4400" dirty="0"/>
          </a:p>
        </p:txBody>
      </p:sp>
      <p:sp>
        <p:nvSpPr>
          <p:cNvPr id="8" name="TextBox 7"/>
          <p:cNvSpPr txBox="1"/>
          <p:nvPr/>
        </p:nvSpPr>
        <p:spPr>
          <a:xfrm>
            <a:off x="15211431" y="4662126"/>
            <a:ext cx="13680579" cy="27148536"/>
          </a:xfrm>
          <a:prstGeom prst="rect">
            <a:avLst/>
          </a:prstGeom>
          <a:solidFill>
            <a:srgbClr val="DCE6F2"/>
          </a:solidFill>
          <a:ln>
            <a:solidFill>
              <a:srgbClr val="000000"/>
            </a:solidFill>
          </a:ln>
        </p:spPr>
        <p:txBody>
          <a:bodyPr wrap="square" rtlCol="0">
            <a:spAutoFit/>
          </a:bodyPr>
          <a:lstStyle/>
          <a:p>
            <a:endParaRPr lang="en-US" sz="6400" dirty="0" smtClean="0"/>
          </a:p>
          <a:p>
            <a:endParaRPr lang="en-US" sz="4400" dirty="0"/>
          </a:p>
          <a:p>
            <a:endParaRPr lang="en-US" sz="4400" dirty="0" smtClean="0"/>
          </a:p>
          <a:p>
            <a:endParaRPr lang="en-US" sz="4400" dirty="0"/>
          </a:p>
          <a:p>
            <a:endParaRPr lang="en-US" sz="4400" dirty="0" smtClean="0"/>
          </a:p>
          <a:p>
            <a:endParaRPr lang="en-US" sz="4400" dirty="0"/>
          </a:p>
          <a:p>
            <a:endParaRPr lang="en-US" sz="4400" dirty="0" smtClean="0"/>
          </a:p>
          <a:p>
            <a:endParaRPr lang="en-US" sz="4000" b="1" dirty="0" smtClean="0"/>
          </a:p>
          <a:p>
            <a:endParaRPr lang="en-US" sz="4000" b="1" dirty="0" smtClean="0"/>
          </a:p>
          <a:p>
            <a:endParaRPr lang="en-US" sz="4000" b="1" dirty="0"/>
          </a:p>
          <a:p>
            <a:endParaRPr lang="en-US" sz="3400" b="1" dirty="0"/>
          </a:p>
          <a:p>
            <a:r>
              <a:rPr lang="en-US" sz="2800" b="1" dirty="0" smtClean="0"/>
              <a:t>Figure </a:t>
            </a:r>
            <a:r>
              <a:rPr lang="en-US" sz="2800" b="1" dirty="0"/>
              <a:t>3</a:t>
            </a:r>
            <a:r>
              <a:rPr lang="en-US" sz="2800" dirty="0"/>
              <a:t>. </a:t>
            </a:r>
            <a:r>
              <a:rPr lang="en-US" sz="2800" baseline="30000" dirty="0" smtClean="0"/>
              <a:t>1</a:t>
            </a:r>
            <a:r>
              <a:rPr lang="en-US" sz="2800" dirty="0" smtClean="0"/>
              <a:t>H </a:t>
            </a:r>
            <a:r>
              <a:rPr lang="en-US" sz="2800" dirty="0"/>
              <a:t>NMR of Me</a:t>
            </a:r>
            <a:r>
              <a:rPr lang="en-US" sz="2800" baseline="-25000" dirty="0"/>
              <a:t>2</a:t>
            </a:r>
            <a:r>
              <a:rPr lang="en-US" sz="2800" dirty="0"/>
              <a:t>Brema </a:t>
            </a:r>
            <a:endParaRPr lang="en-US" sz="2800" dirty="0" smtClean="0"/>
          </a:p>
          <a:p>
            <a:endParaRPr lang="en-US" sz="3400" dirty="0"/>
          </a:p>
          <a:p>
            <a:pPr algn="just"/>
            <a:r>
              <a:rPr lang="en-US" sz="2800" dirty="0" smtClean="0"/>
              <a:t>Copolymers were then collapsed </a:t>
            </a:r>
            <a:r>
              <a:rPr lang="en-US" sz="2800" i="1" dirty="0" smtClean="0"/>
              <a:t>via</a:t>
            </a:r>
            <a:r>
              <a:rPr lang="en-US" sz="2800" dirty="0" smtClean="0"/>
              <a:t> ATRC. Me</a:t>
            </a:r>
            <a:r>
              <a:rPr lang="en-US" sz="2800" baseline="-25000" dirty="0" smtClean="0"/>
              <a:t>2</a:t>
            </a:r>
            <a:r>
              <a:rPr lang="en-US" sz="2800" dirty="0" smtClean="0"/>
              <a:t>Brema acted as a radical reactive pendant functionality that participated in coupling in order to collapse polymers into SCNPs. </a:t>
            </a:r>
            <a:endParaRPr lang="en-US" sz="2800" dirty="0"/>
          </a:p>
          <a:p>
            <a:endParaRPr lang="en-US" sz="4400" dirty="0" smtClean="0"/>
          </a:p>
          <a:p>
            <a:endParaRPr lang="en-US" sz="4400" dirty="0"/>
          </a:p>
          <a:p>
            <a:endParaRPr lang="en-US" sz="4400" dirty="0" smtClean="0"/>
          </a:p>
          <a:p>
            <a:endParaRPr lang="en-US" sz="4400" dirty="0"/>
          </a:p>
          <a:p>
            <a:endParaRPr lang="en-US" sz="4400" dirty="0"/>
          </a:p>
          <a:p>
            <a:r>
              <a:rPr lang="en-US" sz="2800" b="1" dirty="0" smtClean="0"/>
              <a:t>Scheme </a:t>
            </a:r>
            <a:r>
              <a:rPr lang="en-US" sz="2800" b="1" dirty="0"/>
              <a:t>3</a:t>
            </a:r>
            <a:r>
              <a:rPr lang="en-US" sz="2800" dirty="0"/>
              <a:t>. Collapse of Me</a:t>
            </a:r>
            <a:r>
              <a:rPr lang="en-US" sz="2800" baseline="-25000" dirty="0"/>
              <a:t>2</a:t>
            </a:r>
            <a:r>
              <a:rPr lang="en-US" sz="2800" dirty="0"/>
              <a:t>Brema copolymer to </a:t>
            </a:r>
            <a:r>
              <a:rPr lang="en-US" sz="2800" dirty="0" smtClean="0"/>
              <a:t>SCNP </a:t>
            </a:r>
            <a:r>
              <a:rPr lang="en-US" sz="2800" i="1" dirty="0" smtClean="0"/>
              <a:t>via</a:t>
            </a:r>
            <a:r>
              <a:rPr lang="en-US" sz="2800" dirty="0" smtClean="0"/>
              <a:t> </a:t>
            </a:r>
            <a:r>
              <a:rPr lang="en-US" sz="2800" dirty="0" smtClean="0"/>
              <a:t>ATRC</a:t>
            </a:r>
          </a:p>
          <a:p>
            <a:endParaRPr lang="en-US" sz="2800" dirty="0"/>
          </a:p>
          <a:p>
            <a:r>
              <a:rPr lang="en-US" sz="4800" dirty="0" smtClean="0"/>
              <a:t>Results:</a:t>
            </a:r>
            <a:endParaRPr lang="en-US" sz="4800" dirty="0"/>
          </a:p>
          <a:p>
            <a:r>
              <a:rPr lang="en-US" sz="3400" b="1" dirty="0" smtClean="0"/>
              <a:t>  </a:t>
            </a:r>
            <a:endParaRPr lang="en-US" sz="4400" dirty="0" smtClean="0"/>
          </a:p>
          <a:p>
            <a:endParaRPr lang="en-US" sz="4400" dirty="0"/>
          </a:p>
          <a:p>
            <a:endParaRPr lang="en-US" sz="4400" dirty="0" smtClean="0"/>
          </a:p>
          <a:p>
            <a:endParaRPr lang="en-US" sz="4400" dirty="0"/>
          </a:p>
          <a:p>
            <a:endParaRPr lang="en-US" sz="4400" dirty="0" smtClean="0"/>
          </a:p>
          <a:p>
            <a:endParaRPr lang="en-US" sz="4400" dirty="0" smtClean="0"/>
          </a:p>
          <a:p>
            <a:endParaRPr lang="en-US" sz="4400" dirty="0" smtClean="0"/>
          </a:p>
          <a:p>
            <a:endParaRPr lang="en-US" sz="4400" dirty="0"/>
          </a:p>
          <a:p>
            <a:endParaRPr lang="en-US" sz="4400" dirty="0" smtClean="0"/>
          </a:p>
          <a:p>
            <a:endParaRPr lang="en-US" sz="3200" dirty="0" smtClean="0"/>
          </a:p>
          <a:p>
            <a:endParaRPr lang="en-US" sz="2800" b="1" dirty="0" smtClean="0"/>
          </a:p>
          <a:p>
            <a:r>
              <a:rPr lang="en-US" sz="2800" b="1" dirty="0" smtClean="0"/>
              <a:t> </a:t>
            </a:r>
            <a:r>
              <a:rPr lang="en-US" sz="2800" b="1" dirty="0"/>
              <a:t>Figure 4</a:t>
            </a:r>
            <a:r>
              <a:rPr lang="en-US" sz="2800" dirty="0"/>
              <a:t>. </a:t>
            </a:r>
            <a:r>
              <a:rPr lang="en-US" sz="2800" baseline="30000" dirty="0"/>
              <a:t>1</a:t>
            </a:r>
            <a:r>
              <a:rPr lang="en-US" sz="2800" dirty="0"/>
              <a:t>H NMR of 10% Me</a:t>
            </a:r>
            <a:r>
              <a:rPr lang="en-US" sz="2800" baseline="-25000" dirty="0"/>
              <a:t>2</a:t>
            </a:r>
            <a:r>
              <a:rPr lang="en-US" sz="2800" dirty="0"/>
              <a:t>Brema 90% MMA copolymer</a:t>
            </a:r>
          </a:p>
          <a:p>
            <a:endParaRPr lang="en-US" sz="4400" dirty="0" smtClean="0"/>
          </a:p>
          <a:p>
            <a:endParaRPr lang="en-US" sz="4400" dirty="0" smtClean="0"/>
          </a:p>
          <a:p>
            <a:r>
              <a:rPr lang="en-US" sz="4400" dirty="0" smtClean="0"/>
              <a:t>		</a:t>
            </a:r>
            <a:endParaRPr lang="en-US" sz="3400" dirty="0" smtClean="0"/>
          </a:p>
          <a:p>
            <a:r>
              <a:rPr lang="en-US" sz="4400" dirty="0" smtClean="0"/>
              <a:t>	      			 </a:t>
            </a:r>
            <a:r>
              <a:rPr lang="en-US" sz="4000" dirty="0" smtClean="0"/>
              <a:t> </a:t>
            </a:r>
          </a:p>
          <a:p>
            <a:endParaRPr lang="en-US" sz="4000" b="1" dirty="0"/>
          </a:p>
          <a:p>
            <a:r>
              <a:rPr lang="en-US" sz="2800" b="1" dirty="0" smtClean="0"/>
              <a:t>Figure </a:t>
            </a:r>
            <a:r>
              <a:rPr lang="en-US" sz="2800" b="1" dirty="0"/>
              <a:t>5</a:t>
            </a:r>
            <a:r>
              <a:rPr lang="en-US" sz="2800" dirty="0" smtClean="0"/>
              <a:t>. GPC trace of </a:t>
            </a:r>
            <a:r>
              <a:rPr lang="en-US" sz="2800" dirty="0" smtClean="0"/>
              <a:t>10% Me</a:t>
            </a:r>
            <a:r>
              <a:rPr lang="en-US" sz="2800" baseline="-25000" dirty="0" smtClean="0"/>
              <a:t>2</a:t>
            </a:r>
            <a:r>
              <a:rPr lang="en-US" sz="2800" dirty="0" smtClean="0"/>
              <a:t>Brema</a:t>
            </a:r>
          </a:p>
          <a:p>
            <a:r>
              <a:rPr lang="en-US" sz="2800" dirty="0" smtClean="0"/>
              <a:t> copolymer (blue) and collapsed polymer</a:t>
            </a:r>
          </a:p>
          <a:p>
            <a:r>
              <a:rPr lang="en-US" sz="2800" dirty="0" smtClean="0"/>
              <a:t> into </a:t>
            </a:r>
            <a:r>
              <a:rPr lang="en-US" sz="2800" dirty="0" smtClean="0"/>
              <a:t>SCNP (red)</a:t>
            </a:r>
            <a:r>
              <a:rPr lang="en-US" sz="2800" baseline="30000" dirty="0" smtClean="0"/>
              <a:t>3</a:t>
            </a:r>
            <a:r>
              <a:rPr lang="en-US" sz="2800" dirty="0" smtClean="0"/>
              <a:t>	</a:t>
            </a:r>
            <a:endParaRPr lang="en-US" sz="2800" dirty="0" smtClean="0"/>
          </a:p>
          <a:p>
            <a:endParaRPr lang="en-US" sz="2800" dirty="0"/>
          </a:p>
          <a:p>
            <a:endParaRPr lang="en-US" sz="2800" dirty="0" smtClean="0"/>
          </a:p>
          <a:p>
            <a:endParaRPr lang="en-US" sz="2800" dirty="0"/>
          </a:p>
          <a:p>
            <a:endParaRPr lang="en-US" sz="2800" dirty="0" smtClean="0"/>
          </a:p>
          <a:p>
            <a:r>
              <a:rPr lang="en-US" sz="4400" dirty="0" smtClean="0"/>
              <a:t>	</a:t>
            </a:r>
          </a:p>
        </p:txBody>
      </p:sp>
      <p:sp>
        <p:nvSpPr>
          <p:cNvPr id="2" name="TextBox 1"/>
          <p:cNvSpPr txBox="1"/>
          <p:nvPr/>
        </p:nvSpPr>
        <p:spPr>
          <a:xfrm>
            <a:off x="5101335" y="865626"/>
            <a:ext cx="33688530" cy="3200400"/>
          </a:xfrm>
          <a:prstGeom prst="rect">
            <a:avLst/>
          </a:prstGeom>
          <a:solidFill>
            <a:srgbClr val="DCE6F2"/>
          </a:solidFill>
          <a:ln>
            <a:solidFill>
              <a:srgbClr val="000000"/>
            </a:solidFill>
          </a:ln>
        </p:spPr>
        <p:txBody>
          <a:bodyPr wrap="square" rtlCol="0">
            <a:spAutoFit/>
          </a:bodyPr>
          <a:lstStyle/>
          <a:p>
            <a:pPr algn="ctr"/>
            <a:r>
              <a:rPr lang="en-US" sz="7200" dirty="0" smtClean="0"/>
              <a:t>Synthesis of Single-Chain Nanoparticles </a:t>
            </a:r>
            <a:r>
              <a:rPr lang="en-US" sz="7200" i="1" dirty="0" smtClean="0"/>
              <a:t>via</a:t>
            </a:r>
            <a:r>
              <a:rPr lang="en-US" sz="7200" dirty="0" smtClean="0"/>
              <a:t> Atom-Transfer Radical Coupling</a:t>
            </a:r>
          </a:p>
          <a:p>
            <a:pPr algn="ctr"/>
            <a:r>
              <a:rPr lang="en-US" sz="3600" u="sng" dirty="0" smtClean="0"/>
              <a:t>Claudia Willis</a:t>
            </a:r>
            <a:r>
              <a:rPr lang="en-US" sz="3600" dirty="0" smtClean="0"/>
              <a:t>, Prof. Erik </a:t>
            </a:r>
            <a:r>
              <a:rPr lang="en-US" sz="3600" dirty="0" err="1" smtClean="0"/>
              <a:t>Berda</a:t>
            </a:r>
            <a:endParaRPr lang="en-US" sz="3600" dirty="0" smtClean="0"/>
          </a:p>
          <a:p>
            <a:pPr algn="ctr"/>
            <a:r>
              <a:rPr lang="en-US" sz="3600" dirty="0" smtClean="0"/>
              <a:t>csw2002@wildcats.unh.edu, Department of Chemistry, University of New Hampshire, Durham, NH</a:t>
            </a:r>
          </a:p>
          <a:p>
            <a:pPr algn="ctr"/>
            <a:r>
              <a:rPr lang="en-US" sz="3600" dirty="0" smtClean="0"/>
              <a:t>April 19, 2017</a:t>
            </a:r>
            <a:endParaRPr lang="en-US" sz="3600" dirty="0"/>
          </a:p>
        </p:txBody>
      </p:sp>
      <p:sp>
        <p:nvSpPr>
          <p:cNvPr id="3" name="TextBox 2"/>
          <p:cNvSpPr txBox="1"/>
          <p:nvPr/>
        </p:nvSpPr>
        <p:spPr>
          <a:xfrm>
            <a:off x="677141" y="4662126"/>
            <a:ext cx="13716000" cy="27145895"/>
          </a:xfrm>
          <a:prstGeom prst="rect">
            <a:avLst/>
          </a:prstGeom>
          <a:solidFill>
            <a:schemeClr val="accent1">
              <a:lumMod val="20000"/>
              <a:lumOff val="80000"/>
            </a:schemeClr>
          </a:solidFill>
          <a:ln>
            <a:solidFill>
              <a:schemeClr val="tx1"/>
            </a:solidFill>
          </a:ln>
        </p:spPr>
        <p:txBody>
          <a:bodyPr wrap="square" rtlCol="0">
            <a:spAutoFit/>
          </a:bodyPr>
          <a:lstStyle/>
          <a:p>
            <a:r>
              <a:rPr lang="en-US" sz="4800" dirty="0" smtClean="0"/>
              <a:t>Introduction:</a:t>
            </a:r>
          </a:p>
          <a:p>
            <a:endParaRPr lang="en-US" sz="2800" dirty="0" smtClean="0"/>
          </a:p>
          <a:p>
            <a:pPr algn="just"/>
            <a:r>
              <a:rPr lang="en-US" sz="2800" dirty="0" smtClean="0"/>
              <a:t>The goal of synthesizing single-chain nanoparticles (SCNPs) </a:t>
            </a:r>
            <a:r>
              <a:rPr lang="en-US" sz="2800" i="1" dirty="0" smtClean="0"/>
              <a:t>via</a:t>
            </a:r>
            <a:r>
              <a:rPr lang="en-US" sz="2800" dirty="0" smtClean="0"/>
              <a:t> atom-transfer radical coupling (ATRC) was to produce SCNPs under relatively mild conditions</a:t>
            </a:r>
            <a:r>
              <a:rPr lang="en-US" sz="2800" baseline="30000" dirty="0" smtClean="0"/>
              <a:t>1</a:t>
            </a:r>
            <a:r>
              <a:rPr lang="en-US" sz="2800" dirty="0" smtClean="0"/>
              <a:t>. First, a cross-linkable monomer, dimethyl </a:t>
            </a:r>
            <a:r>
              <a:rPr lang="en-US" sz="2800" dirty="0" err="1" smtClean="0"/>
              <a:t>bromoethylmethacrylate</a:t>
            </a:r>
            <a:r>
              <a:rPr lang="en-US" sz="2800" dirty="0" smtClean="0"/>
              <a:t> (Me</a:t>
            </a:r>
            <a:r>
              <a:rPr lang="en-US" sz="2800" baseline="-25000" dirty="0" smtClean="0"/>
              <a:t>2</a:t>
            </a:r>
            <a:r>
              <a:rPr lang="en-US" sz="2800" dirty="0" smtClean="0"/>
              <a:t>Brema), was polymerized with methyl methacrylate (MMA) at 10%, 20% and 50% incorporations through reversible addition fragmentation chain-transfer (RAFT) polymerization</a:t>
            </a:r>
            <a:r>
              <a:rPr lang="en-US" sz="2800" baseline="30000" dirty="0" smtClean="0"/>
              <a:t>2</a:t>
            </a:r>
            <a:r>
              <a:rPr lang="en-US" sz="2800" dirty="0" smtClean="0"/>
              <a:t>. The Me</a:t>
            </a:r>
            <a:r>
              <a:rPr lang="en-US" sz="2800" baseline="-25000" dirty="0" smtClean="0"/>
              <a:t>2</a:t>
            </a:r>
            <a:r>
              <a:rPr lang="en-US" sz="2800" dirty="0" smtClean="0"/>
              <a:t>Brema pendant functionality can then do an irreversible crosslink </a:t>
            </a:r>
            <a:r>
              <a:rPr lang="en-US" sz="2800" i="1" dirty="0" smtClean="0"/>
              <a:t>via </a:t>
            </a:r>
            <a:r>
              <a:rPr lang="en-US" sz="2800" dirty="0" smtClean="0"/>
              <a:t>ATRC to produce the SCNPs. The resultant collapse from polymer to SCNP was monitored by gel permeation chromatography (GPC). The parent polymers elute faster due to their larger hydrodynamic radius, leading to a shift to longer retention times upon formation of SCNPs.</a:t>
            </a:r>
          </a:p>
          <a:p>
            <a:endParaRPr lang="en-US" sz="4400" dirty="0"/>
          </a:p>
          <a:p>
            <a:endParaRPr lang="en-US" sz="4400" dirty="0" smtClean="0"/>
          </a:p>
          <a:p>
            <a:endParaRPr lang="en-US" sz="4400" dirty="0"/>
          </a:p>
          <a:p>
            <a:endParaRPr lang="en-US" sz="4400" dirty="0" smtClean="0"/>
          </a:p>
          <a:p>
            <a:endParaRPr lang="en-US" sz="4400" dirty="0"/>
          </a:p>
          <a:p>
            <a:endParaRPr lang="en-US" sz="4400" dirty="0" smtClean="0"/>
          </a:p>
          <a:p>
            <a:r>
              <a:rPr lang="en-US" sz="2800" b="1" dirty="0" smtClean="0"/>
              <a:t>Figure 1</a:t>
            </a:r>
            <a:r>
              <a:rPr lang="en-US" sz="2800" dirty="0" smtClean="0"/>
              <a:t>. General ATRC collapse from polymer to SCNP</a:t>
            </a:r>
            <a:r>
              <a:rPr lang="en-US" sz="2800" baseline="30000" dirty="0" smtClean="0"/>
              <a:t>3</a:t>
            </a:r>
          </a:p>
          <a:p>
            <a:endParaRPr lang="en-US" sz="4400" dirty="0"/>
          </a:p>
          <a:p>
            <a:r>
              <a:rPr lang="en-US" sz="4800" dirty="0" smtClean="0"/>
              <a:t>Experimental Design:</a:t>
            </a:r>
          </a:p>
          <a:p>
            <a:endParaRPr lang="en-US" sz="8000" dirty="0" smtClean="0"/>
          </a:p>
          <a:p>
            <a:endParaRPr lang="en-US" sz="4400" dirty="0" smtClean="0"/>
          </a:p>
          <a:p>
            <a:endParaRPr lang="en-US" sz="4400" dirty="0"/>
          </a:p>
          <a:p>
            <a:r>
              <a:rPr lang="en-US" sz="2800" b="1" dirty="0" smtClean="0"/>
              <a:t>Scheme 1</a:t>
            </a:r>
            <a:r>
              <a:rPr lang="en-US" sz="2800" dirty="0" smtClean="0"/>
              <a:t>. Synthesis of the Me</a:t>
            </a:r>
            <a:r>
              <a:rPr lang="en-US" sz="2800" baseline="-25000" dirty="0" smtClean="0"/>
              <a:t>2</a:t>
            </a:r>
            <a:r>
              <a:rPr lang="en-US" sz="2800" dirty="0" smtClean="0"/>
              <a:t>Brema monomer</a:t>
            </a:r>
            <a:endParaRPr lang="en-US" sz="2800" dirty="0"/>
          </a:p>
          <a:p>
            <a:endParaRPr lang="en-US" sz="2800" dirty="0" smtClean="0"/>
          </a:p>
          <a:p>
            <a:pPr algn="just"/>
            <a:r>
              <a:rPr lang="en-US" sz="2800" dirty="0" smtClean="0"/>
              <a:t>The Me</a:t>
            </a:r>
            <a:r>
              <a:rPr lang="en-US" sz="2800" baseline="-25000" dirty="0" smtClean="0"/>
              <a:t>2</a:t>
            </a:r>
            <a:r>
              <a:rPr lang="en-US" sz="2800" dirty="0" smtClean="0"/>
              <a:t>Brema monomer was synthesized first by a simple base-catalyzed substitution reaction. By-product was a </a:t>
            </a:r>
            <a:r>
              <a:rPr lang="en-US" sz="2800" dirty="0" err="1" smtClean="0"/>
              <a:t>triethylamine</a:t>
            </a:r>
            <a:r>
              <a:rPr lang="en-US" sz="2800" dirty="0" smtClean="0"/>
              <a:t> salt that was removed by liquid-liquid extraction. Peaks A and B on </a:t>
            </a:r>
            <a:r>
              <a:rPr lang="en-US" sz="2800" b="1" dirty="0" smtClean="0"/>
              <a:t>Figure 3 </a:t>
            </a:r>
            <a:r>
              <a:rPr lang="en-US" sz="2800" dirty="0" smtClean="0"/>
              <a:t>are important, because they are where polymerization will occur. Copolymers of Me</a:t>
            </a:r>
            <a:r>
              <a:rPr lang="en-US" sz="2800" baseline="-25000" dirty="0" smtClean="0"/>
              <a:t>2</a:t>
            </a:r>
            <a:r>
              <a:rPr lang="en-US" sz="2800" dirty="0" smtClean="0"/>
              <a:t>Brema and MMA were then synthesized through RAFT. </a:t>
            </a:r>
          </a:p>
          <a:p>
            <a:endParaRPr lang="en-US" sz="4400" dirty="0" smtClean="0"/>
          </a:p>
          <a:p>
            <a:endParaRPr lang="en-US" sz="4400" dirty="0"/>
          </a:p>
          <a:p>
            <a:endParaRPr lang="en-US" sz="4400" dirty="0" smtClean="0"/>
          </a:p>
          <a:p>
            <a:endParaRPr lang="en-US" sz="4400" dirty="0"/>
          </a:p>
          <a:p>
            <a:endParaRPr lang="en-US" sz="4400" dirty="0" smtClean="0"/>
          </a:p>
          <a:p>
            <a:endParaRPr lang="en-US" sz="2800" b="1" dirty="0" smtClean="0"/>
          </a:p>
          <a:p>
            <a:r>
              <a:rPr lang="en-US" sz="2800" b="1" dirty="0" smtClean="0"/>
              <a:t>Scheme </a:t>
            </a:r>
            <a:r>
              <a:rPr lang="en-US" sz="2800" b="1" dirty="0"/>
              <a:t>2</a:t>
            </a:r>
            <a:r>
              <a:rPr lang="en-US" sz="2800" dirty="0"/>
              <a:t>. RAFT polymerization of </a:t>
            </a:r>
          </a:p>
          <a:p>
            <a:r>
              <a:rPr lang="en-US" sz="2800" dirty="0"/>
              <a:t>Me</a:t>
            </a:r>
            <a:r>
              <a:rPr lang="en-US" sz="2800" baseline="-25000" dirty="0"/>
              <a:t>2</a:t>
            </a:r>
            <a:r>
              <a:rPr lang="en-US" sz="2800" dirty="0"/>
              <a:t>Brema </a:t>
            </a:r>
            <a:r>
              <a:rPr lang="en-US" sz="2800" dirty="0" smtClean="0"/>
              <a:t>and </a:t>
            </a:r>
            <a:r>
              <a:rPr lang="en-US" sz="2800" dirty="0"/>
              <a:t>MMA</a:t>
            </a:r>
          </a:p>
          <a:p>
            <a:endParaRPr lang="en-US" sz="3400" b="1" dirty="0" smtClean="0"/>
          </a:p>
          <a:p>
            <a:endParaRPr lang="en-US" sz="3400" b="1" dirty="0"/>
          </a:p>
          <a:p>
            <a:endParaRPr lang="en-US" sz="3400" b="1" dirty="0" smtClean="0"/>
          </a:p>
          <a:p>
            <a:r>
              <a:rPr lang="en-US" sz="3400" b="1" dirty="0" smtClean="0"/>
              <a:t>			                  </a:t>
            </a:r>
            <a:r>
              <a:rPr lang="en-US" sz="2800" dirty="0" smtClean="0"/>
              <a:t>Conversion of monomer was 				                      monitored by </a:t>
            </a:r>
            <a:r>
              <a:rPr lang="en-US" sz="2800" baseline="30000" dirty="0" smtClean="0"/>
              <a:t>1</a:t>
            </a:r>
            <a:r>
              <a:rPr lang="en-US" sz="2800" dirty="0" smtClean="0"/>
              <a:t>H NMR. Upon 				                      polymer formation the 			                                                 reaction was diluted with 				                      </a:t>
            </a:r>
            <a:r>
              <a:rPr lang="en-US" sz="2800" dirty="0" err="1" smtClean="0"/>
              <a:t>tetrahydrofuran</a:t>
            </a:r>
            <a:r>
              <a:rPr lang="en-US" sz="2800" dirty="0" smtClean="0"/>
              <a:t> and precipitated 			                      into cold methanol.</a:t>
            </a:r>
          </a:p>
          <a:p>
            <a:endParaRPr lang="en-US" sz="3400" b="1" dirty="0"/>
          </a:p>
          <a:p>
            <a:endParaRPr lang="en-US" sz="3400" b="1" dirty="0" smtClean="0"/>
          </a:p>
          <a:p>
            <a:r>
              <a:rPr lang="en-US" sz="3400" b="1" dirty="0"/>
              <a:t>	</a:t>
            </a:r>
            <a:r>
              <a:rPr lang="en-US" sz="3400" b="1" dirty="0" smtClean="0"/>
              <a:t>		             </a:t>
            </a:r>
            <a:r>
              <a:rPr lang="en-US" sz="2800" b="1" dirty="0" smtClean="0"/>
              <a:t>     Figure </a:t>
            </a:r>
            <a:r>
              <a:rPr lang="en-US" sz="2800" b="1" dirty="0"/>
              <a:t>2</a:t>
            </a:r>
            <a:r>
              <a:rPr lang="en-US" sz="2800" dirty="0"/>
              <a:t>. </a:t>
            </a:r>
            <a:r>
              <a:rPr lang="en-US" sz="2800" baseline="30000" dirty="0" smtClean="0"/>
              <a:t>13</a:t>
            </a:r>
            <a:r>
              <a:rPr lang="en-US" sz="2800" dirty="0" smtClean="0"/>
              <a:t>C </a:t>
            </a:r>
            <a:r>
              <a:rPr lang="en-US" sz="2800" dirty="0"/>
              <a:t>NMR of </a:t>
            </a:r>
            <a:r>
              <a:rPr lang="en-US" sz="2800" dirty="0" smtClean="0"/>
              <a:t>				                     Me</a:t>
            </a:r>
            <a:r>
              <a:rPr lang="en-US" sz="2800" baseline="-25000" dirty="0" smtClean="0"/>
              <a:t>2</a:t>
            </a:r>
            <a:r>
              <a:rPr lang="en-US" sz="2800" dirty="0" smtClean="0"/>
              <a:t>Brema</a:t>
            </a:r>
          </a:p>
        </p:txBody>
      </p:sp>
      <p:pic>
        <p:nvPicPr>
          <p:cNvPr id="4" name="Picture 3" descr="atr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267" y="10234958"/>
            <a:ext cx="6778149" cy="3073491"/>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2335084" y="16106410"/>
            <a:ext cx="10506883" cy="1635077"/>
          </a:xfrm>
          <a:prstGeom prst="rect">
            <a:avLst/>
          </a:prstGeom>
        </p:spPr>
      </p:pic>
      <p:pic>
        <p:nvPicPr>
          <p:cNvPr id="6" name="Picture 5"/>
          <p:cNvPicPr>
            <a:picLocks noChangeAspect="1"/>
          </p:cNvPicPr>
          <p:nvPr/>
        </p:nvPicPr>
        <p:blipFill>
          <a:blip r:embed="rId4"/>
          <a:stretch>
            <a:fillRect/>
          </a:stretch>
        </p:blipFill>
        <p:spPr>
          <a:xfrm>
            <a:off x="1950243" y="22716135"/>
            <a:ext cx="11239476" cy="3776769"/>
          </a:xfrm>
          <a:prstGeom prst="rect">
            <a:avLst/>
          </a:prstGeom>
        </p:spPr>
      </p:pic>
      <p:pic>
        <p:nvPicPr>
          <p:cNvPr id="7" name="Picture 6"/>
          <p:cNvPicPr>
            <a:picLocks noChangeAspect="1"/>
          </p:cNvPicPr>
          <p:nvPr/>
        </p:nvPicPr>
        <p:blipFill>
          <a:blip r:embed="rId5"/>
          <a:stretch>
            <a:fillRect/>
          </a:stretch>
        </p:blipFill>
        <p:spPr>
          <a:xfrm>
            <a:off x="18449809" y="14217706"/>
            <a:ext cx="7583307" cy="2746894"/>
          </a:xfrm>
          <a:prstGeom prst="rect">
            <a:avLst/>
          </a:prstGeom>
        </p:spPr>
      </p:pic>
      <p:pic>
        <p:nvPicPr>
          <p:cNvPr id="9" name="Picture 8" descr="Slide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9254" y="5181426"/>
            <a:ext cx="8674320" cy="6505741"/>
          </a:xfrm>
          <a:prstGeom prst="rect">
            <a:avLst/>
          </a:prstGeom>
          <a:ln>
            <a:solidFill>
              <a:srgbClr val="000000"/>
            </a:solidFill>
          </a:ln>
        </p:spPr>
      </p:pic>
      <p:pic>
        <p:nvPicPr>
          <p:cNvPr id="12" name="Picture 11" descr="tra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2197" y="26492904"/>
            <a:ext cx="5869775" cy="4668698"/>
          </a:xfrm>
          <a:prstGeom prst="rect">
            <a:avLst/>
          </a:prstGeom>
          <a:ln>
            <a:solidFill>
              <a:srgbClr val="000000"/>
            </a:solidFill>
          </a:ln>
        </p:spPr>
      </p:pic>
      <p:pic>
        <p:nvPicPr>
          <p:cNvPr id="16" name="Picture 15" descr="EmblemBlueDigital_RGB.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00" y="865626"/>
            <a:ext cx="2825267" cy="3886200"/>
          </a:xfrm>
          <a:prstGeom prst="rect">
            <a:avLst/>
          </a:prstGeom>
        </p:spPr>
      </p:pic>
      <p:pic>
        <p:nvPicPr>
          <p:cNvPr id="17" name="Picture 16" descr="EmblemBlueDigital_RGB.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95933" y="865626"/>
            <a:ext cx="2825267" cy="3886200"/>
          </a:xfrm>
          <a:prstGeom prst="rect">
            <a:avLst/>
          </a:prstGeom>
        </p:spPr>
      </p:pic>
      <p:pic>
        <p:nvPicPr>
          <p:cNvPr id="19" name="Picture 18"/>
          <p:cNvPicPr>
            <a:picLocks noChangeAspect="1"/>
          </p:cNvPicPr>
          <p:nvPr/>
        </p:nvPicPr>
        <p:blipFill>
          <a:blip r:embed="rId9"/>
          <a:stretch>
            <a:fillRect/>
          </a:stretch>
        </p:blipFill>
        <p:spPr>
          <a:xfrm>
            <a:off x="8902855" y="21369824"/>
            <a:ext cx="4305145" cy="1176946"/>
          </a:xfrm>
          <a:prstGeom prst="rect">
            <a:avLst/>
          </a:prstGeom>
          <a:ln>
            <a:solidFill>
              <a:srgbClr val="000000"/>
            </a:solidFill>
          </a:ln>
        </p:spPr>
      </p:pic>
      <p:pic>
        <p:nvPicPr>
          <p:cNvPr id="20" name="Picture 19" descr="Slide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13216" y="19221814"/>
            <a:ext cx="7979141" cy="5984356"/>
          </a:xfrm>
          <a:prstGeom prst="rect">
            <a:avLst/>
          </a:prstGeom>
          <a:ln>
            <a:solidFill>
              <a:srgbClr val="000000"/>
            </a:solidFill>
          </a:ln>
        </p:spPr>
      </p:pic>
      <p:pic>
        <p:nvPicPr>
          <p:cNvPr id="22" name="Picture 21"/>
          <p:cNvPicPr>
            <a:picLocks noChangeAspect="1"/>
          </p:cNvPicPr>
          <p:nvPr/>
        </p:nvPicPr>
        <p:blipFill>
          <a:blip r:embed="rId11"/>
          <a:stretch>
            <a:fillRect/>
          </a:stretch>
        </p:blipFill>
        <p:spPr>
          <a:xfrm>
            <a:off x="29705738" y="9702645"/>
            <a:ext cx="13550755" cy="1449466"/>
          </a:xfrm>
          <a:prstGeom prst="rect">
            <a:avLst/>
          </a:prstGeom>
        </p:spPr>
      </p:pic>
      <p:pic>
        <p:nvPicPr>
          <p:cNvPr id="18" name="Picture 17" descr="Slide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0000" y="25943485"/>
            <a:ext cx="7162800" cy="5372100"/>
          </a:xfrm>
          <a:prstGeom prst="rect">
            <a:avLst/>
          </a:prstGeom>
          <a:ln>
            <a:solidFill>
              <a:schemeClr val="tx1"/>
            </a:solidFill>
          </a:ln>
        </p:spPr>
      </p:pic>
      <p:pic>
        <p:nvPicPr>
          <p:cNvPr id="27" name="Picture 26" descr="collapse copy.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33847" y="7472571"/>
            <a:ext cx="2041167" cy="2170300"/>
          </a:xfrm>
          <a:prstGeom prst="rect">
            <a:avLst/>
          </a:prstGeom>
          <a:ln>
            <a:solidFill>
              <a:srgbClr val="000000"/>
            </a:solidFill>
          </a:ln>
        </p:spPr>
      </p:pic>
      <p:pic>
        <p:nvPicPr>
          <p:cNvPr id="28" name="Picture 27" descr="polymer 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239178" y="20820486"/>
            <a:ext cx="2741532" cy="2440605"/>
          </a:xfrm>
          <a:prstGeom prst="rect">
            <a:avLst/>
          </a:prstGeom>
          <a:ln>
            <a:solidFill>
              <a:srgbClr val="000000"/>
            </a:solidFill>
          </a:ln>
        </p:spPr>
      </p:pic>
      <p:pic>
        <p:nvPicPr>
          <p:cNvPr id="29" name="Picture 28" descr="scnp.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29642" y="26889749"/>
            <a:ext cx="2039612" cy="1979245"/>
          </a:xfrm>
          <a:prstGeom prst="rect">
            <a:avLst/>
          </a:prstGeom>
          <a:ln>
            <a:solidFill>
              <a:srgbClr val="000000"/>
            </a:solidFill>
          </a:ln>
        </p:spPr>
      </p:pic>
    </p:spTree>
    <p:extLst>
      <p:ext uri="{BB962C8B-B14F-4D97-AF65-F5344CB8AC3E}">
        <p14:creationId xmlns:p14="http://schemas.microsoft.com/office/powerpoint/2010/main" val="40034335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4028</TotalTime>
  <Words>893</Words>
  <Application>Microsoft Macintosh PowerPoint</Application>
  <PresentationFormat>Custom</PresentationFormat>
  <Paragraphs>112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dc:creator>
  <cp:lastModifiedBy>Claudia</cp:lastModifiedBy>
  <cp:revision>63</cp:revision>
  <dcterms:created xsi:type="dcterms:W3CDTF">2017-04-12T19:33:51Z</dcterms:created>
  <dcterms:modified xsi:type="dcterms:W3CDTF">2017-04-16T15:08:01Z</dcterms:modified>
</cp:coreProperties>
</file>