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Lst>
  <p:sldSz cx="40233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96" userDrawn="1">
          <p15:clr>
            <a:srgbClr val="A4A3A4"/>
          </p15:clr>
        </p15:guide>
        <p15:guide id="3" pos="12768" userDrawn="1">
          <p15:clr>
            <a:srgbClr val="A4A3A4"/>
          </p15:clr>
        </p15:guide>
        <p15:guide id="4" pos="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Microsoft Office User" initials="Office [2]" lastIdx="1" clrIdx="1">
    <p:extLst/>
  </p:cmAuthor>
  <p:cmAuthor id="3" name="Microsoft Office User" initials="Office [3]" lastIdx="1" clrIdx="2">
    <p:extLst/>
  </p:cmAuthor>
  <p:cmAuthor id="4" name="Microsoft Office User" initials="Office [4]" lastIdx="1" clrIdx="3">
    <p:extLst/>
  </p:cmAuthor>
  <p:cmAuthor id="5" name="Microsoft Office User" initials="Office [5]" lastIdx="1" clrIdx="4">
    <p:extLst/>
  </p:cmAuthor>
  <p:cmAuthor id="6" name="Microsoft Office User" initials="Office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7EE"/>
    <a:srgbClr val="90B4DC"/>
    <a:srgbClr val="D5F9EC"/>
    <a:srgbClr val="D2D2A5"/>
    <a:srgbClr val="3E585D"/>
    <a:srgbClr val="AD8579"/>
    <a:srgbClr val="82685C"/>
    <a:srgbClr val="817FB2"/>
    <a:srgbClr val="CD88AF"/>
    <a:srgbClr val="81C1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7243" autoAdjust="0"/>
    <p:restoredTop sz="94660"/>
  </p:normalViewPr>
  <p:slideViewPr>
    <p:cSldViewPr snapToGrid="0">
      <p:cViewPr>
        <p:scale>
          <a:sx n="50" d="100"/>
          <a:sy n="50" d="100"/>
        </p:scale>
        <p:origin x="-5760" y="-2960"/>
      </p:cViewPr>
      <p:guideLst>
        <p:guide orient="horz" pos="12096"/>
        <p:guide pos="12768"/>
        <p:guide pos="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5387342"/>
            <a:ext cx="34198560" cy="11460480"/>
          </a:xfrm>
        </p:spPr>
        <p:txBody>
          <a:bodyPr anchor="b"/>
          <a:lstStyle>
            <a:lvl1pPr algn="ctr">
              <a:defRPr sz="26400"/>
            </a:lvl1pPr>
          </a:lstStyle>
          <a:p>
            <a:r>
              <a:rPr lang="en-US"/>
              <a:t>Click to edit Master title style</a:t>
            </a:r>
            <a:endParaRPr lang="en-US" dirty="0"/>
          </a:p>
        </p:txBody>
      </p:sp>
      <p:sp>
        <p:nvSpPr>
          <p:cNvPr id="3" name="Subtitle 2"/>
          <p:cNvSpPr>
            <a:spLocks noGrp="1"/>
          </p:cNvSpPr>
          <p:nvPr>
            <p:ph type="subTitle" idx="1"/>
          </p:nvPr>
        </p:nvSpPr>
        <p:spPr>
          <a:xfrm>
            <a:off x="5029200" y="17289782"/>
            <a:ext cx="30175200" cy="7947658"/>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E578B3-7769-499B-AA9C-75BCB6821072}"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9F7ED-73E7-474D-A373-D80F9E785749}" type="slidenum">
              <a:rPr lang="en-US" smtClean="0"/>
              <a:t>‹#›</a:t>
            </a:fld>
            <a:endParaRPr lang="en-US"/>
          </a:p>
        </p:txBody>
      </p:sp>
    </p:spTree>
    <p:extLst>
      <p:ext uri="{BB962C8B-B14F-4D97-AF65-F5344CB8AC3E}">
        <p14:creationId xmlns:p14="http://schemas.microsoft.com/office/powerpoint/2010/main" val="117876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E578B3-7769-499B-AA9C-75BCB6821072}"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9F7ED-73E7-474D-A373-D80F9E785749}" type="slidenum">
              <a:rPr lang="en-US" smtClean="0"/>
              <a:t>‹#›</a:t>
            </a:fld>
            <a:endParaRPr lang="en-US"/>
          </a:p>
        </p:txBody>
      </p:sp>
    </p:spTree>
    <p:extLst>
      <p:ext uri="{BB962C8B-B14F-4D97-AF65-F5344CB8AC3E}">
        <p14:creationId xmlns:p14="http://schemas.microsoft.com/office/powerpoint/2010/main" val="4089343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1752600"/>
            <a:ext cx="867537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766062" y="1752600"/>
            <a:ext cx="2552319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E578B3-7769-499B-AA9C-75BCB6821072}"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9F7ED-73E7-474D-A373-D80F9E785749}" type="slidenum">
              <a:rPr lang="en-US" smtClean="0"/>
              <a:t>‹#›</a:t>
            </a:fld>
            <a:endParaRPr lang="en-US"/>
          </a:p>
        </p:txBody>
      </p:sp>
    </p:spTree>
    <p:extLst>
      <p:ext uri="{BB962C8B-B14F-4D97-AF65-F5344CB8AC3E}">
        <p14:creationId xmlns:p14="http://schemas.microsoft.com/office/powerpoint/2010/main" val="3507452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E578B3-7769-499B-AA9C-75BCB6821072}"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9F7ED-73E7-474D-A373-D80F9E785749}" type="slidenum">
              <a:rPr lang="en-US" smtClean="0"/>
              <a:t>‹#›</a:t>
            </a:fld>
            <a:endParaRPr lang="en-US"/>
          </a:p>
        </p:txBody>
      </p:sp>
    </p:spTree>
    <p:extLst>
      <p:ext uri="{BB962C8B-B14F-4D97-AF65-F5344CB8AC3E}">
        <p14:creationId xmlns:p14="http://schemas.microsoft.com/office/powerpoint/2010/main" val="74217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8206749"/>
            <a:ext cx="34701480" cy="13693138"/>
          </a:xfrm>
        </p:spPr>
        <p:txBody>
          <a:bodyPr anchor="b"/>
          <a:lstStyle>
            <a:lvl1pPr>
              <a:defRPr sz="26400"/>
            </a:lvl1pPr>
          </a:lstStyle>
          <a:p>
            <a:r>
              <a:rPr lang="en-US"/>
              <a:t>Click to edit Master title style</a:t>
            </a:r>
            <a:endParaRPr lang="en-US" dirty="0"/>
          </a:p>
        </p:txBody>
      </p:sp>
      <p:sp>
        <p:nvSpPr>
          <p:cNvPr id="3" name="Text Placeholder 2"/>
          <p:cNvSpPr>
            <a:spLocks noGrp="1"/>
          </p:cNvSpPr>
          <p:nvPr>
            <p:ph type="body" idx="1"/>
          </p:nvPr>
        </p:nvSpPr>
        <p:spPr>
          <a:xfrm>
            <a:off x="2745107" y="22029429"/>
            <a:ext cx="34701480" cy="7200898"/>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E578B3-7769-499B-AA9C-75BCB6821072}"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9F7ED-73E7-474D-A373-D80F9E785749}" type="slidenum">
              <a:rPr lang="en-US" smtClean="0"/>
              <a:t>‹#›</a:t>
            </a:fld>
            <a:endParaRPr lang="en-US"/>
          </a:p>
        </p:txBody>
      </p:sp>
    </p:spTree>
    <p:extLst>
      <p:ext uri="{BB962C8B-B14F-4D97-AF65-F5344CB8AC3E}">
        <p14:creationId xmlns:p14="http://schemas.microsoft.com/office/powerpoint/2010/main" val="1851688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766060" y="8763000"/>
            <a:ext cx="170992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0368260" y="8763000"/>
            <a:ext cx="170992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E578B3-7769-499B-AA9C-75BCB6821072}" type="datetimeFigureOut">
              <a:rPr lang="en-US" smtClean="0"/>
              <a:t>4/17/2017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19F7ED-73E7-474D-A373-D80F9E785749}" type="slidenum">
              <a:rPr lang="en-US" smtClean="0"/>
              <a:t>‹#›</a:t>
            </a:fld>
            <a:endParaRPr lang="en-US"/>
          </a:p>
        </p:txBody>
      </p:sp>
    </p:spTree>
    <p:extLst>
      <p:ext uri="{BB962C8B-B14F-4D97-AF65-F5344CB8AC3E}">
        <p14:creationId xmlns:p14="http://schemas.microsoft.com/office/powerpoint/2010/main" val="2798133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1752607"/>
            <a:ext cx="347014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771305" y="8069582"/>
            <a:ext cx="17020696"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4" name="Content Placeholder 3"/>
          <p:cNvSpPr>
            <a:spLocks noGrp="1"/>
          </p:cNvSpPr>
          <p:nvPr>
            <p:ph sz="half" idx="2"/>
          </p:nvPr>
        </p:nvSpPr>
        <p:spPr>
          <a:xfrm>
            <a:off x="2771305" y="12024360"/>
            <a:ext cx="1702069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0368262" y="8069582"/>
            <a:ext cx="17104520"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6" name="Content Placeholder 5"/>
          <p:cNvSpPr>
            <a:spLocks noGrp="1"/>
          </p:cNvSpPr>
          <p:nvPr>
            <p:ph sz="quarter" idx="4"/>
          </p:nvPr>
        </p:nvSpPr>
        <p:spPr>
          <a:xfrm>
            <a:off x="20368262" y="12024360"/>
            <a:ext cx="17104520"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E578B3-7769-499B-AA9C-75BCB6821072}" type="datetimeFigureOut">
              <a:rPr lang="en-US" smtClean="0"/>
              <a:t>4/17/2017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19F7ED-73E7-474D-A373-D80F9E785749}" type="slidenum">
              <a:rPr lang="en-US" smtClean="0"/>
              <a:t>‹#›</a:t>
            </a:fld>
            <a:endParaRPr lang="en-US"/>
          </a:p>
        </p:txBody>
      </p:sp>
    </p:spTree>
    <p:extLst>
      <p:ext uri="{BB962C8B-B14F-4D97-AF65-F5344CB8AC3E}">
        <p14:creationId xmlns:p14="http://schemas.microsoft.com/office/powerpoint/2010/main" val="2921896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E578B3-7769-499B-AA9C-75BCB6821072}" type="datetimeFigureOut">
              <a:rPr lang="en-US" smtClean="0"/>
              <a:t>4/17/2017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19F7ED-73E7-474D-A373-D80F9E785749}" type="slidenum">
              <a:rPr lang="en-US" smtClean="0"/>
              <a:t>‹#›</a:t>
            </a:fld>
            <a:endParaRPr lang="en-US"/>
          </a:p>
        </p:txBody>
      </p:sp>
    </p:spTree>
    <p:extLst>
      <p:ext uri="{BB962C8B-B14F-4D97-AF65-F5344CB8AC3E}">
        <p14:creationId xmlns:p14="http://schemas.microsoft.com/office/powerpoint/2010/main" val="1938872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E578B3-7769-499B-AA9C-75BCB6821072}" type="datetimeFigureOut">
              <a:rPr lang="en-US" smtClean="0"/>
              <a:t>4/17/2017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19F7ED-73E7-474D-A373-D80F9E785749}" type="slidenum">
              <a:rPr lang="en-US" smtClean="0"/>
              <a:t>‹#›</a:t>
            </a:fld>
            <a:endParaRPr lang="en-US"/>
          </a:p>
        </p:txBody>
      </p:sp>
    </p:spTree>
    <p:extLst>
      <p:ext uri="{BB962C8B-B14F-4D97-AF65-F5344CB8AC3E}">
        <p14:creationId xmlns:p14="http://schemas.microsoft.com/office/powerpoint/2010/main" val="135226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endParaRPr lang="en-US" dirty="0"/>
          </a:p>
        </p:txBody>
      </p:sp>
      <p:sp>
        <p:nvSpPr>
          <p:cNvPr id="3" name="Content Placeholder 2"/>
          <p:cNvSpPr>
            <a:spLocks noGrp="1"/>
          </p:cNvSpPr>
          <p:nvPr>
            <p:ph idx="1"/>
          </p:nvPr>
        </p:nvSpPr>
        <p:spPr>
          <a:xfrm>
            <a:off x="17104520" y="4739647"/>
            <a:ext cx="20368260" cy="23393400"/>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3DE578B3-7769-499B-AA9C-75BCB6821072}" type="datetimeFigureOut">
              <a:rPr lang="en-US" smtClean="0"/>
              <a:t>4/17/2017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19F7ED-73E7-474D-A373-D80F9E785749}" type="slidenum">
              <a:rPr lang="en-US" smtClean="0"/>
              <a:t>‹#›</a:t>
            </a:fld>
            <a:endParaRPr lang="en-US"/>
          </a:p>
        </p:txBody>
      </p:sp>
    </p:spTree>
    <p:extLst>
      <p:ext uri="{BB962C8B-B14F-4D97-AF65-F5344CB8AC3E}">
        <p14:creationId xmlns:p14="http://schemas.microsoft.com/office/powerpoint/2010/main" val="14947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04520" y="4739647"/>
            <a:ext cx="20368260" cy="23393400"/>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endParaRPr lang="en-US" dirty="0"/>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3DE578B3-7769-499B-AA9C-75BCB6821072}" type="datetimeFigureOut">
              <a:rPr lang="en-US" smtClean="0"/>
              <a:t>4/17/2017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19F7ED-73E7-474D-A373-D80F9E785749}" type="slidenum">
              <a:rPr lang="en-US" smtClean="0"/>
              <a:t>‹#›</a:t>
            </a:fld>
            <a:endParaRPr lang="en-US"/>
          </a:p>
        </p:txBody>
      </p:sp>
    </p:spTree>
    <p:extLst>
      <p:ext uri="{BB962C8B-B14F-4D97-AF65-F5344CB8AC3E}">
        <p14:creationId xmlns:p14="http://schemas.microsoft.com/office/powerpoint/2010/main" val="328770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1752607"/>
            <a:ext cx="347014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766060" y="8763000"/>
            <a:ext cx="347014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66060" y="30510487"/>
            <a:ext cx="9052560" cy="1752600"/>
          </a:xfrm>
          <a:prstGeom prst="rect">
            <a:avLst/>
          </a:prstGeom>
        </p:spPr>
        <p:txBody>
          <a:bodyPr vert="horz" lIns="91440" tIns="45720" rIns="91440" bIns="45720" rtlCol="0" anchor="ctr"/>
          <a:lstStyle>
            <a:lvl1pPr algn="l">
              <a:defRPr sz="5280">
                <a:solidFill>
                  <a:schemeClr val="tx1">
                    <a:tint val="75000"/>
                  </a:schemeClr>
                </a:solidFill>
              </a:defRPr>
            </a:lvl1pPr>
          </a:lstStyle>
          <a:p>
            <a:fld id="{3DE578B3-7769-499B-AA9C-75BCB6821072}" type="datetimeFigureOut">
              <a:rPr lang="en-US" smtClean="0"/>
              <a:t>4/17/2017</a:t>
            </a:fld>
            <a:endParaRPr lang="en-US"/>
          </a:p>
        </p:txBody>
      </p:sp>
      <p:sp>
        <p:nvSpPr>
          <p:cNvPr id="5" name="Footer Placeholder 4"/>
          <p:cNvSpPr>
            <a:spLocks noGrp="1"/>
          </p:cNvSpPr>
          <p:nvPr>
            <p:ph type="ftr" sz="quarter" idx="3"/>
          </p:nvPr>
        </p:nvSpPr>
        <p:spPr>
          <a:xfrm>
            <a:off x="13327380" y="30510487"/>
            <a:ext cx="13578840" cy="1752600"/>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30510487"/>
            <a:ext cx="9052560" cy="1752600"/>
          </a:xfrm>
          <a:prstGeom prst="rect">
            <a:avLst/>
          </a:prstGeom>
        </p:spPr>
        <p:txBody>
          <a:bodyPr vert="horz" lIns="91440" tIns="45720" rIns="91440" bIns="45720" rtlCol="0" anchor="ctr"/>
          <a:lstStyle>
            <a:lvl1pPr algn="r">
              <a:defRPr sz="5280">
                <a:solidFill>
                  <a:schemeClr val="tx1">
                    <a:tint val="75000"/>
                  </a:schemeClr>
                </a:solidFill>
              </a:defRPr>
            </a:lvl1pPr>
          </a:lstStyle>
          <a:p>
            <a:fld id="{8919F7ED-73E7-474D-A373-D80F9E785749}" type="slidenum">
              <a:rPr lang="en-US" smtClean="0"/>
              <a:t>‹#›</a:t>
            </a:fld>
            <a:endParaRPr lang="en-US"/>
          </a:p>
        </p:txBody>
      </p:sp>
    </p:spTree>
    <p:extLst>
      <p:ext uri="{BB962C8B-B14F-4D97-AF65-F5344CB8AC3E}">
        <p14:creationId xmlns:p14="http://schemas.microsoft.com/office/powerpoint/2010/main" val="2897151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1.jpeg"/><Relationship Id="rId12" Type="http://schemas.openxmlformats.org/officeDocument/2006/relationships/image" Target="../media/image8.jpeg"/><Relationship Id="rId2" Type="http://schemas.openxmlformats.org/officeDocument/2006/relationships/hyperlink" Target="http://dx.doi.org/10.1002/2016JG003450" TargetMode="External"/><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4.jpeg"/><Relationship Id="rId11" Type="http://schemas.microsoft.com/office/2007/relationships/hdphoto" Target="../media/hdphoto1.wdp"/><Relationship Id="rId5" Type="http://schemas.openxmlformats.org/officeDocument/2006/relationships/image" Target="../media/image3.png"/><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5.tiff"/><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0B4DC"/>
        </a:solidFill>
        <a:effectLst/>
      </p:bgPr>
    </p:bg>
    <p:spTree>
      <p:nvGrpSpPr>
        <p:cNvPr id="1" name=""/>
        <p:cNvGrpSpPr/>
        <p:nvPr/>
      </p:nvGrpSpPr>
      <p:grpSpPr>
        <a:xfrm>
          <a:off x="0" y="0"/>
          <a:ext cx="0" cy="0"/>
          <a:chOff x="0" y="0"/>
          <a:chExt cx="0" cy="0"/>
        </a:xfrm>
      </p:grpSpPr>
      <p:sp>
        <p:nvSpPr>
          <p:cNvPr id="53" name="Rectangle 52"/>
          <p:cNvSpPr/>
          <p:nvPr/>
        </p:nvSpPr>
        <p:spPr>
          <a:xfrm>
            <a:off x="20356801" y="4115889"/>
            <a:ext cx="19431000" cy="185917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0087" y="14155738"/>
            <a:ext cx="19431000" cy="13599816"/>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57200" y="549776"/>
            <a:ext cx="39319200" cy="3323987"/>
          </a:xfrm>
          <a:prstGeom prst="rect">
            <a:avLst/>
          </a:prstGeom>
          <a:solidFill>
            <a:schemeClr val="bg1"/>
          </a:solidFill>
          <a:ln>
            <a:noFill/>
          </a:ln>
          <a:effectLst>
            <a:outerShdw blurRad="279400" dist="114300" dir="5400000" algn="t" rotWithShape="0">
              <a:prstClr val="black">
                <a:alpha val="40000"/>
              </a:prstClr>
            </a:outerShdw>
          </a:effectLst>
        </p:spPr>
        <p:txBody>
          <a:bodyPr wrap="square" tIns="91440" bIns="91440" rtlCol="0">
            <a:spAutoFit/>
          </a:bodyPr>
          <a:lstStyle/>
          <a:p>
            <a:pPr algn="ctr"/>
            <a:endParaRPr lang="en-US" sz="6600" dirty="0">
              <a:latin typeface="Times New Roman" panose="02020603050405020304" pitchFamily="18" charset="0"/>
              <a:cs typeface="Times New Roman" panose="02020603050405020304" pitchFamily="18" charset="0"/>
            </a:endParaRPr>
          </a:p>
          <a:p>
            <a:pPr algn="ctr"/>
            <a:r>
              <a:rPr lang="en-US" sz="6600" dirty="0">
                <a:latin typeface="Times New Roman" panose="02020603050405020304" pitchFamily="18" charset="0"/>
                <a:cs typeface="Times New Roman" panose="02020603050405020304" pitchFamily="18" charset="0"/>
              </a:rPr>
              <a:t>Taylor Conte</a:t>
            </a:r>
            <a:r>
              <a:rPr lang="en-US" sz="6600" baseline="30000" dirty="0">
                <a:latin typeface="Times New Roman" panose="02020603050405020304" pitchFamily="18" charset="0"/>
                <a:cs typeface="Times New Roman" panose="02020603050405020304" pitchFamily="18" charset="0"/>
              </a:rPr>
              <a:t>1</a:t>
            </a:r>
            <a:r>
              <a:rPr lang="en-US" sz="6600" dirty="0">
                <a:latin typeface="Times New Roman" panose="02020603050405020304" pitchFamily="18" charset="0"/>
                <a:cs typeface="Times New Roman" panose="02020603050405020304" pitchFamily="18" charset="0"/>
              </a:rPr>
              <a:t>, Elizabeth Burakowski</a:t>
            </a:r>
            <a:r>
              <a:rPr lang="en-US" sz="6600" baseline="30000" dirty="0">
                <a:latin typeface="Times New Roman" panose="02020603050405020304" pitchFamily="18" charset="0"/>
                <a:cs typeface="Times New Roman" panose="02020603050405020304" pitchFamily="18" charset="0"/>
              </a:rPr>
              <a:t>2</a:t>
            </a:r>
            <a:endParaRPr lang="en-US" sz="6600" dirty="0">
              <a:latin typeface="Times New Roman" panose="02020603050405020304" pitchFamily="18" charset="0"/>
              <a:cs typeface="Times New Roman" panose="02020603050405020304" pitchFamily="18" charset="0"/>
            </a:endParaRPr>
          </a:p>
          <a:p>
            <a:pPr algn="ctr"/>
            <a:r>
              <a:rPr lang="en-US" sz="3600" dirty="0">
                <a:latin typeface="Times New Roman" panose="02020603050405020304" pitchFamily="18" charset="0"/>
                <a:cs typeface="Times New Roman" panose="02020603050405020304" pitchFamily="18" charset="0"/>
              </a:rPr>
              <a:t>Department of Natural Resources and the Environment, University of New Hampshire, Durham, NH</a:t>
            </a:r>
          </a:p>
          <a:p>
            <a:pPr algn="ctr"/>
            <a:r>
              <a:rPr lang="en-US" sz="3600" dirty="0">
                <a:latin typeface="Times New Roman" panose="02020603050405020304" pitchFamily="18" charset="0"/>
                <a:cs typeface="Times New Roman" panose="02020603050405020304" pitchFamily="18" charset="0"/>
              </a:rPr>
              <a:t>Institute for the Study of Earth, Oceans, and Space and Department of Earth Sciences, University of New Hampshire, Durham, NH</a:t>
            </a:r>
          </a:p>
        </p:txBody>
      </p:sp>
      <p:sp>
        <p:nvSpPr>
          <p:cNvPr id="3" name="TextBox 2"/>
          <p:cNvSpPr txBox="1"/>
          <p:nvPr/>
        </p:nvSpPr>
        <p:spPr>
          <a:xfrm>
            <a:off x="457200" y="4115889"/>
            <a:ext cx="19431000" cy="7402026"/>
          </a:xfrm>
          <a:prstGeom prst="rect">
            <a:avLst/>
          </a:prstGeom>
          <a:solidFill>
            <a:schemeClr val="bg1"/>
          </a:solidFill>
          <a:ln w="117475">
            <a:solidFill>
              <a:schemeClr val="tx1"/>
            </a:solidFill>
          </a:ln>
          <a:effectLst>
            <a:outerShdw blurRad="939800" dist="215900" dir="5400000" algn="t" rotWithShape="0">
              <a:prstClr val="black"/>
            </a:outerShdw>
          </a:effectLst>
        </p:spPr>
        <p:txBody>
          <a:bodyPr wrap="square" lIns="365760" tIns="45720" rIns="365760" bIns="274320" rtlCol="0">
            <a:spAutoFit/>
          </a:bodyPr>
          <a:lstStyle/>
          <a:p>
            <a:endParaRPr lang="en-US" sz="3600" dirty="0"/>
          </a:p>
          <a:p>
            <a:endParaRPr lang="en-US" sz="3600" dirty="0"/>
          </a:p>
          <a:p>
            <a:pPr algn="just">
              <a:spcBef>
                <a:spcPts val="600"/>
              </a:spcBef>
              <a:spcAft>
                <a:spcPts val="1200"/>
              </a:spcAft>
            </a:pPr>
            <a:r>
              <a:rPr lang="en-US" sz="3600" dirty="0"/>
              <a:t>	Winter carbon dioxide (CO</a:t>
            </a:r>
            <a:r>
              <a:rPr lang="en-US" sz="3600" baseline="-25000" dirty="0"/>
              <a:t>2</a:t>
            </a:r>
            <a:r>
              <a:rPr lang="en-US" sz="3600" dirty="0"/>
              <a:t>) flux in temperate forest canopies is critical to determining ecosystem respiration. New Hampshire winters in the Seacoast region in recent years have been characterized by alternating periods of snow</a:t>
            </a:r>
            <a:r>
              <a:rPr lang="en-US" sz="3200" dirty="0"/>
              <a:t> </a:t>
            </a:r>
            <a:r>
              <a:rPr lang="en-US" sz="3600" dirty="0"/>
              <a:t>cover</a:t>
            </a:r>
            <a:r>
              <a:rPr lang="en-US" sz="3200" dirty="0"/>
              <a:t> </a:t>
            </a:r>
            <a:r>
              <a:rPr lang="en-US" sz="3600" dirty="0"/>
              <a:t>accumulation and melt, and less continuous snowpack coverage through the winter season. Mid-winter disappearance of snowpack may have important impacts on CO</a:t>
            </a:r>
            <a:r>
              <a:rPr lang="en-US" sz="3600" baseline="-25000" dirty="0"/>
              <a:t>2 </a:t>
            </a:r>
            <a:r>
              <a:rPr lang="en-US" sz="3600" dirty="0"/>
              <a:t>flux and the ability to accurately</a:t>
            </a:r>
            <a:r>
              <a:rPr lang="en-US" sz="3200" dirty="0"/>
              <a:t> </a:t>
            </a:r>
            <a:r>
              <a:rPr lang="en-US" sz="3600" dirty="0"/>
              <a:t>predict its part in ecosystem modeling. Future projections of winter climate suggest ephemeral </a:t>
            </a:r>
            <a:r>
              <a:rPr lang="en-US" sz="3600" dirty="0" err="1"/>
              <a:t>snowpacks</a:t>
            </a:r>
            <a:r>
              <a:rPr lang="en-US" sz="3600" dirty="0"/>
              <a:t> will become the norm, thus there is a need for high quality snow, CO</a:t>
            </a:r>
            <a:r>
              <a:rPr lang="en-US" sz="3600" baseline="-25000" dirty="0"/>
              <a:t>2</a:t>
            </a:r>
            <a:r>
              <a:rPr lang="en-US" sz="3600" dirty="0"/>
              <a:t> flux, and ecosystem data to improve the understanding of dynamic ecosystem health and carbon cycling.  </a:t>
            </a:r>
          </a:p>
          <a:p>
            <a:pPr algn="ctr">
              <a:spcBef>
                <a:spcPts val="600"/>
              </a:spcBef>
              <a:spcAft>
                <a:spcPts val="1200"/>
              </a:spcAft>
            </a:pPr>
            <a:r>
              <a:rPr lang="en-US" sz="4000" b="1" dirty="0"/>
              <a:t>Main Objective:</a:t>
            </a:r>
            <a:r>
              <a:rPr lang="en-US" sz="4000" dirty="0"/>
              <a:t> To explore the influence of snow properties on temperate forest CO</a:t>
            </a:r>
            <a:r>
              <a:rPr lang="en-US" sz="4000" baseline="-25000" dirty="0"/>
              <a:t>2</a:t>
            </a:r>
            <a:r>
              <a:rPr lang="en-US" sz="4000" dirty="0"/>
              <a:t> flux, soil moisture, &amp; soil temperature. </a:t>
            </a:r>
          </a:p>
        </p:txBody>
      </p:sp>
      <p:sp>
        <p:nvSpPr>
          <p:cNvPr id="8" name="TextBox 7"/>
          <p:cNvSpPr txBox="1"/>
          <p:nvPr/>
        </p:nvSpPr>
        <p:spPr>
          <a:xfrm>
            <a:off x="20420217" y="23045322"/>
            <a:ext cx="19431000" cy="5652830"/>
          </a:xfrm>
          <a:prstGeom prst="rect">
            <a:avLst/>
          </a:prstGeom>
          <a:solidFill>
            <a:schemeClr val="bg1"/>
          </a:solidFill>
          <a:ln w="117475">
            <a:solidFill>
              <a:schemeClr val="tx1"/>
            </a:solidFill>
          </a:ln>
          <a:effectLst>
            <a:outerShdw blurRad="939800" dist="203200" dir="5400000" algn="t" rotWithShape="0">
              <a:prstClr val="black"/>
            </a:outerShdw>
          </a:effectLst>
        </p:spPr>
        <p:txBody>
          <a:bodyPr wrap="square" lIns="731520" rtlCol="0">
            <a:spAutoFit/>
          </a:bodyPr>
          <a:lstStyle/>
          <a:p>
            <a:pPr>
              <a:spcAft>
                <a:spcPts val="400"/>
              </a:spcAft>
            </a:pPr>
            <a:r>
              <a:rPr lang="en-US" sz="4000" b="1" dirty="0"/>
              <a:t> </a:t>
            </a:r>
          </a:p>
          <a:p>
            <a:endParaRPr lang="en-US" sz="3000" dirty="0"/>
          </a:p>
          <a:p>
            <a:pPr marL="571500" indent="-571500">
              <a:buFont typeface="Arial" panose="020B0604020202020204" pitchFamily="34" charset="0"/>
              <a:buChar char="•"/>
            </a:pPr>
            <a:r>
              <a:rPr lang="en-US" sz="3600" dirty="0"/>
              <a:t>Snow density and snow water equivalent not found to have a strong correlation with carbon dioxide flux data possibly due to lack of snow/surface interface CO</a:t>
            </a:r>
            <a:r>
              <a:rPr lang="en-US" sz="3600" baseline="-25000" dirty="0"/>
              <a:t>2</a:t>
            </a:r>
            <a:r>
              <a:rPr lang="en-US" sz="3600" dirty="0"/>
              <a:t> concentration data</a:t>
            </a:r>
          </a:p>
          <a:p>
            <a:pPr marL="571500" indent="-571500">
              <a:buFont typeface="Arial" panose="020B0604020202020204" pitchFamily="34" charset="0"/>
              <a:buChar char="•"/>
            </a:pPr>
            <a:r>
              <a:rPr lang="en-US" sz="3600" dirty="0"/>
              <a:t>The relationship between snow density and soil moisture at spatially varying plots did show to be significant implying that the insulation effect of the snow pack largely influences how water is retained in the soil of mixed temperate forest</a:t>
            </a:r>
          </a:p>
          <a:p>
            <a:pPr marL="571500" indent="-571500">
              <a:buFont typeface="Arial" panose="020B0604020202020204" pitchFamily="34" charset="0"/>
              <a:buChar char="•"/>
            </a:pPr>
            <a:r>
              <a:rPr lang="en-US" sz="3600" dirty="0"/>
              <a:t>Using snow data alone with sub-canopy carbon dioxide flux data does not provide enough information to accurately predict ecosystem fluxes and thus more data is needed to accurately predict carbon fluxes in temperate snow covered forests</a:t>
            </a:r>
          </a:p>
        </p:txBody>
      </p:sp>
      <p:sp>
        <p:nvSpPr>
          <p:cNvPr id="9" name="TextBox 8"/>
          <p:cNvSpPr txBox="1"/>
          <p:nvPr/>
        </p:nvSpPr>
        <p:spPr>
          <a:xfrm>
            <a:off x="20415830" y="29208408"/>
            <a:ext cx="19431000" cy="3406061"/>
          </a:xfrm>
          <a:prstGeom prst="rect">
            <a:avLst/>
          </a:prstGeom>
          <a:solidFill>
            <a:schemeClr val="bg1"/>
          </a:solidFill>
          <a:ln w="12700">
            <a:solidFill>
              <a:schemeClr val="accent1">
                <a:lumMod val="50000"/>
              </a:schemeClr>
            </a:solidFill>
          </a:ln>
          <a:effectLst>
            <a:outerShdw blurRad="279400" dist="114300" dir="5400000" algn="t" rotWithShape="0">
              <a:prstClr val="black">
                <a:alpha val="40000"/>
              </a:prstClr>
            </a:outerShdw>
          </a:effectLst>
        </p:spPr>
        <p:txBody>
          <a:bodyPr wrap="square" lIns="640080" rtlCol="0">
            <a:spAutoFit/>
          </a:bodyPr>
          <a:lstStyle/>
          <a:p>
            <a:pPr>
              <a:spcAft>
                <a:spcPts val="400"/>
              </a:spcAft>
            </a:pPr>
            <a:r>
              <a:rPr lang="en-US" sz="4000" b="1" dirty="0"/>
              <a:t> </a:t>
            </a:r>
            <a:endParaRPr lang="en-US" sz="2800" dirty="0"/>
          </a:p>
          <a:p>
            <a:endParaRPr lang="en-US" sz="2800" dirty="0"/>
          </a:p>
          <a:p>
            <a:r>
              <a:rPr lang="en-US" sz="2800" dirty="0"/>
              <a:t>Thank you Cameron Wake and Jack </a:t>
            </a:r>
            <a:r>
              <a:rPr lang="en-US" sz="2800" dirty="0" err="1"/>
              <a:t>Dibb</a:t>
            </a:r>
            <a:r>
              <a:rPr lang="en-US" sz="2800" dirty="0"/>
              <a:t> for the funding, Steven Galante for the pictures, Rebecca Sanders-</a:t>
            </a:r>
            <a:r>
              <a:rPr lang="en-US" sz="2800" dirty="0" err="1"/>
              <a:t>Demott</a:t>
            </a:r>
            <a:r>
              <a:rPr lang="en-US" sz="2800" dirty="0"/>
              <a:t> and Alexandra </a:t>
            </a:r>
            <a:r>
              <a:rPr lang="en-US" sz="2800" dirty="0" err="1"/>
              <a:t>Contosta</a:t>
            </a:r>
            <a:r>
              <a:rPr lang="en-US" sz="2800" dirty="0"/>
              <a:t> for the Eddy Covariance data set, Annette Schloss for help with the panorama  and Liz for being a great advisor. </a:t>
            </a:r>
          </a:p>
          <a:p>
            <a:endParaRPr lang="en-US" sz="800" dirty="0"/>
          </a:p>
          <a:p>
            <a:r>
              <a:rPr lang="en-US" sz="1600" dirty="0" err="1"/>
              <a:t>Contosta</a:t>
            </a:r>
            <a:r>
              <a:rPr lang="en-US" sz="1600" dirty="0"/>
              <a:t>, A. R., E. A. </a:t>
            </a:r>
            <a:r>
              <a:rPr lang="en-US" sz="1600" dirty="0" err="1"/>
              <a:t>Burakowski</a:t>
            </a:r>
            <a:r>
              <a:rPr lang="en-US" sz="1600" dirty="0"/>
              <a:t>, R. K. Varner, and S. D. Frey (2016), Winter soil respiration in a humid temperate forest: The roles of moisture, temperature, and snowpack, J. </a:t>
            </a:r>
            <a:r>
              <a:rPr lang="en-US" sz="1600" dirty="0" err="1"/>
              <a:t>Geophys</a:t>
            </a:r>
            <a:r>
              <a:rPr lang="en-US" sz="1600" dirty="0"/>
              <a:t>. Res. </a:t>
            </a:r>
            <a:r>
              <a:rPr lang="en-US" sz="1600" dirty="0" err="1"/>
              <a:t>Biogeosci</a:t>
            </a:r>
            <a:r>
              <a:rPr lang="en-US" sz="1600" dirty="0"/>
              <a:t>., 121, 3072–3088, 	doi:</a:t>
            </a:r>
            <a:r>
              <a:rPr lang="en-US" sz="1600" dirty="0">
                <a:hlinkClick r:id="rId2" tooltip="Link to external resource: 10.1002/2016JG003450"/>
              </a:rPr>
              <a:t>10.1002/2016JG003450</a:t>
            </a:r>
            <a:r>
              <a:rPr lang="en-US" sz="1600" dirty="0"/>
              <a:t>.</a:t>
            </a:r>
          </a:p>
          <a:p>
            <a:r>
              <a:rPr lang="en-US" sz="1600" dirty="0"/>
              <a:t>McDowell, N.G, Marshall, J.D, Hooker, T.D, and </a:t>
            </a:r>
            <a:r>
              <a:rPr lang="en-US" sz="1600" dirty="0" err="1"/>
              <a:t>Musselman</a:t>
            </a:r>
            <a:r>
              <a:rPr lang="en-US" sz="1600" dirty="0"/>
              <a:t>, R. (2000), Estimating CO</a:t>
            </a:r>
            <a:r>
              <a:rPr lang="en-US" sz="1600" baseline="-25000" dirty="0"/>
              <a:t>2</a:t>
            </a:r>
            <a:r>
              <a:rPr lang="en-US" sz="1600" dirty="0"/>
              <a:t> flux from </a:t>
            </a:r>
            <a:r>
              <a:rPr lang="en-US" sz="1600" dirty="0" err="1"/>
              <a:t>snowpacks</a:t>
            </a:r>
            <a:r>
              <a:rPr lang="en-US" sz="1600" dirty="0"/>
              <a:t> at three sites in the Rocky Mountains. </a:t>
            </a:r>
            <a:r>
              <a:rPr lang="en-US" sz="1600" i="1" dirty="0"/>
              <a:t>Tree </a:t>
            </a:r>
            <a:r>
              <a:rPr lang="en-US" sz="1600" i="1" dirty="0" err="1"/>
              <a:t>Physiol</a:t>
            </a:r>
            <a:r>
              <a:rPr lang="en-US" sz="1600" dirty="0"/>
              <a:t> 2000; 20 (11): 745-753. </a:t>
            </a:r>
            <a:r>
              <a:rPr lang="en-US" sz="1600" dirty="0" err="1"/>
              <a:t>doi</a:t>
            </a:r>
            <a:r>
              <a:rPr lang="en-US" sz="1600" dirty="0"/>
              <a:t>: 10.1093/</a:t>
            </a:r>
            <a:r>
              <a:rPr lang="en-US" sz="1600" dirty="0" err="1"/>
              <a:t>treephys</a:t>
            </a:r>
            <a:r>
              <a:rPr lang="en-US" sz="1600" dirty="0"/>
              <a:t>/20.11.745.</a:t>
            </a:r>
          </a:p>
          <a:p>
            <a:r>
              <a:rPr lang="en-US" sz="1600" dirty="0"/>
              <a:t>Williams, C. J., McNamara, J. P., and Chandler, D. G. (2009), Controls on the temporal and spatial variability of soil moisture in a mountainous landscape: the signature of snow and complex terrain, </a:t>
            </a:r>
            <a:r>
              <a:rPr lang="en-US" sz="1600" dirty="0" err="1"/>
              <a:t>Hydrol</a:t>
            </a:r>
            <a:r>
              <a:rPr lang="en-US" sz="1600" dirty="0"/>
              <a:t>. Earth Syst. Sci., 13, 	1325-1336, doi:10.5194/hess-13-1325-2009.</a:t>
            </a:r>
          </a:p>
        </p:txBody>
      </p:sp>
      <p:sp>
        <p:nvSpPr>
          <p:cNvPr id="4" name="TextBox 3"/>
          <p:cNvSpPr txBox="1"/>
          <p:nvPr/>
        </p:nvSpPr>
        <p:spPr>
          <a:xfrm>
            <a:off x="133504" y="15143528"/>
            <a:ext cx="14783220" cy="5575885"/>
          </a:xfrm>
          <a:prstGeom prst="rect">
            <a:avLst/>
          </a:prstGeom>
          <a:noFill/>
          <a:effectLst/>
        </p:spPr>
        <p:txBody>
          <a:bodyPr wrap="square" lIns="731520" rtlCol="0">
            <a:spAutoFit/>
          </a:bodyPr>
          <a:lstStyle/>
          <a:p>
            <a:pPr>
              <a:spcAft>
                <a:spcPts val="1000"/>
              </a:spcAft>
            </a:pPr>
            <a:r>
              <a:rPr lang="en-US" sz="5000" b="1" dirty="0"/>
              <a:t>2.a. Eddy Covariance Measurements: </a:t>
            </a:r>
          </a:p>
          <a:p>
            <a:r>
              <a:rPr lang="en-US" sz="3600" dirty="0"/>
              <a:t>	In situ measurements of CO</a:t>
            </a:r>
            <a:r>
              <a:rPr lang="en-US" sz="3600" baseline="-25000" dirty="0"/>
              <a:t>2</a:t>
            </a:r>
            <a:r>
              <a:rPr lang="en-US" sz="3600" dirty="0"/>
              <a:t> flux above the canopy were continuously taken at 30-minute intervals using a tower-mounted eddy covariance system during the 2014-2015 and 2015-2016 winter seasons at Thompson Farm in Durham, NH. </a:t>
            </a:r>
          </a:p>
          <a:p>
            <a:pPr>
              <a:spcBef>
                <a:spcPts val="1200"/>
              </a:spcBef>
            </a:pPr>
            <a:r>
              <a:rPr lang="en-US" sz="3600" dirty="0"/>
              <a:t>Environmental and meteorological data included:</a:t>
            </a:r>
          </a:p>
          <a:p>
            <a:pPr marL="571500" indent="-571500">
              <a:buFont typeface="Arial" charset="0"/>
              <a:buChar char="•"/>
            </a:pPr>
            <a:r>
              <a:rPr lang="en-US" sz="3600" dirty="0"/>
              <a:t>soil moisture </a:t>
            </a:r>
          </a:p>
          <a:p>
            <a:pPr marL="571500" indent="-571500">
              <a:buFont typeface="Arial" charset="0"/>
              <a:buChar char="•"/>
            </a:pPr>
            <a:r>
              <a:rPr lang="en-US" sz="3600" dirty="0"/>
              <a:t>soil temperature </a:t>
            </a:r>
          </a:p>
          <a:p>
            <a:pPr marL="571500" indent="-571500">
              <a:buFont typeface="Arial" charset="0"/>
              <a:buChar char="•"/>
            </a:pPr>
            <a:r>
              <a:rPr lang="en-US" sz="3600" dirty="0"/>
              <a:t>surface temperature</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6946" y="24468277"/>
            <a:ext cx="3886200" cy="2905353"/>
          </a:xfrm>
          <a:prstGeom prst="rect">
            <a:avLst/>
          </a:prstGeom>
        </p:spPr>
      </p:pic>
      <p:sp>
        <p:nvSpPr>
          <p:cNvPr id="11" name="TextBox 10"/>
          <p:cNvSpPr txBox="1"/>
          <p:nvPr/>
        </p:nvSpPr>
        <p:spPr>
          <a:xfrm>
            <a:off x="457316" y="14171248"/>
            <a:ext cx="19431000" cy="1015663"/>
          </a:xfrm>
          <a:prstGeom prst="rect">
            <a:avLst/>
          </a:prstGeom>
          <a:solidFill>
            <a:srgbClr val="AED7EE"/>
          </a:solidFill>
          <a:ln w="12700">
            <a:solidFill>
              <a:schemeClr val="accent1">
                <a:lumMod val="50000"/>
              </a:schemeClr>
            </a:solidFill>
          </a:ln>
        </p:spPr>
        <p:txBody>
          <a:bodyPr wrap="square" lIns="731520" rtlCol="0">
            <a:spAutoFit/>
          </a:bodyPr>
          <a:lstStyle/>
          <a:p>
            <a:r>
              <a:rPr lang="en-US" sz="6000" dirty="0">
                <a:latin typeface="Times New Roman" panose="02020603050405020304" pitchFamily="18" charset="0"/>
                <a:cs typeface="Times New Roman" panose="02020603050405020304" pitchFamily="18" charset="0"/>
              </a:rPr>
              <a:t>2. Methods</a:t>
            </a:r>
          </a:p>
        </p:txBody>
      </p:sp>
      <p:sp>
        <p:nvSpPr>
          <p:cNvPr id="15" name="TextBox 14"/>
          <p:cNvSpPr txBox="1"/>
          <p:nvPr/>
        </p:nvSpPr>
        <p:spPr>
          <a:xfrm>
            <a:off x="490068" y="4128895"/>
            <a:ext cx="19366992" cy="1092607"/>
          </a:xfrm>
          <a:prstGeom prst="rect">
            <a:avLst/>
          </a:prstGeom>
          <a:solidFill>
            <a:srgbClr val="AED7EE"/>
          </a:solidFill>
          <a:ln w="38100">
            <a:solidFill>
              <a:schemeClr val="tx1"/>
            </a:solidFill>
          </a:ln>
        </p:spPr>
        <p:txBody>
          <a:bodyPr wrap="square" lIns="731520" rtlCol="0">
            <a:spAutoFit/>
          </a:bodyPr>
          <a:lstStyle/>
          <a:p>
            <a:r>
              <a:rPr lang="en-US" sz="6500" b="1" u="sng" dirty="0">
                <a:latin typeface="Times New Roman" panose="02020603050405020304" pitchFamily="18" charset="0"/>
                <a:cs typeface="Times New Roman" panose="02020603050405020304" pitchFamily="18" charset="0"/>
              </a:rPr>
              <a:t>1. Introduction</a:t>
            </a:r>
          </a:p>
        </p:txBody>
      </p:sp>
      <p:sp>
        <p:nvSpPr>
          <p:cNvPr id="19" name="TextBox 18"/>
          <p:cNvSpPr txBox="1"/>
          <p:nvPr/>
        </p:nvSpPr>
        <p:spPr>
          <a:xfrm>
            <a:off x="20450086" y="23045323"/>
            <a:ext cx="19366992" cy="1107996"/>
          </a:xfrm>
          <a:prstGeom prst="rect">
            <a:avLst/>
          </a:prstGeom>
          <a:solidFill>
            <a:srgbClr val="AED7EE"/>
          </a:solidFill>
          <a:ln w="38100">
            <a:solidFill>
              <a:schemeClr val="tx1">
                <a:lumMod val="95000"/>
                <a:lumOff val="5000"/>
              </a:schemeClr>
            </a:solidFill>
          </a:ln>
        </p:spPr>
        <p:txBody>
          <a:bodyPr wrap="square" lIns="731520" rtlCol="0">
            <a:spAutoFit/>
          </a:bodyPr>
          <a:lstStyle/>
          <a:p>
            <a:r>
              <a:rPr lang="en-US" sz="6600" b="1" u="sng" dirty="0">
                <a:latin typeface="Times New Roman" panose="02020603050405020304" pitchFamily="18" charset="0"/>
                <a:cs typeface="Times New Roman" panose="02020603050405020304" pitchFamily="18" charset="0"/>
              </a:rPr>
              <a:t>6. Conclusions</a:t>
            </a:r>
          </a:p>
        </p:txBody>
      </p:sp>
      <p:sp>
        <p:nvSpPr>
          <p:cNvPr id="21" name="TextBox 20"/>
          <p:cNvSpPr txBox="1"/>
          <p:nvPr/>
        </p:nvSpPr>
        <p:spPr>
          <a:xfrm>
            <a:off x="20418982" y="29208408"/>
            <a:ext cx="19431000" cy="1015663"/>
          </a:xfrm>
          <a:prstGeom prst="rect">
            <a:avLst/>
          </a:prstGeom>
          <a:solidFill>
            <a:srgbClr val="AED7EE"/>
          </a:solidFill>
          <a:ln w="12700">
            <a:solidFill>
              <a:schemeClr val="accent1">
                <a:lumMod val="50000"/>
              </a:schemeClr>
            </a:solidFill>
          </a:ln>
        </p:spPr>
        <p:txBody>
          <a:bodyPr wrap="square" lIns="731520" rtlCol="0">
            <a:spAutoFit/>
          </a:bodyPr>
          <a:lstStyle/>
          <a:p>
            <a:r>
              <a:rPr lang="en-US" sz="6000" dirty="0">
                <a:latin typeface="Times New Roman" panose="02020603050405020304" pitchFamily="18" charset="0"/>
                <a:cs typeface="Times New Roman" panose="02020603050405020304" pitchFamily="18" charset="0"/>
              </a:rPr>
              <a:t>References</a:t>
            </a:r>
          </a:p>
        </p:txBody>
      </p:sp>
      <p:sp>
        <p:nvSpPr>
          <p:cNvPr id="23" name="TextBox 22"/>
          <p:cNvSpPr txBox="1"/>
          <p:nvPr/>
        </p:nvSpPr>
        <p:spPr>
          <a:xfrm>
            <a:off x="471173" y="395551"/>
            <a:ext cx="39319200" cy="1154162"/>
          </a:xfrm>
          <a:prstGeom prst="rect">
            <a:avLst/>
          </a:prstGeom>
          <a:solidFill>
            <a:schemeClr val="bg1"/>
          </a:solidFill>
        </p:spPr>
        <p:txBody>
          <a:bodyPr wrap="square" lIns="91440" rtlCol="0">
            <a:spAutoFit/>
          </a:bodyPr>
          <a:lstStyle/>
          <a:p>
            <a:pPr algn="ctr"/>
            <a:r>
              <a:rPr lang="en-US" sz="6900" b="1" dirty="0">
                <a:latin typeface="Times New Roman" panose="02020603050405020304" pitchFamily="18" charset="0"/>
                <a:cs typeface="Times New Roman" panose="02020603050405020304" pitchFamily="18" charset="0"/>
              </a:rPr>
              <a:t>The Influence of Snow Density on CO</a:t>
            </a:r>
            <a:r>
              <a:rPr lang="en-US" sz="6900" b="1" baseline="-25000" dirty="0">
                <a:latin typeface="Times New Roman" panose="02020603050405020304" pitchFamily="18" charset="0"/>
                <a:cs typeface="Times New Roman" panose="02020603050405020304" pitchFamily="18" charset="0"/>
              </a:rPr>
              <a:t>2</a:t>
            </a:r>
            <a:r>
              <a:rPr lang="en-US" sz="6900" b="1" dirty="0">
                <a:latin typeface="Times New Roman" panose="02020603050405020304" pitchFamily="18" charset="0"/>
                <a:cs typeface="Times New Roman" panose="02020603050405020304" pitchFamily="18" charset="0"/>
              </a:rPr>
              <a:t> Flux Measured with Eddy Covariance over a Forested Canopy</a:t>
            </a:r>
          </a:p>
        </p:txBody>
      </p:sp>
      <p:sp>
        <p:nvSpPr>
          <p:cNvPr id="13" name="TextBox 12"/>
          <p:cNvSpPr txBox="1"/>
          <p:nvPr/>
        </p:nvSpPr>
        <p:spPr>
          <a:xfrm>
            <a:off x="33440914" y="2090698"/>
            <a:ext cx="6345551"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UNH Undergraduate Research Conference</a:t>
            </a:r>
          </a:p>
          <a:p>
            <a:r>
              <a:rPr lang="en-US" sz="2800" dirty="0">
                <a:latin typeface="Times New Roman" panose="02020603050405020304" pitchFamily="18" charset="0"/>
                <a:cs typeface="Times New Roman" panose="02020603050405020304" pitchFamily="18" charset="0"/>
              </a:rPr>
              <a:t>COLSA &amp; ISE, Durham, NH</a:t>
            </a:r>
          </a:p>
          <a:p>
            <a:r>
              <a:rPr lang="en-US" sz="2800" dirty="0">
                <a:latin typeface="Times New Roman" panose="02020603050405020304" pitchFamily="18" charset="0"/>
                <a:cs typeface="Times New Roman" panose="02020603050405020304" pitchFamily="18" charset="0"/>
              </a:rPr>
              <a:t>04/17/2017-04/22/2017</a:t>
            </a:r>
          </a:p>
        </p:txBody>
      </p:sp>
      <p:sp>
        <p:nvSpPr>
          <p:cNvPr id="14" name="AutoShape 2" descr="ceps_stacked-blue-web-hr.png"/>
          <p:cNvSpPr>
            <a:spLocks noChangeAspect="1" noChangeArrowheads="1"/>
          </p:cNvSpPr>
          <p:nvPr/>
        </p:nvSpPr>
        <p:spPr bwMode="auto">
          <a:xfrm>
            <a:off x="19964400" y="10820400"/>
            <a:ext cx="8280400" cy="7315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625" y="1680011"/>
            <a:ext cx="3000479" cy="1215589"/>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6529" y="1660353"/>
            <a:ext cx="3105871" cy="1237399"/>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06946" y="21192333"/>
            <a:ext cx="3886200" cy="2827127"/>
          </a:xfrm>
          <a:prstGeom prst="rect">
            <a:avLst/>
          </a:prstGeom>
        </p:spPr>
      </p:pic>
      <mc:AlternateContent xmlns:mc="http://schemas.openxmlformats.org/markup-compatibility/2006" xmlns:a14="http://schemas.microsoft.com/office/drawing/2010/main">
        <mc:Choice Requires="a14">
          <p:sp>
            <p:nvSpPr>
              <p:cNvPr id="24" name="TextBox 23"/>
              <p:cNvSpPr txBox="1"/>
              <p:nvPr/>
            </p:nvSpPr>
            <p:spPr>
              <a:xfrm>
                <a:off x="786148" y="20947340"/>
                <a:ext cx="14748182" cy="6680290"/>
              </a:xfrm>
              <a:prstGeom prst="rect">
                <a:avLst/>
              </a:prstGeom>
              <a:noFill/>
            </p:spPr>
            <p:txBody>
              <a:bodyPr wrap="square" rtlCol="0">
                <a:spAutoFit/>
              </a:bodyPr>
              <a:lstStyle/>
              <a:p>
                <a:pPr>
                  <a:spcAft>
                    <a:spcPts val="400"/>
                  </a:spcAft>
                </a:pPr>
                <a:r>
                  <a:rPr lang="en-US" sz="5000" b="1" dirty="0"/>
                  <a:t>2.b. Snow Sampling Measurements:</a:t>
                </a:r>
              </a:p>
              <a:p>
                <a:pPr marL="571500" indent="-571500">
                  <a:buFont typeface="Arial" panose="020B0604020202020204" pitchFamily="34" charset="0"/>
                  <a:buChar char="•"/>
                </a:pPr>
                <a:r>
                  <a:rPr lang="en-US" sz="3600" dirty="0"/>
                  <a:t>Snow collected in 24” snow tube, </a:t>
                </a:r>
                <a:r>
                  <a:rPr lang="en-US" sz="3600" dirty="0" err="1"/>
                  <a:t>CCi</a:t>
                </a:r>
                <a:r>
                  <a:rPr lang="en-US" sz="3600" dirty="0"/>
                  <a:t> HS-6 hanging scale for mass (kg)</a:t>
                </a:r>
              </a:p>
              <a:p>
                <a:pPr marL="571500" indent="-571500">
                  <a:buFont typeface="Arial" panose="020B0604020202020204" pitchFamily="34" charset="0"/>
                  <a:buChar char="•"/>
                </a:pPr>
                <a:r>
                  <a:rPr lang="en-US" sz="3600" dirty="0"/>
                  <a:t>Daily samples collected at Thompson Farm Canopy and Thompson Farm Pasture (no canopy in 2015-16)</a:t>
                </a:r>
              </a:p>
              <a:p>
                <a:pPr>
                  <a:spcBef>
                    <a:spcPts val="1200"/>
                  </a:spcBef>
                  <a:spcAft>
                    <a:spcPts val="600"/>
                  </a:spcAft>
                </a:pPr>
                <a:r>
                  <a:rPr lang="en-US" sz="3600" u="sng" dirty="0"/>
                  <a:t>Snow Density (kg/m</a:t>
                </a:r>
                <a:r>
                  <a:rPr lang="en-US" sz="3600" u="sng" baseline="30000" dirty="0"/>
                  <a:t>3</a:t>
                </a:r>
                <a:r>
                  <a:rPr lang="en-US" sz="3600" u="sng" dirty="0"/>
                  <a:t>):</a:t>
                </a:r>
              </a:p>
              <a:p>
                <a:r>
                  <a:rPr lang="en-US" sz="3600" dirty="0"/>
                  <a:t> 	</a:t>
                </a:r>
                <a14:m>
                  <m:oMath xmlns:m="http://schemas.openxmlformats.org/officeDocument/2006/math">
                    <m:sSub>
                      <m:sSubPr>
                        <m:ctrlPr>
                          <a:rPr lang="en-US" sz="3600" i="1" dirty="0" smtClean="0">
                            <a:latin typeface="Cambria Math" panose="02040503050406030204" pitchFamily="18" charset="0"/>
                            <a:ea typeface="Cambria Math" charset="0"/>
                            <a:cs typeface="Cambria Math" charset="0"/>
                          </a:rPr>
                        </m:ctrlPr>
                      </m:sSubPr>
                      <m:e>
                        <m:r>
                          <a:rPr lang="en-US" sz="3600" i="1" dirty="0" smtClean="0">
                            <a:latin typeface="Cambria Math" charset="0"/>
                            <a:ea typeface="Cambria Math" charset="0"/>
                            <a:cs typeface="Cambria Math" charset="0"/>
                          </a:rPr>
                          <m:t>𝜌</m:t>
                        </m:r>
                      </m:e>
                      <m:sub>
                        <m:r>
                          <a:rPr lang="en-US" sz="3600" i="1" dirty="0" smtClean="0">
                            <a:latin typeface="Cambria Math" charset="0"/>
                            <a:ea typeface="Cambria Math" charset="0"/>
                            <a:cs typeface="Cambria Math" charset="0"/>
                          </a:rPr>
                          <m:t>𝑠𝑛𝑜𝑤</m:t>
                        </m:r>
                      </m:sub>
                    </m:sSub>
                    <m:r>
                      <a:rPr lang="en-US" sz="3600" i="1" dirty="0" smtClean="0">
                        <a:latin typeface="Cambria Math" charset="0"/>
                        <a:ea typeface="Cambria Math" charset="0"/>
                        <a:cs typeface="Cambria Math" charset="0"/>
                      </a:rPr>
                      <m:t>=</m:t>
                    </m:r>
                    <m:f>
                      <m:fPr>
                        <m:ctrlPr>
                          <a:rPr lang="bg-BG" sz="3600" i="1" dirty="0" smtClean="0">
                            <a:latin typeface="Cambria Math" panose="02040503050406030204" pitchFamily="18" charset="0"/>
                            <a:ea typeface="Cambria Math" charset="0"/>
                            <a:cs typeface="Cambria Math" charset="0"/>
                          </a:rPr>
                        </m:ctrlPr>
                      </m:fPr>
                      <m:num>
                        <m:r>
                          <a:rPr lang="en-US" sz="3600" i="1" dirty="0" smtClean="0">
                            <a:latin typeface="Cambria Math" charset="0"/>
                            <a:ea typeface="Cambria Math" charset="0"/>
                            <a:cs typeface="Cambria Math" charset="0"/>
                          </a:rPr>
                          <m:t>𝑀</m:t>
                        </m:r>
                      </m:num>
                      <m:den>
                        <m:r>
                          <a:rPr lang="en-US" sz="3600" i="1" dirty="0" smtClean="0">
                            <a:latin typeface="Cambria Math" charset="0"/>
                            <a:ea typeface="Cambria Math" charset="0"/>
                            <a:cs typeface="Cambria Math" charset="0"/>
                          </a:rPr>
                          <m:t>𝑉</m:t>
                        </m:r>
                      </m:den>
                    </m:f>
                    <m:r>
                      <a:rPr lang="en-US" sz="3600" dirty="0" smtClean="0">
                        <a:latin typeface="Cambria Math" charset="0"/>
                        <a:ea typeface="Cambria Math" charset="0"/>
                        <a:cs typeface="Cambria Math" charset="0"/>
                      </a:rPr>
                      <m:t>,  </m:t>
                    </m:r>
                    <m:r>
                      <m:rPr>
                        <m:sty m:val="p"/>
                      </m:rPr>
                      <a:rPr lang="en-US" sz="3600" dirty="0" smtClean="0">
                        <a:latin typeface="Cambria Math" charset="0"/>
                        <a:ea typeface="Cambria Math" charset="0"/>
                        <a:cs typeface="Cambria Math" charset="0"/>
                      </a:rPr>
                      <m:t>where</m:t>
                    </m:r>
                    <m:r>
                      <a:rPr lang="en-US" sz="3600" dirty="0" smtClean="0">
                        <a:latin typeface="Cambria Math" charset="0"/>
                        <a:ea typeface="Cambria Math" charset="0"/>
                        <a:cs typeface="Cambria Math" charset="0"/>
                      </a:rPr>
                      <m:t> </m:t>
                    </m:r>
                    <m:r>
                      <m:rPr>
                        <m:sty m:val="p"/>
                      </m:rPr>
                      <a:rPr lang="en-US" sz="3600" dirty="0" smtClean="0">
                        <a:latin typeface="Cambria Math" charset="0"/>
                        <a:ea typeface="Cambria Math" charset="0"/>
                        <a:cs typeface="Cambria Math" charset="0"/>
                      </a:rPr>
                      <m:t>M</m:t>
                    </m:r>
                    <m:r>
                      <a:rPr lang="en-US" sz="3600" dirty="0" smtClean="0">
                        <a:latin typeface="Cambria Math" charset="0"/>
                        <a:ea typeface="Cambria Math" charset="0"/>
                        <a:cs typeface="Cambria Math" charset="0"/>
                      </a:rPr>
                      <m:t>=</m:t>
                    </m:r>
                    <m:r>
                      <m:rPr>
                        <m:sty m:val="p"/>
                      </m:rPr>
                      <a:rPr lang="en-US" sz="3600" dirty="0" smtClean="0">
                        <a:latin typeface="Cambria Math" charset="0"/>
                        <a:ea typeface="Cambria Math" charset="0"/>
                        <a:cs typeface="Cambria Math" charset="0"/>
                      </a:rPr>
                      <m:t>mass</m:t>
                    </m:r>
                    <m:r>
                      <a:rPr lang="en-US" sz="3600" dirty="0" smtClean="0">
                        <a:latin typeface="Cambria Math" charset="0"/>
                        <a:ea typeface="Cambria Math" charset="0"/>
                        <a:cs typeface="Cambria Math" charset="0"/>
                      </a:rPr>
                      <m:t> </m:t>
                    </m:r>
                    <m:d>
                      <m:dPr>
                        <m:ctrlPr>
                          <a:rPr lang="en-US" sz="3600" i="1" dirty="0" smtClean="0">
                            <a:latin typeface="Cambria Math" panose="02040503050406030204" pitchFamily="18" charset="0"/>
                            <a:ea typeface="Cambria Math" charset="0"/>
                            <a:cs typeface="Cambria Math" charset="0"/>
                          </a:rPr>
                        </m:ctrlPr>
                      </m:dPr>
                      <m:e>
                        <m:r>
                          <m:rPr>
                            <m:sty m:val="p"/>
                          </m:rPr>
                          <a:rPr lang="en-US" sz="3600" dirty="0" smtClean="0">
                            <a:latin typeface="Cambria Math" charset="0"/>
                            <a:ea typeface="Cambria Math" charset="0"/>
                            <a:cs typeface="Cambria Math" charset="0"/>
                          </a:rPr>
                          <m:t>kg</m:t>
                        </m:r>
                      </m:e>
                    </m:d>
                    <m:r>
                      <a:rPr lang="en-US" sz="3600" dirty="0" smtClean="0">
                        <a:latin typeface="Cambria Math" charset="0"/>
                        <a:ea typeface="Cambria Math" charset="0"/>
                        <a:cs typeface="Cambria Math" charset="0"/>
                      </a:rPr>
                      <m:t>, </m:t>
                    </m:r>
                    <m:r>
                      <m:rPr>
                        <m:sty m:val="p"/>
                      </m:rPr>
                      <a:rPr lang="en-US" sz="3600" dirty="0" smtClean="0">
                        <a:latin typeface="Cambria Math" charset="0"/>
                        <a:ea typeface="Cambria Math" charset="0"/>
                        <a:cs typeface="Cambria Math" charset="0"/>
                      </a:rPr>
                      <m:t>V</m:t>
                    </m:r>
                    <m:r>
                      <a:rPr lang="en-US" sz="3600" dirty="0" smtClean="0">
                        <a:latin typeface="Cambria Math" charset="0"/>
                        <a:ea typeface="Cambria Math" charset="0"/>
                        <a:cs typeface="Cambria Math" charset="0"/>
                      </a:rPr>
                      <m:t>= </m:t>
                    </m:r>
                    <m:r>
                      <m:rPr>
                        <m:sty m:val="p"/>
                      </m:rPr>
                      <a:rPr lang="el-GR" sz="3600" i="1" dirty="0" smtClean="0">
                        <a:latin typeface="Cambria Math" charset="0"/>
                        <a:ea typeface="Cambria Math" charset="0"/>
                        <a:cs typeface="Cambria Math" charset="0"/>
                      </a:rPr>
                      <m:t>π</m:t>
                    </m:r>
                    <m:sSup>
                      <m:sSupPr>
                        <m:ctrlPr>
                          <a:rPr lang="el-GR" sz="3600" i="1" dirty="0" smtClean="0">
                            <a:latin typeface="Cambria Math" panose="02040503050406030204" pitchFamily="18" charset="0"/>
                            <a:ea typeface="Cambria Math" charset="0"/>
                            <a:cs typeface="Cambria Math" charset="0"/>
                          </a:rPr>
                        </m:ctrlPr>
                      </m:sSupPr>
                      <m:e>
                        <m:r>
                          <a:rPr lang="en-US" sz="3600" i="1" dirty="0" smtClean="0">
                            <a:latin typeface="Cambria Math" charset="0"/>
                            <a:ea typeface="Cambria Math" charset="0"/>
                            <a:cs typeface="Cambria Math" charset="0"/>
                          </a:rPr>
                          <m:t>𝑟</m:t>
                        </m:r>
                      </m:e>
                      <m:sup>
                        <m:r>
                          <a:rPr lang="en-US" sz="3600" i="1" dirty="0" smtClean="0">
                            <a:latin typeface="Cambria Math" charset="0"/>
                            <a:ea typeface="Cambria Math" charset="0"/>
                            <a:cs typeface="Cambria Math" charset="0"/>
                          </a:rPr>
                          <m:t>2</m:t>
                        </m:r>
                      </m:sup>
                    </m:sSup>
                    <m:r>
                      <a:rPr lang="en-US" sz="3600" i="1" dirty="0" smtClean="0">
                        <a:latin typeface="Cambria Math" charset="0"/>
                        <a:ea typeface="Cambria Math" charset="0"/>
                        <a:cs typeface="Cambria Math" charset="0"/>
                      </a:rPr>
                      <m:t>h</m:t>
                    </m:r>
                  </m:oMath>
                </a14:m>
                <a:endParaRPr lang="en-US" sz="3600" dirty="0"/>
              </a:p>
              <a:p>
                <a:pPr>
                  <a:spcBef>
                    <a:spcPts val="2400"/>
                  </a:spcBef>
                  <a:spcAft>
                    <a:spcPts val="1200"/>
                  </a:spcAft>
                </a:pPr>
                <a:r>
                  <a:rPr lang="en-US" sz="3600" u="sng" dirty="0"/>
                  <a:t>Snow Water Equivalent (SWE): </a:t>
                </a:r>
              </a:p>
              <a:p>
                <a:r>
                  <a:rPr lang="en-US" sz="3600" dirty="0"/>
                  <a:t>	</a:t>
                </a:r>
                <a14:m>
                  <m:oMath xmlns:m="http://schemas.openxmlformats.org/officeDocument/2006/math">
                    <m:r>
                      <a:rPr lang="en-US" sz="3600" i="1" smtClean="0">
                        <a:latin typeface="Cambria Math" charset="0"/>
                      </a:rPr>
                      <m:t>𝑆𝑊𝐸</m:t>
                    </m:r>
                    <m:d>
                      <m:dPr>
                        <m:ctrlPr>
                          <a:rPr lang="en-US" sz="3600" i="1" smtClean="0">
                            <a:latin typeface="Cambria Math" panose="02040503050406030204" pitchFamily="18" charset="0"/>
                          </a:rPr>
                        </m:ctrlPr>
                      </m:dPr>
                      <m:e>
                        <m:r>
                          <a:rPr lang="en-US" sz="3600" i="1" smtClean="0">
                            <a:latin typeface="Cambria Math" charset="0"/>
                          </a:rPr>
                          <m:t>𝑚𝑚</m:t>
                        </m:r>
                      </m:e>
                    </m:d>
                    <m:r>
                      <a:rPr lang="en-US" sz="3600" i="1" smtClean="0">
                        <a:latin typeface="Cambria Math" charset="0"/>
                      </a:rPr>
                      <m:t>=</m:t>
                    </m:r>
                    <m:r>
                      <a:rPr lang="en-US" sz="3600" i="1" smtClean="0">
                        <a:latin typeface="Cambria Math" charset="0"/>
                      </a:rPr>
                      <m:t>h</m:t>
                    </m:r>
                    <m:f>
                      <m:fPr>
                        <m:ctrlPr>
                          <a:rPr lang="bg-BG" sz="3600" i="1" smtClean="0">
                            <a:latin typeface="Cambria Math" panose="02040503050406030204" pitchFamily="18" charset="0"/>
                          </a:rPr>
                        </m:ctrlPr>
                      </m:fPr>
                      <m:num>
                        <m:sSub>
                          <m:sSubPr>
                            <m:ctrlPr>
                              <a:rPr lang="en-US" sz="3600" i="1" smtClean="0">
                                <a:latin typeface="Cambria Math" panose="02040503050406030204" pitchFamily="18" charset="0"/>
                              </a:rPr>
                            </m:ctrlPr>
                          </m:sSubPr>
                          <m:e>
                            <m:r>
                              <a:rPr lang="en-US" sz="3600" i="1" smtClean="0">
                                <a:latin typeface="Cambria Math" charset="0"/>
                                <a:ea typeface="Cambria Math" charset="0"/>
                                <a:cs typeface="Cambria Math" charset="0"/>
                              </a:rPr>
                              <m:t>𝜌</m:t>
                            </m:r>
                          </m:e>
                          <m:sub>
                            <m:r>
                              <a:rPr lang="en-US" sz="3600" i="1" smtClean="0">
                                <a:latin typeface="Cambria Math" charset="0"/>
                              </a:rPr>
                              <m:t>𝑠𝑛𝑜𝑤</m:t>
                            </m:r>
                          </m:sub>
                        </m:sSub>
                      </m:num>
                      <m:den>
                        <m:sSub>
                          <m:sSubPr>
                            <m:ctrlPr>
                              <a:rPr lang="en-US" sz="3600" i="1" smtClean="0">
                                <a:latin typeface="Cambria Math" panose="02040503050406030204" pitchFamily="18" charset="0"/>
                              </a:rPr>
                            </m:ctrlPr>
                          </m:sSubPr>
                          <m:e>
                            <m:r>
                              <a:rPr lang="en-US" sz="3600" i="1" smtClean="0">
                                <a:latin typeface="Cambria Math" charset="0"/>
                                <a:ea typeface="Cambria Math" charset="0"/>
                                <a:cs typeface="Cambria Math" charset="0"/>
                              </a:rPr>
                              <m:t>𝜌</m:t>
                            </m:r>
                          </m:e>
                          <m:sub>
                            <m:r>
                              <a:rPr lang="en-US" sz="3600" i="1" smtClean="0">
                                <a:latin typeface="Cambria Math" charset="0"/>
                              </a:rPr>
                              <m:t>𝑤𝑎𝑡𝑒𝑟</m:t>
                            </m:r>
                          </m:sub>
                        </m:sSub>
                      </m:den>
                    </m:f>
                  </m:oMath>
                </a14:m>
                <a:endParaRPr lang="en-US" sz="3600" i="1" dirty="0">
                  <a:latin typeface="Cambria Math" charset="0"/>
                </a:endParaRPr>
              </a:p>
              <a:p>
                <a:pPr>
                  <a:spcBef>
                    <a:spcPts val="1200"/>
                  </a:spcBef>
                </a:pPr>
                <a:r>
                  <a:rPr lang="en-US" sz="3600" dirty="0"/>
                  <a:t>	</a:t>
                </a:r>
                <a14:m>
                  <m:oMath xmlns:m="http://schemas.openxmlformats.org/officeDocument/2006/math">
                    <m:sSub>
                      <m:sSubPr>
                        <m:ctrlPr>
                          <a:rPr lang="en-US" sz="3600" i="1">
                            <a:latin typeface="Cambria Math" panose="02040503050406030204" pitchFamily="18" charset="0"/>
                          </a:rPr>
                        </m:ctrlPr>
                      </m:sSubPr>
                      <m:e>
                        <m:r>
                          <a:rPr lang="en-US" sz="3600" i="1" smtClean="0">
                            <a:latin typeface="Cambria Math" charset="0"/>
                            <a:ea typeface="Cambria Math" charset="0"/>
                            <a:cs typeface="Cambria Math" charset="0"/>
                          </a:rPr>
                          <m:t>𝜌</m:t>
                        </m:r>
                      </m:e>
                      <m:sub>
                        <m:r>
                          <a:rPr lang="en-US" sz="3600" i="1" smtClean="0">
                            <a:latin typeface="Cambria Math" charset="0"/>
                          </a:rPr>
                          <m:t>𝑤𝑎𝑡𝑒𝑟</m:t>
                        </m:r>
                      </m:sub>
                    </m:sSub>
                    <m:r>
                      <a:rPr lang="en-US" sz="3600" i="1" smtClean="0">
                        <a:latin typeface="Cambria Math" charset="0"/>
                      </a:rPr>
                      <m:t>=1000 </m:t>
                    </m:r>
                    <m:r>
                      <a:rPr lang="en-US" sz="3600" i="1" smtClean="0">
                        <a:latin typeface="Cambria Math" charset="0"/>
                      </a:rPr>
                      <m:t>𝑘𝑔</m:t>
                    </m:r>
                    <m:r>
                      <a:rPr lang="en-US" sz="3600" i="1" smtClean="0">
                        <a:latin typeface="Cambria Math" charset="0"/>
                      </a:rPr>
                      <m:t>/</m:t>
                    </m:r>
                    <m:sSup>
                      <m:sSupPr>
                        <m:ctrlPr>
                          <a:rPr lang="en-US" sz="3600" i="1">
                            <a:latin typeface="Cambria Math" panose="02040503050406030204" pitchFamily="18" charset="0"/>
                          </a:rPr>
                        </m:ctrlPr>
                      </m:sSupPr>
                      <m:e>
                        <m:r>
                          <a:rPr lang="en-US" sz="3600" i="1" smtClean="0">
                            <a:latin typeface="Cambria Math" charset="0"/>
                          </a:rPr>
                          <m:t>𝑚</m:t>
                        </m:r>
                      </m:e>
                      <m:sup>
                        <m:r>
                          <a:rPr lang="en-US" sz="3600" i="1" smtClean="0">
                            <a:latin typeface="Cambria Math" charset="0"/>
                          </a:rPr>
                          <m:t>3</m:t>
                        </m:r>
                      </m:sup>
                    </m:sSup>
                  </m:oMath>
                </a14:m>
                <a:endParaRPr lang="en-US" sz="3600" dirty="0"/>
              </a:p>
            </p:txBody>
          </p:sp>
        </mc:Choice>
        <mc:Fallback xmlns="">
          <p:sp>
            <p:nvSpPr>
              <p:cNvPr id="24" name="TextBox 23"/>
              <p:cNvSpPr txBox="1">
                <a:spLocks noRot="1" noChangeAspect="1" noMove="1" noResize="1" noEditPoints="1" noAdjustHandles="1" noChangeArrowheads="1" noChangeShapeType="1" noTextEdit="1"/>
              </p:cNvSpPr>
              <p:nvPr/>
            </p:nvSpPr>
            <p:spPr>
              <a:xfrm>
                <a:off x="786148" y="20947340"/>
                <a:ext cx="14748182" cy="6680290"/>
              </a:xfrm>
              <a:prstGeom prst="rect">
                <a:avLst/>
              </a:prstGeom>
              <a:blipFill>
                <a:blip r:embed="rId8"/>
                <a:stretch>
                  <a:fillRect l="-1984" t="-2099"/>
                </a:stretch>
              </a:blipFill>
            </p:spPr>
            <p:txBody>
              <a:bodyPr/>
              <a:lstStyle/>
              <a:p>
                <a:r>
                  <a:rPr lang="en-US">
                    <a:noFill/>
                  </a:rPr>
                  <a:t> </a:t>
                </a:r>
              </a:p>
            </p:txBody>
          </p:sp>
        </mc:Fallback>
      </mc:AlternateContent>
      <p:grpSp>
        <p:nvGrpSpPr>
          <p:cNvPr id="50" name="Group 49"/>
          <p:cNvGrpSpPr/>
          <p:nvPr/>
        </p:nvGrpSpPr>
        <p:grpSpPr>
          <a:xfrm>
            <a:off x="11984077" y="22668715"/>
            <a:ext cx="1630549" cy="4801081"/>
            <a:chOff x="11506953" y="23437995"/>
            <a:chExt cx="1630549" cy="4801081"/>
          </a:xfrm>
        </p:grpSpPr>
        <p:grpSp>
          <p:nvGrpSpPr>
            <p:cNvPr id="48" name="Group 47"/>
            <p:cNvGrpSpPr/>
            <p:nvPr/>
          </p:nvGrpSpPr>
          <p:grpSpPr>
            <a:xfrm>
              <a:off x="11506953" y="23437995"/>
              <a:ext cx="1630549" cy="4801081"/>
              <a:chOff x="11506953" y="23437995"/>
              <a:chExt cx="1630549" cy="4801081"/>
            </a:xfrm>
          </p:grpSpPr>
          <p:sp>
            <p:nvSpPr>
              <p:cNvPr id="26" name="Can 25"/>
              <p:cNvSpPr/>
              <p:nvPr/>
            </p:nvSpPr>
            <p:spPr>
              <a:xfrm>
                <a:off x="12185424" y="24035657"/>
                <a:ext cx="933772" cy="4184840"/>
              </a:xfrm>
              <a:prstGeom prst="can">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12212648" y="26362266"/>
                <a:ext cx="924854" cy="0"/>
              </a:xfrm>
              <a:prstGeom prst="line">
                <a:avLst/>
              </a:prstGeom>
              <a:ln w="285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Left Bracket 28"/>
              <p:cNvSpPr/>
              <p:nvPr/>
            </p:nvSpPr>
            <p:spPr>
              <a:xfrm>
                <a:off x="11963818" y="26346545"/>
                <a:ext cx="62213" cy="1892531"/>
              </a:xfrm>
              <a:prstGeom prst="leftBracket">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11506953" y="27036575"/>
                <a:ext cx="439544" cy="646331"/>
              </a:xfrm>
              <a:prstGeom prst="rect">
                <a:avLst/>
              </a:prstGeom>
              <a:noFill/>
            </p:spPr>
            <p:txBody>
              <a:bodyPr wrap="none" rtlCol="0">
                <a:spAutoFit/>
              </a:bodyPr>
              <a:lstStyle/>
              <a:p>
                <a:r>
                  <a:rPr lang="en-US" sz="3600" i="1" dirty="0">
                    <a:latin typeface="Cambria Math" charset="0"/>
                    <a:ea typeface="Cambria Math" charset="0"/>
                    <a:cs typeface="Cambria Math" charset="0"/>
                  </a:rPr>
                  <a:t>h</a:t>
                </a:r>
              </a:p>
            </p:txBody>
          </p:sp>
          <p:sp>
            <p:nvSpPr>
              <p:cNvPr id="36" name="TextBox 35"/>
              <p:cNvSpPr txBox="1"/>
              <p:nvPr/>
            </p:nvSpPr>
            <p:spPr>
              <a:xfrm>
                <a:off x="12663471" y="23437995"/>
                <a:ext cx="375424" cy="646331"/>
              </a:xfrm>
              <a:prstGeom prst="rect">
                <a:avLst/>
              </a:prstGeom>
              <a:noFill/>
            </p:spPr>
            <p:txBody>
              <a:bodyPr wrap="none" rtlCol="0">
                <a:spAutoFit/>
              </a:bodyPr>
              <a:lstStyle/>
              <a:p>
                <a:r>
                  <a:rPr lang="en-US" sz="3600" i="1" dirty="0">
                    <a:latin typeface="Cambria Math" charset="0"/>
                    <a:ea typeface="Cambria Math" charset="0"/>
                    <a:cs typeface="Cambria Math" charset="0"/>
                  </a:rPr>
                  <a:t>r</a:t>
                </a:r>
              </a:p>
            </p:txBody>
          </p:sp>
          <p:cxnSp>
            <p:nvCxnSpPr>
              <p:cNvPr id="33" name="Straight Connector 32"/>
              <p:cNvCxnSpPr/>
              <p:nvPr/>
            </p:nvCxnSpPr>
            <p:spPr>
              <a:xfrm>
                <a:off x="12652310" y="24147623"/>
                <a:ext cx="466886"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12606590" y="24102245"/>
              <a:ext cx="91440" cy="9144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673" y="11242532"/>
            <a:ext cx="19312128" cy="2471245"/>
          </a:xfrm>
          <a:prstGeom prst="rect">
            <a:avLst/>
          </a:prstGeom>
          <a:ln w="117475">
            <a:solidFill>
              <a:schemeClr val="tx1"/>
            </a:solidFill>
          </a:ln>
          <a:effectLst>
            <a:outerShdw blurRad="939800" dist="215900" dir="5400000" algn="t" rotWithShape="0">
              <a:prstClr val="black"/>
            </a:outerShdw>
          </a:effectLst>
        </p:spPr>
      </p:pic>
      <p:cxnSp>
        <p:nvCxnSpPr>
          <p:cNvPr id="89" name="Straight Connector 88"/>
          <p:cNvCxnSpPr>
            <a:cxnSpLocks/>
          </p:cNvCxnSpPr>
          <p:nvPr/>
        </p:nvCxnSpPr>
        <p:spPr>
          <a:xfrm>
            <a:off x="30463290" y="12809511"/>
            <a:ext cx="227245" cy="0"/>
          </a:xfrm>
          <a:prstGeom prst="line">
            <a:avLst/>
          </a:prstGeom>
          <a:ln>
            <a:solidFill>
              <a:srgbClr val="D0BB97"/>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cxnSpLocks/>
          </p:cNvCxnSpPr>
          <p:nvPr/>
        </p:nvCxnSpPr>
        <p:spPr>
          <a:xfrm>
            <a:off x="30323626" y="14510906"/>
            <a:ext cx="231796" cy="0"/>
          </a:xfrm>
          <a:prstGeom prst="line">
            <a:avLst/>
          </a:prstGeom>
          <a:ln>
            <a:solidFill>
              <a:srgbClr val="AD9999"/>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30561584" y="12800163"/>
            <a:ext cx="716142" cy="461665"/>
          </a:xfrm>
          <a:prstGeom prst="rect">
            <a:avLst/>
          </a:prstGeom>
          <a:noFill/>
        </p:spPr>
        <p:txBody>
          <a:bodyPr wrap="square" rtlCol="0">
            <a:spAutoFit/>
          </a:bodyPr>
          <a:lstStyle/>
          <a:p>
            <a:r>
              <a:rPr lang="en-US" sz="800" dirty="0"/>
              <a:t>Soil -5cm</a:t>
            </a:r>
          </a:p>
          <a:p>
            <a:r>
              <a:rPr lang="en-US" sz="800" dirty="0"/>
              <a:t>Soil -5cm</a:t>
            </a:r>
          </a:p>
          <a:p>
            <a:r>
              <a:rPr lang="en-US" sz="800" dirty="0"/>
              <a:t>Soil -5cm</a:t>
            </a:r>
          </a:p>
        </p:txBody>
      </p:sp>
      <p:cxnSp>
        <p:nvCxnSpPr>
          <p:cNvPr id="94" name="Straight Connector 93"/>
          <p:cNvCxnSpPr>
            <a:cxnSpLocks/>
          </p:cNvCxnSpPr>
          <p:nvPr/>
        </p:nvCxnSpPr>
        <p:spPr>
          <a:xfrm>
            <a:off x="30191616" y="14726058"/>
            <a:ext cx="215352" cy="0"/>
          </a:xfrm>
          <a:prstGeom prst="line">
            <a:avLst/>
          </a:prstGeom>
          <a:ln>
            <a:solidFill>
              <a:srgbClr val="54707C"/>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8506051" y="12869929"/>
            <a:ext cx="198784" cy="0"/>
          </a:xfrm>
          <a:prstGeom prst="line">
            <a:avLst/>
          </a:prstGeom>
          <a:ln>
            <a:solidFill>
              <a:srgbClr val="86A4B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8449013" y="14618711"/>
            <a:ext cx="213210" cy="0"/>
          </a:xfrm>
          <a:prstGeom prst="line">
            <a:avLst/>
          </a:prstGeom>
          <a:ln>
            <a:solidFill>
              <a:srgbClr val="B7A49D"/>
            </a:solidFill>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28660650" y="12801842"/>
            <a:ext cx="1260465" cy="338554"/>
          </a:xfrm>
          <a:prstGeom prst="rect">
            <a:avLst/>
          </a:prstGeom>
          <a:noFill/>
        </p:spPr>
        <p:txBody>
          <a:bodyPr wrap="square" rtlCol="0">
            <a:spAutoFit/>
          </a:bodyPr>
          <a:lstStyle/>
          <a:p>
            <a:r>
              <a:rPr lang="en-US" sz="800" dirty="0"/>
              <a:t>Surface </a:t>
            </a:r>
          </a:p>
          <a:p>
            <a:r>
              <a:rPr lang="en-US" sz="800" dirty="0"/>
              <a:t>Air</a:t>
            </a:r>
          </a:p>
        </p:txBody>
      </p:sp>
      <p:cxnSp>
        <p:nvCxnSpPr>
          <p:cNvPr id="105" name="Straight Connector 104"/>
          <p:cNvCxnSpPr>
            <a:cxnSpLocks/>
          </p:cNvCxnSpPr>
          <p:nvPr/>
        </p:nvCxnSpPr>
        <p:spPr>
          <a:xfrm>
            <a:off x="29355227" y="14571150"/>
            <a:ext cx="198541" cy="0"/>
          </a:xfrm>
          <a:prstGeom prst="line">
            <a:avLst/>
          </a:prstGeom>
          <a:ln>
            <a:solidFill>
              <a:srgbClr val="86A4B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9336754" y="14664710"/>
            <a:ext cx="213210" cy="0"/>
          </a:xfrm>
          <a:prstGeom prst="line">
            <a:avLst/>
          </a:prstGeom>
          <a:ln>
            <a:solidFill>
              <a:srgbClr val="B7A49D"/>
            </a:solidFill>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9568470" y="12856002"/>
            <a:ext cx="1260465" cy="338554"/>
          </a:xfrm>
          <a:prstGeom prst="rect">
            <a:avLst/>
          </a:prstGeom>
          <a:noFill/>
        </p:spPr>
        <p:txBody>
          <a:bodyPr wrap="square" rtlCol="0">
            <a:spAutoFit/>
          </a:bodyPr>
          <a:lstStyle/>
          <a:p>
            <a:r>
              <a:rPr lang="en-US" sz="800" dirty="0"/>
              <a:t>Max</a:t>
            </a:r>
          </a:p>
          <a:p>
            <a:r>
              <a:rPr lang="en-US" sz="800" dirty="0"/>
              <a:t>Average</a:t>
            </a:r>
          </a:p>
        </p:txBody>
      </p:sp>
      <p:pic>
        <p:nvPicPr>
          <p:cNvPr id="118" name="Picture 117"/>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tretch>
            <a:fillRect/>
          </a:stretch>
        </p:blipFill>
        <p:spPr>
          <a:xfrm>
            <a:off x="32571760" y="6243127"/>
            <a:ext cx="7078595" cy="5466248"/>
          </a:xfrm>
          <a:prstGeom prst="rect">
            <a:avLst/>
          </a:prstGeom>
        </p:spPr>
      </p:pic>
      <p:sp>
        <p:nvSpPr>
          <p:cNvPr id="119" name="TextBox 118"/>
          <p:cNvSpPr txBox="1"/>
          <p:nvPr/>
        </p:nvSpPr>
        <p:spPr>
          <a:xfrm>
            <a:off x="34692491" y="11606902"/>
            <a:ext cx="3406221" cy="415498"/>
          </a:xfrm>
          <a:prstGeom prst="rect">
            <a:avLst/>
          </a:prstGeom>
          <a:noFill/>
        </p:spPr>
        <p:txBody>
          <a:bodyPr wrap="square" rtlCol="0">
            <a:spAutoFit/>
          </a:bodyPr>
          <a:lstStyle/>
          <a:p>
            <a:r>
              <a:rPr lang="en-US" sz="2100" dirty="0"/>
              <a:t>Snow Water Equivalent (mm)</a:t>
            </a:r>
          </a:p>
        </p:txBody>
      </p:sp>
      <p:sp>
        <p:nvSpPr>
          <p:cNvPr id="120" name="TextBox 119"/>
          <p:cNvSpPr txBox="1"/>
          <p:nvPr/>
        </p:nvSpPr>
        <p:spPr>
          <a:xfrm rot="16200000">
            <a:off x="31218321" y="7243235"/>
            <a:ext cx="2271085" cy="369332"/>
          </a:xfrm>
          <a:prstGeom prst="rect">
            <a:avLst/>
          </a:prstGeom>
          <a:noFill/>
        </p:spPr>
        <p:txBody>
          <a:bodyPr wrap="square" rtlCol="0">
            <a:spAutoFit/>
          </a:bodyPr>
          <a:lstStyle/>
          <a:p>
            <a:r>
              <a:rPr lang="en-US" dirty="0"/>
              <a:t>CO</a:t>
            </a:r>
            <a:r>
              <a:rPr lang="en-US" baseline="-25000" dirty="0"/>
              <a:t>2</a:t>
            </a:r>
            <a:r>
              <a:rPr lang="en-US" dirty="0"/>
              <a:t> Flux (m</a:t>
            </a:r>
            <a:r>
              <a:rPr lang="en-US" baseline="30000" dirty="0"/>
              <a:t>2</a:t>
            </a:r>
            <a:r>
              <a:rPr lang="en-US" dirty="0"/>
              <a:t>/s)</a:t>
            </a:r>
          </a:p>
        </p:txBody>
      </p:sp>
      <p:sp>
        <p:nvSpPr>
          <p:cNvPr id="121" name="TextBox 120"/>
          <p:cNvSpPr txBox="1"/>
          <p:nvPr/>
        </p:nvSpPr>
        <p:spPr>
          <a:xfrm>
            <a:off x="33353004" y="12097297"/>
            <a:ext cx="6090973" cy="3416320"/>
          </a:xfrm>
          <a:prstGeom prst="rect">
            <a:avLst/>
          </a:prstGeom>
          <a:noFill/>
        </p:spPr>
        <p:txBody>
          <a:bodyPr wrap="square" rtlCol="0">
            <a:spAutoFit/>
          </a:bodyPr>
          <a:lstStyle/>
          <a:p>
            <a:r>
              <a:rPr lang="en-US" sz="3600" b="1" dirty="0"/>
              <a:t>Figure 2. </a:t>
            </a:r>
            <a:r>
              <a:rPr lang="en-US" sz="3600" dirty="0"/>
              <a:t>In situ measurements of snow water equivalent explains ~26% of the variation shown in carbon dioxide flux data averaged over a day for the 2014-15 season.</a:t>
            </a:r>
          </a:p>
        </p:txBody>
      </p:sp>
      <p:sp>
        <p:nvSpPr>
          <p:cNvPr id="125" name="TextBox 124"/>
          <p:cNvSpPr txBox="1"/>
          <p:nvPr/>
        </p:nvSpPr>
        <p:spPr>
          <a:xfrm>
            <a:off x="20356801" y="21536512"/>
            <a:ext cx="19293553" cy="646331"/>
          </a:xfrm>
          <a:prstGeom prst="rect">
            <a:avLst/>
          </a:prstGeom>
          <a:noFill/>
        </p:spPr>
        <p:txBody>
          <a:bodyPr wrap="square" rtlCol="0">
            <a:spAutoFit/>
          </a:bodyPr>
          <a:lstStyle/>
          <a:p>
            <a:pPr algn="ctr"/>
            <a:r>
              <a:rPr lang="en-US" sz="3600" b="1" dirty="0"/>
              <a:t>Figure 3.  </a:t>
            </a:r>
            <a:r>
              <a:rPr lang="en-US" sz="3600" dirty="0"/>
              <a:t>Snow density compared to solar noon averaged soil moisture at three locations.</a:t>
            </a:r>
          </a:p>
        </p:txBody>
      </p:sp>
      <p:grpSp>
        <p:nvGrpSpPr>
          <p:cNvPr id="51" name="Group 50"/>
          <p:cNvGrpSpPr/>
          <p:nvPr/>
        </p:nvGrpSpPr>
        <p:grpSpPr>
          <a:xfrm>
            <a:off x="443404" y="28079645"/>
            <a:ext cx="19439015" cy="4555093"/>
            <a:chOff x="18033091" y="8258040"/>
            <a:chExt cx="19455491" cy="4555093"/>
          </a:xfrm>
        </p:grpSpPr>
        <p:sp>
          <p:nvSpPr>
            <p:cNvPr id="6" name="TextBox 5"/>
            <p:cNvSpPr txBox="1"/>
            <p:nvPr/>
          </p:nvSpPr>
          <p:spPr>
            <a:xfrm>
              <a:off x="18041112" y="8258040"/>
              <a:ext cx="19447470" cy="4555093"/>
            </a:xfrm>
            <a:prstGeom prst="rect">
              <a:avLst/>
            </a:prstGeom>
            <a:solidFill>
              <a:schemeClr val="bg1"/>
            </a:solidFill>
            <a:ln w="12700">
              <a:solidFill>
                <a:schemeClr val="tx2">
                  <a:lumMod val="50000"/>
                </a:schemeClr>
              </a:solidFill>
            </a:ln>
            <a:effectLst>
              <a:outerShdw blurRad="279400" dist="114300" dir="5400000" algn="t" rotWithShape="0">
                <a:prstClr val="black">
                  <a:alpha val="40000"/>
                </a:prstClr>
              </a:outerShdw>
            </a:effectLst>
          </p:spPr>
          <p:txBody>
            <a:bodyPr wrap="square" lIns="731520" rtlCol="0">
              <a:spAutoFit/>
            </a:bodyPr>
            <a:lstStyle/>
            <a:p>
              <a:pPr>
                <a:spcAft>
                  <a:spcPts val="400"/>
                </a:spcAft>
              </a:pPr>
              <a:endParaRPr lang="en-US" sz="4000" b="1" dirty="0"/>
            </a:p>
            <a:p>
              <a:pPr>
                <a:spcAft>
                  <a:spcPts val="400"/>
                </a:spcAft>
              </a:pPr>
              <a:r>
                <a:rPr lang="en-US" sz="4000" b="1" dirty="0"/>
                <a:t>	</a:t>
              </a:r>
            </a:p>
            <a:p>
              <a:pPr>
                <a:spcAft>
                  <a:spcPts val="400"/>
                </a:spcAft>
              </a:pPr>
              <a:endParaRPr lang="en-US" sz="4000" dirty="0"/>
            </a:p>
            <a:p>
              <a:endParaRPr lang="en-US" sz="4000" dirty="0"/>
            </a:p>
            <a:p>
              <a:endParaRPr lang="en-US" sz="4000" dirty="0"/>
            </a:p>
            <a:p>
              <a:endParaRPr lang="en-US" sz="4000" dirty="0"/>
            </a:p>
            <a:p>
              <a:endParaRPr lang="en-US" sz="4000" dirty="0"/>
            </a:p>
          </p:txBody>
        </p:sp>
        <p:sp>
          <p:nvSpPr>
            <p:cNvPr id="16" name="TextBox 15"/>
            <p:cNvSpPr txBox="1"/>
            <p:nvPr/>
          </p:nvSpPr>
          <p:spPr>
            <a:xfrm>
              <a:off x="18033091" y="8264535"/>
              <a:ext cx="19447470" cy="1015663"/>
            </a:xfrm>
            <a:prstGeom prst="rect">
              <a:avLst/>
            </a:prstGeom>
            <a:solidFill>
              <a:srgbClr val="AED7EE"/>
            </a:solidFill>
            <a:ln w="12700">
              <a:solidFill>
                <a:schemeClr val="accent1">
                  <a:lumMod val="50000"/>
                </a:schemeClr>
              </a:solidFill>
            </a:ln>
          </p:spPr>
          <p:txBody>
            <a:bodyPr wrap="square" lIns="731520" rtlCol="0">
              <a:spAutoFit/>
            </a:bodyPr>
            <a:lstStyle/>
            <a:p>
              <a:r>
                <a:rPr lang="en-US" sz="6000" dirty="0">
                  <a:latin typeface="Times New Roman" panose="02020603050405020304" pitchFamily="18" charset="0"/>
                  <a:cs typeface="Times New Roman" panose="02020603050405020304" pitchFamily="18" charset="0"/>
                </a:rPr>
                <a:t>3. Data Processing</a:t>
              </a:r>
            </a:p>
          </p:txBody>
        </p:sp>
        <p:sp>
          <p:nvSpPr>
            <p:cNvPr id="27" name="TextBox 26"/>
            <p:cNvSpPr txBox="1"/>
            <p:nvPr/>
          </p:nvSpPr>
          <p:spPr>
            <a:xfrm>
              <a:off x="18884636" y="9492811"/>
              <a:ext cx="3717240" cy="1200329"/>
            </a:xfrm>
            <a:prstGeom prst="rect">
              <a:avLst/>
            </a:prstGeom>
            <a:solidFill>
              <a:schemeClr val="bg1"/>
            </a:solidFill>
            <a:ln w="76200">
              <a:solidFill>
                <a:schemeClr val="tx1">
                  <a:lumMod val="95000"/>
                  <a:lumOff val="5000"/>
                </a:schemeClr>
              </a:solidFill>
            </a:ln>
          </p:spPr>
          <p:txBody>
            <a:bodyPr wrap="square" rtlCol="0">
              <a:spAutoFit/>
            </a:bodyPr>
            <a:lstStyle/>
            <a:p>
              <a:r>
                <a:rPr lang="en-US" sz="3600" dirty="0">
                  <a:latin typeface="Times New Roman" charset="0"/>
                  <a:ea typeface="Times New Roman" charset="0"/>
                  <a:cs typeface="Times New Roman" charset="0"/>
                </a:rPr>
                <a:t>Snow Sampling Measurements</a:t>
              </a:r>
            </a:p>
          </p:txBody>
        </p:sp>
        <p:sp>
          <p:nvSpPr>
            <p:cNvPr id="39" name="TextBox 38"/>
            <p:cNvSpPr txBox="1"/>
            <p:nvPr/>
          </p:nvSpPr>
          <p:spPr>
            <a:xfrm>
              <a:off x="18884635" y="10995854"/>
              <a:ext cx="3737915" cy="1200329"/>
            </a:xfrm>
            <a:prstGeom prst="rect">
              <a:avLst/>
            </a:prstGeom>
            <a:solidFill>
              <a:schemeClr val="bg1"/>
            </a:solidFill>
            <a:ln w="76200">
              <a:solidFill>
                <a:schemeClr val="tx1">
                  <a:lumMod val="95000"/>
                  <a:lumOff val="5000"/>
                </a:schemeClr>
              </a:solidFill>
            </a:ln>
          </p:spPr>
          <p:txBody>
            <a:bodyPr wrap="square" rtlCol="0">
              <a:spAutoFit/>
            </a:bodyPr>
            <a:lstStyle/>
            <a:p>
              <a:r>
                <a:rPr lang="en-US" sz="3600" dirty="0">
                  <a:latin typeface="Times New Roman" panose="02020603050405020304" pitchFamily="18" charset="0"/>
                  <a:cs typeface="Times New Roman" panose="02020603050405020304" pitchFamily="18" charset="0"/>
                </a:rPr>
                <a:t>Eddy Covariance Measurements</a:t>
              </a:r>
            </a:p>
          </p:txBody>
        </p:sp>
        <p:sp>
          <p:nvSpPr>
            <p:cNvPr id="42" name="TextBox 41"/>
            <p:cNvSpPr txBox="1"/>
            <p:nvPr/>
          </p:nvSpPr>
          <p:spPr>
            <a:xfrm>
              <a:off x="33579929" y="9377654"/>
              <a:ext cx="3389305" cy="1200329"/>
            </a:xfrm>
            <a:prstGeom prst="rect">
              <a:avLst/>
            </a:prstGeom>
            <a:solidFill>
              <a:schemeClr val="bg1"/>
            </a:solidFill>
            <a:ln w="76200">
              <a:solidFill>
                <a:schemeClr val="tx1">
                  <a:lumMod val="95000"/>
                  <a:lumOff val="5000"/>
                </a:schemeClr>
              </a:solidFill>
            </a:ln>
          </p:spPr>
          <p:txBody>
            <a:bodyPr wrap="square" rtlCol="0">
              <a:spAutoFit/>
            </a:bodyPr>
            <a:lstStyle/>
            <a:p>
              <a:r>
                <a:rPr lang="en-US" sz="3600" dirty="0">
                  <a:latin typeface="Times New Roman" charset="0"/>
                  <a:ea typeface="Times New Roman" charset="0"/>
                  <a:cs typeface="Times New Roman" charset="0"/>
                </a:rPr>
                <a:t>Daily Averaged Data</a:t>
              </a:r>
            </a:p>
          </p:txBody>
        </p:sp>
        <p:sp>
          <p:nvSpPr>
            <p:cNvPr id="43" name="TextBox 42"/>
            <p:cNvSpPr txBox="1"/>
            <p:nvPr/>
          </p:nvSpPr>
          <p:spPr>
            <a:xfrm>
              <a:off x="33511920" y="10845259"/>
              <a:ext cx="3500288" cy="1200329"/>
            </a:xfrm>
            <a:prstGeom prst="rect">
              <a:avLst/>
            </a:prstGeom>
            <a:solidFill>
              <a:schemeClr val="bg1"/>
            </a:solidFill>
            <a:ln w="76200">
              <a:solidFill>
                <a:schemeClr val="tx1">
                  <a:lumMod val="95000"/>
                  <a:lumOff val="5000"/>
                </a:schemeClr>
              </a:solidFill>
            </a:ln>
          </p:spPr>
          <p:txBody>
            <a:bodyPr wrap="square" rtlCol="0">
              <a:spAutoFit/>
            </a:bodyPr>
            <a:lstStyle/>
            <a:p>
              <a:r>
                <a:rPr lang="en-US" sz="3600" dirty="0">
                  <a:latin typeface="Times New Roman" charset="0"/>
                  <a:ea typeface="Times New Roman" charset="0"/>
                  <a:cs typeface="Times New Roman" charset="0"/>
                </a:rPr>
                <a:t>Solar Noon Averaged Data</a:t>
              </a:r>
            </a:p>
          </p:txBody>
        </p:sp>
        <p:cxnSp>
          <p:nvCxnSpPr>
            <p:cNvPr id="34" name="Connector: Elbow 33"/>
            <p:cNvCxnSpPr>
              <a:cxnSpLocks/>
              <a:stCxn id="27" idx="3"/>
            </p:cNvCxnSpPr>
            <p:nvPr/>
          </p:nvCxnSpPr>
          <p:spPr>
            <a:xfrm>
              <a:off x="22601876" y="10092976"/>
              <a:ext cx="1212171" cy="246852"/>
            </a:xfrm>
            <a:prstGeom prst="bentConnector3">
              <a:avLst/>
            </a:prstGeom>
            <a:ln w="95250"/>
            <a:effectLst/>
          </p:spPr>
          <p:style>
            <a:lnRef idx="1">
              <a:schemeClr val="dk1"/>
            </a:lnRef>
            <a:fillRef idx="0">
              <a:schemeClr val="dk1"/>
            </a:fillRef>
            <a:effectRef idx="0">
              <a:schemeClr val="dk1"/>
            </a:effectRef>
            <a:fontRef idx="minor">
              <a:schemeClr val="tx1"/>
            </a:fontRef>
          </p:style>
        </p:cxnSp>
        <p:cxnSp>
          <p:nvCxnSpPr>
            <p:cNvPr id="45" name="Connector: Elbow 44"/>
            <p:cNvCxnSpPr>
              <a:cxnSpLocks/>
            </p:cNvCxnSpPr>
            <p:nvPr/>
          </p:nvCxnSpPr>
          <p:spPr>
            <a:xfrm flipV="1">
              <a:off x="22622550" y="10339828"/>
              <a:ext cx="1309153" cy="1256191"/>
            </a:xfrm>
            <a:prstGeom prst="bentConnector3">
              <a:avLst>
                <a:gd name="adj1" fmla="val 45107"/>
              </a:avLst>
            </a:prstGeom>
            <a:ln w="95250">
              <a:tailEnd type="triangle"/>
            </a:ln>
            <a:effectLst/>
          </p:spPr>
          <p:style>
            <a:lnRef idx="1">
              <a:schemeClr val="dk1"/>
            </a:lnRef>
            <a:fillRef idx="0">
              <a:schemeClr val="dk1"/>
            </a:fillRef>
            <a:effectRef idx="0">
              <a:schemeClr val="dk1"/>
            </a:effectRef>
            <a:fontRef idx="minor">
              <a:schemeClr val="tx1"/>
            </a:fontRef>
          </p:style>
        </p:cxnSp>
        <p:sp>
          <p:nvSpPr>
            <p:cNvPr id="41" name="TextBox 40"/>
            <p:cNvSpPr txBox="1"/>
            <p:nvPr/>
          </p:nvSpPr>
          <p:spPr>
            <a:xfrm>
              <a:off x="28190570" y="9696222"/>
              <a:ext cx="3863009" cy="1200329"/>
            </a:xfrm>
            <a:prstGeom prst="rect">
              <a:avLst/>
            </a:prstGeom>
            <a:solidFill>
              <a:schemeClr val="bg1"/>
            </a:solidFill>
            <a:ln w="76200">
              <a:solidFill>
                <a:schemeClr val="tx1">
                  <a:lumMod val="95000"/>
                  <a:lumOff val="5000"/>
                </a:schemeClr>
              </a:solidFill>
            </a:ln>
          </p:spPr>
          <p:txBody>
            <a:bodyPr wrap="square" rtlCol="0">
              <a:spAutoFit/>
            </a:bodyPr>
            <a:lstStyle/>
            <a:p>
              <a:r>
                <a:rPr lang="en-US" sz="3600" dirty="0">
                  <a:latin typeface="Times New Roman" charset="0"/>
                  <a:ea typeface="Times New Roman" charset="0"/>
                  <a:cs typeface="Times New Roman" charset="0"/>
                </a:rPr>
                <a:t>Java CSV File Processor Program</a:t>
              </a:r>
            </a:p>
          </p:txBody>
        </p:sp>
        <p:sp>
          <p:nvSpPr>
            <p:cNvPr id="65" name="TextBox 64"/>
            <p:cNvSpPr txBox="1"/>
            <p:nvPr/>
          </p:nvSpPr>
          <p:spPr>
            <a:xfrm>
              <a:off x="24187692" y="11143034"/>
              <a:ext cx="8169863" cy="1569660"/>
            </a:xfrm>
            <a:prstGeom prst="rect">
              <a:avLst/>
            </a:prstGeom>
            <a:solidFill>
              <a:schemeClr val="bg1"/>
            </a:solidFill>
            <a:ln>
              <a:solidFill>
                <a:schemeClr val="tx1"/>
              </a:solidFill>
            </a:ln>
          </p:spPr>
          <p:txBody>
            <a:bodyPr wrap="square" rtlCol="0">
              <a:spAutoFit/>
            </a:bodyPr>
            <a:lstStyle/>
            <a:p>
              <a:r>
                <a:rPr lang="en-US" sz="2400" dirty="0"/>
                <a:t>**Java comma separated value (CSV) File Processor uses a scanner to open CSV files and iterates through data, while saving non flagged data to an array list. It then creates a new averaged data set from the saved array list data.</a:t>
              </a:r>
            </a:p>
          </p:txBody>
        </p:sp>
        <p:cxnSp>
          <p:nvCxnSpPr>
            <p:cNvPr id="150" name="Connector: Elbow 149"/>
            <p:cNvCxnSpPr>
              <a:cxnSpLocks/>
            </p:cNvCxnSpPr>
            <p:nvPr/>
          </p:nvCxnSpPr>
          <p:spPr>
            <a:xfrm flipV="1">
              <a:off x="32084277" y="9580854"/>
              <a:ext cx="1546452" cy="1111522"/>
            </a:xfrm>
            <a:prstGeom prst="bentConnector3">
              <a:avLst>
                <a:gd name="adj1" fmla="val 50000"/>
              </a:avLst>
            </a:prstGeom>
            <a:ln w="95250">
              <a:tailEnd type="triangle"/>
            </a:ln>
            <a:effectLst/>
          </p:spPr>
          <p:style>
            <a:lnRef idx="1">
              <a:schemeClr val="dk1"/>
            </a:lnRef>
            <a:fillRef idx="0">
              <a:schemeClr val="dk1"/>
            </a:fillRef>
            <a:effectRef idx="0">
              <a:schemeClr val="dk1"/>
            </a:effectRef>
            <a:fontRef idx="minor">
              <a:schemeClr val="tx1"/>
            </a:fontRef>
          </p:style>
        </p:cxnSp>
        <p:cxnSp>
          <p:nvCxnSpPr>
            <p:cNvPr id="156" name="Connector: Elbow 155"/>
            <p:cNvCxnSpPr>
              <a:cxnSpLocks/>
            </p:cNvCxnSpPr>
            <p:nvPr/>
          </p:nvCxnSpPr>
          <p:spPr>
            <a:xfrm>
              <a:off x="32158304" y="10692298"/>
              <a:ext cx="1399375" cy="679974"/>
            </a:xfrm>
            <a:prstGeom prst="bentConnector3">
              <a:avLst/>
            </a:prstGeom>
            <a:ln w="95250">
              <a:tailEnd type="triangle"/>
            </a:ln>
            <a:effectLst/>
          </p:spPr>
          <p:style>
            <a:lnRef idx="1">
              <a:schemeClr val="dk1"/>
            </a:lnRef>
            <a:fillRef idx="0">
              <a:schemeClr val="dk1"/>
            </a:fillRef>
            <a:effectRef idx="0">
              <a:schemeClr val="dk1"/>
            </a:effectRef>
            <a:fontRef idx="minor">
              <a:schemeClr val="tx1"/>
            </a:fontRef>
          </p:style>
        </p:cxnSp>
        <p:cxnSp>
          <p:nvCxnSpPr>
            <p:cNvPr id="171" name="Connector: Elbow 170"/>
            <p:cNvCxnSpPr>
              <a:cxnSpLocks/>
            </p:cNvCxnSpPr>
            <p:nvPr/>
          </p:nvCxnSpPr>
          <p:spPr>
            <a:xfrm flipV="1">
              <a:off x="26474882" y="10339828"/>
              <a:ext cx="1684989" cy="1"/>
            </a:xfrm>
            <a:prstGeom prst="bentConnector3">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3931703" y="9985885"/>
              <a:ext cx="3038479" cy="707886"/>
            </a:xfrm>
            <a:prstGeom prst="rect">
              <a:avLst/>
            </a:prstGeom>
            <a:solidFill>
              <a:schemeClr val="bg1"/>
            </a:solidFill>
            <a:ln w="76200">
              <a:solidFill>
                <a:schemeClr val="tx1">
                  <a:lumMod val="95000"/>
                  <a:lumOff val="5000"/>
                </a:schemeClr>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Quality Flags</a:t>
              </a:r>
            </a:p>
          </p:txBody>
        </p:sp>
      </p:grpSp>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06946" y="15576140"/>
            <a:ext cx="3886200" cy="5181600"/>
          </a:xfrm>
          <a:prstGeom prst="rect">
            <a:avLst/>
          </a:prstGeom>
        </p:spPr>
      </p:pic>
      <p:sp>
        <p:nvSpPr>
          <p:cNvPr id="12" name="TextBox 11"/>
          <p:cNvSpPr txBox="1"/>
          <p:nvPr/>
        </p:nvSpPr>
        <p:spPr>
          <a:xfrm>
            <a:off x="5992247" y="18930079"/>
            <a:ext cx="3823483" cy="1754326"/>
          </a:xfrm>
          <a:prstGeom prst="rect">
            <a:avLst/>
          </a:prstGeom>
          <a:noFill/>
        </p:spPr>
        <p:txBody>
          <a:bodyPr wrap="none" rtlCol="0">
            <a:spAutoFit/>
          </a:bodyPr>
          <a:lstStyle/>
          <a:p>
            <a:pPr marL="571500" indent="-571500">
              <a:buFont typeface="Arial" charset="0"/>
              <a:buChar char="•"/>
            </a:pPr>
            <a:r>
              <a:rPr lang="en-US" sz="3600" dirty="0"/>
              <a:t>air temperature </a:t>
            </a:r>
          </a:p>
          <a:p>
            <a:pPr marL="571500" indent="-571500">
              <a:buFont typeface="Arial" charset="0"/>
              <a:buChar char="•"/>
            </a:pPr>
            <a:r>
              <a:rPr lang="en-US" sz="3600" dirty="0"/>
              <a:t>H</a:t>
            </a:r>
            <a:r>
              <a:rPr lang="en-US" sz="3600" baseline="-25000" dirty="0"/>
              <a:t>2</a:t>
            </a:r>
            <a:r>
              <a:rPr lang="en-US" sz="3600" dirty="0"/>
              <a:t>O flux </a:t>
            </a:r>
          </a:p>
          <a:p>
            <a:pPr marL="571500" indent="-571500">
              <a:buFont typeface="Arial" charset="0"/>
              <a:buChar char="•"/>
            </a:pPr>
            <a:r>
              <a:rPr lang="en-US" sz="3600" dirty="0"/>
              <a:t>wind speed</a:t>
            </a:r>
          </a:p>
        </p:txBody>
      </p:sp>
      <p:pic>
        <p:nvPicPr>
          <p:cNvPr id="25" name="Picture 24"/>
          <p:cNvPicPr>
            <a:picLocks noChangeAspect="1"/>
          </p:cNvPicPr>
          <p:nvPr/>
        </p:nvPicPr>
        <p:blipFill>
          <a:blip r:embed="rId13">
            <a:extLst>
              <a:ext uri="{BEBA8EAE-BF5A-486C-A8C5-ECC9F3942E4B}">
                <a14:imgProps xmlns:a14="http://schemas.microsoft.com/office/drawing/2010/main">
                  <a14:imgLayer r:embed="rId14">
                    <a14:imgEffect>
                      <a14:sharpenSoften amount="18000"/>
                    </a14:imgEffect>
                    <a14:imgEffect>
                      <a14:saturation sat="125000"/>
                    </a14:imgEffect>
                  </a14:imgLayer>
                </a14:imgProps>
              </a:ext>
              <a:ext uri="{28A0092B-C50C-407E-A947-70E740481C1C}">
                <a14:useLocalDpi xmlns:a14="http://schemas.microsoft.com/office/drawing/2010/main" val="0"/>
              </a:ext>
            </a:extLst>
          </a:blip>
          <a:stretch>
            <a:fillRect/>
          </a:stretch>
        </p:blipFill>
        <p:spPr>
          <a:xfrm>
            <a:off x="21014456" y="5078188"/>
            <a:ext cx="11719314" cy="11687995"/>
          </a:xfrm>
          <a:prstGeom prst="rect">
            <a:avLst/>
          </a:prstGeom>
          <a:ln w="19050">
            <a:noFill/>
          </a:ln>
        </p:spPr>
      </p:pic>
      <p:sp>
        <p:nvSpPr>
          <p:cNvPr id="123" name="TextBox 122"/>
          <p:cNvSpPr txBox="1"/>
          <p:nvPr/>
        </p:nvSpPr>
        <p:spPr>
          <a:xfrm>
            <a:off x="26919816" y="14027124"/>
            <a:ext cx="6278590" cy="2308324"/>
          </a:xfrm>
          <a:prstGeom prst="rect">
            <a:avLst/>
          </a:prstGeom>
          <a:noFill/>
        </p:spPr>
        <p:txBody>
          <a:bodyPr wrap="square" rtlCol="0">
            <a:spAutoFit/>
          </a:bodyPr>
          <a:lstStyle/>
          <a:p>
            <a:r>
              <a:rPr lang="en-US" sz="3600" b="1" dirty="0"/>
              <a:t>Figure 1.  </a:t>
            </a:r>
            <a:r>
              <a:rPr lang="en-US" sz="3600" dirty="0"/>
              <a:t>Solar noon averaged soil and meteorological variables, 2014-15 (left) and 2015-16 (right).</a:t>
            </a:r>
          </a:p>
        </p:txBody>
      </p:sp>
      <p:sp>
        <p:nvSpPr>
          <p:cNvPr id="17" name="TextBox 16"/>
          <p:cNvSpPr txBox="1"/>
          <p:nvPr/>
        </p:nvSpPr>
        <p:spPr>
          <a:xfrm>
            <a:off x="20354138" y="4124677"/>
            <a:ext cx="19431000" cy="1015663"/>
          </a:xfrm>
          <a:prstGeom prst="rect">
            <a:avLst/>
          </a:prstGeom>
          <a:solidFill>
            <a:srgbClr val="AED7EE"/>
          </a:solidFill>
          <a:ln w="12700">
            <a:solidFill>
              <a:schemeClr val="accent1">
                <a:lumMod val="50000"/>
              </a:schemeClr>
            </a:solidFill>
          </a:ln>
        </p:spPr>
        <p:txBody>
          <a:bodyPr wrap="square" lIns="731520" rtlCol="0">
            <a:spAutoFit/>
          </a:bodyPr>
          <a:lstStyle/>
          <a:p>
            <a:r>
              <a:rPr lang="en-US" sz="6000" dirty="0">
                <a:latin typeface="Times New Roman" panose="02020603050405020304" pitchFamily="18" charset="0"/>
                <a:cs typeface="Times New Roman" panose="02020603050405020304" pitchFamily="18" charset="0"/>
              </a:rPr>
              <a:t>4. Results</a:t>
            </a:r>
          </a:p>
        </p:txBody>
      </p:sp>
      <p:sp>
        <p:nvSpPr>
          <p:cNvPr id="30" name="TextBox 29"/>
          <p:cNvSpPr txBox="1"/>
          <p:nvPr/>
        </p:nvSpPr>
        <p:spPr>
          <a:xfrm rot="16200000">
            <a:off x="19451628" y="15384759"/>
            <a:ext cx="2478506" cy="738664"/>
          </a:xfrm>
          <a:prstGeom prst="rect">
            <a:avLst/>
          </a:prstGeom>
          <a:noFill/>
        </p:spPr>
        <p:txBody>
          <a:bodyPr wrap="square" rtlCol="0">
            <a:spAutoFit/>
          </a:bodyPr>
          <a:lstStyle/>
          <a:p>
            <a:pPr algn="ctr"/>
            <a:r>
              <a:rPr lang="en-US" sz="2100" dirty="0"/>
              <a:t>Snow </a:t>
            </a:r>
          </a:p>
          <a:p>
            <a:pPr algn="ctr"/>
            <a:r>
              <a:rPr lang="en-US" sz="2100" dirty="0"/>
              <a:t>Density(kg/m</a:t>
            </a:r>
            <a:r>
              <a:rPr lang="en-US" sz="2100" baseline="30000" dirty="0"/>
              <a:t>3</a:t>
            </a:r>
            <a:r>
              <a:rPr lang="en-US" sz="2100" dirty="0"/>
              <a:t>)</a:t>
            </a:r>
          </a:p>
        </p:txBody>
      </p:sp>
      <p:sp>
        <p:nvSpPr>
          <p:cNvPr id="32" name="TextBox 31"/>
          <p:cNvSpPr txBox="1"/>
          <p:nvPr/>
        </p:nvSpPr>
        <p:spPr>
          <a:xfrm rot="16200000">
            <a:off x="19993787" y="5429217"/>
            <a:ext cx="1363452" cy="738664"/>
          </a:xfrm>
          <a:prstGeom prst="rect">
            <a:avLst/>
          </a:prstGeom>
          <a:noFill/>
        </p:spPr>
        <p:txBody>
          <a:bodyPr wrap="square" rtlCol="0">
            <a:spAutoFit/>
          </a:bodyPr>
          <a:lstStyle/>
          <a:p>
            <a:pPr algn="ctr"/>
            <a:r>
              <a:rPr lang="en-US" sz="2100" dirty="0"/>
              <a:t>CO</a:t>
            </a:r>
            <a:r>
              <a:rPr lang="en-US" sz="2100" baseline="-25000" dirty="0"/>
              <a:t>2</a:t>
            </a:r>
            <a:r>
              <a:rPr lang="en-US" sz="2100" dirty="0"/>
              <a:t> Flux(m</a:t>
            </a:r>
            <a:r>
              <a:rPr lang="en-US" sz="2100" baseline="30000" dirty="0"/>
              <a:t>2</a:t>
            </a:r>
            <a:r>
              <a:rPr lang="en-US" sz="2100" dirty="0"/>
              <a:t>/s)</a:t>
            </a:r>
          </a:p>
        </p:txBody>
      </p:sp>
      <p:sp>
        <p:nvSpPr>
          <p:cNvPr id="44" name="TextBox 43"/>
          <p:cNvSpPr txBox="1"/>
          <p:nvPr/>
        </p:nvSpPr>
        <p:spPr>
          <a:xfrm rot="16200000">
            <a:off x="19919594" y="6901203"/>
            <a:ext cx="1546928" cy="738664"/>
          </a:xfrm>
          <a:prstGeom prst="rect">
            <a:avLst/>
          </a:prstGeom>
          <a:noFill/>
        </p:spPr>
        <p:txBody>
          <a:bodyPr wrap="square" rtlCol="0">
            <a:spAutoFit/>
          </a:bodyPr>
          <a:lstStyle/>
          <a:p>
            <a:pPr algn="ctr"/>
            <a:r>
              <a:rPr lang="en-US" sz="2100" dirty="0"/>
              <a:t>Soil Moisture(%)</a:t>
            </a:r>
          </a:p>
        </p:txBody>
      </p:sp>
      <p:sp>
        <p:nvSpPr>
          <p:cNvPr id="46" name="TextBox 45"/>
          <p:cNvSpPr txBox="1"/>
          <p:nvPr/>
        </p:nvSpPr>
        <p:spPr>
          <a:xfrm rot="16200000">
            <a:off x="19699248" y="8189107"/>
            <a:ext cx="1978952" cy="738664"/>
          </a:xfrm>
          <a:prstGeom prst="rect">
            <a:avLst/>
          </a:prstGeom>
          <a:noFill/>
        </p:spPr>
        <p:txBody>
          <a:bodyPr wrap="square" rtlCol="0">
            <a:spAutoFit/>
          </a:bodyPr>
          <a:lstStyle/>
          <a:p>
            <a:pPr algn="ctr"/>
            <a:r>
              <a:rPr lang="en-US" sz="2100" dirty="0"/>
              <a:t>Temperature</a:t>
            </a:r>
          </a:p>
          <a:p>
            <a:pPr algn="ctr"/>
            <a:r>
              <a:rPr lang="en-US" sz="2100" dirty="0"/>
              <a:t>(˚C)</a:t>
            </a:r>
          </a:p>
        </p:txBody>
      </p:sp>
      <p:sp>
        <p:nvSpPr>
          <p:cNvPr id="7" name="TextBox 6"/>
          <p:cNvSpPr txBox="1"/>
          <p:nvPr/>
        </p:nvSpPr>
        <p:spPr>
          <a:xfrm rot="16200000">
            <a:off x="19649795" y="9703253"/>
            <a:ext cx="2082682" cy="738664"/>
          </a:xfrm>
          <a:prstGeom prst="rect">
            <a:avLst/>
          </a:prstGeom>
          <a:noFill/>
        </p:spPr>
        <p:txBody>
          <a:bodyPr wrap="square" rtlCol="0">
            <a:spAutoFit/>
          </a:bodyPr>
          <a:lstStyle/>
          <a:p>
            <a:pPr algn="ctr"/>
            <a:r>
              <a:rPr lang="en-US" sz="2100" dirty="0"/>
              <a:t>Temperature</a:t>
            </a:r>
          </a:p>
          <a:p>
            <a:pPr algn="ctr"/>
            <a:r>
              <a:rPr lang="en-US" sz="2100" dirty="0"/>
              <a:t>(˚C)</a:t>
            </a:r>
          </a:p>
        </p:txBody>
      </p:sp>
      <p:sp>
        <p:nvSpPr>
          <p:cNvPr id="47" name="TextBox 46"/>
          <p:cNvSpPr txBox="1"/>
          <p:nvPr/>
        </p:nvSpPr>
        <p:spPr>
          <a:xfrm rot="16200000">
            <a:off x="19896063" y="11161965"/>
            <a:ext cx="1574188" cy="738664"/>
          </a:xfrm>
          <a:prstGeom prst="rect">
            <a:avLst/>
          </a:prstGeom>
          <a:noFill/>
        </p:spPr>
        <p:txBody>
          <a:bodyPr wrap="square" rtlCol="0">
            <a:spAutoFit/>
          </a:bodyPr>
          <a:lstStyle/>
          <a:p>
            <a:pPr algn="ctr"/>
            <a:r>
              <a:rPr lang="en-US" sz="2100" dirty="0"/>
              <a:t>Wind Speed</a:t>
            </a:r>
          </a:p>
          <a:p>
            <a:pPr algn="ctr"/>
            <a:r>
              <a:rPr lang="en-US" sz="2100" dirty="0"/>
              <a:t>(m/s)</a:t>
            </a:r>
          </a:p>
        </p:txBody>
      </p:sp>
      <p:sp>
        <p:nvSpPr>
          <p:cNvPr id="52" name="TextBox 51"/>
          <p:cNvSpPr txBox="1"/>
          <p:nvPr/>
        </p:nvSpPr>
        <p:spPr>
          <a:xfrm rot="16200000">
            <a:off x="19751309" y="12484865"/>
            <a:ext cx="1861591" cy="738664"/>
          </a:xfrm>
          <a:prstGeom prst="rect">
            <a:avLst/>
          </a:prstGeom>
          <a:noFill/>
        </p:spPr>
        <p:txBody>
          <a:bodyPr wrap="square" rtlCol="0">
            <a:spAutoFit/>
          </a:bodyPr>
          <a:lstStyle/>
          <a:p>
            <a:pPr algn="ctr"/>
            <a:r>
              <a:rPr lang="en-US" sz="2100" dirty="0"/>
              <a:t>H</a:t>
            </a:r>
            <a:r>
              <a:rPr lang="en-US" sz="2100" baseline="-25000" dirty="0"/>
              <a:t>2</a:t>
            </a:r>
            <a:r>
              <a:rPr lang="en-US" sz="2100" dirty="0"/>
              <a:t>O </a:t>
            </a:r>
          </a:p>
          <a:p>
            <a:pPr algn="ctr"/>
            <a:r>
              <a:rPr lang="en-US" sz="2100" dirty="0"/>
              <a:t>Flux(m</a:t>
            </a:r>
            <a:r>
              <a:rPr lang="en-US" sz="2100" baseline="30000" dirty="0"/>
              <a:t>2</a:t>
            </a:r>
            <a:r>
              <a:rPr lang="en-US" sz="2100" dirty="0"/>
              <a:t>/s)</a:t>
            </a:r>
          </a:p>
        </p:txBody>
      </p:sp>
      <p:sp>
        <p:nvSpPr>
          <p:cNvPr id="54" name="TextBox 53"/>
          <p:cNvSpPr txBox="1"/>
          <p:nvPr/>
        </p:nvSpPr>
        <p:spPr>
          <a:xfrm rot="16200000">
            <a:off x="20061894" y="13951245"/>
            <a:ext cx="1542131" cy="415498"/>
          </a:xfrm>
          <a:prstGeom prst="rect">
            <a:avLst/>
          </a:prstGeom>
          <a:noFill/>
        </p:spPr>
        <p:txBody>
          <a:bodyPr wrap="square" rtlCol="0">
            <a:spAutoFit/>
          </a:bodyPr>
          <a:lstStyle/>
          <a:p>
            <a:r>
              <a:rPr lang="en-US" sz="2100" dirty="0"/>
              <a:t>Snow(mm)</a:t>
            </a:r>
          </a:p>
        </p:txBody>
      </p:sp>
      <p:sp>
        <p:nvSpPr>
          <p:cNvPr id="55" name="TextBox 54"/>
          <p:cNvSpPr txBox="1"/>
          <p:nvPr/>
        </p:nvSpPr>
        <p:spPr>
          <a:xfrm>
            <a:off x="21320810" y="5800226"/>
            <a:ext cx="842210" cy="400110"/>
          </a:xfrm>
          <a:prstGeom prst="rect">
            <a:avLst/>
          </a:prstGeom>
          <a:noFill/>
        </p:spPr>
        <p:txBody>
          <a:bodyPr wrap="square" rtlCol="0">
            <a:spAutoFit/>
          </a:bodyPr>
          <a:lstStyle/>
          <a:p>
            <a:r>
              <a:rPr lang="en-US" sz="2000" dirty="0"/>
              <a:t>a.</a:t>
            </a:r>
          </a:p>
        </p:txBody>
      </p:sp>
      <p:sp>
        <p:nvSpPr>
          <p:cNvPr id="79" name="TextBox 78"/>
          <p:cNvSpPr txBox="1"/>
          <p:nvPr/>
        </p:nvSpPr>
        <p:spPr>
          <a:xfrm>
            <a:off x="21345163" y="15794455"/>
            <a:ext cx="842210" cy="400110"/>
          </a:xfrm>
          <a:prstGeom prst="rect">
            <a:avLst/>
          </a:prstGeom>
          <a:noFill/>
        </p:spPr>
        <p:txBody>
          <a:bodyPr wrap="square" rtlCol="0">
            <a:spAutoFit/>
          </a:bodyPr>
          <a:lstStyle/>
          <a:p>
            <a:r>
              <a:rPr lang="en-US" sz="2000" dirty="0"/>
              <a:t>n.</a:t>
            </a:r>
          </a:p>
        </p:txBody>
      </p:sp>
      <p:sp>
        <p:nvSpPr>
          <p:cNvPr id="80" name="TextBox 79"/>
          <p:cNvSpPr txBox="1"/>
          <p:nvPr/>
        </p:nvSpPr>
        <p:spPr>
          <a:xfrm>
            <a:off x="27159268" y="12931222"/>
            <a:ext cx="842210" cy="400110"/>
          </a:xfrm>
          <a:prstGeom prst="rect">
            <a:avLst/>
          </a:prstGeom>
          <a:noFill/>
        </p:spPr>
        <p:txBody>
          <a:bodyPr wrap="square" rtlCol="0">
            <a:spAutoFit/>
          </a:bodyPr>
          <a:lstStyle/>
          <a:p>
            <a:r>
              <a:rPr lang="en-US" sz="2000" dirty="0"/>
              <a:t>l.</a:t>
            </a:r>
          </a:p>
        </p:txBody>
      </p:sp>
      <p:sp>
        <p:nvSpPr>
          <p:cNvPr id="82" name="TextBox 81"/>
          <p:cNvSpPr txBox="1"/>
          <p:nvPr/>
        </p:nvSpPr>
        <p:spPr>
          <a:xfrm>
            <a:off x="21337429" y="12923198"/>
            <a:ext cx="842210" cy="400110"/>
          </a:xfrm>
          <a:prstGeom prst="rect">
            <a:avLst/>
          </a:prstGeom>
          <a:noFill/>
        </p:spPr>
        <p:txBody>
          <a:bodyPr wrap="square" rtlCol="0">
            <a:spAutoFit/>
          </a:bodyPr>
          <a:lstStyle/>
          <a:p>
            <a:r>
              <a:rPr lang="en-US" sz="2000" dirty="0"/>
              <a:t>k.</a:t>
            </a:r>
          </a:p>
        </p:txBody>
      </p:sp>
      <p:sp>
        <p:nvSpPr>
          <p:cNvPr id="83" name="TextBox 82"/>
          <p:cNvSpPr txBox="1"/>
          <p:nvPr/>
        </p:nvSpPr>
        <p:spPr>
          <a:xfrm>
            <a:off x="27143801" y="11495169"/>
            <a:ext cx="842210" cy="400110"/>
          </a:xfrm>
          <a:prstGeom prst="rect">
            <a:avLst/>
          </a:prstGeom>
          <a:noFill/>
        </p:spPr>
        <p:txBody>
          <a:bodyPr wrap="square" rtlCol="0">
            <a:spAutoFit/>
          </a:bodyPr>
          <a:lstStyle/>
          <a:p>
            <a:r>
              <a:rPr lang="en-US" sz="2000" dirty="0"/>
              <a:t>j.</a:t>
            </a:r>
          </a:p>
        </p:txBody>
      </p:sp>
      <p:sp>
        <p:nvSpPr>
          <p:cNvPr id="84" name="TextBox 83"/>
          <p:cNvSpPr txBox="1"/>
          <p:nvPr/>
        </p:nvSpPr>
        <p:spPr>
          <a:xfrm>
            <a:off x="21345736" y="11503190"/>
            <a:ext cx="842210" cy="400110"/>
          </a:xfrm>
          <a:prstGeom prst="rect">
            <a:avLst/>
          </a:prstGeom>
          <a:noFill/>
        </p:spPr>
        <p:txBody>
          <a:bodyPr wrap="square" rtlCol="0">
            <a:spAutoFit/>
          </a:bodyPr>
          <a:lstStyle/>
          <a:p>
            <a:r>
              <a:rPr lang="en-US" sz="2000" dirty="0"/>
              <a:t>i.</a:t>
            </a:r>
          </a:p>
        </p:txBody>
      </p:sp>
      <p:sp>
        <p:nvSpPr>
          <p:cNvPr id="85" name="TextBox 84"/>
          <p:cNvSpPr txBox="1"/>
          <p:nvPr/>
        </p:nvSpPr>
        <p:spPr>
          <a:xfrm>
            <a:off x="27159845" y="10043359"/>
            <a:ext cx="842210" cy="400110"/>
          </a:xfrm>
          <a:prstGeom prst="rect">
            <a:avLst/>
          </a:prstGeom>
          <a:noFill/>
        </p:spPr>
        <p:txBody>
          <a:bodyPr wrap="square" rtlCol="0">
            <a:spAutoFit/>
          </a:bodyPr>
          <a:lstStyle/>
          <a:p>
            <a:r>
              <a:rPr lang="en-US" sz="2000" dirty="0"/>
              <a:t>h.</a:t>
            </a:r>
          </a:p>
        </p:txBody>
      </p:sp>
      <p:sp>
        <p:nvSpPr>
          <p:cNvPr id="86" name="TextBox 85"/>
          <p:cNvSpPr txBox="1"/>
          <p:nvPr/>
        </p:nvSpPr>
        <p:spPr>
          <a:xfrm>
            <a:off x="21336854" y="10083176"/>
            <a:ext cx="842210" cy="400110"/>
          </a:xfrm>
          <a:prstGeom prst="rect">
            <a:avLst/>
          </a:prstGeom>
          <a:noFill/>
        </p:spPr>
        <p:txBody>
          <a:bodyPr wrap="square" rtlCol="0">
            <a:spAutoFit/>
          </a:bodyPr>
          <a:lstStyle/>
          <a:p>
            <a:r>
              <a:rPr lang="en-US" sz="2000" dirty="0"/>
              <a:t>g.</a:t>
            </a:r>
          </a:p>
        </p:txBody>
      </p:sp>
      <p:sp>
        <p:nvSpPr>
          <p:cNvPr id="87" name="TextBox 86"/>
          <p:cNvSpPr txBox="1"/>
          <p:nvPr/>
        </p:nvSpPr>
        <p:spPr>
          <a:xfrm>
            <a:off x="27138170" y="8616533"/>
            <a:ext cx="842210" cy="400110"/>
          </a:xfrm>
          <a:prstGeom prst="rect">
            <a:avLst/>
          </a:prstGeom>
          <a:noFill/>
        </p:spPr>
        <p:txBody>
          <a:bodyPr wrap="square" rtlCol="0">
            <a:spAutoFit/>
          </a:bodyPr>
          <a:lstStyle/>
          <a:p>
            <a:r>
              <a:rPr lang="en-US" sz="2000" dirty="0"/>
              <a:t>f.</a:t>
            </a:r>
          </a:p>
        </p:txBody>
      </p:sp>
      <p:sp>
        <p:nvSpPr>
          <p:cNvPr id="88" name="TextBox 87"/>
          <p:cNvSpPr txBox="1"/>
          <p:nvPr/>
        </p:nvSpPr>
        <p:spPr>
          <a:xfrm>
            <a:off x="21336567" y="8623631"/>
            <a:ext cx="842210" cy="400110"/>
          </a:xfrm>
          <a:prstGeom prst="rect">
            <a:avLst/>
          </a:prstGeom>
          <a:noFill/>
        </p:spPr>
        <p:txBody>
          <a:bodyPr wrap="square" rtlCol="0">
            <a:spAutoFit/>
          </a:bodyPr>
          <a:lstStyle/>
          <a:p>
            <a:r>
              <a:rPr lang="en-US" sz="2000" dirty="0"/>
              <a:t>e.</a:t>
            </a:r>
          </a:p>
        </p:txBody>
      </p:sp>
      <p:sp>
        <p:nvSpPr>
          <p:cNvPr id="92" name="TextBox 91"/>
          <p:cNvSpPr txBox="1"/>
          <p:nvPr/>
        </p:nvSpPr>
        <p:spPr>
          <a:xfrm>
            <a:off x="27160994" y="7187870"/>
            <a:ext cx="842210" cy="400110"/>
          </a:xfrm>
          <a:prstGeom prst="rect">
            <a:avLst/>
          </a:prstGeom>
          <a:noFill/>
        </p:spPr>
        <p:txBody>
          <a:bodyPr wrap="square" rtlCol="0">
            <a:spAutoFit/>
          </a:bodyPr>
          <a:lstStyle/>
          <a:p>
            <a:r>
              <a:rPr lang="en-US" sz="2000" dirty="0"/>
              <a:t>d.</a:t>
            </a:r>
          </a:p>
        </p:txBody>
      </p:sp>
      <p:sp>
        <p:nvSpPr>
          <p:cNvPr id="97" name="TextBox 96"/>
          <p:cNvSpPr txBox="1"/>
          <p:nvPr/>
        </p:nvSpPr>
        <p:spPr>
          <a:xfrm>
            <a:off x="27144383" y="5760124"/>
            <a:ext cx="842210" cy="400110"/>
          </a:xfrm>
          <a:prstGeom prst="rect">
            <a:avLst/>
          </a:prstGeom>
          <a:noFill/>
        </p:spPr>
        <p:txBody>
          <a:bodyPr wrap="square" rtlCol="0">
            <a:spAutoFit/>
          </a:bodyPr>
          <a:lstStyle/>
          <a:p>
            <a:r>
              <a:rPr lang="en-US" sz="2000" dirty="0"/>
              <a:t>b.</a:t>
            </a:r>
          </a:p>
        </p:txBody>
      </p:sp>
      <p:sp>
        <p:nvSpPr>
          <p:cNvPr id="98" name="TextBox 97"/>
          <p:cNvSpPr txBox="1"/>
          <p:nvPr/>
        </p:nvSpPr>
        <p:spPr>
          <a:xfrm>
            <a:off x="21329984" y="7211935"/>
            <a:ext cx="842210" cy="400110"/>
          </a:xfrm>
          <a:prstGeom prst="rect">
            <a:avLst/>
          </a:prstGeom>
          <a:noFill/>
        </p:spPr>
        <p:txBody>
          <a:bodyPr wrap="square" rtlCol="0">
            <a:spAutoFit/>
          </a:bodyPr>
          <a:lstStyle/>
          <a:p>
            <a:r>
              <a:rPr lang="en-US" sz="2000" dirty="0"/>
              <a:t>c.</a:t>
            </a:r>
          </a:p>
        </p:txBody>
      </p:sp>
      <p:sp>
        <p:nvSpPr>
          <p:cNvPr id="99" name="TextBox 98"/>
          <p:cNvSpPr txBox="1"/>
          <p:nvPr/>
        </p:nvSpPr>
        <p:spPr>
          <a:xfrm>
            <a:off x="21337136" y="14366703"/>
            <a:ext cx="842210" cy="400110"/>
          </a:xfrm>
          <a:prstGeom prst="rect">
            <a:avLst/>
          </a:prstGeom>
          <a:noFill/>
        </p:spPr>
        <p:txBody>
          <a:bodyPr wrap="square" rtlCol="0">
            <a:spAutoFit/>
          </a:bodyPr>
          <a:lstStyle/>
          <a:p>
            <a:r>
              <a:rPr lang="en-US" sz="2000" dirty="0"/>
              <a:t>m.</a:t>
            </a:r>
          </a:p>
        </p:txBody>
      </p:sp>
      <p:pic>
        <p:nvPicPr>
          <p:cNvPr id="57" name="Picture 56"/>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val="0"/>
              </a:ext>
            </a:extLst>
          </a:blip>
          <a:stretch>
            <a:fillRect/>
          </a:stretch>
        </p:blipFill>
        <p:spPr>
          <a:xfrm>
            <a:off x="20649734" y="16888131"/>
            <a:ext cx="19125728" cy="4493492"/>
          </a:xfrm>
          <a:prstGeom prst="rect">
            <a:avLst/>
          </a:prstGeom>
        </p:spPr>
      </p:pic>
      <p:sp>
        <p:nvSpPr>
          <p:cNvPr id="58" name="TextBox 57"/>
          <p:cNvSpPr txBox="1"/>
          <p:nvPr/>
        </p:nvSpPr>
        <p:spPr>
          <a:xfrm rot="16200000">
            <a:off x="32421716" y="18621411"/>
            <a:ext cx="2579626" cy="415498"/>
          </a:xfrm>
          <a:prstGeom prst="rect">
            <a:avLst/>
          </a:prstGeom>
          <a:noFill/>
        </p:spPr>
        <p:txBody>
          <a:bodyPr wrap="square" rtlCol="0">
            <a:spAutoFit/>
          </a:bodyPr>
          <a:lstStyle/>
          <a:p>
            <a:r>
              <a:rPr lang="en-US" sz="2100" dirty="0"/>
              <a:t>Snow Density(kg/m</a:t>
            </a:r>
            <a:r>
              <a:rPr lang="en-US" sz="2100" baseline="30000" dirty="0"/>
              <a:t>3</a:t>
            </a:r>
            <a:r>
              <a:rPr lang="en-US" sz="2100" dirty="0"/>
              <a:t>)</a:t>
            </a:r>
          </a:p>
        </p:txBody>
      </p:sp>
      <p:sp>
        <p:nvSpPr>
          <p:cNvPr id="100" name="TextBox 99"/>
          <p:cNvSpPr txBox="1"/>
          <p:nvPr/>
        </p:nvSpPr>
        <p:spPr>
          <a:xfrm rot="16200000">
            <a:off x="25932684" y="18649969"/>
            <a:ext cx="2579626" cy="415498"/>
          </a:xfrm>
          <a:prstGeom prst="rect">
            <a:avLst/>
          </a:prstGeom>
          <a:noFill/>
        </p:spPr>
        <p:txBody>
          <a:bodyPr wrap="square" rtlCol="0">
            <a:spAutoFit/>
          </a:bodyPr>
          <a:lstStyle/>
          <a:p>
            <a:r>
              <a:rPr lang="en-US" sz="2100" dirty="0"/>
              <a:t>Snow Density(kg/m</a:t>
            </a:r>
            <a:r>
              <a:rPr lang="en-US" sz="2100" baseline="30000" dirty="0"/>
              <a:t>3</a:t>
            </a:r>
            <a:r>
              <a:rPr lang="en-US" sz="2100" dirty="0"/>
              <a:t>)</a:t>
            </a:r>
          </a:p>
        </p:txBody>
      </p:sp>
      <p:sp>
        <p:nvSpPr>
          <p:cNvPr id="102" name="TextBox 101"/>
          <p:cNvSpPr txBox="1"/>
          <p:nvPr/>
        </p:nvSpPr>
        <p:spPr>
          <a:xfrm rot="16200000">
            <a:off x="19421338" y="18618672"/>
            <a:ext cx="2579626" cy="415498"/>
          </a:xfrm>
          <a:prstGeom prst="rect">
            <a:avLst/>
          </a:prstGeom>
          <a:noFill/>
        </p:spPr>
        <p:txBody>
          <a:bodyPr wrap="square" rtlCol="0">
            <a:spAutoFit/>
          </a:bodyPr>
          <a:lstStyle/>
          <a:p>
            <a:r>
              <a:rPr lang="en-US" sz="2100" dirty="0"/>
              <a:t>Snow Density(kg/m</a:t>
            </a:r>
            <a:r>
              <a:rPr lang="en-US" sz="2100" baseline="30000" dirty="0"/>
              <a:t>3</a:t>
            </a:r>
            <a:r>
              <a:rPr lang="en-US" sz="2100" dirty="0"/>
              <a:t>)</a:t>
            </a:r>
          </a:p>
        </p:txBody>
      </p:sp>
      <p:sp>
        <p:nvSpPr>
          <p:cNvPr id="108" name="TextBox 107"/>
          <p:cNvSpPr txBox="1"/>
          <p:nvPr/>
        </p:nvSpPr>
        <p:spPr>
          <a:xfrm>
            <a:off x="35941781" y="21195407"/>
            <a:ext cx="2239989" cy="415498"/>
          </a:xfrm>
          <a:prstGeom prst="rect">
            <a:avLst/>
          </a:prstGeom>
          <a:noFill/>
        </p:spPr>
        <p:txBody>
          <a:bodyPr wrap="square" rtlCol="0">
            <a:spAutoFit/>
          </a:bodyPr>
          <a:lstStyle/>
          <a:p>
            <a:r>
              <a:rPr lang="en-US" sz="2100" dirty="0"/>
              <a:t>Soil Moisture 3 (%)</a:t>
            </a:r>
          </a:p>
        </p:txBody>
      </p:sp>
      <p:sp>
        <p:nvSpPr>
          <p:cNvPr id="109" name="TextBox 108"/>
          <p:cNvSpPr txBox="1"/>
          <p:nvPr/>
        </p:nvSpPr>
        <p:spPr>
          <a:xfrm>
            <a:off x="22868858" y="21186449"/>
            <a:ext cx="2489017" cy="415498"/>
          </a:xfrm>
          <a:prstGeom prst="rect">
            <a:avLst/>
          </a:prstGeom>
          <a:noFill/>
        </p:spPr>
        <p:txBody>
          <a:bodyPr wrap="square" rtlCol="0">
            <a:spAutoFit/>
          </a:bodyPr>
          <a:lstStyle/>
          <a:p>
            <a:r>
              <a:rPr lang="en-US" sz="2100" dirty="0"/>
              <a:t>Soil Moisture 1 (%)</a:t>
            </a:r>
          </a:p>
        </p:txBody>
      </p:sp>
      <p:sp>
        <p:nvSpPr>
          <p:cNvPr id="110" name="TextBox 109"/>
          <p:cNvSpPr txBox="1"/>
          <p:nvPr/>
        </p:nvSpPr>
        <p:spPr>
          <a:xfrm>
            <a:off x="29243623" y="21159960"/>
            <a:ext cx="2492750" cy="415498"/>
          </a:xfrm>
          <a:prstGeom prst="rect">
            <a:avLst/>
          </a:prstGeom>
          <a:noFill/>
        </p:spPr>
        <p:txBody>
          <a:bodyPr wrap="square" rtlCol="0">
            <a:spAutoFit/>
          </a:bodyPr>
          <a:lstStyle/>
          <a:p>
            <a:r>
              <a:rPr lang="en-US" sz="2100" dirty="0"/>
              <a:t>Soil Moisture 2 (%)</a:t>
            </a:r>
          </a:p>
        </p:txBody>
      </p:sp>
      <p:sp>
        <p:nvSpPr>
          <p:cNvPr id="112" name="TextBox 111"/>
          <p:cNvSpPr txBox="1"/>
          <p:nvPr/>
        </p:nvSpPr>
        <p:spPr>
          <a:xfrm rot="16200000">
            <a:off x="30875054" y="7767171"/>
            <a:ext cx="3406221" cy="415498"/>
          </a:xfrm>
          <a:prstGeom prst="rect">
            <a:avLst/>
          </a:prstGeom>
          <a:noFill/>
        </p:spPr>
        <p:txBody>
          <a:bodyPr wrap="square" rtlCol="0">
            <a:spAutoFit/>
          </a:bodyPr>
          <a:lstStyle/>
          <a:p>
            <a:r>
              <a:rPr lang="en-US" sz="2100" dirty="0"/>
              <a:t>CO</a:t>
            </a:r>
            <a:r>
              <a:rPr lang="en-US" sz="2100" baseline="-25000" dirty="0"/>
              <a:t>2</a:t>
            </a:r>
            <a:r>
              <a:rPr lang="en-US" sz="2100" dirty="0"/>
              <a:t> Flux (m</a:t>
            </a:r>
            <a:r>
              <a:rPr lang="en-US" sz="2100" baseline="30000" dirty="0"/>
              <a:t>2</a:t>
            </a:r>
            <a:r>
              <a:rPr lang="en-US" sz="2100" dirty="0"/>
              <a:t>/s)</a:t>
            </a:r>
          </a:p>
        </p:txBody>
      </p:sp>
      <p:sp>
        <p:nvSpPr>
          <p:cNvPr id="59" name="TextBox 58"/>
          <p:cNvSpPr txBox="1"/>
          <p:nvPr/>
        </p:nvSpPr>
        <p:spPr>
          <a:xfrm>
            <a:off x="23949494" y="6767379"/>
            <a:ext cx="1770435" cy="646331"/>
          </a:xfrm>
          <a:prstGeom prst="rect">
            <a:avLst/>
          </a:prstGeom>
          <a:noFill/>
        </p:spPr>
        <p:txBody>
          <a:bodyPr wrap="square" rtlCol="0">
            <a:spAutoFit/>
          </a:bodyPr>
          <a:lstStyle/>
          <a:p>
            <a:r>
              <a:rPr lang="en-US" sz="1200" dirty="0"/>
              <a:t>1 (5cm depth)</a:t>
            </a:r>
          </a:p>
          <a:p>
            <a:r>
              <a:rPr lang="en-US" sz="1200" dirty="0"/>
              <a:t>2 (5cm depth)</a:t>
            </a:r>
          </a:p>
          <a:p>
            <a:r>
              <a:rPr lang="en-US" sz="1200" dirty="0"/>
              <a:t>3 (5 cm depth)</a:t>
            </a:r>
          </a:p>
        </p:txBody>
      </p:sp>
      <p:sp>
        <p:nvSpPr>
          <p:cNvPr id="113" name="TextBox 112"/>
          <p:cNvSpPr txBox="1"/>
          <p:nvPr/>
        </p:nvSpPr>
        <p:spPr>
          <a:xfrm>
            <a:off x="29968347" y="10071002"/>
            <a:ext cx="1770435" cy="461665"/>
          </a:xfrm>
          <a:prstGeom prst="rect">
            <a:avLst/>
          </a:prstGeom>
          <a:noFill/>
        </p:spPr>
        <p:txBody>
          <a:bodyPr wrap="square" rtlCol="0">
            <a:spAutoFit/>
          </a:bodyPr>
          <a:lstStyle/>
          <a:p>
            <a:r>
              <a:rPr lang="en-US" sz="1200" dirty="0"/>
              <a:t>Air </a:t>
            </a:r>
          </a:p>
          <a:p>
            <a:r>
              <a:rPr lang="en-US" sz="1200" dirty="0"/>
              <a:t>Surface</a:t>
            </a:r>
          </a:p>
        </p:txBody>
      </p:sp>
      <p:sp>
        <p:nvSpPr>
          <p:cNvPr id="114" name="TextBox 113"/>
          <p:cNvSpPr txBox="1"/>
          <p:nvPr/>
        </p:nvSpPr>
        <p:spPr>
          <a:xfrm>
            <a:off x="29802303" y="8203830"/>
            <a:ext cx="1770435" cy="646331"/>
          </a:xfrm>
          <a:prstGeom prst="rect">
            <a:avLst/>
          </a:prstGeom>
          <a:noFill/>
        </p:spPr>
        <p:txBody>
          <a:bodyPr wrap="square" rtlCol="0">
            <a:spAutoFit/>
          </a:bodyPr>
          <a:lstStyle/>
          <a:p>
            <a:r>
              <a:rPr lang="en-US" sz="1200" dirty="0"/>
              <a:t>1 (5cm depth)</a:t>
            </a:r>
          </a:p>
          <a:p>
            <a:r>
              <a:rPr lang="en-US" sz="1200" dirty="0"/>
              <a:t>2 (5cm depth)</a:t>
            </a:r>
          </a:p>
          <a:p>
            <a:r>
              <a:rPr lang="en-US" sz="1200" dirty="0"/>
              <a:t>3 (5 cm depth)</a:t>
            </a:r>
          </a:p>
        </p:txBody>
      </p:sp>
      <p:sp>
        <p:nvSpPr>
          <p:cNvPr id="115" name="TextBox 114"/>
          <p:cNvSpPr txBox="1"/>
          <p:nvPr/>
        </p:nvSpPr>
        <p:spPr>
          <a:xfrm>
            <a:off x="29977401" y="11102676"/>
            <a:ext cx="1770435" cy="461665"/>
          </a:xfrm>
          <a:prstGeom prst="rect">
            <a:avLst/>
          </a:prstGeom>
          <a:noFill/>
        </p:spPr>
        <p:txBody>
          <a:bodyPr wrap="square" rtlCol="0">
            <a:spAutoFit/>
          </a:bodyPr>
          <a:lstStyle/>
          <a:p>
            <a:r>
              <a:rPr lang="en-US" sz="1200" dirty="0"/>
              <a:t>Max </a:t>
            </a:r>
          </a:p>
          <a:p>
            <a:r>
              <a:rPr lang="en-US" sz="1200" dirty="0"/>
              <a:t>Average</a:t>
            </a:r>
          </a:p>
        </p:txBody>
      </p:sp>
      <p:sp>
        <p:nvSpPr>
          <p:cNvPr id="116" name="TextBox 115"/>
          <p:cNvSpPr txBox="1"/>
          <p:nvPr/>
        </p:nvSpPr>
        <p:spPr>
          <a:xfrm>
            <a:off x="22701512" y="14111206"/>
            <a:ext cx="1770435" cy="461665"/>
          </a:xfrm>
          <a:prstGeom prst="rect">
            <a:avLst/>
          </a:prstGeom>
          <a:noFill/>
        </p:spPr>
        <p:txBody>
          <a:bodyPr wrap="square" rtlCol="0">
            <a:spAutoFit/>
          </a:bodyPr>
          <a:lstStyle/>
          <a:p>
            <a:r>
              <a:rPr lang="en-US" sz="1200" dirty="0"/>
              <a:t>SWE</a:t>
            </a:r>
          </a:p>
          <a:p>
            <a:r>
              <a:rPr lang="en-US" sz="1200" dirty="0"/>
              <a:t>Depth</a:t>
            </a:r>
          </a:p>
        </p:txBody>
      </p:sp>
      <p:cxnSp>
        <p:nvCxnSpPr>
          <p:cNvPr id="62" name="Straight Connector 61"/>
          <p:cNvCxnSpPr/>
          <p:nvPr/>
        </p:nvCxnSpPr>
        <p:spPr>
          <a:xfrm flipH="1">
            <a:off x="22392170" y="14417746"/>
            <a:ext cx="350875" cy="0"/>
          </a:xfrm>
          <a:prstGeom prst="line">
            <a:avLst/>
          </a:prstGeom>
          <a:ln w="25400">
            <a:solidFill>
              <a:srgbClr val="AD8579"/>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22395714" y="14261805"/>
            <a:ext cx="350875" cy="0"/>
          </a:xfrm>
          <a:prstGeom prst="line">
            <a:avLst/>
          </a:prstGeom>
          <a:ln w="25400">
            <a:solidFill>
              <a:srgbClr val="3E585D"/>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29668410" y="11422900"/>
            <a:ext cx="350875" cy="0"/>
          </a:xfrm>
          <a:prstGeom prst="line">
            <a:avLst/>
          </a:prstGeom>
          <a:ln w="25400">
            <a:solidFill>
              <a:srgbClr val="AD8579"/>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29650686" y="11245697"/>
            <a:ext cx="350875" cy="0"/>
          </a:xfrm>
          <a:prstGeom prst="line">
            <a:avLst/>
          </a:prstGeom>
          <a:ln w="25400">
            <a:solidFill>
              <a:srgbClr val="3E585D"/>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29664857" y="10388003"/>
            <a:ext cx="350875" cy="0"/>
          </a:xfrm>
          <a:prstGeom prst="line">
            <a:avLst/>
          </a:prstGeom>
          <a:ln w="25400">
            <a:solidFill>
              <a:srgbClr val="3E585D"/>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29650682" y="10224965"/>
            <a:ext cx="350875" cy="0"/>
          </a:xfrm>
          <a:prstGeom prst="line">
            <a:avLst/>
          </a:prstGeom>
          <a:ln w="25400">
            <a:solidFill>
              <a:srgbClr val="AD8579"/>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29505364" y="8527309"/>
            <a:ext cx="350875" cy="0"/>
          </a:xfrm>
          <a:prstGeom prst="line">
            <a:avLst/>
          </a:prstGeom>
          <a:ln w="25400">
            <a:solidFill>
              <a:srgbClr val="AD8579"/>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29519539" y="8350095"/>
            <a:ext cx="350875" cy="0"/>
          </a:xfrm>
          <a:prstGeom prst="line">
            <a:avLst/>
          </a:prstGeom>
          <a:ln w="25400">
            <a:solidFill>
              <a:srgbClr val="3E585D"/>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29512446" y="8704518"/>
            <a:ext cx="350875" cy="0"/>
          </a:xfrm>
          <a:prstGeom prst="line">
            <a:avLst/>
          </a:prstGeom>
          <a:ln w="25400">
            <a:solidFill>
              <a:srgbClr val="D2D2A5"/>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23600732" y="6928873"/>
            <a:ext cx="350875" cy="0"/>
          </a:xfrm>
          <a:prstGeom prst="line">
            <a:avLst/>
          </a:prstGeom>
          <a:ln w="25400">
            <a:solidFill>
              <a:srgbClr val="3E585D"/>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23607822" y="7106089"/>
            <a:ext cx="350875" cy="0"/>
          </a:xfrm>
          <a:prstGeom prst="line">
            <a:avLst/>
          </a:prstGeom>
          <a:ln w="25400">
            <a:solidFill>
              <a:srgbClr val="AD8579"/>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23604270" y="7272663"/>
            <a:ext cx="350875" cy="0"/>
          </a:xfrm>
          <a:prstGeom prst="line">
            <a:avLst/>
          </a:prstGeom>
          <a:ln w="25400">
            <a:solidFill>
              <a:srgbClr val="D2D2A5"/>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1365850" y="16971899"/>
            <a:ext cx="2001357" cy="923330"/>
          </a:xfrm>
          <a:prstGeom prst="rect">
            <a:avLst/>
          </a:prstGeom>
          <a:noFill/>
        </p:spPr>
        <p:txBody>
          <a:bodyPr wrap="square" rtlCol="0">
            <a:spAutoFit/>
          </a:bodyPr>
          <a:lstStyle/>
          <a:p>
            <a:r>
              <a:rPr lang="en-US" dirty="0"/>
              <a:t>Theta Probe ML2x</a:t>
            </a:r>
          </a:p>
          <a:p>
            <a:r>
              <a:rPr lang="en-US" dirty="0"/>
              <a:t>r</a:t>
            </a:r>
            <a:r>
              <a:rPr lang="en-US" baseline="30000" dirty="0"/>
              <a:t>2</a:t>
            </a:r>
            <a:r>
              <a:rPr lang="en-US" dirty="0"/>
              <a:t> = 0.432</a:t>
            </a:r>
          </a:p>
          <a:p>
            <a:r>
              <a:rPr lang="en-US" dirty="0"/>
              <a:t>Depth = 5 cm</a:t>
            </a:r>
          </a:p>
        </p:txBody>
      </p:sp>
      <p:sp>
        <p:nvSpPr>
          <p:cNvPr id="133" name="TextBox 132"/>
          <p:cNvSpPr txBox="1"/>
          <p:nvPr/>
        </p:nvSpPr>
        <p:spPr>
          <a:xfrm>
            <a:off x="27893984" y="16961461"/>
            <a:ext cx="1962255" cy="923330"/>
          </a:xfrm>
          <a:prstGeom prst="rect">
            <a:avLst/>
          </a:prstGeom>
          <a:noFill/>
        </p:spPr>
        <p:txBody>
          <a:bodyPr wrap="square" rtlCol="0">
            <a:spAutoFit/>
          </a:bodyPr>
          <a:lstStyle/>
          <a:p>
            <a:r>
              <a:rPr lang="en-US" dirty="0"/>
              <a:t>Theta Probe ML2x</a:t>
            </a:r>
          </a:p>
          <a:p>
            <a:r>
              <a:rPr lang="en-US" dirty="0"/>
              <a:t>r</a:t>
            </a:r>
            <a:r>
              <a:rPr lang="en-US" baseline="30000" dirty="0"/>
              <a:t>2</a:t>
            </a:r>
            <a:r>
              <a:rPr lang="en-US" dirty="0"/>
              <a:t> = 0.570</a:t>
            </a:r>
          </a:p>
          <a:p>
            <a:r>
              <a:rPr lang="en-US" dirty="0"/>
              <a:t>Depth = 5 cm</a:t>
            </a:r>
          </a:p>
        </p:txBody>
      </p:sp>
      <p:sp>
        <p:nvSpPr>
          <p:cNvPr id="134" name="TextBox 133"/>
          <p:cNvSpPr txBox="1"/>
          <p:nvPr/>
        </p:nvSpPr>
        <p:spPr>
          <a:xfrm>
            <a:off x="34407504" y="16961461"/>
            <a:ext cx="2416469" cy="923330"/>
          </a:xfrm>
          <a:prstGeom prst="rect">
            <a:avLst/>
          </a:prstGeom>
          <a:noFill/>
        </p:spPr>
        <p:txBody>
          <a:bodyPr wrap="square" rtlCol="0">
            <a:spAutoFit/>
          </a:bodyPr>
          <a:lstStyle/>
          <a:p>
            <a:r>
              <a:rPr lang="en-US" dirty="0"/>
              <a:t>Steven’s Hydra Probe II</a:t>
            </a:r>
          </a:p>
          <a:p>
            <a:r>
              <a:rPr lang="en-US" dirty="0"/>
              <a:t>r</a:t>
            </a:r>
            <a:r>
              <a:rPr lang="en-US" baseline="30000" dirty="0"/>
              <a:t>2</a:t>
            </a:r>
            <a:r>
              <a:rPr lang="en-US" dirty="0"/>
              <a:t> = 0.698</a:t>
            </a:r>
          </a:p>
          <a:p>
            <a:r>
              <a:rPr lang="en-US" dirty="0"/>
              <a:t>Depth = 3 cm</a:t>
            </a:r>
          </a:p>
        </p:txBody>
      </p:sp>
      <p:cxnSp>
        <p:nvCxnSpPr>
          <p:cNvPr id="70" name="Straight Connector 69"/>
          <p:cNvCxnSpPr>
            <a:cxnSpLocks/>
          </p:cNvCxnSpPr>
          <p:nvPr/>
        </p:nvCxnSpPr>
        <p:spPr>
          <a:xfrm>
            <a:off x="33134617" y="10125706"/>
            <a:ext cx="6309360" cy="11542"/>
          </a:xfrm>
          <a:prstGeom prst="line">
            <a:avLst/>
          </a:prstGeom>
        </p:spPr>
        <p:style>
          <a:lnRef idx="1">
            <a:schemeClr val="dk1"/>
          </a:lnRef>
          <a:fillRef idx="0">
            <a:schemeClr val="dk1"/>
          </a:fillRef>
          <a:effectRef idx="0">
            <a:schemeClr val="dk1"/>
          </a:effectRef>
          <a:fontRef idx="minor">
            <a:schemeClr val="tx1"/>
          </a:fontRef>
        </p:style>
      </p:cxnSp>
      <p:sp>
        <p:nvSpPr>
          <p:cNvPr id="72" name="Rectangle 71"/>
          <p:cNvSpPr/>
          <p:nvPr/>
        </p:nvSpPr>
        <p:spPr>
          <a:xfrm>
            <a:off x="11480800" y="18389600"/>
            <a:ext cx="2482169" cy="2179223"/>
          </a:xfrm>
          <a:prstGeom prst="rect">
            <a:avLst/>
          </a:prstGeom>
          <a:no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2423621" y="19002367"/>
            <a:ext cx="751533" cy="71145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p:cNvCxnSpPr/>
          <p:nvPr/>
        </p:nvCxnSpPr>
        <p:spPr>
          <a:xfrm flipV="1">
            <a:off x="12423621" y="18994056"/>
            <a:ext cx="751533" cy="71145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423621" y="18994059"/>
            <a:ext cx="751533" cy="71145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12423621" y="19717789"/>
            <a:ext cx="756900" cy="415498"/>
          </a:xfrm>
          <a:prstGeom prst="rect">
            <a:avLst/>
          </a:prstGeom>
          <a:noFill/>
        </p:spPr>
        <p:txBody>
          <a:bodyPr wrap="square" rtlCol="0">
            <a:spAutoFit/>
          </a:bodyPr>
          <a:lstStyle/>
          <a:p>
            <a:pPr algn="ctr"/>
            <a:r>
              <a:rPr lang="en-US" sz="2100" dirty="0"/>
              <a:t>SM1</a:t>
            </a:r>
          </a:p>
        </p:txBody>
      </p:sp>
      <p:sp>
        <p:nvSpPr>
          <p:cNvPr id="136" name="TextBox 135"/>
          <p:cNvSpPr txBox="1"/>
          <p:nvPr/>
        </p:nvSpPr>
        <p:spPr>
          <a:xfrm>
            <a:off x="11675475" y="19171912"/>
            <a:ext cx="751357" cy="415498"/>
          </a:xfrm>
          <a:prstGeom prst="rect">
            <a:avLst/>
          </a:prstGeom>
          <a:noFill/>
        </p:spPr>
        <p:txBody>
          <a:bodyPr wrap="square" rtlCol="0">
            <a:spAutoFit/>
          </a:bodyPr>
          <a:lstStyle/>
          <a:p>
            <a:pPr algn="ctr"/>
            <a:r>
              <a:rPr lang="en-US" sz="2100" dirty="0"/>
              <a:t>SM2</a:t>
            </a:r>
          </a:p>
        </p:txBody>
      </p:sp>
      <p:sp>
        <p:nvSpPr>
          <p:cNvPr id="137" name="TextBox 136"/>
          <p:cNvSpPr txBox="1"/>
          <p:nvPr/>
        </p:nvSpPr>
        <p:spPr>
          <a:xfrm>
            <a:off x="12426391" y="18576168"/>
            <a:ext cx="751357" cy="415498"/>
          </a:xfrm>
          <a:prstGeom prst="rect">
            <a:avLst/>
          </a:prstGeom>
          <a:noFill/>
        </p:spPr>
        <p:txBody>
          <a:bodyPr wrap="square" rtlCol="0">
            <a:spAutoFit/>
          </a:bodyPr>
          <a:lstStyle/>
          <a:p>
            <a:pPr algn="ctr"/>
            <a:r>
              <a:rPr lang="en-US" sz="2100" dirty="0"/>
              <a:t>SM3</a:t>
            </a:r>
          </a:p>
        </p:txBody>
      </p:sp>
      <p:sp>
        <p:nvSpPr>
          <p:cNvPr id="95" name="Oval 94"/>
          <p:cNvSpPr/>
          <p:nvPr/>
        </p:nvSpPr>
        <p:spPr>
          <a:xfrm>
            <a:off x="13449371" y="20147531"/>
            <a:ext cx="352324" cy="351654"/>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Connector 134"/>
          <p:cNvCxnSpPr>
            <a:stCxn id="95" idx="3"/>
            <a:endCxn id="95" idx="7"/>
          </p:cNvCxnSpPr>
          <p:nvPr/>
        </p:nvCxnSpPr>
        <p:spPr>
          <a:xfrm flipV="1">
            <a:off x="13500968" y="20199030"/>
            <a:ext cx="249130" cy="24865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95" idx="1"/>
            <a:endCxn id="95" idx="5"/>
          </p:cNvCxnSpPr>
          <p:nvPr/>
        </p:nvCxnSpPr>
        <p:spPr>
          <a:xfrm>
            <a:off x="13500968" y="20199030"/>
            <a:ext cx="249130" cy="24865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12625899" y="20111257"/>
            <a:ext cx="912608" cy="415498"/>
          </a:xfrm>
          <a:prstGeom prst="rect">
            <a:avLst/>
          </a:prstGeom>
          <a:noFill/>
        </p:spPr>
        <p:txBody>
          <a:bodyPr wrap="square" rtlCol="0">
            <a:spAutoFit/>
          </a:bodyPr>
          <a:lstStyle/>
          <a:p>
            <a:pPr algn="ctr"/>
            <a:r>
              <a:rPr lang="en-US" sz="2100" dirty="0"/>
              <a:t>SNOW</a:t>
            </a:r>
          </a:p>
        </p:txBody>
      </p:sp>
      <p:sp>
        <p:nvSpPr>
          <p:cNvPr id="145" name="Freeform: Shape 144"/>
          <p:cNvSpPr/>
          <p:nvPr/>
        </p:nvSpPr>
        <p:spPr>
          <a:xfrm>
            <a:off x="12901353" y="19708564"/>
            <a:ext cx="327081" cy="848811"/>
          </a:xfrm>
          <a:custGeom>
            <a:avLst/>
            <a:gdLst>
              <a:gd name="connsiteX0" fmla="*/ 0 w 327081"/>
              <a:gd name="connsiteY0" fmla="*/ 848811 h 848811"/>
              <a:gd name="connsiteX1" fmla="*/ 199505 w 327081"/>
              <a:gd name="connsiteY1" fmla="*/ 549552 h 848811"/>
              <a:gd name="connsiteX2" fmla="*/ 315883 w 327081"/>
              <a:gd name="connsiteY2" fmla="*/ 50789 h 848811"/>
              <a:gd name="connsiteX3" fmla="*/ 315883 w 327081"/>
              <a:gd name="connsiteY3" fmla="*/ 42476 h 848811"/>
            </a:gdLst>
            <a:ahLst/>
            <a:cxnLst>
              <a:cxn ang="0">
                <a:pos x="connsiteX0" y="connsiteY0"/>
              </a:cxn>
              <a:cxn ang="0">
                <a:pos x="connsiteX1" y="connsiteY1"/>
              </a:cxn>
              <a:cxn ang="0">
                <a:pos x="connsiteX2" y="connsiteY2"/>
              </a:cxn>
              <a:cxn ang="0">
                <a:pos x="connsiteX3" y="connsiteY3"/>
              </a:cxn>
            </a:cxnLst>
            <a:rect l="l" t="t" r="r" b="b"/>
            <a:pathLst>
              <a:path w="327081" h="848811">
                <a:moveTo>
                  <a:pt x="0" y="848811"/>
                </a:moveTo>
                <a:cubicBezTo>
                  <a:pt x="73429" y="765683"/>
                  <a:pt x="146858" y="682556"/>
                  <a:pt x="199505" y="549552"/>
                </a:cubicBezTo>
                <a:cubicBezTo>
                  <a:pt x="252152" y="416548"/>
                  <a:pt x="296487" y="135302"/>
                  <a:pt x="315883" y="50789"/>
                </a:cubicBezTo>
                <a:cubicBezTo>
                  <a:pt x="335279" y="-33724"/>
                  <a:pt x="325581" y="4376"/>
                  <a:pt x="315883" y="4247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p:cNvSpPr/>
          <p:nvPr/>
        </p:nvSpPr>
        <p:spPr>
          <a:xfrm>
            <a:off x="13028814" y="19728630"/>
            <a:ext cx="259283" cy="814891"/>
          </a:xfrm>
          <a:custGeom>
            <a:avLst/>
            <a:gdLst>
              <a:gd name="connsiteX0" fmla="*/ 0 w 327081"/>
              <a:gd name="connsiteY0" fmla="*/ 848811 h 848811"/>
              <a:gd name="connsiteX1" fmla="*/ 199505 w 327081"/>
              <a:gd name="connsiteY1" fmla="*/ 549552 h 848811"/>
              <a:gd name="connsiteX2" fmla="*/ 315883 w 327081"/>
              <a:gd name="connsiteY2" fmla="*/ 50789 h 848811"/>
              <a:gd name="connsiteX3" fmla="*/ 315883 w 327081"/>
              <a:gd name="connsiteY3" fmla="*/ 42476 h 848811"/>
            </a:gdLst>
            <a:ahLst/>
            <a:cxnLst>
              <a:cxn ang="0">
                <a:pos x="connsiteX0" y="connsiteY0"/>
              </a:cxn>
              <a:cxn ang="0">
                <a:pos x="connsiteX1" y="connsiteY1"/>
              </a:cxn>
              <a:cxn ang="0">
                <a:pos x="connsiteX2" y="connsiteY2"/>
              </a:cxn>
              <a:cxn ang="0">
                <a:pos x="connsiteX3" y="connsiteY3"/>
              </a:cxn>
            </a:cxnLst>
            <a:rect l="l" t="t" r="r" b="b"/>
            <a:pathLst>
              <a:path w="327081" h="848811">
                <a:moveTo>
                  <a:pt x="0" y="848811"/>
                </a:moveTo>
                <a:cubicBezTo>
                  <a:pt x="73429" y="765683"/>
                  <a:pt x="146858" y="682556"/>
                  <a:pt x="199505" y="549552"/>
                </a:cubicBezTo>
                <a:cubicBezTo>
                  <a:pt x="252152" y="416548"/>
                  <a:pt x="296487" y="135302"/>
                  <a:pt x="315883" y="50789"/>
                </a:cubicBezTo>
                <a:cubicBezTo>
                  <a:pt x="335279" y="-33724"/>
                  <a:pt x="325581" y="4376"/>
                  <a:pt x="315883" y="4247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p:cNvSpPr txBox="1"/>
          <p:nvPr/>
        </p:nvSpPr>
        <p:spPr>
          <a:xfrm>
            <a:off x="12843164" y="19128903"/>
            <a:ext cx="1195198" cy="415498"/>
          </a:xfrm>
          <a:prstGeom prst="rect">
            <a:avLst/>
          </a:prstGeom>
          <a:noFill/>
        </p:spPr>
        <p:txBody>
          <a:bodyPr wrap="square" rtlCol="0">
            <a:spAutoFit/>
          </a:bodyPr>
          <a:lstStyle/>
          <a:p>
            <a:r>
              <a:rPr lang="en-US" sz="2100" dirty="0"/>
              <a:t>TOWER</a:t>
            </a:r>
          </a:p>
        </p:txBody>
      </p:sp>
      <p:sp>
        <p:nvSpPr>
          <p:cNvPr id="147" name="TextBox 146"/>
          <p:cNvSpPr txBox="1"/>
          <p:nvPr/>
        </p:nvSpPr>
        <p:spPr>
          <a:xfrm>
            <a:off x="10956171" y="20697270"/>
            <a:ext cx="3710697" cy="769441"/>
          </a:xfrm>
          <a:prstGeom prst="rect">
            <a:avLst/>
          </a:prstGeom>
          <a:noFill/>
        </p:spPr>
        <p:txBody>
          <a:bodyPr wrap="square" rtlCol="0">
            <a:spAutoFit/>
          </a:bodyPr>
          <a:lstStyle/>
          <a:p>
            <a:pPr algn="ctr"/>
            <a:r>
              <a:rPr lang="en-US" sz="2200" dirty="0"/>
              <a:t>Soil Probes in relation to snow sampling and tower location.</a:t>
            </a:r>
          </a:p>
        </p:txBody>
      </p:sp>
    </p:spTree>
    <p:extLst>
      <p:ext uri="{BB962C8B-B14F-4D97-AF65-F5344CB8AC3E}">
        <p14:creationId xmlns:p14="http://schemas.microsoft.com/office/powerpoint/2010/main" val="1914216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2638</TotalTime>
  <Words>673</Words>
  <Application>Microsoft Office PowerPoint</Application>
  <PresentationFormat>Custom</PresentationFormat>
  <Paragraphs>134</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Cambria Math</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tel36@wildcats.unh.edu</dc:creator>
  <cp:lastModifiedBy>tel36@wildcats.unh.edu</cp:lastModifiedBy>
  <cp:revision>115</cp:revision>
  <dcterms:created xsi:type="dcterms:W3CDTF">2017-04-11T02:58:20Z</dcterms:created>
  <dcterms:modified xsi:type="dcterms:W3CDTF">2017-04-17T16:30:04Z</dcterms:modified>
</cp:coreProperties>
</file>