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86" autoAdjust="0"/>
  </p:normalViewPr>
  <p:slideViewPr>
    <p:cSldViewPr snapToGrid="0">
      <p:cViewPr>
        <p:scale>
          <a:sx n="25" d="100"/>
          <a:sy n="25" d="100"/>
        </p:scale>
        <p:origin x="-504" y="172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6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9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8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8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4266-30B2-6F49-A26C-BE9E08F2882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79F4-1D6E-E445-A13B-C4C4D52F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9682835" y="5337391"/>
            <a:ext cx="13927574" cy="27039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5890719" y="5418667"/>
            <a:ext cx="13140264" cy="26931245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26725" y="5527042"/>
            <a:ext cx="14725517" cy="2684949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42650" y="399768"/>
            <a:ext cx="26093418" cy="1920526"/>
          </a:xfrm>
          <a:prstGeom prst="rect">
            <a:avLst/>
          </a:prstGeom>
          <a:noFill/>
        </p:spPr>
        <p:txBody>
          <a:bodyPr wrap="none" lIns="438912" tIns="219456" rIns="438912" bIns="219456" rtlCol="0">
            <a:spAutoFit/>
          </a:bodyPr>
          <a:lstStyle/>
          <a:p>
            <a:pPr algn="ctr"/>
            <a:r>
              <a:rPr lang="en-US" sz="9600" b="1" dirty="0" smtClean="0">
                <a:latin typeface="Times"/>
                <a:cs typeface="Times"/>
              </a:rPr>
              <a:t>Real-Time </a:t>
            </a:r>
            <a:r>
              <a:rPr lang="en-US" sz="9600" b="1" dirty="0">
                <a:latin typeface="Times"/>
                <a:cs typeface="Times"/>
              </a:rPr>
              <a:t>Planning</a:t>
            </a:r>
            <a:r>
              <a:rPr lang="en-US" sz="9600" b="1" dirty="0" smtClean="0">
                <a:latin typeface="Times"/>
                <a:cs typeface="Times"/>
              </a:rPr>
              <a:t>: Does Fast Beat Thorough?</a:t>
            </a:r>
            <a:endParaRPr lang="en-US" sz="9600" b="1" dirty="0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1351" y="5645150"/>
            <a:ext cx="4702166" cy="1772794"/>
          </a:xfrm>
          <a:prstGeom prst="rect">
            <a:avLst/>
          </a:prstGeom>
          <a:noFill/>
        </p:spPr>
        <p:txBody>
          <a:bodyPr wrap="none" lIns="438912" tIns="219456" rIns="438912" bIns="219456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Problem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905" y="10560623"/>
            <a:ext cx="13806895" cy="216797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371600" indent="-1371600" algn="just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In applications like </a:t>
            </a:r>
            <a:r>
              <a:rPr lang="en-US" sz="6000" dirty="0">
                <a:latin typeface="Times"/>
                <a:cs typeface="Times"/>
              </a:rPr>
              <a:t>self-driving cars and </a:t>
            </a:r>
            <a:r>
              <a:rPr lang="en-US" sz="6000" dirty="0" smtClean="0">
                <a:latin typeface="Times"/>
                <a:cs typeface="Times"/>
              </a:rPr>
              <a:t>video games, we don’t want to wait for an entire plan: want to select the next action within a fixed deadline (in “real time”)</a:t>
            </a:r>
          </a:p>
          <a:p>
            <a:pPr marL="1371600" indent="-1371600" algn="just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Real-time planners must learn in order to avoid making the same mistake twice</a:t>
            </a:r>
            <a:r>
              <a:rPr lang="en-US" sz="6000" dirty="0" smtClean="0">
                <a:latin typeface="Times"/>
                <a:cs typeface="Times"/>
              </a:rPr>
              <a:t>.</a:t>
            </a:r>
          </a:p>
          <a:p>
            <a:pPr marL="1371600" indent="-1371600" algn="just">
              <a:buFont typeface="Arial"/>
              <a:buChar char="•"/>
            </a:pPr>
            <a:endParaRPr lang="en-US" sz="6000" dirty="0" smtClean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 smtClean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 smtClean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 smtClean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 smtClean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000" dirty="0">
              <a:latin typeface="Times"/>
              <a:cs typeface="Times"/>
            </a:endParaRPr>
          </a:p>
          <a:p>
            <a:pPr marL="1371600" indent="-1371600" algn="just">
              <a:buFont typeface="Arial"/>
              <a:buChar char="•"/>
            </a:pPr>
            <a:r>
              <a:rPr lang="en-US" sz="6000" dirty="0">
                <a:latin typeface="Times"/>
                <a:cs typeface="Times"/>
              </a:rPr>
              <a:t>RTAA* takes less time to </a:t>
            </a:r>
            <a:r>
              <a:rPr lang="en-US" sz="6000" dirty="0" smtClean="0">
                <a:latin typeface="Times"/>
                <a:cs typeface="Times"/>
              </a:rPr>
              <a:t>learn than </a:t>
            </a:r>
            <a:r>
              <a:rPr lang="en-US" sz="6000" dirty="0">
                <a:latin typeface="Times"/>
                <a:cs typeface="Times"/>
              </a:rPr>
              <a:t>LSS-LRTA*, </a:t>
            </a:r>
            <a:r>
              <a:rPr lang="en-US" sz="6000" dirty="0" smtClean="0">
                <a:latin typeface="Times"/>
                <a:cs typeface="Times"/>
              </a:rPr>
              <a:t> but is less thorough.</a:t>
            </a:r>
          </a:p>
          <a:p>
            <a:pPr marL="1371600" indent="-1371600" algn="just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Previous work showed RTAA* outperforms LSS-LRTA* in mazes, but mazes are not representative of many real-world domains.</a:t>
            </a:r>
          </a:p>
          <a:p>
            <a:pPr marL="1371600" indent="-1371600">
              <a:buFont typeface="Arial"/>
              <a:buChar char="•"/>
            </a:pPr>
            <a:endParaRPr lang="en-US" sz="6000" dirty="0">
              <a:latin typeface="Times"/>
              <a:cs typeface="Time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295406" y="5651309"/>
            <a:ext cx="4333493" cy="1772794"/>
          </a:xfrm>
          <a:prstGeom prst="rect">
            <a:avLst/>
          </a:prstGeom>
          <a:noFill/>
        </p:spPr>
        <p:txBody>
          <a:bodyPr wrap="none" lIns="438912" tIns="219456" rIns="438912" bIns="219456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Method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975629" y="7339330"/>
            <a:ext cx="12380754" cy="413651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371600" indent="-1371600" algn="just">
              <a:buFont typeface="Arial"/>
              <a:buChar char="•"/>
            </a:pPr>
            <a:r>
              <a:rPr lang="en-US" sz="6000" dirty="0">
                <a:latin typeface="Times"/>
                <a:cs typeface="Times"/>
              </a:rPr>
              <a:t>Implement LSS-LRTA* and RTAA*</a:t>
            </a:r>
          </a:p>
          <a:p>
            <a:pPr marL="1371600" indent="-1371600" algn="just">
              <a:buFont typeface="Arial"/>
              <a:buChar char="•"/>
            </a:pPr>
            <a:r>
              <a:rPr lang="en-US" sz="6000" dirty="0">
                <a:latin typeface="Times"/>
                <a:cs typeface="Times"/>
              </a:rPr>
              <a:t>Test over maze domain and other </a:t>
            </a:r>
            <a:r>
              <a:rPr lang="en-US" sz="6000" dirty="0" smtClean="0">
                <a:latin typeface="Times"/>
                <a:cs typeface="Times"/>
              </a:rPr>
              <a:t>domains. Example domains</a:t>
            </a:r>
            <a:r>
              <a:rPr lang="en-US" sz="6000" dirty="0" smtClean="0">
                <a:latin typeface="Times"/>
                <a:cs typeface="Times"/>
              </a:rPr>
              <a:t>:</a:t>
            </a:r>
            <a:endParaRPr lang="en-US" sz="6000" dirty="0">
              <a:latin typeface="Times"/>
              <a:cs typeface="Time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809535" y="5649096"/>
            <a:ext cx="9657307" cy="1772794"/>
          </a:xfrm>
          <a:prstGeom prst="rect">
            <a:avLst/>
          </a:prstGeom>
          <a:noFill/>
        </p:spPr>
        <p:txBody>
          <a:bodyPr wrap="none" lIns="438912" tIns="219456" rIns="438912" bIns="219456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Preliminary Results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678573" y="7528985"/>
            <a:ext cx="13196627" cy="690650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371600" indent="-1371600" algn="just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Our implementations of LSS-LRTA and RTAA* run using a maze domain were in </a:t>
            </a:r>
            <a:r>
              <a:rPr lang="en-US" sz="6000" dirty="0" smtClean="0">
                <a:latin typeface="Times"/>
                <a:cs typeface="Times"/>
              </a:rPr>
              <a:t>accord, </a:t>
            </a:r>
            <a:r>
              <a:rPr lang="en-US" sz="6000" dirty="0" smtClean="0">
                <a:latin typeface="Times"/>
                <a:cs typeface="Times"/>
              </a:rPr>
              <a:t>but many measures do not accord with the RTAA* paper. Our implementation uses known terrain, while the paper uses unknown terrain.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176843" y="1957737"/>
            <a:ext cx="17288251" cy="2874633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dirty="0" smtClean="0">
                <a:latin typeface="Times"/>
                <a:cs typeface="Times"/>
              </a:rPr>
              <a:t>Shane Kochvi</a:t>
            </a:r>
            <a:endParaRPr lang="en-US" sz="7200" dirty="0" smtClean="0">
              <a:latin typeface="Times"/>
              <a:cs typeface="Times"/>
            </a:endParaRPr>
          </a:p>
          <a:p>
            <a:pPr algn="ctr"/>
            <a:r>
              <a:rPr lang="en-US" sz="7200" dirty="0" smtClean="0">
                <a:latin typeface="Times"/>
                <a:cs typeface="Times"/>
              </a:rPr>
              <a:t>Advisor: Wheeler </a:t>
            </a:r>
            <a:r>
              <a:rPr lang="en-US" sz="7200" dirty="0" err="1" smtClean="0">
                <a:latin typeface="Times"/>
                <a:cs typeface="Times"/>
              </a:rPr>
              <a:t>Ruml</a:t>
            </a:r>
            <a:endParaRPr lang="en-US" sz="7200" dirty="0">
              <a:latin typeface="Times"/>
              <a:cs typeface="Time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068032" y="21133634"/>
            <a:ext cx="13111967" cy="12169485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ctr"/>
            <a:endParaRPr lang="en-US" sz="6700" dirty="0" smtClean="0">
              <a:latin typeface="Times"/>
              <a:cs typeface="Times"/>
            </a:endParaRPr>
          </a:p>
          <a:p>
            <a:pPr algn="ctr"/>
            <a:endParaRPr lang="en-US" sz="6700" dirty="0">
              <a:latin typeface="Times"/>
              <a:cs typeface="Times"/>
            </a:endParaRPr>
          </a:p>
          <a:p>
            <a:pPr algn="ctr"/>
            <a:endParaRPr lang="en-US" sz="6700" dirty="0" smtClean="0">
              <a:latin typeface="Times"/>
              <a:cs typeface="Times"/>
            </a:endParaRPr>
          </a:p>
          <a:p>
            <a:pPr algn="ctr"/>
            <a:endParaRPr lang="en-US" sz="6700" dirty="0" smtClean="0">
              <a:latin typeface="Times"/>
              <a:cs typeface="Times"/>
            </a:endParaRPr>
          </a:p>
          <a:p>
            <a:pPr algn="ctr"/>
            <a:endParaRPr lang="en-US" sz="6000" dirty="0" smtClean="0">
              <a:latin typeface="Times"/>
              <a:cs typeface="Times"/>
            </a:endParaRPr>
          </a:p>
          <a:p>
            <a:pPr algn="ctr"/>
            <a:r>
              <a:rPr lang="en-US" sz="6000" dirty="0" smtClean="0">
                <a:latin typeface="Times"/>
                <a:cs typeface="Times"/>
              </a:rPr>
              <a:t>Future </a:t>
            </a:r>
            <a:r>
              <a:rPr lang="en-US" sz="6000" dirty="0">
                <a:latin typeface="Times"/>
                <a:cs typeface="Times"/>
              </a:rPr>
              <a:t>Investigations	</a:t>
            </a:r>
            <a:endParaRPr lang="en-US" sz="6000" dirty="0" smtClean="0">
              <a:latin typeface="Times"/>
              <a:cs typeface="Times"/>
            </a:endParaRPr>
          </a:p>
          <a:p>
            <a:pPr marL="1371600" indent="-1371600" algn="just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Run experiments where searches are executed concurrently with action executions</a:t>
            </a:r>
            <a:endParaRPr lang="en-US" sz="6000" dirty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r>
              <a:rPr lang="en-US" sz="6000" dirty="0" smtClean="0">
                <a:latin typeface="Times"/>
                <a:cs typeface="Times"/>
              </a:rPr>
              <a:t>Run </a:t>
            </a:r>
            <a:r>
              <a:rPr lang="en-US" sz="6000" dirty="0">
                <a:latin typeface="Times"/>
                <a:cs typeface="Times"/>
              </a:rPr>
              <a:t>algorithms on more domains</a:t>
            </a:r>
          </a:p>
          <a:p>
            <a:pPr marL="1371600" indent="-1371600">
              <a:buFont typeface="Arial"/>
              <a:buChar char="•"/>
            </a:pPr>
            <a:endParaRPr lang="en-US" sz="6700" dirty="0">
              <a:latin typeface="Times"/>
              <a:cs typeface="Times"/>
            </a:endParaRPr>
          </a:p>
          <a:p>
            <a:pPr marL="1371600" indent="-1371600">
              <a:buFont typeface="Arial"/>
              <a:buChar char="•"/>
            </a:pPr>
            <a:endParaRPr lang="en-US" sz="6700" dirty="0">
              <a:latin typeface="Times"/>
              <a:cs typeface="Times"/>
            </a:endParaRPr>
          </a:p>
        </p:txBody>
      </p:sp>
      <p:pic>
        <p:nvPicPr>
          <p:cNvPr id="56" name="Picture 55" descr="Screen Shot 2017-04-13 at 12.01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4437" y="13456939"/>
            <a:ext cx="4604094" cy="4624199"/>
          </a:xfrm>
          <a:prstGeom prst="rect">
            <a:avLst/>
          </a:prstGeom>
        </p:spPr>
      </p:pic>
      <p:pic>
        <p:nvPicPr>
          <p:cNvPr id="57" name="Picture 56" descr="Mario_cli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20" y="7436997"/>
            <a:ext cx="5334000" cy="2971800"/>
          </a:xfrm>
          <a:prstGeom prst="rect">
            <a:avLst/>
          </a:prstGeom>
        </p:spPr>
      </p:pic>
      <p:pic>
        <p:nvPicPr>
          <p:cNvPr id="58" name="Picture 57" descr="car_cli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180" y="7652710"/>
            <a:ext cx="5976015" cy="2565619"/>
          </a:xfrm>
          <a:prstGeom prst="rect">
            <a:avLst/>
          </a:prstGeom>
        </p:spPr>
      </p:pic>
      <p:pic>
        <p:nvPicPr>
          <p:cNvPr id="60" name="Picture 59" descr="sliding_ti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330" y="19817241"/>
            <a:ext cx="4537703" cy="4537703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1364395" y="18006180"/>
            <a:ext cx="375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"/>
                <a:cs typeface="Times"/>
              </a:rPr>
              <a:t>Source: Koenig and </a:t>
            </a:r>
            <a:r>
              <a:rPr lang="en-US" sz="1800" i="1" dirty="0" err="1" smtClean="0">
                <a:latin typeface="Times"/>
                <a:cs typeface="Times"/>
              </a:rPr>
              <a:t>Likachev</a:t>
            </a:r>
            <a:r>
              <a:rPr lang="en-US" sz="1800" i="1" dirty="0" smtClean="0">
                <a:latin typeface="Times"/>
                <a:cs typeface="Times"/>
              </a:rPr>
              <a:t>, 2006</a:t>
            </a:r>
            <a:endParaRPr lang="en-US" sz="1800" i="1" dirty="0">
              <a:latin typeface="Times"/>
              <a:cs typeface="Time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999399" y="24198265"/>
            <a:ext cx="263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"/>
                <a:cs typeface="Times"/>
              </a:rPr>
              <a:t>Source: </a:t>
            </a:r>
            <a:r>
              <a:rPr lang="en-US" sz="1800" i="1" dirty="0" err="1" smtClean="0">
                <a:latin typeface="Times"/>
                <a:cs typeface="Times"/>
              </a:rPr>
              <a:t>Retroplanet.com</a:t>
            </a:r>
            <a:endParaRPr lang="en-US" sz="1800" i="1" dirty="0">
              <a:latin typeface="Times"/>
              <a:cs typeface="Time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128955" y="10274170"/>
            <a:ext cx="217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"/>
                <a:cs typeface="Times"/>
              </a:rPr>
              <a:t>Source: Irish Times</a:t>
            </a:r>
            <a:endParaRPr lang="en-US" sz="1800" i="1" dirty="0">
              <a:latin typeface="Times"/>
              <a:cs typeface="Time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91413" y="10483016"/>
            <a:ext cx="217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"/>
                <a:cs typeface="Times"/>
              </a:rPr>
              <a:t>Source: </a:t>
            </a:r>
            <a:r>
              <a:rPr lang="en-US" sz="1800" i="1" dirty="0" err="1">
                <a:latin typeface="Times"/>
                <a:cs typeface="Times"/>
              </a:rPr>
              <a:t>n</a:t>
            </a:r>
            <a:r>
              <a:rPr lang="en-US" sz="1800" i="1" dirty="0" err="1" smtClean="0">
                <a:latin typeface="Times"/>
                <a:cs typeface="Times"/>
              </a:rPr>
              <a:t>eogaf.com</a:t>
            </a:r>
            <a:endParaRPr lang="en-US" sz="1800" i="1" dirty="0">
              <a:latin typeface="Times"/>
              <a:cs typeface="Times"/>
            </a:endParaRPr>
          </a:p>
        </p:txBody>
      </p:sp>
      <p:pic>
        <p:nvPicPr>
          <p:cNvPr id="4" name="Picture 3" descr="Local_min.bmp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695" y="19897353"/>
            <a:ext cx="8075696" cy="4164913"/>
          </a:xfrm>
          <a:prstGeom prst="rect">
            <a:avLst/>
          </a:prstGeom>
        </p:spPr>
      </p:pic>
      <p:pic>
        <p:nvPicPr>
          <p:cNvPr id="5" name="Picture 4" descr="platform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593" y="25894906"/>
            <a:ext cx="4279900" cy="42799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420667" y="30107998"/>
            <a:ext cx="379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"/>
                <a:cs typeface="Times"/>
              </a:rPr>
              <a:t>Source: Burns, </a:t>
            </a:r>
            <a:r>
              <a:rPr lang="en-US" sz="1800" i="1" dirty="0" err="1" smtClean="0">
                <a:latin typeface="Times"/>
                <a:cs typeface="Times"/>
              </a:rPr>
              <a:t>Kiesel</a:t>
            </a:r>
            <a:r>
              <a:rPr lang="en-US" sz="1800" i="1" dirty="0" smtClean="0">
                <a:latin typeface="Times"/>
                <a:cs typeface="Times"/>
              </a:rPr>
              <a:t>, and </a:t>
            </a:r>
            <a:r>
              <a:rPr lang="en-US" sz="1800" i="1" dirty="0" err="1" smtClean="0">
                <a:latin typeface="Times"/>
                <a:cs typeface="Times"/>
              </a:rPr>
              <a:t>Ruml</a:t>
            </a:r>
            <a:endParaRPr lang="en-US" sz="1800" i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7599" y="12242801"/>
            <a:ext cx="2092715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00" dirty="0" smtClean="0">
                <a:latin typeface="Times"/>
                <a:cs typeface="Times"/>
              </a:rPr>
              <a:t>Maze</a:t>
            </a:r>
            <a:endParaRPr lang="en-US" sz="6700" dirty="0">
              <a:latin typeface="Times"/>
              <a:cs typeface="Time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134666" y="18677468"/>
            <a:ext cx="6726070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00" dirty="0" smtClean="0">
                <a:latin typeface="Times"/>
                <a:cs typeface="Times"/>
              </a:rPr>
              <a:t>Sliding Tile Puzzle</a:t>
            </a:r>
            <a:endParaRPr lang="en-US" sz="6700" dirty="0">
              <a:latin typeface="Times"/>
              <a:cs typeface="Time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90933" y="24688801"/>
            <a:ext cx="3858961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00" dirty="0" err="1" smtClean="0">
                <a:latin typeface="Times"/>
                <a:cs typeface="Times"/>
              </a:rPr>
              <a:t>Platformer</a:t>
            </a:r>
            <a:endParaRPr lang="en-US" sz="6700" dirty="0">
              <a:latin typeface="Times"/>
              <a:cs typeface="Times"/>
            </a:endParaRPr>
          </a:p>
        </p:txBody>
      </p:sp>
      <p:pic>
        <p:nvPicPr>
          <p:cNvPr id="2" name="Picture 1" descr="expansion.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9674" y="12897576"/>
            <a:ext cx="6860150" cy="8877841"/>
          </a:xfrm>
          <a:prstGeom prst="rect">
            <a:avLst/>
          </a:prstGeom>
        </p:spPr>
      </p:pic>
      <p:pic>
        <p:nvPicPr>
          <p:cNvPr id="6" name="Picture 5" descr="trajectory.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93377" y="18805768"/>
            <a:ext cx="6836461" cy="884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6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8376</TotalTime>
  <Words>211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Kochvi</dc:creator>
  <cp:lastModifiedBy>Shane Kochvi</cp:lastModifiedBy>
  <cp:revision>67</cp:revision>
  <dcterms:created xsi:type="dcterms:W3CDTF">2015-04-23T17:54:09Z</dcterms:created>
  <dcterms:modified xsi:type="dcterms:W3CDTF">2017-04-17T18:13:55Z</dcterms:modified>
</cp:coreProperties>
</file>