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7947600" cy="31089600"/>
  <p:notesSz cx="6858000" cy="9117013"/>
  <p:defaultTextStyle>
    <a:defPPr>
      <a:defRPr lang="en-US"/>
    </a:defPPr>
    <a:lvl1pPr algn="l" defTabSz="4257675" rtl="0" eaLnBrk="0" fontAlgn="base" hangingPunct="0">
      <a:spcBef>
        <a:spcPct val="0"/>
      </a:spcBef>
      <a:spcAft>
        <a:spcPct val="0"/>
      </a:spcAft>
      <a:defRPr sz="8400" kern="1200">
        <a:solidFill>
          <a:schemeClr val="tx1"/>
        </a:solidFill>
        <a:latin typeface="Arial" charset="0"/>
        <a:ea typeface="+mn-ea"/>
        <a:cs typeface="+mn-cs"/>
      </a:defRPr>
    </a:lvl1pPr>
    <a:lvl2pPr marL="2128838" indent="-1671638" algn="l" defTabSz="4257675" rtl="0" eaLnBrk="0" fontAlgn="base" hangingPunct="0">
      <a:spcBef>
        <a:spcPct val="0"/>
      </a:spcBef>
      <a:spcAft>
        <a:spcPct val="0"/>
      </a:spcAft>
      <a:defRPr sz="8400" kern="1200">
        <a:solidFill>
          <a:schemeClr val="tx1"/>
        </a:solidFill>
        <a:latin typeface="Arial" charset="0"/>
        <a:ea typeface="+mn-ea"/>
        <a:cs typeface="+mn-cs"/>
      </a:defRPr>
    </a:lvl2pPr>
    <a:lvl3pPr marL="4257675" indent="-3343275" algn="l" defTabSz="4257675" rtl="0" eaLnBrk="0" fontAlgn="base" hangingPunct="0">
      <a:spcBef>
        <a:spcPct val="0"/>
      </a:spcBef>
      <a:spcAft>
        <a:spcPct val="0"/>
      </a:spcAft>
      <a:defRPr sz="8400" kern="1200">
        <a:solidFill>
          <a:schemeClr val="tx1"/>
        </a:solidFill>
        <a:latin typeface="Arial" charset="0"/>
        <a:ea typeface="+mn-ea"/>
        <a:cs typeface="+mn-cs"/>
      </a:defRPr>
    </a:lvl3pPr>
    <a:lvl4pPr marL="6386513" indent="-5014913" algn="l" defTabSz="4257675" rtl="0" eaLnBrk="0" fontAlgn="base" hangingPunct="0">
      <a:spcBef>
        <a:spcPct val="0"/>
      </a:spcBef>
      <a:spcAft>
        <a:spcPct val="0"/>
      </a:spcAft>
      <a:defRPr sz="8400" kern="1200">
        <a:solidFill>
          <a:schemeClr val="tx1"/>
        </a:solidFill>
        <a:latin typeface="Arial" charset="0"/>
        <a:ea typeface="+mn-ea"/>
        <a:cs typeface="+mn-cs"/>
      </a:defRPr>
    </a:lvl4pPr>
    <a:lvl5pPr marL="8515350" indent="-6686550" algn="l" defTabSz="4257675" rtl="0" eaLnBrk="0" fontAlgn="base" hangingPunct="0">
      <a:spcBef>
        <a:spcPct val="0"/>
      </a:spcBef>
      <a:spcAft>
        <a:spcPct val="0"/>
      </a:spcAft>
      <a:defRPr sz="8400" kern="1200">
        <a:solidFill>
          <a:schemeClr val="tx1"/>
        </a:solidFill>
        <a:latin typeface="Arial" charset="0"/>
        <a:ea typeface="+mn-ea"/>
        <a:cs typeface="+mn-cs"/>
      </a:defRPr>
    </a:lvl5pPr>
    <a:lvl6pPr marL="2286000" algn="l" defTabSz="914400" rtl="0" eaLnBrk="1" latinLnBrk="0" hangingPunct="1">
      <a:defRPr sz="8400" kern="1200">
        <a:solidFill>
          <a:schemeClr val="tx1"/>
        </a:solidFill>
        <a:latin typeface="Arial" charset="0"/>
        <a:ea typeface="+mn-ea"/>
        <a:cs typeface="+mn-cs"/>
      </a:defRPr>
    </a:lvl6pPr>
    <a:lvl7pPr marL="2743200" algn="l" defTabSz="914400" rtl="0" eaLnBrk="1" latinLnBrk="0" hangingPunct="1">
      <a:defRPr sz="8400" kern="1200">
        <a:solidFill>
          <a:schemeClr val="tx1"/>
        </a:solidFill>
        <a:latin typeface="Arial" charset="0"/>
        <a:ea typeface="+mn-ea"/>
        <a:cs typeface="+mn-cs"/>
      </a:defRPr>
    </a:lvl7pPr>
    <a:lvl8pPr marL="3200400" algn="l" defTabSz="914400" rtl="0" eaLnBrk="1" latinLnBrk="0" hangingPunct="1">
      <a:defRPr sz="8400" kern="1200">
        <a:solidFill>
          <a:schemeClr val="tx1"/>
        </a:solidFill>
        <a:latin typeface="Arial" charset="0"/>
        <a:ea typeface="+mn-ea"/>
        <a:cs typeface="+mn-cs"/>
      </a:defRPr>
    </a:lvl8pPr>
    <a:lvl9pPr marL="3657600" algn="l" defTabSz="914400" rtl="0" eaLnBrk="1" latinLnBrk="0" hangingPunct="1">
      <a:defRPr sz="8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9792">
          <p15:clr>
            <a:srgbClr val="A4A3A4"/>
          </p15:clr>
        </p15:guide>
        <p15:guide id="2" pos="119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8812" autoAdjust="0"/>
  </p:normalViewPr>
  <p:slideViewPr>
    <p:cSldViewPr>
      <p:cViewPr>
        <p:scale>
          <a:sx n="100" d="100"/>
          <a:sy n="100" d="100"/>
        </p:scale>
        <p:origin x="17214" y="-240"/>
      </p:cViewPr>
      <p:guideLst>
        <p:guide orient="horz" pos="9792"/>
        <p:guide pos="119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D91E0C65-D143-4995-94B5-6AE41E21E004}" type="datetimeFigureOut">
              <a:rPr lang="en-US"/>
              <a:pPr>
                <a:defRPr/>
              </a:pPr>
              <a:t>4/17/2017</a:t>
            </a:fld>
            <a:endParaRPr lang="en-US"/>
          </a:p>
        </p:txBody>
      </p:sp>
      <p:sp>
        <p:nvSpPr>
          <p:cNvPr id="4" name="Slide Image Placeholder 3"/>
          <p:cNvSpPr>
            <a:spLocks noGrp="1" noRot="1" noChangeAspect="1"/>
          </p:cNvSpPr>
          <p:nvPr>
            <p:ph type="sldImg" idx="2"/>
          </p:nvPr>
        </p:nvSpPr>
        <p:spPr>
          <a:xfrm>
            <a:off x="1550988" y="1139825"/>
            <a:ext cx="3756025" cy="3076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87850"/>
            <a:ext cx="5486400" cy="358933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598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598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88FC643-743D-4BFB-878B-9F6F1E34D894}" type="slidenum">
              <a:rPr lang="en-US"/>
              <a:pPr/>
              <a:t>‹#›</a:t>
            </a:fld>
            <a:endParaRPr lang="en-US"/>
          </a:p>
        </p:txBody>
      </p:sp>
    </p:spTree>
    <p:extLst>
      <p:ext uri="{BB962C8B-B14F-4D97-AF65-F5344CB8AC3E}">
        <p14:creationId xmlns:p14="http://schemas.microsoft.com/office/powerpoint/2010/main" val="946382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p:cNvSpPr>
            <a:spLocks noGrp="1"/>
          </p:cNvSpPr>
          <p:nvPr>
            <p:ph type="sldNum" sz="quarter" idx="5"/>
          </p:nvPr>
        </p:nvSpPr>
        <p:spPr bwMode="auto">
          <a:noFill/>
          <a:ln>
            <a:miter lim="800000"/>
            <a:headEnd/>
            <a:tailEnd/>
          </a:ln>
        </p:spPr>
        <p:txBody>
          <a:bodyPr/>
          <a:lstStyle/>
          <a:p>
            <a:fld id="{3AE4639C-3058-42DF-8182-19870824C603}" type="slidenum">
              <a:rPr lang="en-US" altLang="en-US"/>
              <a:pPr/>
              <a:t>1</a:t>
            </a:fld>
            <a:endParaRPr lang="en-US" altLang="en-US"/>
          </a:p>
        </p:txBody>
      </p:sp>
    </p:spTree>
    <p:extLst>
      <p:ext uri="{BB962C8B-B14F-4D97-AF65-F5344CB8AC3E}">
        <p14:creationId xmlns:p14="http://schemas.microsoft.com/office/powerpoint/2010/main" val="356799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46070" y="9657931"/>
            <a:ext cx="32255460" cy="6664113"/>
          </a:xfrm>
        </p:spPr>
        <p:txBody>
          <a:bodyPr/>
          <a:lstStyle/>
          <a:p>
            <a:r>
              <a:rPr lang="en-US"/>
              <a:t>Click to edit Master title style</a:t>
            </a:r>
          </a:p>
        </p:txBody>
      </p:sp>
      <p:sp>
        <p:nvSpPr>
          <p:cNvPr id="3" name="Subtitle 2"/>
          <p:cNvSpPr>
            <a:spLocks noGrp="1"/>
          </p:cNvSpPr>
          <p:nvPr>
            <p:ph type="subTitle" idx="1"/>
          </p:nvPr>
        </p:nvSpPr>
        <p:spPr>
          <a:xfrm>
            <a:off x="5692140" y="17617440"/>
            <a:ext cx="26563320" cy="7945120"/>
          </a:xfrm>
        </p:spPr>
        <p:txBody>
          <a:bodyPr/>
          <a:lstStyle>
            <a:lvl1pPr marL="0" indent="0" algn="ctr">
              <a:buNone/>
              <a:defRPr>
                <a:solidFill>
                  <a:schemeClr val="tx1">
                    <a:tint val="75000"/>
                  </a:schemeClr>
                </a:solidFill>
              </a:defRPr>
            </a:lvl1pPr>
            <a:lvl2pPr marL="2129110" indent="0" algn="ctr">
              <a:buNone/>
              <a:defRPr>
                <a:solidFill>
                  <a:schemeClr val="tx1">
                    <a:tint val="75000"/>
                  </a:schemeClr>
                </a:solidFill>
              </a:defRPr>
            </a:lvl2pPr>
            <a:lvl3pPr marL="4258221" indent="0" algn="ctr">
              <a:buNone/>
              <a:defRPr>
                <a:solidFill>
                  <a:schemeClr val="tx1">
                    <a:tint val="75000"/>
                  </a:schemeClr>
                </a:solidFill>
              </a:defRPr>
            </a:lvl3pPr>
            <a:lvl4pPr marL="6387332" indent="0" algn="ctr">
              <a:buNone/>
              <a:defRPr>
                <a:solidFill>
                  <a:schemeClr val="tx1">
                    <a:tint val="75000"/>
                  </a:schemeClr>
                </a:solidFill>
              </a:defRPr>
            </a:lvl4pPr>
            <a:lvl5pPr marL="8516442" indent="0" algn="ctr">
              <a:buNone/>
              <a:defRPr>
                <a:solidFill>
                  <a:schemeClr val="tx1">
                    <a:tint val="75000"/>
                  </a:schemeClr>
                </a:solidFill>
              </a:defRPr>
            </a:lvl5pPr>
            <a:lvl6pPr marL="10645552" indent="0" algn="ctr">
              <a:buNone/>
              <a:defRPr>
                <a:solidFill>
                  <a:schemeClr val="tx1">
                    <a:tint val="75000"/>
                  </a:schemeClr>
                </a:solidFill>
              </a:defRPr>
            </a:lvl6pPr>
            <a:lvl7pPr marL="12774663" indent="0" algn="ctr">
              <a:buNone/>
              <a:defRPr>
                <a:solidFill>
                  <a:schemeClr val="tx1">
                    <a:tint val="75000"/>
                  </a:schemeClr>
                </a:solidFill>
              </a:defRPr>
            </a:lvl7pPr>
            <a:lvl8pPr marL="14903773" indent="0" algn="ctr">
              <a:buNone/>
              <a:defRPr>
                <a:solidFill>
                  <a:schemeClr val="tx1">
                    <a:tint val="75000"/>
                  </a:schemeClr>
                </a:solidFill>
              </a:defRPr>
            </a:lvl8pPr>
            <a:lvl9pPr marL="1703288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302495A-3B48-4C84-9F30-DF8DA1480C11}" type="datetimeFigureOut">
              <a:rPr lang="en-US"/>
              <a:pPr>
                <a:defRPr/>
              </a:pPr>
              <a:t>4/17/2017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7CF285-3FC0-4085-A53D-03FC337376F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D75D5FA-0C6E-4D55-AE63-B9A978E556DB}" type="datetimeFigureOut">
              <a:rPr lang="en-US"/>
              <a:pPr>
                <a:defRPr/>
              </a:pPr>
              <a:t>4/17/2017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E6D7C6E-9B49-468B-BD25-26700410ECA1}"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048040" y="5642189"/>
            <a:ext cx="34152840" cy="120256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89520" y="5642189"/>
            <a:ext cx="101826060" cy="12025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C5A3F0-683B-4A5E-95F2-88E37F49BDC6}" type="datetimeFigureOut">
              <a:rPr lang="en-US"/>
              <a:pPr>
                <a:defRPr/>
              </a:pPr>
              <a:t>4/17/2017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DCE350B-680C-4DAE-B861-9472B2338247}"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4BDC4CC-8B51-4917-8F44-56BF2D3B9AC0}" type="datetimeFigureOut">
              <a:rPr lang="en-US"/>
              <a:pPr>
                <a:defRPr/>
              </a:pPr>
              <a:t>4/17/2017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9373E4-811F-476A-827A-0E2163C25766}"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7599" y="19977949"/>
            <a:ext cx="32255460" cy="6174740"/>
          </a:xfrm>
        </p:spPr>
        <p:txBody>
          <a:bodyPr anchor="t"/>
          <a:lstStyle>
            <a:lvl1pPr algn="l">
              <a:defRPr sz="18600" b="1" cap="all"/>
            </a:lvl1pPr>
          </a:lstStyle>
          <a:p>
            <a:r>
              <a:rPr lang="en-US"/>
              <a:t>Click to edit Master title style</a:t>
            </a:r>
          </a:p>
        </p:txBody>
      </p:sp>
      <p:sp>
        <p:nvSpPr>
          <p:cNvPr id="3" name="Text Placeholder 2"/>
          <p:cNvSpPr>
            <a:spLocks noGrp="1"/>
          </p:cNvSpPr>
          <p:nvPr>
            <p:ph type="body" idx="1"/>
          </p:nvPr>
        </p:nvSpPr>
        <p:spPr>
          <a:xfrm>
            <a:off x="2997599" y="13177101"/>
            <a:ext cx="32255460" cy="6800848"/>
          </a:xfrm>
        </p:spPr>
        <p:txBody>
          <a:bodyPr anchor="b"/>
          <a:lstStyle>
            <a:lvl1pPr marL="0" indent="0">
              <a:buNone/>
              <a:defRPr sz="9400">
                <a:solidFill>
                  <a:schemeClr val="tx1">
                    <a:tint val="75000"/>
                  </a:schemeClr>
                </a:solidFill>
              </a:defRPr>
            </a:lvl1pPr>
            <a:lvl2pPr marL="2129110" indent="0">
              <a:buNone/>
              <a:defRPr sz="8400">
                <a:solidFill>
                  <a:schemeClr val="tx1">
                    <a:tint val="75000"/>
                  </a:schemeClr>
                </a:solidFill>
              </a:defRPr>
            </a:lvl2pPr>
            <a:lvl3pPr marL="4258221" indent="0">
              <a:buNone/>
              <a:defRPr sz="7500">
                <a:solidFill>
                  <a:schemeClr val="tx1">
                    <a:tint val="75000"/>
                  </a:schemeClr>
                </a:solidFill>
              </a:defRPr>
            </a:lvl3pPr>
            <a:lvl4pPr marL="6387332" indent="0">
              <a:buNone/>
              <a:defRPr sz="6500">
                <a:solidFill>
                  <a:schemeClr val="tx1">
                    <a:tint val="75000"/>
                  </a:schemeClr>
                </a:solidFill>
              </a:defRPr>
            </a:lvl4pPr>
            <a:lvl5pPr marL="8516442" indent="0">
              <a:buNone/>
              <a:defRPr sz="6500">
                <a:solidFill>
                  <a:schemeClr val="tx1">
                    <a:tint val="75000"/>
                  </a:schemeClr>
                </a:solidFill>
              </a:defRPr>
            </a:lvl5pPr>
            <a:lvl6pPr marL="10645552" indent="0">
              <a:buNone/>
              <a:defRPr sz="6500">
                <a:solidFill>
                  <a:schemeClr val="tx1">
                    <a:tint val="75000"/>
                  </a:schemeClr>
                </a:solidFill>
              </a:defRPr>
            </a:lvl6pPr>
            <a:lvl7pPr marL="12774663" indent="0">
              <a:buNone/>
              <a:defRPr sz="6500">
                <a:solidFill>
                  <a:schemeClr val="tx1">
                    <a:tint val="75000"/>
                  </a:schemeClr>
                </a:solidFill>
              </a:defRPr>
            </a:lvl7pPr>
            <a:lvl8pPr marL="14903773" indent="0">
              <a:buNone/>
              <a:defRPr sz="6500">
                <a:solidFill>
                  <a:schemeClr val="tx1">
                    <a:tint val="75000"/>
                  </a:schemeClr>
                </a:solidFill>
              </a:defRPr>
            </a:lvl8pPr>
            <a:lvl9pPr marL="17032884" indent="0">
              <a:buNone/>
              <a:defRPr sz="6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2019958-5478-46F1-8832-81A43575DE00}" type="datetimeFigureOut">
              <a:rPr lang="en-US"/>
              <a:pPr>
                <a:defRPr/>
              </a:pPr>
              <a:t>4/17/2017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4424CC-0588-4E64-A41D-ACD2D3E106A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89520" y="32888767"/>
            <a:ext cx="67989450" cy="93009720"/>
          </a:xfrm>
        </p:spPr>
        <p:txBody>
          <a:bodyPr/>
          <a:lstStyle>
            <a:lvl1pPr>
              <a:defRPr sz="13000"/>
            </a:lvl1pPr>
            <a:lvl2pPr>
              <a:defRPr sz="111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11430" y="32888767"/>
            <a:ext cx="67989450" cy="93009720"/>
          </a:xfrm>
        </p:spPr>
        <p:txBody>
          <a:bodyPr/>
          <a:lstStyle>
            <a:lvl1pPr>
              <a:defRPr sz="13000"/>
            </a:lvl1pPr>
            <a:lvl2pPr>
              <a:defRPr sz="111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6D57AAE-D93E-44F1-9D76-4A5084A944CA}" type="datetimeFigureOut">
              <a:rPr lang="en-US"/>
              <a:pPr>
                <a:defRPr/>
              </a:pPr>
              <a:t>4/17/2017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C8BA306-6657-4BB2-AEA4-C27D9B827AE3}"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7380" y="1245025"/>
            <a:ext cx="34152840" cy="518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97380" y="6959179"/>
            <a:ext cx="16766780" cy="2900255"/>
          </a:xfrm>
        </p:spPr>
        <p:txBody>
          <a:bodyPr anchor="b"/>
          <a:lstStyle>
            <a:lvl1pPr marL="0" indent="0">
              <a:buNone/>
              <a:defRPr sz="11100" b="1"/>
            </a:lvl1pPr>
            <a:lvl2pPr marL="2129110" indent="0">
              <a:buNone/>
              <a:defRPr sz="9400" b="1"/>
            </a:lvl2pPr>
            <a:lvl3pPr marL="4258221" indent="0">
              <a:buNone/>
              <a:defRPr sz="8400" b="1"/>
            </a:lvl3pPr>
            <a:lvl4pPr marL="6387332" indent="0">
              <a:buNone/>
              <a:defRPr sz="7500" b="1"/>
            </a:lvl4pPr>
            <a:lvl5pPr marL="8516442" indent="0">
              <a:buNone/>
              <a:defRPr sz="7500" b="1"/>
            </a:lvl5pPr>
            <a:lvl6pPr marL="10645552" indent="0">
              <a:buNone/>
              <a:defRPr sz="7500" b="1"/>
            </a:lvl6pPr>
            <a:lvl7pPr marL="12774663" indent="0">
              <a:buNone/>
              <a:defRPr sz="7500" b="1"/>
            </a:lvl7pPr>
            <a:lvl8pPr marL="14903773" indent="0">
              <a:buNone/>
              <a:defRPr sz="7500" b="1"/>
            </a:lvl8pPr>
            <a:lvl9pPr marL="17032884" indent="0">
              <a:buNone/>
              <a:defRPr sz="7500" b="1"/>
            </a:lvl9pPr>
          </a:lstStyle>
          <a:p>
            <a:pPr lvl="0"/>
            <a:r>
              <a:rPr lang="en-US"/>
              <a:t>Click to edit Master text styles</a:t>
            </a:r>
          </a:p>
        </p:txBody>
      </p:sp>
      <p:sp>
        <p:nvSpPr>
          <p:cNvPr id="4" name="Content Placeholder 3"/>
          <p:cNvSpPr>
            <a:spLocks noGrp="1"/>
          </p:cNvSpPr>
          <p:nvPr>
            <p:ph sz="half" idx="2"/>
          </p:nvPr>
        </p:nvSpPr>
        <p:spPr>
          <a:xfrm>
            <a:off x="1897380" y="9859434"/>
            <a:ext cx="16766780" cy="17912505"/>
          </a:xfrm>
        </p:spPr>
        <p:txBody>
          <a:bodyPr/>
          <a:lstStyle>
            <a:lvl1pPr>
              <a:defRPr sz="111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276856" y="6959179"/>
            <a:ext cx="16773366" cy="2900255"/>
          </a:xfrm>
        </p:spPr>
        <p:txBody>
          <a:bodyPr anchor="b"/>
          <a:lstStyle>
            <a:lvl1pPr marL="0" indent="0">
              <a:buNone/>
              <a:defRPr sz="11100" b="1"/>
            </a:lvl1pPr>
            <a:lvl2pPr marL="2129110" indent="0">
              <a:buNone/>
              <a:defRPr sz="9400" b="1"/>
            </a:lvl2pPr>
            <a:lvl3pPr marL="4258221" indent="0">
              <a:buNone/>
              <a:defRPr sz="8400" b="1"/>
            </a:lvl3pPr>
            <a:lvl4pPr marL="6387332" indent="0">
              <a:buNone/>
              <a:defRPr sz="7500" b="1"/>
            </a:lvl4pPr>
            <a:lvl5pPr marL="8516442" indent="0">
              <a:buNone/>
              <a:defRPr sz="7500" b="1"/>
            </a:lvl5pPr>
            <a:lvl6pPr marL="10645552" indent="0">
              <a:buNone/>
              <a:defRPr sz="7500" b="1"/>
            </a:lvl6pPr>
            <a:lvl7pPr marL="12774663" indent="0">
              <a:buNone/>
              <a:defRPr sz="7500" b="1"/>
            </a:lvl7pPr>
            <a:lvl8pPr marL="14903773" indent="0">
              <a:buNone/>
              <a:defRPr sz="7500" b="1"/>
            </a:lvl8pPr>
            <a:lvl9pPr marL="17032884" indent="0">
              <a:buNone/>
              <a:defRPr sz="7500" b="1"/>
            </a:lvl9pPr>
          </a:lstStyle>
          <a:p>
            <a:pPr lvl="0"/>
            <a:r>
              <a:rPr lang="en-US"/>
              <a:t>Click to edit Master text styles</a:t>
            </a:r>
          </a:p>
        </p:txBody>
      </p:sp>
      <p:sp>
        <p:nvSpPr>
          <p:cNvPr id="6" name="Content Placeholder 5"/>
          <p:cNvSpPr>
            <a:spLocks noGrp="1"/>
          </p:cNvSpPr>
          <p:nvPr>
            <p:ph sz="quarter" idx="4"/>
          </p:nvPr>
        </p:nvSpPr>
        <p:spPr>
          <a:xfrm>
            <a:off x="19276856" y="9859434"/>
            <a:ext cx="16773366" cy="17912505"/>
          </a:xfrm>
        </p:spPr>
        <p:txBody>
          <a:bodyPr/>
          <a:lstStyle>
            <a:lvl1pPr>
              <a:defRPr sz="111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2B0B7E-F492-44F8-AD4D-4149A6AC1F0E}" type="datetimeFigureOut">
              <a:rPr lang="en-US"/>
              <a:pPr>
                <a:defRPr/>
              </a:pPr>
              <a:t>4/17/2017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60F59C3-A2D8-4E3C-8182-E02C4416CCE2}"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D9A0784-F4FA-4568-AF0F-8035D9E3DC27}" type="datetimeFigureOut">
              <a:rPr lang="en-US"/>
              <a:pPr>
                <a:defRPr/>
              </a:pPr>
              <a:t>4/17/2017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265750F-CFCA-4E16-9FF3-F31031A61C53}"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9ADC7D-65A8-4028-BCD7-E2D9DA087E1B}" type="datetimeFigureOut">
              <a:rPr lang="en-US"/>
              <a:pPr>
                <a:defRPr/>
              </a:pPr>
              <a:t>4/17/2017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4BA1FF2-6B14-48CE-A4AB-B5121D9A60ED}"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7382" y="1237827"/>
            <a:ext cx="12484499" cy="5267960"/>
          </a:xfrm>
        </p:spPr>
        <p:txBody>
          <a:bodyPr anchor="b"/>
          <a:lstStyle>
            <a:lvl1pPr algn="l">
              <a:defRPr sz="9400" b="1"/>
            </a:lvl1pPr>
          </a:lstStyle>
          <a:p>
            <a:r>
              <a:rPr lang="en-US"/>
              <a:t>Click to edit Master title style</a:t>
            </a:r>
          </a:p>
        </p:txBody>
      </p:sp>
      <p:sp>
        <p:nvSpPr>
          <p:cNvPr id="3" name="Content Placeholder 2"/>
          <p:cNvSpPr>
            <a:spLocks noGrp="1"/>
          </p:cNvSpPr>
          <p:nvPr>
            <p:ph idx="1"/>
          </p:nvPr>
        </p:nvSpPr>
        <p:spPr>
          <a:xfrm>
            <a:off x="14836459" y="1237829"/>
            <a:ext cx="21213763" cy="26534112"/>
          </a:xfrm>
        </p:spPr>
        <p:txBody>
          <a:bodyPr/>
          <a:lstStyle>
            <a:lvl1pPr>
              <a:defRPr sz="14900"/>
            </a:lvl1pPr>
            <a:lvl2pPr>
              <a:defRPr sz="13000"/>
            </a:lvl2pPr>
            <a:lvl3pPr>
              <a:defRPr sz="11100"/>
            </a:lvl3pPr>
            <a:lvl4pPr>
              <a:defRPr sz="9400"/>
            </a:lvl4pPr>
            <a:lvl5pPr>
              <a:defRPr sz="9400"/>
            </a:lvl5pPr>
            <a:lvl6pPr>
              <a:defRPr sz="9400"/>
            </a:lvl6pPr>
            <a:lvl7pPr>
              <a:defRPr sz="9400"/>
            </a:lvl7pPr>
            <a:lvl8pPr>
              <a:defRPr sz="9400"/>
            </a:lvl8pPr>
            <a:lvl9pPr>
              <a:defRPr sz="9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97382" y="6505789"/>
            <a:ext cx="12484499" cy="21266152"/>
          </a:xfrm>
        </p:spPr>
        <p:txBody>
          <a:bodyPr/>
          <a:lstStyle>
            <a:lvl1pPr marL="0" indent="0">
              <a:buNone/>
              <a:defRPr sz="6500"/>
            </a:lvl1pPr>
            <a:lvl2pPr marL="2129110" indent="0">
              <a:buNone/>
              <a:defRPr sz="5600"/>
            </a:lvl2pPr>
            <a:lvl3pPr marL="4258221" indent="0">
              <a:buNone/>
              <a:defRPr sz="4600"/>
            </a:lvl3pPr>
            <a:lvl4pPr marL="6387332" indent="0">
              <a:buNone/>
              <a:defRPr sz="4200"/>
            </a:lvl4pPr>
            <a:lvl5pPr marL="8516442" indent="0">
              <a:buNone/>
              <a:defRPr sz="4200"/>
            </a:lvl5pPr>
            <a:lvl6pPr marL="10645552" indent="0">
              <a:buNone/>
              <a:defRPr sz="4200"/>
            </a:lvl6pPr>
            <a:lvl7pPr marL="12774663" indent="0">
              <a:buNone/>
              <a:defRPr sz="4200"/>
            </a:lvl7pPr>
            <a:lvl8pPr marL="14903773" indent="0">
              <a:buNone/>
              <a:defRPr sz="4200"/>
            </a:lvl8pPr>
            <a:lvl9pPr marL="17032884" indent="0">
              <a:buNone/>
              <a:defRPr sz="4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5779D9E-A5F8-41B5-B497-F0766D4B3A1B}" type="datetimeFigureOut">
              <a:rPr lang="en-US"/>
              <a:pPr>
                <a:defRPr/>
              </a:pPr>
              <a:t>4/17/2017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1E13B23-B235-4BAC-A65B-CDC987CC8DF6}"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37995" y="21762720"/>
            <a:ext cx="22768560" cy="2569212"/>
          </a:xfrm>
        </p:spPr>
        <p:txBody>
          <a:bodyPr anchor="b"/>
          <a:lstStyle>
            <a:lvl1pPr algn="l">
              <a:defRPr sz="9400" b="1"/>
            </a:lvl1pPr>
          </a:lstStyle>
          <a:p>
            <a:r>
              <a:rPr lang="en-US"/>
              <a:t>Click to edit Master title style</a:t>
            </a:r>
          </a:p>
        </p:txBody>
      </p:sp>
      <p:sp>
        <p:nvSpPr>
          <p:cNvPr id="3" name="Picture Placeholder 2"/>
          <p:cNvSpPr>
            <a:spLocks noGrp="1"/>
          </p:cNvSpPr>
          <p:nvPr>
            <p:ph type="pic" idx="1"/>
          </p:nvPr>
        </p:nvSpPr>
        <p:spPr>
          <a:xfrm>
            <a:off x="7437995" y="2777913"/>
            <a:ext cx="22768560" cy="18653760"/>
          </a:xfrm>
        </p:spPr>
        <p:txBody>
          <a:bodyPr rtlCol="0">
            <a:normAutofit/>
          </a:bodyPr>
          <a:lstStyle>
            <a:lvl1pPr marL="0" indent="0">
              <a:buNone/>
              <a:defRPr sz="14900"/>
            </a:lvl1pPr>
            <a:lvl2pPr marL="2129110" indent="0">
              <a:buNone/>
              <a:defRPr sz="13000"/>
            </a:lvl2pPr>
            <a:lvl3pPr marL="4258221" indent="0">
              <a:buNone/>
              <a:defRPr sz="11100"/>
            </a:lvl3pPr>
            <a:lvl4pPr marL="6387332" indent="0">
              <a:buNone/>
              <a:defRPr sz="9400"/>
            </a:lvl4pPr>
            <a:lvl5pPr marL="8516442" indent="0">
              <a:buNone/>
              <a:defRPr sz="9400"/>
            </a:lvl5pPr>
            <a:lvl6pPr marL="10645552" indent="0">
              <a:buNone/>
              <a:defRPr sz="9400"/>
            </a:lvl6pPr>
            <a:lvl7pPr marL="12774663" indent="0">
              <a:buNone/>
              <a:defRPr sz="9400"/>
            </a:lvl7pPr>
            <a:lvl8pPr marL="14903773" indent="0">
              <a:buNone/>
              <a:defRPr sz="9400"/>
            </a:lvl8pPr>
            <a:lvl9pPr marL="17032884" indent="0">
              <a:buNone/>
              <a:defRPr sz="9400"/>
            </a:lvl9pPr>
          </a:lstStyle>
          <a:p>
            <a:pPr lvl="0"/>
            <a:endParaRPr lang="en-US" noProof="0"/>
          </a:p>
        </p:txBody>
      </p:sp>
      <p:sp>
        <p:nvSpPr>
          <p:cNvPr id="4" name="Text Placeholder 3"/>
          <p:cNvSpPr>
            <a:spLocks noGrp="1"/>
          </p:cNvSpPr>
          <p:nvPr>
            <p:ph type="body" sz="half" idx="2"/>
          </p:nvPr>
        </p:nvSpPr>
        <p:spPr>
          <a:xfrm>
            <a:off x="7437995" y="24331932"/>
            <a:ext cx="22768560" cy="3648708"/>
          </a:xfrm>
        </p:spPr>
        <p:txBody>
          <a:bodyPr/>
          <a:lstStyle>
            <a:lvl1pPr marL="0" indent="0">
              <a:buNone/>
              <a:defRPr sz="6500"/>
            </a:lvl1pPr>
            <a:lvl2pPr marL="2129110" indent="0">
              <a:buNone/>
              <a:defRPr sz="5600"/>
            </a:lvl2pPr>
            <a:lvl3pPr marL="4258221" indent="0">
              <a:buNone/>
              <a:defRPr sz="4600"/>
            </a:lvl3pPr>
            <a:lvl4pPr marL="6387332" indent="0">
              <a:buNone/>
              <a:defRPr sz="4200"/>
            </a:lvl4pPr>
            <a:lvl5pPr marL="8516442" indent="0">
              <a:buNone/>
              <a:defRPr sz="4200"/>
            </a:lvl5pPr>
            <a:lvl6pPr marL="10645552" indent="0">
              <a:buNone/>
              <a:defRPr sz="4200"/>
            </a:lvl6pPr>
            <a:lvl7pPr marL="12774663" indent="0">
              <a:buNone/>
              <a:defRPr sz="4200"/>
            </a:lvl7pPr>
            <a:lvl8pPr marL="14903773" indent="0">
              <a:buNone/>
              <a:defRPr sz="4200"/>
            </a:lvl8pPr>
            <a:lvl9pPr marL="17032884" indent="0">
              <a:buNone/>
              <a:defRPr sz="42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F69096-535F-4A4D-BAE1-45C233017F08}" type="datetimeFigureOut">
              <a:rPr lang="en-US"/>
              <a:pPr>
                <a:defRPr/>
              </a:pPr>
              <a:t>4/17/2017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96A4F06-4505-4F65-8C66-CE93EE8434C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97063" y="1244600"/>
            <a:ext cx="34153475" cy="5181600"/>
          </a:xfrm>
          <a:prstGeom prst="rect">
            <a:avLst/>
          </a:prstGeom>
          <a:noFill/>
          <a:ln w="9525">
            <a:noFill/>
            <a:miter lim="800000"/>
            <a:headEnd/>
            <a:tailEnd/>
          </a:ln>
        </p:spPr>
        <p:txBody>
          <a:bodyPr vert="horz" wrap="square" lIns="425822" tIns="212911" rIns="425822" bIns="212911"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897063" y="7254875"/>
            <a:ext cx="34153475" cy="20516850"/>
          </a:xfrm>
          <a:prstGeom prst="rect">
            <a:avLst/>
          </a:prstGeom>
          <a:noFill/>
          <a:ln w="9525">
            <a:noFill/>
            <a:miter lim="800000"/>
            <a:headEnd/>
            <a:tailEnd/>
          </a:ln>
        </p:spPr>
        <p:txBody>
          <a:bodyPr vert="horz" wrap="square" lIns="425822" tIns="212911" rIns="425822" bIns="2129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897063" y="28814713"/>
            <a:ext cx="8855075" cy="1655762"/>
          </a:xfrm>
          <a:prstGeom prst="rect">
            <a:avLst/>
          </a:prstGeom>
        </p:spPr>
        <p:txBody>
          <a:bodyPr vert="horz" lIns="425822" tIns="212911" rIns="425822" bIns="212911" rtlCol="0" anchor="ctr"/>
          <a:lstStyle>
            <a:lvl1pPr algn="l" defTabSz="4258221" eaLnBrk="1" fontAlgn="auto" hangingPunct="1">
              <a:spcBef>
                <a:spcPts val="0"/>
              </a:spcBef>
              <a:spcAft>
                <a:spcPts val="0"/>
              </a:spcAft>
              <a:defRPr sz="5600">
                <a:solidFill>
                  <a:schemeClr val="tx1">
                    <a:tint val="75000"/>
                  </a:schemeClr>
                </a:solidFill>
                <a:latin typeface="+mn-lt"/>
              </a:defRPr>
            </a:lvl1pPr>
          </a:lstStyle>
          <a:p>
            <a:pPr>
              <a:defRPr/>
            </a:pPr>
            <a:fld id="{CBCECD3D-D51F-4FCB-B611-A9450556B660}" type="datetimeFigureOut">
              <a:rPr lang="en-US"/>
              <a:pPr>
                <a:defRPr/>
              </a:pPr>
              <a:t>4/17/2017</a:t>
            </a:fld>
            <a:endParaRPr lang="en-US"/>
          </a:p>
        </p:txBody>
      </p:sp>
      <p:sp>
        <p:nvSpPr>
          <p:cNvPr id="5" name="Footer Placeholder 4"/>
          <p:cNvSpPr>
            <a:spLocks noGrp="1"/>
          </p:cNvSpPr>
          <p:nvPr>
            <p:ph type="ftr" sz="quarter" idx="3"/>
          </p:nvPr>
        </p:nvSpPr>
        <p:spPr>
          <a:xfrm>
            <a:off x="12965113" y="28814713"/>
            <a:ext cx="12017375" cy="1655762"/>
          </a:xfrm>
          <a:prstGeom prst="rect">
            <a:avLst/>
          </a:prstGeom>
        </p:spPr>
        <p:txBody>
          <a:bodyPr vert="horz" lIns="425822" tIns="212911" rIns="425822" bIns="212911" rtlCol="0" anchor="ctr"/>
          <a:lstStyle>
            <a:lvl1pPr algn="ctr" defTabSz="4258221" eaLnBrk="1" fontAlgn="auto" hangingPunct="1">
              <a:spcBef>
                <a:spcPts val="0"/>
              </a:spcBef>
              <a:spcAft>
                <a:spcPts val="0"/>
              </a:spcAft>
              <a:defRPr sz="56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27195463" y="28814713"/>
            <a:ext cx="8855075" cy="1655762"/>
          </a:xfrm>
          <a:prstGeom prst="rect">
            <a:avLst/>
          </a:prstGeom>
        </p:spPr>
        <p:txBody>
          <a:bodyPr vert="horz" wrap="square" lIns="425822" tIns="212911" rIns="425822" bIns="212911" numCol="1" anchor="ctr" anchorCtr="0" compatLnSpc="1">
            <a:prstTxWarp prst="textNoShape">
              <a:avLst/>
            </a:prstTxWarp>
          </a:bodyPr>
          <a:lstStyle>
            <a:lvl1pPr algn="r" eaLnBrk="1" hangingPunct="1">
              <a:defRPr sz="5600">
                <a:solidFill>
                  <a:srgbClr val="898989"/>
                </a:solidFill>
                <a:latin typeface="Tahoma" pitchFamily="34" charset="0"/>
              </a:defRPr>
            </a:lvl1pPr>
          </a:lstStyle>
          <a:p>
            <a:fld id="{701C5F33-2087-4AF4-AEEB-C4B3397EBEA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57675" rtl="0" eaLnBrk="0" fontAlgn="base" hangingPunct="0">
        <a:spcBef>
          <a:spcPct val="0"/>
        </a:spcBef>
        <a:spcAft>
          <a:spcPct val="0"/>
        </a:spcAft>
        <a:defRPr sz="20500" kern="1200">
          <a:solidFill>
            <a:schemeClr val="tx1"/>
          </a:solidFill>
          <a:latin typeface="+mj-lt"/>
          <a:ea typeface="+mj-ea"/>
          <a:cs typeface="+mj-cs"/>
        </a:defRPr>
      </a:lvl1pPr>
      <a:lvl2pPr algn="ctr" defTabSz="4257675" rtl="0" eaLnBrk="0" fontAlgn="base" hangingPunct="0">
        <a:spcBef>
          <a:spcPct val="0"/>
        </a:spcBef>
        <a:spcAft>
          <a:spcPct val="0"/>
        </a:spcAft>
        <a:defRPr sz="20500">
          <a:solidFill>
            <a:schemeClr val="tx1"/>
          </a:solidFill>
          <a:latin typeface="Tahoma" panose="020B0604030504040204" pitchFamily="34" charset="0"/>
        </a:defRPr>
      </a:lvl2pPr>
      <a:lvl3pPr algn="ctr" defTabSz="4257675" rtl="0" eaLnBrk="0" fontAlgn="base" hangingPunct="0">
        <a:spcBef>
          <a:spcPct val="0"/>
        </a:spcBef>
        <a:spcAft>
          <a:spcPct val="0"/>
        </a:spcAft>
        <a:defRPr sz="20500">
          <a:solidFill>
            <a:schemeClr val="tx1"/>
          </a:solidFill>
          <a:latin typeface="Tahoma" panose="020B0604030504040204" pitchFamily="34" charset="0"/>
        </a:defRPr>
      </a:lvl3pPr>
      <a:lvl4pPr algn="ctr" defTabSz="4257675" rtl="0" eaLnBrk="0" fontAlgn="base" hangingPunct="0">
        <a:spcBef>
          <a:spcPct val="0"/>
        </a:spcBef>
        <a:spcAft>
          <a:spcPct val="0"/>
        </a:spcAft>
        <a:defRPr sz="20500">
          <a:solidFill>
            <a:schemeClr val="tx1"/>
          </a:solidFill>
          <a:latin typeface="Tahoma" panose="020B0604030504040204" pitchFamily="34" charset="0"/>
        </a:defRPr>
      </a:lvl4pPr>
      <a:lvl5pPr algn="ctr" defTabSz="4257675" rtl="0" eaLnBrk="0" fontAlgn="base" hangingPunct="0">
        <a:spcBef>
          <a:spcPct val="0"/>
        </a:spcBef>
        <a:spcAft>
          <a:spcPct val="0"/>
        </a:spcAft>
        <a:defRPr sz="20500">
          <a:solidFill>
            <a:schemeClr val="tx1"/>
          </a:solidFill>
          <a:latin typeface="Tahoma" panose="020B0604030504040204" pitchFamily="34" charset="0"/>
        </a:defRPr>
      </a:lvl5pPr>
      <a:lvl6pPr marL="457200" algn="ctr" defTabSz="4257675" rtl="0" fontAlgn="base">
        <a:spcBef>
          <a:spcPct val="0"/>
        </a:spcBef>
        <a:spcAft>
          <a:spcPct val="0"/>
        </a:spcAft>
        <a:defRPr sz="20500">
          <a:solidFill>
            <a:schemeClr val="tx1"/>
          </a:solidFill>
          <a:latin typeface="Tahoma" panose="020B0604030504040204" pitchFamily="34" charset="0"/>
        </a:defRPr>
      </a:lvl6pPr>
      <a:lvl7pPr marL="914400" algn="ctr" defTabSz="4257675" rtl="0" fontAlgn="base">
        <a:spcBef>
          <a:spcPct val="0"/>
        </a:spcBef>
        <a:spcAft>
          <a:spcPct val="0"/>
        </a:spcAft>
        <a:defRPr sz="20500">
          <a:solidFill>
            <a:schemeClr val="tx1"/>
          </a:solidFill>
          <a:latin typeface="Tahoma" panose="020B0604030504040204" pitchFamily="34" charset="0"/>
        </a:defRPr>
      </a:lvl7pPr>
      <a:lvl8pPr marL="1371600" algn="ctr" defTabSz="4257675" rtl="0" fontAlgn="base">
        <a:spcBef>
          <a:spcPct val="0"/>
        </a:spcBef>
        <a:spcAft>
          <a:spcPct val="0"/>
        </a:spcAft>
        <a:defRPr sz="20500">
          <a:solidFill>
            <a:schemeClr val="tx1"/>
          </a:solidFill>
          <a:latin typeface="Tahoma" panose="020B0604030504040204" pitchFamily="34" charset="0"/>
        </a:defRPr>
      </a:lvl8pPr>
      <a:lvl9pPr marL="1828800" algn="ctr" defTabSz="4257675" rtl="0" fontAlgn="base">
        <a:spcBef>
          <a:spcPct val="0"/>
        </a:spcBef>
        <a:spcAft>
          <a:spcPct val="0"/>
        </a:spcAft>
        <a:defRPr sz="20500">
          <a:solidFill>
            <a:schemeClr val="tx1"/>
          </a:solidFill>
          <a:latin typeface="Tahoma" panose="020B0604030504040204" pitchFamily="34" charset="0"/>
        </a:defRPr>
      </a:lvl9pPr>
    </p:titleStyle>
    <p:bodyStyle>
      <a:lvl1pPr marL="1595438" indent="-1595438" algn="l" defTabSz="4257675" rtl="0" eaLnBrk="0" fontAlgn="base" hangingPunct="0">
        <a:spcBef>
          <a:spcPct val="20000"/>
        </a:spcBef>
        <a:spcAft>
          <a:spcPct val="0"/>
        </a:spcAft>
        <a:buFont typeface="Arial" charset="0"/>
        <a:buChar char="•"/>
        <a:defRPr sz="14900" kern="1200">
          <a:solidFill>
            <a:schemeClr val="tx1"/>
          </a:solidFill>
          <a:latin typeface="+mn-lt"/>
          <a:ea typeface="+mn-ea"/>
          <a:cs typeface="+mn-cs"/>
        </a:defRPr>
      </a:lvl1pPr>
      <a:lvl2pPr marL="3459163" indent="-1330325" algn="l" defTabSz="4257675" rtl="0" eaLnBrk="0" fontAlgn="base" hangingPunct="0">
        <a:spcBef>
          <a:spcPct val="20000"/>
        </a:spcBef>
        <a:spcAft>
          <a:spcPct val="0"/>
        </a:spcAft>
        <a:buFont typeface="Arial" charset="0"/>
        <a:buChar char="–"/>
        <a:defRPr sz="13000" kern="1200">
          <a:solidFill>
            <a:schemeClr val="tx1"/>
          </a:solidFill>
          <a:latin typeface="+mn-lt"/>
          <a:ea typeface="+mn-ea"/>
          <a:cs typeface="+mn-cs"/>
        </a:defRPr>
      </a:lvl2pPr>
      <a:lvl3pPr marL="5321300" indent="-1063625" algn="l" defTabSz="4257675" rtl="0" eaLnBrk="0" fontAlgn="base" hangingPunct="0">
        <a:spcBef>
          <a:spcPct val="20000"/>
        </a:spcBef>
        <a:spcAft>
          <a:spcPct val="0"/>
        </a:spcAft>
        <a:buFont typeface="Arial" charset="0"/>
        <a:buChar char="•"/>
        <a:defRPr sz="11100" kern="1200">
          <a:solidFill>
            <a:schemeClr val="tx1"/>
          </a:solidFill>
          <a:latin typeface="+mn-lt"/>
          <a:ea typeface="+mn-ea"/>
          <a:cs typeface="+mn-cs"/>
        </a:defRPr>
      </a:lvl3pPr>
      <a:lvl4pPr marL="7451725" indent="-1063625" algn="l" defTabSz="4257675" rtl="0" eaLnBrk="0" fontAlgn="base" hangingPunct="0">
        <a:spcBef>
          <a:spcPct val="20000"/>
        </a:spcBef>
        <a:spcAft>
          <a:spcPct val="0"/>
        </a:spcAft>
        <a:buFont typeface="Arial" charset="0"/>
        <a:buChar char="–"/>
        <a:defRPr sz="9400" kern="1200">
          <a:solidFill>
            <a:schemeClr val="tx1"/>
          </a:solidFill>
          <a:latin typeface="+mn-lt"/>
          <a:ea typeface="+mn-ea"/>
          <a:cs typeface="+mn-cs"/>
        </a:defRPr>
      </a:lvl4pPr>
      <a:lvl5pPr marL="9580563" indent="-1063625" algn="l" defTabSz="4257675" rtl="0" eaLnBrk="0" fontAlgn="base" hangingPunct="0">
        <a:spcBef>
          <a:spcPct val="20000"/>
        </a:spcBef>
        <a:spcAft>
          <a:spcPct val="0"/>
        </a:spcAft>
        <a:buFont typeface="Arial" charset="0"/>
        <a:buChar char="»"/>
        <a:defRPr sz="9400" kern="1200">
          <a:solidFill>
            <a:schemeClr val="tx1"/>
          </a:solidFill>
          <a:latin typeface="+mn-lt"/>
          <a:ea typeface="+mn-ea"/>
          <a:cs typeface="+mn-cs"/>
        </a:defRPr>
      </a:lvl5pPr>
      <a:lvl6pPr marL="11710107" indent="-1064555" algn="l" defTabSz="4258221"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839218" indent="-1064555" algn="l" defTabSz="4258221"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5968329" indent="-1064555" algn="l" defTabSz="4258221"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097439" indent="-1064555" algn="l" defTabSz="4258221"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en-US"/>
      </a:defPPr>
      <a:lvl1pPr marL="0" algn="l" defTabSz="4258221" rtl="0" eaLnBrk="1" latinLnBrk="0" hangingPunct="1">
        <a:defRPr sz="8400" kern="1200">
          <a:solidFill>
            <a:schemeClr val="tx1"/>
          </a:solidFill>
          <a:latin typeface="+mn-lt"/>
          <a:ea typeface="+mn-ea"/>
          <a:cs typeface="+mn-cs"/>
        </a:defRPr>
      </a:lvl1pPr>
      <a:lvl2pPr marL="2129110" algn="l" defTabSz="4258221" rtl="0" eaLnBrk="1" latinLnBrk="0" hangingPunct="1">
        <a:defRPr sz="8400" kern="1200">
          <a:solidFill>
            <a:schemeClr val="tx1"/>
          </a:solidFill>
          <a:latin typeface="+mn-lt"/>
          <a:ea typeface="+mn-ea"/>
          <a:cs typeface="+mn-cs"/>
        </a:defRPr>
      </a:lvl2pPr>
      <a:lvl3pPr marL="4258221" algn="l" defTabSz="4258221" rtl="0" eaLnBrk="1" latinLnBrk="0" hangingPunct="1">
        <a:defRPr sz="8400" kern="1200">
          <a:solidFill>
            <a:schemeClr val="tx1"/>
          </a:solidFill>
          <a:latin typeface="+mn-lt"/>
          <a:ea typeface="+mn-ea"/>
          <a:cs typeface="+mn-cs"/>
        </a:defRPr>
      </a:lvl3pPr>
      <a:lvl4pPr marL="6387332" algn="l" defTabSz="4258221" rtl="0" eaLnBrk="1" latinLnBrk="0" hangingPunct="1">
        <a:defRPr sz="8400" kern="1200">
          <a:solidFill>
            <a:schemeClr val="tx1"/>
          </a:solidFill>
          <a:latin typeface="+mn-lt"/>
          <a:ea typeface="+mn-ea"/>
          <a:cs typeface="+mn-cs"/>
        </a:defRPr>
      </a:lvl4pPr>
      <a:lvl5pPr marL="8516442" algn="l" defTabSz="4258221" rtl="0" eaLnBrk="1" latinLnBrk="0" hangingPunct="1">
        <a:defRPr sz="8400" kern="1200">
          <a:solidFill>
            <a:schemeClr val="tx1"/>
          </a:solidFill>
          <a:latin typeface="+mn-lt"/>
          <a:ea typeface="+mn-ea"/>
          <a:cs typeface="+mn-cs"/>
        </a:defRPr>
      </a:lvl5pPr>
      <a:lvl6pPr marL="10645552" algn="l" defTabSz="4258221" rtl="0" eaLnBrk="1" latinLnBrk="0" hangingPunct="1">
        <a:defRPr sz="8400" kern="1200">
          <a:solidFill>
            <a:schemeClr val="tx1"/>
          </a:solidFill>
          <a:latin typeface="+mn-lt"/>
          <a:ea typeface="+mn-ea"/>
          <a:cs typeface="+mn-cs"/>
        </a:defRPr>
      </a:lvl6pPr>
      <a:lvl7pPr marL="12774663" algn="l" defTabSz="4258221" rtl="0" eaLnBrk="1" latinLnBrk="0" hangingPunct="1">
        <a:defRPr sz="8400" kern="1200">
          <a:solidFill>
            <a:schemeClr val="tx1"/>
          </a:solidFill>
          <a:latin typeface="+mn-lt"/>
          <a:ea typeface="+mn-ea"/>
          <a:cs typeface="+mn-cs"/>
        </a:defRPr>
      </a:lvl7pPr>
      <a:lvl8pPr marL="14903773" algn="l" defTabSz="4258221" rtl="0" eaLnBrk="1" latinLnBrk="0" hangingPunct="1">
        <a:defRPr sz="8400" kern="1200">
          <a:solidFill>
            <a:schemeClr val="tx1"/>
          </a:solidFill>
          <a:latin typeface="+mn-lt"/>
          <a:ea typeface="+mn-ea"/>
          <a:cs typeface="+mn-cs"/>
        </a:defRPr>
      </a:lvl8pPr>
      <a:lvl9pPr marL="17032884" algn="l" defTabSz="4258221"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63" y="0"/>
            <a:ext cx="37904737" cy="5508625"/>
          </a:xfrm>
          <a:prstGeom prst="rect">
            <a:avLst/>
          </a:prstGeom>
          <a:solidFill>
            <a:srgbClr val="00B050"/>
          </a:solidFill>
          <a:ln w="76200">
            <a:solidFill>
              <a:schemeClr val="tx1"/>
            </a:solidFill>
          </a:ln>
        </p:spPr>
        <p:txBody>
          <a:bodyPr>
            <a:spAutoFit/>
          </a:bodyPr>
          <a:lstStyle/>
          <a:p>
            <a:pPr algn="ctr" defTabSz="4258221" eaLnBrk="1" fontAlgn="auto" hangingPunct="1">
              <a:spcBef>
                <a:spcPts val="0"/>
              </a:spcBef>
              <a:spcAft>
                <a:spcPts val="0"/>
              </a:spcAft>
              <a:defRPr/>
            </a:pPr>
            <a:r>
              <a:rPr lang="en-US" sz="8000" b="1" dirty="0">
                <a:solidFill>
                  <a:schemeClr val="bg1"/>
                </a:solidFill>
                <a:latin typeface="+mn-lt"/>
              </a:rPr>
              <a:t>The Effect of Evaporating Dicarboxylic Acids</a:t>
            </a:r>
          </a:p>
          <a:p>
            <a:pPr algn="ctr" defTabSz="4258221" eaLnBrk="1" fontAlgn="auto" hangingPunct="1">
              <a:spcBef>
                <a:spcPts val="0"/>
              </a:spcBef>
              <a:spcAft>
                <a:spcPts val="0"/>
              </a:spcAft>
              <a:defRPr/>
            </a:pPr>
            <a:r>
              <a:rPr lang="en-US" sz="8000" b="1" dirty="0">
                <a:solidFill>
                  <a:schemeClr val="bg1"/>
                </a:solidFill>
                <a:latin typeface="+mn-lt"/>
              </a:rPr>
              <a:t>on Aerosol Size </a:t>
            </a:r>
            <a:br>
              <a:rPr lang="en-US" sz="8000" b="1" dirty="0">
                <a:solidFill>
                  <a:schemeClr val="bg1"/>
                </a:solidFill>
                <a:latin typeface="+mn-lt"/>
              </a:rPr>
            </a:br>
            <a:r>
              <a:rPr lang="en-US" sz="5400" b="1" i="1" dirty="0">
                <a:solidFill>
                  <a:schemeClr val="bg1"/>
                </a:solidFill>
                <a:latin typeface="+mn-lt"/>
              </a:rPr>
              <a:t>Jackson </a:t>
            </a:r>
            <a:r>
              <a:rPr lang="en-US" sz="5400" b="1" i="1" dirty="0" err="1">
                <a:solidFill>
                  <a:schemeClr val="bg1"/>
                </a:solidFill>
                <a:latin typeface="+mn-lt"/>
              </a:rPr>
              <a:t>Kaspari</a:t>
            </a:r>
            <a:r>
              <a:rPr lang="en-US" sz="5400" dirty="0">
                <a:solidFill>
                  <a:schemeClr val="bg1"/>
                </a:solidFill>
                <a:latin typeface="+mn-lt"/>
              </a:rPr>
              <a:t> and Margaret E. </a:t>
            </a:r>
            <a:r>
              <a:rPr lang="en-US" sz="5400" dirty="0" err="1">
                <a:solidFill>
                  <a:schemeClr val="bg1"/>
                </a:solidFill>
                <a:latin typeface="+mn-lt"/>
              </a:rPr>
              <a:t>Greenslade</a:t>
            </a:r>
            <a:endParaRPr lang="en-US" sz="5400" dirty="0">
              <a:solidFill>
                <a:schemeClr val="bg1"/>
              </a:solidFill>
              <a:latin typeface="+mn-lt"/>
            </a:endParaRPr>
          </a:p>
          <a:p>
            <a:pPr algn="ctr" defTabSz="4258221" eaLnBrk="1" fontAlgn="auto" hangingPunct="1">
              <a:spcBef>
                <a:spcPts val="0"/>
              </a:spcBef>
              <a:spcAft>
                <a:spcPts val="0"/>
              </a:spcAft>
              <a:defRPr/>
            </a:pPr>
            <a:r>
              <a:rPr lang="en-US" sz="5400" dirty="0">
                <a:solidFill>
                  <a:schemeClr val="bg1"/>
                </a:solidFill>
                <a:latin typeface="+mn-lt"/>
              </a:rPr>
              <a:t>University of New Hampshire, Chemistry Department, Durham, NH  03824</a:t>
            </a:r>
          </a:p>
          <a:p>
            <a:pPr algn="ctr" eaLnBrk="1" hangingPunct="1">
              <a:defRPr/>
            </a:pPr>
            <a:endParaRPr lang="en-US" dirty="0">
              <a:solidFill>
                <a:schemeClr val="bg1"/>
              </a:solidFill>
              <a:latin typeface="Arial" panose="020B0604020202020204" pitchFamily="34" charset="0"/>
            </a:endParaRPr>
          </a:p>
        </p:txBody>
      </p:sp>
      <p:sp>
        <p:nvSpPr>
          <p:cNvPr id="8" name="Rectangle 7"/>
          <p:cNvSpPr/>
          <p:nvPr/>
        </p:nvSpPr>
        <p:spPr>
          <a:xfrm>
            <a:off x="0" y="5389563"/>
            <a:ext cx="37974588" cy="519112"/>
          </a:xfrm>
          <a:prstGeom prst="rect">
            <a:avLst/>
          </a:prstGeom>
          <a:solidFill>
            <a:srgbClr val="002060"/>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TextBox 6"/>
          <p:cNvSpPr txBox="1"/>
          <p:nvPr/>
        </p:nvSpPr>
        <p:spPr>
          <a:xfrm>
            <a:off x="0" y="18059400"/>
            <a:ext cx="12138025" cy="2124075"/>
          </a:xfrm>
          <a:prstGeom prst="rect">
            <a:avLst/>
          </a:prstGeom>
          <a:solidFill>
            <a:srgbClr val="00B050"/>
          </a:solidFill>
          <a:ln>
            <a:solidFill>
              <a:schemeClr val="tx1"/>
            </a:solidFill>
          </a:ln>
        </p:spPr>
        <p:txBody>
          <a:bodyPr>
            <a:spAutoFit/>
          </a:bodyPr>
          <a:lstStyle/>
          <a:p>
            <a:pPr algn="ctr" eaLnBrk="1" hangingPunct="1">
              <a:defRPr/>
            </a:pPr>
            <a:r>
              <a:rPr lang="en-US" sz="6600" dirty="0">
                <a:solidFill>
                  <a:schemeClr val="bg1"/>
                </a:solidFill>
                <a:latin typeface="+mn-lt"/>
              </a:rPr>
              <a:t>Instrument: CAHN 2000 </a:t>
            </a:r>
            <a:r>
              <a:rPr lang="en-US" sz="6600" dirty="0" err="1">
                <a:solidFill>
                  <a:schemeClr val="bg1"/>
                </a:solidFill>
                <a:latin typeface="+mn-lt"/>
              </a:rPr>
              <a:t>Electrobalance</a:t>
            </a:r>
            <a:endParaRPr lang="en-US" dirty="0">
              <a:solidFill>
                <a:schemeClr val="bg1"/>
              </a:solidFill>
              <a:latin typeface="Arial" panose="020B0604020202020204" pitchFamily="34" charset="0"/>
            </a:endParaRPr>
          </a:p>
        </p:txBody>
      </p:sp>
      <p:sp>
        <p:nvSpPr>
          <p:cNvPr id="2" name="TextBox 1"/>
          <p:cNvSpPr txBox="1"/>
          <p:nvPr/>
        </p:nvSpPr>
        <p:spPr>
          <a:xfrm>
            <a:off x="1371600" y="20806856"/>
            <a:ext cx="10766425" cy="5863144"/>
          </a:xfrm>
          <a:prstGeom prst="rect">
            <a:avLst/>
          </a:prstGeom>
          <a:noFill/>
        </p:spPr>
        <p:txBody>
          <a:bodyPr wrap="square">
            <a:spAutoFit/>
          </a:bodyPr>
          <a:lstStyle/>
          <a:p>
            <a:pPr lvl="3" indent="0">
              <a:defRPr/>
            </a:pPr>
            <a:endParaRPr lang="en-US" sz="2500" dirty="0">
              <a:latin typeface="+mn-lt"/>
            </a:endParaRPr>
          </a:p>
          <a:p>
            <a:pPr marL="6843713" lvl="3" indent="-457200">
              <a:buFont typeface="Arial" panose="020B0604020202020204" pitchFamily="34" charset="0"/>
              <a:buChar char="•"/>
              <a:defRPr/>
            </a:pPr>
            <a:endParaRPr lang="en-US" sz="2500" dirty="0">
              <a:latin typeface="+mn-lt"/>
            </a:endParaRPr>
          </a:p>
          <a:p>
            <a:pPr marL="6843713" lvl="3" indent="-457200">
              <a:buFont typeface="Arial" panose="020B0604020202020204" pitchFamily="34" charset="0"/>
              <a:buChar char="•"/>
              <a:defRPr/>
            </a:pPr>
            <a:endParaRPr lang="en-US" sz="2500" dirty="0">
              <a:latin typeface="+mn-lt"/>
            </a:endParaRPr>
          </a:p>
          <a:p>
            <a:pPr marL="6843713" lvl="3" indent="-457200">
              <a:buFont typeface="Arial" panose="020B0604020202020204" pitchFamily="34" charset="0"/>
              <a:buChar char="•"/>
              <a:defRPr/>
            </a:pPr>
            <a:r>
              <a:rPr lang="en-US" sz="2500" dirty="0">
                <a:latin typeface="+mn-lt"/>
              </a:rPr>
              <a:t>Millivolt signal is amplified with an operational amplifier.</a:t>
            </a:r>
          </a:p>
          <a:p>
            <a:pPr marL="6843713" lvl="3" indent="-457200">
              <a:buFont typeface="Arial" panose="020B0604020202020204" pitchFamily="34" charset="0"/>
              <a:buChar char="•"/>
              <a:defRPr/>
            </a:pPr>
            <a:endParaRPr lang="en-US" sz="2500" dirty="0">
              <a:latin typeface="+mn-lt"/>
            </a:endParaRPr>
          </a:p>
          <a:p>
            <a:pPr marL="6843713" lvl="3" indent="-457200">
              <a:buFont typeface="Arial" panose="020B0604020202020204" pitchFamily="34" charset="0"/>
              <a:buChar char="•"/>
              <a:defRPr/>
            </a:pPr>
            <a:r>
              <a:rPr lang="en-US" sz="2500" dirty="0">
                <a:latin typeface="+mn-lt"/>
              </a:rPr>
              <a:t>The signal is recorded digitally using a Vernier voltage probe.</a:t>
            </a:r>
          </a:p>
          <a:p>
            <a:pPr marL="6843713" lvl="3" indent="-457200">
              <a:buFont typeface="Arial" panose="020B0604020202020204" pitchFamily="34" charset="0"/>
              <a:buChar char="•"/>
              <a:defRPr/>
            </a:pPr>
            <a:endParaRPr lang="en-US" sz="2500" dirty="0">
              <a:latin typeface="+mn-lt"/>
            </a:endParaRPr>
          </a:p>
          <a:p>
            <a:pPr marL="6843713" lvl="3" indent="-457200">
              <a:buFont typeface="Arial" panose="020B0604020202020204" pitchFamily="34" charset="0"/>
              <a:buChar char="•"/>
              <a:defRPr/>
            </a:pPr>
            <a:r>
              <a:rPr lang="en-US" sz="2500" dirty="0">
                <a:latin typeface="+mn-lt"/>
              </a:rPr>
              <a:t>Op amp implementation is a large advance over previous capabilities.</a:t>
            </a:r>
          </a:p>
          <a:p>
            <a:pPr marL="457200" indent="-457200">
              <a:buFont typeface="Arial" panose="020B0604020202020204" pitchFamily="34" charset="0"/>
              <a:buChar char="•"/>
              <a:defRPr/>
            </a:pPr>
            <a:endParaRPr lang="en-US" sz="2500" dirty="0">
              <a:latin typeface="+mn-lt"/>
            </a:endParaRPr>
          </a:p>
        </p:txBody>
      </p:sp>
      <p:sp>
        <p:nvSpPr>
          <p:cNvPr id="3" name="TextBox 2"/>
          <p:cNvSpPr txBox="1"/>
          <p:nvPr/>
        </p:nvSpPr>
        <p:spPr>
          <a:xfrm>
            <a:off x="0" y="17886363"/>
            <a:ext cx="10515600" cy="477837"/>
          </a:xfrm>
          <a:prstGeom prst="rect">
            <a:avLst/>
          </a:prstGeom>
          <a:noFill/>
        </p:spPr>
        <p:txBody>
          <a:bodyPr>
            <a:spAutoFit/>
          </a:bodyPr>
          <a:lstStyle/>
          <a:p>
            <a:pPr marL="342900" indent="-342900">
              <a:buFont typeface="Arial" panose="020B0604020202020204" pitchFamily="34" charset="0"/>
              <a:buChar char="•"/>
              <a:defRPr/>
            </a:pPr>
            <a:endParaRPr lang="en-US" sz="2500" dirty="0">
              <a:latin typeface="+mn-lt"/>
            </a:endParaRPr>
          </a:p>
        </p:txBody>
      </p:sp>
      <p:sp>
        <p:nvSpPr>
          <p:cNvPr id="11" name="TextBox 10"/>
          <p:cNvSpPr txBox="1"/>
          <p:nvPr/>
        </p:nvSpPr>
        <p:spPr>
          <a:xfrm>
            <a:off x="13406438" y="5889625"/>
            <a:ext cx="12201525" cy="1108075"/>
          </a:xfrm>
          <a:prstGeom prst="rect">
            <a:avLst/>
          </a:prstGeom>
          <a:solidFill>
            <a:srgbClr val="00B050"/>
          </a:solidFill>
          <a:ln>
            <a:solidFill>
              <a:schemeClr val="tx1"/>
            </a:solidFill>
          </a:ln>
        </p:spPr>
        <p:txBody>
          <a:bodyPr>
            <a:spAutoFit/>
          </a:bodyPr>
          <a:lstStyle/>
          <a:p>
            <a:pPr algn="ctr" eaLnBrk="1" hangingPunct="1">
              <a:defRPr/>
            </a:pPr>
            <a:r>
              <a:rPr lang="en-US" sz="6600" dirty="0">
                <a:solidFill>
                  <a:schemeClr val="bg1"/>
                </a:solidFill>
                <a:latin typeface="+mn-lt"/>
              </a:rPr>
              <a:t>Controlled Environment</a:t>
            </a:r>
            <a:endParaRPr lang="en-US" dirty="0">
              <a:solidFill>
                <a:schemeClr val="bg1"/>
              </a:solidFill>
              <a:latin typeface="Arial" panose="020B0604020202020204" pitchFamily="34" charset="0"/>
            </a:endParaRPr>
          </a:p>
        </p:txBody>
      </p:sp>
      <p:sp>
        <p:nvSpPr>
          <p:cNvPr id="9" name="TextBox 8"/>
          <p:cNvSpPr txBox="1"/>
          <p:nvPr/>
        </p:nvSpPr>
        <p:spPr>
          <a:xfrm>
            <a:off x="16801647" y="6829053"/>
            <a:ext cx="8158163" cy="5093702"/>
          </a:xfrm>
          <a:prstGeom prst="rect">
            <a:avLst/>
          </a:prstGeom>
          <a:noFill/>
        </p:spPr>
        <p:txBody>
          <a:bodyPr wrap="square">
            <a:spAutoFit/>
          </a:bodyPr>
          <a:lstStyle/>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r>
              <a:rPr lang="en-US" sz="2500" dirty="0">
                <a:latin typeface="+mn-lt"/>
              </a:rPr>
              <a:t>A refrigerator was converted into a chamber capable of housing the CAHN 2000 </a:t>
            </a:r>
            <a:r>
              <a:rPr lang="en-US" sz="2500" dirty="0" err="1">
                <a:latin typeface="+mn-lt"/>
              </a:rPr>
              <a:t>Electrobalance</a:t>
            </a:r>
            <a:r>
              <a:rPr lang="en-US" sz="2500" dirty="0">
                <a:latin typeface="+mn-lt"/>
              </a:rPr>
              <a:t>.</a:t>
            </a: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r>
              <a:rPr lang="en-US" sz="2500" dirty="0">
                <a:latin typeface="+mn-lt"/>
              </a:rPr>
              <a:t>The chamber was outfitted with an </a:t>
            </a:r>
            <a:r>
              <a:rPr lang="en-US" sz="2500" dirty="0" err="1">
                <a:latin typeface="+mn-lt"/>
              </a:rPr>
              <a:t>Accurite</a:t>
            </a:r>
            <a:r>
              <a:rPr lang="en-US" sz="2500" dirty="0">
                <a:latin typeface="+mn-lt"/>
              </a:rPr>
              <a:t> humidity monitor to quantify humidity and temperature. </a:t>
            </a: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r>
              <a:rPr lang="en-US" sz="2500" dirty="0">
                <a:latin typeface="+mn-lt"/>
              </a:rPr>
              <a:t>Humidity remains constant with preliminary trials showing a max fluctuation of 5%. Temperature deviates at most by 2°C.</a:t>
            </a: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r>
              <a:rPr lang="en-US" sz="2500" dirty="0">
                <a:latin typeface="+mn-lt"/>
              </a:rPr>
              <a:t>A sealed environment allows for trials to be run under increased humidity.</a:t>
            </a:r>
          </a:p>
        </p:txBody>
      </p:sp>
      <p:sp>
        <p:nvSpPr>
          <p:cNvPr id="14" name="TextBox 13"/>
          <p:cNvSpPr txBox="1"/>
          <p:nvPr/>
        </p:nvSpPr>
        <p:spPr>
          <a:xfrm>
            <a:off x="13404850" y="12581320"/>
            <a:ext cx="12115800" cy="1108075"/>
          </a:xfrm>
          <a:prstGeom prst="rect">
            <a:avLst/>
          </a:prstGeom>
          <a:solidFill>
            <a:srgbClr val="00B050"/>
          </a:solidFill>
          <a:ln>
            <a:solidFill>
              <a:schemeClr val="tx1"/>
            </a:solidFill>
          </a:ln>
        </p:spPr>
        <p:txBody>
          <a:bodyPr>
            <a:spAutoFit/>
          </a:bodyPr>
          <a:lstStyle/>
          <a:p>
            <a:pPr algn="ctr" eaLnBrk="1" hangingPunct="1">
              <a:defRPr/>
            </a:pPr>
            <a:r>
              <a:rPr lang="en-US" sz="6600" dirty="0">
                <a:solidFill>
                  <a:schemeClr val="bg1"/>
                </a:solidFill>
                <a:latin typeface="+mn-lt"/>
              </a:rPr>
              <a:t>Dicarboxylic Acid Solutions</a:t>
            </a:r>
            <a:endParaRPr lang="en-US" dirty="0">
              <a:solidFill>
                <a:schemeClr val="bg1"/>
              </a:solidFill>
              <a:latin typeface="Arial" panose="020B0604020202020204" pitchFamily="34" charset="0"/>
            </a:endParaRPr>
          </a:p>
        </p:txBody>
      </p:sp>
      <p:sp>
        <p:nvSpPr>
          <p:cNvPr id="12" name="TextBox 11"/>
          <p:cNvSpPr txBox="1"/>
          <p:nvPr/>
        </p:nvSpPr>
        <p:spPr>
          <a:xfrm>
            <a:off x="13384212" y="13773915"/>
            <a:ext cx="12136438" cy="2400657"/>
          </a:xfrm>
          <a:prstGeom prst="rect">
            <a:avLst/>
          </a:prstGeom>
          <a:noFill/>
        </p:spPr>
        <p:txBody>
          <a:bodyPr wrap="square">
            <a:spAutoFit/>
          </a:bodyPr>
          <a:lstStyle/>
          <a:p>
            <a:pPr marL="342900" indent="-342900">
              <a:buFont typeface="Arial" panose="020B0604020202020204" pitchFamily="34" charset="0"/>
              <a:buChar char="•"/>
              <a:defRPr/>
            </a:pPr>
            <a:r>
              <a:rPr lang="en-US" sz="2500" dirty="0">
                <a:latin typeface="+mn-lt"/>
              </a:rPr>
              <a:t>Malonic and </a:t>
            </a:r>
            <a:r>
              <a:rPr lang="en-US" sz="2500" dirty="0" err="1">
                <a:latin typeface="+mn-lt"/>
              </a:rPr>
              <a:t>glutaric</a:t>
            </a:r>
            <a:r>
              <a:rPr lang="en-US" sz="2500" dirty="0">
                <a:latin typeface="+mn-lt"/>
              </a:rPr>
              <a:t> acid are desiccated to remove any water contamination.</a:t>
            </a: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r>
              <a:rPr lang="en-US" sz="2500" dirty="0">
                <a:latin typeface="+mn-lt"/>
              </a:rPr>
              <a:t>1mL of solutions in water are made using varied weight percentages of dicarboxylic acid (1wt%, 10wt%, 50wt%, and 70wt%).  Each trial uses 50µL of solution and each solution is single use.</a:t>
            </a:r>
          </a:p>
          <a:p>
            <a:pPr marL="342900" indent="-342900">
              <a:buFont typeface="Arial" panose="020B0604020202020204" pitchFamily="34" charset="0"/>
              <a:buChar char="•"/>
              <a:defRPr/>
            </a:pPr>
            <a:endParaRPr lang="en-US" sz="2500" dirty="0">
              <a:latin typeface="+mn-lt"/>
            </a:endParaRPr>
          </a:p>
        </p:txBody>
      </p:sp>
      <p:sp>
        <p:nvSpPr>
          <p:cNvPr id="13" name="TextBox 12"/>
          <p:cNvSpPr txBox="1"/>
          <p:nvPr/>
        </p:nvSpPr>
        <p:spPr>
          <a:xfrm>
            <a:off x="13359641" y="15835215"/>
            <a:ext cx="12115800" cy="1108075"/>
          </a:xfrm>
          <a:prstGeom prst="rect">
            <a:avLst/>
          </a:prstGeom>
          <a:solidFill>
            <a:srgbClr val="00B050"/>
          </a:solidFill>
          <a:ln>
            <a:solidFill>
              <a:schemeClr val="tx1"/>
            </a:solidFill>
          </a:ln>
        </p:spPr>
        <p:txBody>
          <a:bodyPr>
            <a:spAutoFit/>
          </a:bodyPr>
          <a:lstStyle/>
          <a:p>
            <a:pPr algn="ctr">
              <a:defRPr/>
            </a:pPr>
            <a:r>
              <a:rPr lang="en-US" sz="6600" dirty="0">
                <a:solidFill>
                  <a:schemeClr val="bg1"/>
                </a:solidFill>
                <a:latin typeface="+mn-lt"/>
              </a:rPr>
              <a:t>Results</a:t>
            </a:r>
          </a:p>
        </p:txBody>
      </p:sp>
      <p:sp>
        <p:nvSpPr>
          <p:cNvPr id="18" name="TextBox 17"/>
          <p:cNvSpPr txBox="1"/>
          <p:nvPr/>
        </p:nvSpPr>
        <p:spPr>
          <a:xfrm>
            <a:off x="26849387" y="5863791"/>
            <a:ext cx="11087100" cy="1108075"/>
          </a:xfrm>
          <a:prstGeom prst="rect">
            <a:avLst/>
          </a:prstGeom>
          <a:solidFill>
            <a:srgbClr val="00B050"/>
          </a:solidFill>
          <a:ln>
            <a:solidFill>
              <a:schemeClr val="tx1"/>
            </a:solidFill>
          </a:ln>
        </p:spPr>
        <p:txBody>
          <a:bodyPr>
            <a:spAutoFit/>
          </a:bodyPr>
          <a:lstStyle/>
          <a:p>
            <a:pPr algn="ctr" eaLnBrk="1" hangingPunct="1">
              <a:defRPr/>
            </a:pPr>
            <a:r>
              <a:rPr lang="en-US" sz="6600" dirty="0">
                <a:solidFill>
                  <a:schemeClr val="bg1"/>
                </a:solidFill>
                <a:latin typeface="+mn-lt"/>
              </a:rPr>
              <a:t>Discussion</a:t>
            </a:r>
            <a:endParaRPr lang="en-US" dirty="0">
              <a:solidFill>
                <a:schemeClr val="bg1"/>
              </a:solidFill>
              <a:latin typeface="Arial" panose="020B0604020202020204" pitchFamily="34" charset="0"/>
            </a:endParaRPr>
          </a:p>
        </p:txBody>
      </p:sp>
      <p:sp>
        <p:nvSpPr>
          <p:cNvPr id="19" name="TextBox 18"/>
          <p:cNvSpPr txBox="1"/>
          <p:nvPr/>
        </p:nvSpPr>
        <p:spPr>
          <a:xfrm>
            <a:off x="0" y="5913438"/>
            <a:ext cx="12126913" cy="1108075"/>
          </a:xfrm>
          <a:prstGeom prst="rect">
            <a:avLst/>
          </a:prstGeom>
          <a:solidFill>
            <a:srgbClr val="00B050"/>
          </a:solidFill>
          <a:ln>
            <a:solidFill>
              <a:schemeClr val="tx1"/>
            </a:solidFill>
          </a:ln>
        </p:spPr>
        <p:txBody>
          <a:bodyPr wrap="square">
            <a:spAutoFit/>
          </a:bodyPr>
          <a:lstStyle/>
          <a:p>
            <a:pPr algn="ctr" eaLnBrk="1" hangingPunct="1">
              <a:defRPr/>
            </a:pPr>
            <a:r>
              <a:rPr lang="en-US" sz="6600" dirty="0">
                <a:solidFill>
                  <a:schemeClr val="bg1"/>
                </a:solidFill>
                <a:latin typeface="+mn-lt"/>
              </a:rPr>
              <a:t>Introduction</a:t>
            </a:r>
            <a:endParaRPr lang="en-US" dirty="0">
              <a:solidFill>
                <a:schemeClr val="bg1"/>
              </a:solidFill>
              <a:latin typeface="Arial" panose="020B0604020202020204" pitchFamily="34" charset="0"/>
            </a:endParaRPr>
          </a:p>
        </p:txBody>
      </p:sp>
      <p:sp>
        <p:nvSpPr>
          <p:cNvPr id="20" name="TextBox 19"/>
          <p:cNvSpPr txBox="1"/>
          <p:nvPr/>
        </p:nvSpPr>
        <p:spPr>
          <a:xfrm>
            <a:off x="26887487" y="14860066"/>
            <a:ext cx="11049000" cy="1108075"/>
          </a:xfrm>
          <a:prstGeom prst="rect">
            <a:avLst/>
          </a:prstGeom>
          <a:solidFill>
            <a:srgbClr val="00B050"/>
          </a:solidFill>
          <a:ln>
            <a:solidFill>
              <a:schemeClr val="tx1"/>
            </a:solidFill>
          </a:ln>
        </p:spPr>
        <p:txBody>
          <a:bodyPr>
            <a:spAutoFit/>
          </a:bodyPr>
          <a:lstStyle/>
          <a:p>
            <a:pPr algn="ctr">
              <a:defRPr/>
            </a:pPr>
            <a:r>
              <a:rPr lang="en-US" sz="6600" dirty="0">
                <a:solidFill>
                  <a:schemeClr val="bg1"/>
                </a:solidFill>
                <a:latin typeface="+mn-lt"/>
              </a:rPr>
              <a:t>Future Work</a:t>
            </a:r>
          </a:p>
        </p:txBody>
      </p:sp>
      <p:sp>
        <p:nvSpPr>
          <p:cNvPr id="21" name="TextBox 20"/>
          <p:cNvSpPr txBox="1"/>
          <p:nvPr/>
        </p:nvSpPr>
        <p:spPr>
          <a:xfrm>
            <a:off x="26898600" y="24155400"/>
            <a:ext cx="11049000" cy="1108075"/>
          </a:xfrm>
          <a:prstGeom prst="rect">
            <a:avLst/>
          </a:prstGeom>
          <a:solidFill>
            <a:srgbClr val="00B050"/>
          </a:solidFill>
          <a:ln>
            <a:solidFill>
              <a:schemeClr val="tx1"/>
            </a:solidFill>
          </a:ln>
        </p:spPr>
        <p:txBody>
          <a:bodyPr>
            <a:spAutoFit/>
          </a:bodyPr>
          <a:lstStyle/>
          <a:p>
            <a:pPr algn="ctr">
              <a:defRPr/>
            </a:pPr>
            <a:r>
              <a:rPr lang="en-US" sz="6600" dirty="0">
                <a:solidFill>
                  <a:schemeClr val="bg1"/>
                </a:solidFill>
                <a:latin typeface="+mn-lt"/>
              </a:rPr>
              <a:t>References </a:t>
            </a:r>
          </a:p>
        </p:txBody>
      </p:sp>
      <p:sp>
        <p:nvSpPr>
          <p:cNvPr id="16" name="TextBox 15"/>
          <p:cNvSpPr txBox="1"/>
          <p:nvPr/>
        </p:nvSpPr>
        <p:spPr>
          <a:xfrm>
            <a:off x="374650" y="7056891"/>
            <a:ext cx="12409488" cy="7402026"/>
          </a:xfrm>
          <a:prstGeom prst="rect">
            <a:avLst/>
          </a:prstGeom>
          <a:noFill/>
        </p:spPr>
        <p:txBody>
          <a:bodyPr>
            <a:spAutoFit/>
          </a:bodyPr>
          <a:lstStyle/>
          <a:p>
            <a:pPr marL="342900" indent="-342900">
              <a:buFont typeface="Arial" panose="020B0604020202020204" pitchFamily="34" charset="0"/>
              <a:buChar char="•"/>
              <a:defRPr/>
            </a:pPr>
            <a:r>
              <a:rPr lang="en-US" sz="2500" dirty="0">
                <a:latin typeface="+mn-lt"/>
              </a:rPr>
              <a:t>Aerosol are a fundamental component of Earth’s climate system.</a:t>
            </a: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r>
              <a:rPr lang="en-US" sz="2500" dirty="0">
                <a:latin typeface="+mn-lt"/>
              </a:rPr>
              <a:t>The energy balance of the atmosphere is impacted directly by how aerosols scatter and absorb incoming solar radiation and indirectly by how they modify cloud formation.</a:t>
            </a:r>
            <a:r>
              <a:rPr lang="en-US" sz="2500" baseline="30000" dirty="0">
                <a:latin typeface="+mn-lt"/>
              </a:rPr>
              <a:t>1</a:t>
            </a:r>
            <a:endParaRPr lang="en-US" sz="2500" dirty="0">
              <a:latin typeface="Tahoma" panose="020B0604030504040204" pitchFamily="34" charset="0"/>
            </a:endParaRP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r>
              <a:rPr lang="en-US" sz="2500" dirty="0">
                <a:latin typeface="+mn-lt"/>
                <a:ea typeface="Calibri"/>
                <a:cs typeface="Times New Roman"/>
              </a:rPr>
              <a:t>Influences on the direct and indirect aerosol radiative effect, include, but are not limited to, particle size, shape and complex refractive index</a:t>
            </a:r>
            <a:r>
              <a:rPr lang="en-US" sz="2500" dirty="0">
                <a:latin typeface="+mn-lt"/>
              </a:rPr>
              <a:t>.</a:t>
            </a:r>
            <a:r>
              <a:rPr lang="en-US" sz="2500" baseline="30000" dirty="0">
                <a:latin typeface="+mn-lt"/>
              </a:rPr>
              <a:t>2</a:t>
            </a:r>
          </a:p>
          <a:p>
            <a:pPr>
              <a:defRPr/>
            </a:pPr>
            <a:endParaRPr lang="en-US" sz="2500" dirty="0">
              <a:latin typeface="+mn-lt"/>
            </a:endParaRPr>
          </a:p>
          <a:p>
            <a:pPr marL="6729413" lvl="3" indent="-342900">
              <a:buFont typeface="Arial" panose="020B0604020202020204" pitchFamily="34" charset="0"/>
              <a:buChar char="•"/>
              <a:defRPr/>
            </a:pPr>
            <a:r>
              <a:rPr lang="en-US" sz="2500" dirty="0">
                <a:latin typeface="+mn-lt"/>
              </a:rPr>
              <a:t>The organic fraction of aerosols has been reported to be 30-50% depending on location, but can be up to as much as 90% of a sample.</a:t>
            </a:r>
            <a:r>
              <a:rPr lang="en-US" sz="2500" baseline="30000" dirty="0">
                <a:latin typeface="+mn-lt"/>
              </a:rPr>
              <a:t>3</a:t>
            </a:r>
            <a:endParaRPr lang="en-US" sz="2500" dirty="0">
              <a:latin typeface="+mn-lt"/>
            </a:endParaRPr>
          </a:p>
          <a:p>
            <a:pPr marL="6729413" lvl="3" indent="-342900">
              <a:buFont typeface="Arial" panose="020B0604020202020204" pitchFamily="34" charset="0"/>
              <a:buChar char="•"/>
              <a:defRPr/>
            </a:pPr>
            <a:endParaRPr lang="en-US" sz="2500" dirty="0">
              <a:latin typeface="+mn-lt"/>
            </a:endParaRPr>
          </a:p>
          <a:p>
            <a:pPr marL="6729413" lvl="3" indent="-342900">
              <a:buFont typeface="Arial" panose="020B0604020202020204" pitchFamily="34" charset="0"/>
              <a:buChar char="•"/>
              <a:defRPr/>
            </a:pPr>
            <a:r>
              <a:rPr lang="en-US" sz="2500" dirty="0">
                <a:latin typeface="+mn-lt"/>
              </a:rPr>
              <a:t>Dicarboxylic acids are a type of </a:t>
            </a:r>
            <a:r>
              <a:rPr lang="en-US" sz="2500" dirty="0" err="1">
                <a:latin typeface="+mn-lt"/>
              </a:rPr>
              <a:t>polycarboxylic</a:t>
            </a:r>
            <a:r>
              <a:rPr lang="en-US" sz="2500" dirty="0">
                <a:latin typeface="+mn-lt"/>
              </a:rPr>
              <a:t> acids that make up a significant fraction of the water soluble organic portion of atmospheric aerosols.</a:t>
            </a:r>
            <a:r>
              <a:rPr lang="en-US" sz="2500" baseline="30000" dirty="0">
                <a:latin typeface="+mn-lt"/>
              </a:rPr>
              <a:t>1</a:t>
            </a:r>
            <a:endParaRPr lang="en-US" sz="2500" dirty="0">
              <a:latin typeface="+mn-lt"/>
            </a:endParaRPr>
          </a:p>
        </p:txBody>
      </p:sp>
      <p:sp>
        <p:nvSpPr>
          <p:cNvPr id="17" name="TextBox 16"/>
          <p:cNvSpPr txBox="1"/>
          <p:nvPr/>
        </p:nvSpPr>
        <p:spPr>
          <a:xfrm>
            <a:off x="92075" y="16107894"/>
            <a:ext cx="11931650" cy="1815882"/>
          </a:xfrm>
          <a:prstGeom prst="rect">
            <a:avLst/>
          </a:prstGeom>
          <a:noFill/>
          <a:ln>
            <a:solidFill>
              <a:srgbClr val="FFC000"/>
            </a:solidFill>
          </a:ln>
        </p:spPr>
        <p:txBody>
          <a:bodyPr wrap="square">
            <a:spAutoFit/>
          </a:bodyPr>
          <a:lstStyle/>
          <a:p>
            <a:pPr marL="457200">
              <a:defRPr/>
            </a:pPr>
            <a:r>
              <a:rPr lang="en-US" sz="2800" b="1" dirty="0">
                <a:latin typeface="+mn-lt"/>
              </a:rPr>
              <a:t>Goal: Understand evaporation from pure and mixed organic aerosols starting from the bulk to explain discrepancies in the literature. This will lead to more accurate future data collection and potential refinements in climate models.</a:t>
            </a:r>
            <a:r>
              <a:rPr lang="en-US" sz="2800" baseline="30000" dirty="0">
                <a:latin typeface="+mn-lt"/>
              </a:rPr>
              <a:t>4</a:t>
            </a:r>
            <a:endParaRPr lang="en-US" sz="2800" b="1" dirty="0">
              <a:latin typeface="+mn-lt"/>
            </a:endParaRPr>
          </a:p>
        </p:txBody>
      </p:sp>
      <p:pic>
        <p:nvPicPr>
          <p:cNvPr id="3091" name="Picture 22"/>
          <p:cNvPicPr>
            <a:picLocks noChangeAspect="1"/>
          </p:cNvPicPr>
          <p:nvPr/>
        </p:nvPicPr>
        <p:blipFill>
          <a:blip r:embed="rId3" cstate="print"/>
          <a:srcRect/>
          <a:stretch>
            <a:fillRect/>
          </a:stretch>
        </p:blipFill>
        <p:spPr bwMode="auto">
          <a:xfrm>
            <a:off x="606905" y="26272828"/>
            <a:ext cx="10289695" cy="4762797"/>
          </a:xfrm>
          <a:prstGeom prst="rect">
            <a:avLst/>
          </a:prstGeom>
          <a:noFill/>
          <a:ln w="9525">
            <a:noFill/>
            <a:miter lim="800000"/>
            <a:headEnd/>
            <a:tailEnd/>
          </a:ln>
        </p:spPr>
      </p:pic>
      <p:sp>
        <p:nvSpPr>
          <p:cNvPr id="25" name="TextBox 24"/>
          <p:cNvSpPr txBox="1"/>
          <p:nvPr/>
        </p:nvSpPr>
        <p:spPr>
          <a:xfrm>
            <a:off x="0" y="30408563"/>
            <a:ext cx="12023725" cy="476250"/>
          </a:xfrm>
          <a:prstGeom prst="rect">
            <a:avLst/>
          </a:prstGeom>
          <a:noFill/>
        </p:spPr>
        <p:txBody>
          <a:bodyPr>
            <a:spAutoFit/>
          </a:bodyPr>
          <a:lstStyle/>
          <a:p>
            <a:pPr>
              <a:defRPr/>
            </a:pPr>
            <a:endParaRPr lang="en-US" sz="2500" dirty="0">
              <a:latin typeface="+mn-lt"/>
            </a:endParaRPr>
          </a:p>
        </p:txBody>
      </p:sp>
      <p:pic>
        <p:nvPicPr>
          <p:cNvPr id="3093" name="Picture 32"/>
          <p:cNvPicPr>
            <a:picLocks noChangeAspect="1"/>
          </p:cNvPicPr>
          <p:nvPr/>
        </p:nvPicPr>
        <p:blipFill>
          <a:blip r:embed="rId4" cstate="print"/>
          <a:srcRect/>
          <a:stretch>
            <a:fillRect/>
          </a:stretch>
        </p:blipFill>
        <p:spPr bwMode="auto">
          <a:xfrm>
            <a:off x="34350461" y="27718"/>
            <a:ext cx="3578089" cy="5415087"/>
          </a:xfrm>
          <a:prstGeom prst="rect">
            <a:avLst/>
          </a:prstGeom>
          <a:noFill/>
          <a:ln w="9525">
            <a:noFill/>
            <a:miter lim="800000"/>
            <a:headEnd/>
            <a:tailEnd/>
          </a:ln>
        </p:spPr>
      </p:pic>
      <p:cxnSp>
        <p:nvCxnSpPr>
          <p:cNvPr id="31" name="Straight Connector 30"/>
          <p:cNvCxnSpPr>
            <a:cxnSpLocks/>
          </p:cNvCxnSpPr>
          <p:nvPr/>
        </p:nvCxnSpPr>
        <p:spPr>
          <a:xfrm>
            <a:off x="0" y="5349875"/>
            <a:ext cx="37903355" cy="480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6860500" y="16107894"/>
            <a:ext cx="11049000" cy="7786747"/>
          </a:xfrm>
          <a:prstGeom prst="rect">
            <a:avLst/>
          </a:prstGeom>
          <a:noFill/>
        </p:spPr>
        <p:txBody>
          <a:bodyPr>
            <a:spAutoFit/>
          </a:bodyPr>
          <a:lstStyle/>
          <a:p>
            <a:pPr marL="342900" indent="-342900">
              <a:buFont typeface="Arial" panose="020B0604020202020204" pitchFamily="34" charset="0"/>
              <a:buChar char="•"/>
              <a:defRPr/>
            </a:pPr>
            <a:r>
              <a:rPr lang="en-US" sz="2500" dirty="0"/>
              <a:t>Perform TGA on post trial crystalline samples to determine if any residual water remains.</a:t>
            </a: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r>
              <a:rPr lang="en-US" sz="2500" dirty="0">
                <a:latin typeface="+mn-lt"/>
              </a:rPr>
              <a:t>Expand evaporation studies to succinic and oxalic acid.</a:t>
            </a: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r>
              <a:rPr lang="en-US" sz="2500" dirty="0">
                <a:latin typeface="+mn-lt"/>
              </a:rPr>
              <a:t>Implement RH/Temperature  controller and relay system to keep conditions constant under increased humidity.</a:t>
            </a:r>
          </a:p>
          <a:p>
            <a:pPr>
              <a:defRPr/>
            </a:pPr>
            <a:endParaRPr lang="en-US" sz="2500" dirty="0">
              <a:latin typeface="+mn-lt"/>
            </a:endParaRPr>
          </a:p>
          <a:p>
            <a:pPr marL="342900" indent="-342900">
              <a:buFont typeface="Arial" panose="020B0604020202020204" pitchFamily="34" charset="0"/>
              <a:buChar char="•"/>
              <a:defRPr/>
            </a:pPr>
            <a:r>
              <a:rPr lang="en-US" sz="2500" dirty="0">
                <a:latin typeface="+mn-lt"/>
              </a:rPr>
              <a:t>Record a time lapse of crystallization to confirm the cause of the dual rate trend. </a:t>
            </a: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r>
              <a:rPr lang="en-US" sz="2500" dirty="0"/>
              <a:t>Collect data regarding the vapor pressures of </a:t>
            </a:r>
            <a:r>
              <a:rPr lang="en-US" sz="2500" dirty="0" err="1"/>
              <a:t>glutaric</a:t>
            </a:r>
            <a:r>
              <a:rPr lang="en-US" sz="2500" dirty="0"/>
              <a:t>, malonic, oxalic and succinic acid.</a:t>
            </a: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endParaRPr lang="en-US" sz="2500" dirty="0">
              <a:latin typeface="+mn-lt"/>
            </a:endParaRPr>
          </a:p>
          <a:p>
            <a:pPr marL="342900" indent="-342900">
              <a:buFont typeface="Arial" panose="020B0604020202020204" pitchFamily="34" charset="0"/>
              <a:buChar char="•"/>
              <a:defRPr/>
            </a:pPr>
            <a:endParaRPr lang="en-US" sz="2500" dirty="0">
              <a:latin typeface="+mn-lt"/>
            </a:endParaRPr>
          </a:p>
        </p:txBody>
      </p:sp>
      <p:sp>
        <p:nvSpPr>
          <p:cNvPr id="3096" name="TextBox 38"/>
          <p:cNvSpPr txBox="1">
            <a:spLocks noChangeArrowheads="1"/>
          </p:cNvSpPr>
          <p:nvPr/>
        </p:nvSpPr>
        <p:spPr bwMode="auto">
          <a:xfrm>
            <a:off x="26863166" y="21224096"/>
            <a:ext cx="11111422" cy="1108075"/>
          </a:xfrm>
          <a:prstGeom prst="rect">
            <a:avLst/>
          </a:prstGeom>
          <a:solidFill>
            <a:srgbClr val="00B050"/>
          </a:solidFill>
          <a:ln w="9525">
            <a:solidFill>
              <a:schemeClr val="tx1"/>
            </a:solidFill>
            <a:miter lim="800000"/>
            <a:headEnd/>
            <a:tailEnd/>
          </a:ln>
        </p:spPr>
        <p:txBody>
          <a:bodyPr wrap="square">
            <a:spAutoFit/>
          </a:bodyPr>
          <a:lstStyle/>
          <a:p>
            <a:pPr algn="ctr"/>
            <a:r>
              <a:rPr lang="en-US" altLang="en-US" sz="6600">
                <a:solidFill>
                  <a:schemeClr val="bg1"/>
                </a:solidFill>
              </a:rPr>
              <a:t>Acknowledgments</a:t>
            </a:r>
          </a:p>
        </p:txBody>
      </p:sp>
      <p:sp>
        <p:nvSpPr>
          <p:cNvPr id="37" name="TextBox 36"/>
          <p:cNvSpPr txBox="1"/>
          <p:nvPr/>
        </p:nvSpPr>
        <p:spPr>
          <a:xfrm>
            <a:off x="26844295" y="22332171"/>
            <a:ext cx="11000016" cy="2015936"/>
          </a:xfrm>
          <a:prstGeom prst="rect">
            <a:avLst/>
          </a:prstGeom>
          <a:noFill/>
        </p:spPr>
        <p:txBody>
          <a:bodyPr>
            <a:spAutoFit/>
          </a:bodyPr>
          <a:lstStyle/>
          <a:p>
            <a:pPr marL="342900" indent="-342900">
              <a:buFont typeface="Arial" panose="020B0604020202020204" pitchFamily="34" charset="0"/>
              <a:buChar char="•"/>
              <a:defRPr/>
            </a:pPr>
            <a:r>
              <a:rPr lang="en-US" sz="2500" dirty="0">
                <a:latin typeface="+mn-lt"/>
              </a:rPr>
              <a:t>Dr. Greenslade and the Greenslade group.</a:t>
            </a:r>
          </a:p>
          <a:p>
            <a:pPr marL="342900" indent="-342900">
              <a:buFont typeface="Arial" panose="020B0604020202020204" pitchFamily="34" charset="0"/>
              <a:buChar char="•"/>
              <a:defRPr/>
            </a:pPr>
            <a:r>
              <a:rPr lang="en-US" sz="2500" dirty="0">
                <a:latin typeface="+mn-lt"/>
              </a:rPr>
              <a:t>Dr. </a:t>
            </a:r>
            <a:r>
              <a:rPr lang="en-US" sz="2500" dirty="0" err="1">
                <a:latin typeface="+mn-lt"/>
              </a:rPr>
              <a:t>Tillinghast</a:t>
            </a:r>
            <a:r>
              <a:rPr lang="en-US" sz="2500" dirty="0">
                <a:latin typeface="+mn-lt"/>
              </a:rPr>
              <a:t> and Mark </a:t>
            </a:r>
            <a:r>
              <a:rPr lang="en-US" sz="2500" dirty="0" err="1">
                <a:latin typeface="+mn-lt"/>
              </a:rPr>
              <a:t>Townley</a:t>
            </a:r>
            <a:r>
              <a:rPr lang="en-US" sz="2500" dirty="0">
                <a:latin typeface="+mn-lt"/>
              </a:rPr>
              <a:t> for the CAHN 2000 </a:t>
            </a:r>
            <a:r>
              <a:rPr lang="en-US" sz="2500" dirty="0" err="1">
                <a:latin typeface="+mn-lt"/>
              </a:rPr>
              <a:t>Electrobalance</a:t>
            </a:r>
            <a:r>
              <a:rPr lang="en-US" sz="2500" dirty="0">
                <a:latin typeface="+mn-lt"/>
              </a:rPr>
              <a:t>. </a:t>
            </a:r>
          </a:p>
          <a:p>
            <a:pPr marL="342900" indent="-342900">
              <a:buFont typeface="Arial" panose="020B0604020202020204" pitchFamily="34" charset="0"/>
              <a:buChar char="•"/>
              <a:defRPr/>
            </a:pPr>
            <a:r>
              <a:rPr lang="en-US" sz="2500" dirty="0">
                <a:latin typeface="+mn-lt"/>
              </a:rPr>
              <a:t>Jim </a:t>
            </a:r>
            <a:r>
              <a:rPr lang="en-US" sz="2500" dirty="0" err="1">
                <a:latin typeface="+mn-lt"/>
              </a:rPr>
              <a:t>Abare</a:t>
            </a:r>
            <a:r>
              <a:rPr lang="en-US" sz="2500" dirty="0">
                <a:latin typeface="+mn-lt"/>
              </a:rPr>
              <a:t> from UNH TSC who constructed the operational amplifier.</a:t>
            </a:r>
          </a:p>
          <a:p>
            <a:pPr marL="342900" indent="-342900">
              <a:buFont typeface="Arial" panose="020B0604020202020204" pitchFamily="34" charset="0"/>
              <a:buChar char="•"/>
              <a:defRPr/>
            </a:pPr>
            <a:r>
              <a:rPr lang="en-US" sz="2500" dirty="0">
                <a:latin typeface="+mn-lt"/>
              </a:rPr>
              <a:t>Funding from the UNH Hamel Center (INCO 590) and CEPS.</a:t>
            </a:r>
          </a:p>
          <a:p>
            <a:pPr marL="342900" indent="-342900">
              <a:buFont typeface="Arial" panose="020B0604020202020204" pitchFamily="34" charset="0"/>
              <a:buChar char="•"/>
              <a:defRPr/>
            </a:pPr>
            <a:endParaRPr lang="en-US" sz="2500" dirty="0">
              <a:latin typeface="+mn-lt"/>
            </a:endParaRPr>
          </a:p>
        </p:txBody>
      </p:sp>
      <p:pic>
        <p:nvPicPr>
          <p:cNvPr id="3098" name="Picture 41"/>
          <p:cNvPicPr>
            <a:picLocks noChangeAspect="1"/>
          </p:cNvPicPr>
          <p:nvPr/>
        </p:nvPicPr>
        <p:blipFill>
          <a:blip r:embed="rId4" cstate="print"/>
          <a:srcRect/>
          <a:stretch>
            <a:fillRect/>
          </a:stretch>
        </p:blipFill>
        <p:spPr bwMode="auto">
          <a:xfrm>
            <a:off x="0" y="25400"/>
            <a:ext cx="3648075" cy="5324475"/>
          </a:xfrm>
          <a:prstGeom prst="rect">
            <a:avLst/>
          </a:prstGeom>
          <a:noFill/>
          <a:ln w="9525">
            <a:noFill/>
            <a:miter lim="800000"/>
            <a:headEnd/>
            <a:tailEnd/>
          </a:ln>
        </p:spPr>
      </p:pic>
      <p:sp>
        <p:nvSpPr>
          <p:cNvPr id="41" name="TextBox 40"/>
          <p:cNvSpPr txBox="1"/>
          <p:nvPr/>
        </p:nvSpPr>
        <p:spPr>
          <a:xfrm>
            <a:off x="26898600" y="25388888"/>
            <a:ext cx="10988675" cy="7386638"/>
          </a:xfrm>
          <a:prstGeom prst="rect">
            <a:avLst/>
          </a:prstGeom>
          <a:noFill/>
        </p:spPr>
        <p:txBody>
          <a:bodyPr>
            <a:spAutoFit/>
          </a:bodyPr>
          <a:lstStyle/>
          <a:p>
            <a:pPr>
              <a:defRPr/>
            </a:pPr>
            <a:r>
              <a:rPr lang="en-US" sz="2000" dirty="0">
                <a:latin typeface="+mn-lt"/>
              </a:rPr>
              <a:t>1. </a:t>
            </a:r>
            <a:r>
              <a:rPr lang="en-US" sz="2000" dirty="0" err="1">
                <a:latin typeface="+mn-lt"/>
              </a:rPr>
              <a:t>Xue</a:t>
            </a:r>
            <a:r>
              <a:rPr lang="en-US" sz="2000" dirty="0">
                <a:latin typeface="+mn-lt"/>
              </a:rPr>
              <a:t>, H.; </a:t>
            </a:r>
            <a:r>
              <a:rPr lang="en-US" sz="2000" dirty="0" err="1">
                <a:latin typeface="+mn-lt"/>
              </a:rPr>
              <a:t>Khalizov</a:t>
            </a:r>
            <a:r>
              <a:rPr lang="en-US" sz="2000" dirty="0">
                <a:latin typeface="+mn-lt"/>
              </a:rPr>
              <a:t>, F. A.; Wang, L.; Zheng, J.; Zhang, R.; Effects of dicarboxylic acid coating on the optical properties of soot. </a:t>
            </a:r>
            <a:r>
              <a:rPr lang="en-US" sz="2000" i="1" dirty="0">
                <a:latin typeface="+mn-lt"/>
              </a:rPr>
              <a:t>Phys. Chem. </a:t>
            </a:r>
            <a:r>
              <a:rPr lang="en-US" sz="2000" b="1" dirty="0">
                <a:latin typeface="+mn-lt"/>
              </a:rPr>
              <a:t>2009, </a:t>
            </a:r>
            <a:r>
              <a:rPr lang="en-US" sz="2000" dirty="0">
                <a:latin typeface="+mn-lt"/>
              </a:rPr>
              <a:t>11, 7869-7875. </a:t>
            </a:r>
            <a:endParaRPr lang="en-US" sz="2000" b="1" i="1" dirty="0">
              <a:latin typeface="+mn-lt"/>
            </a:endParaRPr>
          </a:p>
          <a:p>
            <a:pPr>
              <a:defRPr/>
            </a:pPr>
            <a:r>
              <a:rPr lang="en-US" sz="2000" dirty="0">
                <a:latin typeface="+mn-lt"/>
              </a:rPr>
              <a:t>2. Pope, F. D.; Dennis B. J.; Griffiths, P. T.; Clegg, S. L.; &amp; Cox, R. A.  Studies of Single Aerosol Particles Containing Malonic Acid, </a:t>
            </a:r>
            <a:r>
              <a:rPr lang="en-US" sz="2000" dirty="0" err="1">
                <a:latin typeface="+mn-lt"/>
              </a:rPr>
              <a:t>Glutaric</a:t>
            </a:r>
            <a:r>
              <a:rPr lang="en-US" sz="2000" dirty="0">
                <a:latin typeface="+mn-lt"/>
              </a:rPr>
              <a:t> Acid, and Their Mixtures with Sodium Chloride. I. Hygroscopic Growth. </a:t>
            </a:r>
            <a:r>
              <a:rPr lang="en-US" sz="2000" i="1" dirty="0">
                <a:latin typeface="+mn-lt"/>
              </a:rPr>
              <a:t>Phys. Chem. A. </a:t>
            </a:r>
            <a:r>
              <a:rPr lang="en-US" sz="2000" b="1" dirty="0">
                <a:latin typeface="+mn-lt"/>
              </a:rPr>
              <a:t>2010</a:t>
            </a:r>
            <a:r>
              <a:rPr lang="en-US" sz="2000" dirty="0">
                <a:latin typeface="+mn-lt"/>
              </a:rPr>
              <a:t>, 114, 5335-5341.</a:t>
            </a:r>
          </a:p>
          <a:p>
            <a:pPr>
              <a:defRPr/>
            </a:pPr>
            <a:r>
              <a:rPr lang="en-US" sz="2000" dirty="0">
                <a:latin typeface="+mn-lt"/>
              </a:rPr>
              <a:t>3. </a:t>
            </a:r>
            <a:r>
              <a:rPr lang="en-US" sz="2000" dirty="0" err="1">
                <a:latin typeface="+mn-lt"/>
              </a:rPr>
              <a:t>Kanakidou</a:t>
            </a:r>
            <a:r>
              <a:rPr lang="en-US" sz="2000" dirty="0">
                <a:latin typeface="+mn-lt"/>
              </a:rPr>
              <a:t>, M.; Seinfeld, J. H.; </a:t>
            </a:r>
            <a:r>
              <a:rPr lang="en-US" sz="2000" dirty="0" err="1">
                <a:latin typeface="+mn-lt"/>
              </a:rPr>
              <a:t>Pandis</a:t>
            </a:r>
            <a:r>
              <a:rPr lang="en-US" sz="2000" dirty="0">
                <a:latin typeface="+mn-lt"/>
              </a:rPr>
              <a:t>, S. N.; Barnes, I.; </a:t>
            </a:r>
            <a:r>
              <a:rPr lang="en-US" sz="2000" dirty="0" err="1">
                <a:latin typeface="+mn-lt"/>
              </a:rPr>
              <a:t>Dentener</a:t>
            </a:r>
            <a:r>
              <a:rPr lang="en-US" sz="2000" dirty="0">
                <a:latin typeface="+mn-lt"/>
              </a:rPr>
              <a:t>, F. J.; </a:t>
            </a:r>
            <a:r>
              <a:rPr lang="en-US" sz="2000" dirty="0" err="1">
                <a:latin typeface="+mn-lt"/>
              </a:rPr>
              <a:t>Facchini</a:t>
            </a:r>
            <a:r>
              <a:rPr lang="en-US" sz="2000" dirty="0">
                <a:latin typeface="+mn-lt"/>
              </a:rPr>
              <a:t>, M. C.; Van </a:t>
            </a:r>
            <a:r>
              <a:rPr lang="en-US" sz="2000" dirty="0" err="1">
                <a:latin typeface="+mn-lt"/>
              </a:rPr>
              <a:t>Dingenen</a:t>
            </a:r>
            <a:r>
              <a:rPr lang="en-US" sz="2000" dirty="0">
                <a:latin typeface="+mn-lt"/>
              </a:rPr>
              <a:t>, R.; </a:t>
            </a:r>
            <a:r>
              <a:rPr lang="en-US" sz="2000" dirty="0" err="1">
                <a:latin typeface="+mn-lt"/>
              </a:rPr>
              <a:t>Ervens</a:t>
            </a:r>
            <a:r>
              <a:rPr lang="en-US" sz="2000" dirty="0">
                <a:latin typeface="+mn-lt"/>
              </a:rPr>
              <a:t>, B.; </a:t>
            </a:r>
            <a:r>
              <a:rPr lang="en-US" sz="2000" dirty="0" err="1">
                <a:latin typeface="+mn-lt"/>
              </a:rPr>
              <a:t>Nenes</a:t>
            </a:r>
            <a:r>
              <a:rPr lang="en-US" sz="2000" dirty="0">
                <a:latin typeface="+mn-lt"/>
              </a:rPr>
              <a:t>, A.; Nielsen, C. J.; </a:t>
            </a:r>
            <a:r>
              <a:rPr lang="en-US" sz="2000" dirty="0" err="1">
                <a:latin typeface="+mn-lt"/>
              </a:rPr>
              <a:t>Swietlicki</a:t>
            </a:r>
            <a:r>
              <a:rPr lang="en-US" sz="2000" dirty="0">
                <a:latin typeface="+mn-lt"/>
              </a:rPr>
              <a:t>, E.; </a:t>
            </a:r>
            <a:r>
              <a:rPr lang="en-US" sz="2000" dirty="0" err="1">
                <a:latin typeface="+mn-lt"/>
              </a:rPr>
              <a:t>Putaud</a:t>
            </a:r>
            <a:r>
              <a:rPr lang="en-US" sz="2000" dirty="0">
                <a:latin typeface="+mn-lt"/>
              </a:rPr>
              <a:t>, J. P.; </a:t>
            </a:r>
            <a:r>
              <a:rPr lang="en-US" sz="2000" dirty="0" err="1">
                <a:latin typeface="+mn-lt"/>
              </a:rPr>
              <a:t>Balkanski</a:t>
            </a:r>
            <a:r>
              <a:rPr lang="en-US" sz="2000" dirty="0">
                <a:latin typeface="+mn-lt"/>
              </a:rPr>
              <a:t>, Y.; </a:t>
            </a:r>
            <a:r>
              <a:rPr lang="en-US" sz="2000" dirty="0" err="1">
                <a:latin typeface="+mn-lt"/>
              </a:rPr>
              <a:t>Fuzzi</a:t>
            </a:r>
            <a:r>
              <a:rPr lang="en-US" sz="2000" dirty="0">
                <a:latin typeface="+mn-lt"/>
              </a:rPr>
              <a:t>, S.; </a:t>
            </a:r>
            <a:r>
              <a:rPr lang="en-US" sz="2000" dirty="0" err="1">
                <a:latin typeface="+mn-lt"/>
              </a:rPr>
              <a:t>Horth</a:t>
            </a:r>
            <a:r>
              <a:rPr lang="en-US" sz="2000" dirty="0">
                <a:latin typeface="+mn-lt"/>
              </a:rPr>
              <a:t>, H.; </a:t>
            </a:r>
            <a:r>
              <a:rPr lang="en-US" sz="2000" dirty="0" err="1">
                <a:latin typeface="+mn-lt"/>
              </a:rPr>
              <a:t>Moortgat</a:t>
            </a:r>
            <a:r>
              <a:rPr lang="en-US" sz="2000" dirty="0">
                <a:latin typeface="+mn-lt"/>
              </a:rPr>
              <a:t>, G. K.; </a:t>
            </a:r>
            <a:r>
              <a:rPr lang="en-US" sz="2000" dirty="0" err="1">
                <a:latin typeface="+mn-lt"/>
              </a:rPr>
              <a:t>Winterhalter</a:t>
            </a:r>
            <a:r>
              <a:rPr lang="en-US" sz="2000" dirty="0">
                <a:latin typeface="+mn-lt"/>
              </a:rPr>
              <a:t>, T.; </a:t>
            </a:r>
            <a:r>
              <a:rPr lang="en-US" sz="2000" dirty="0" err="1">
                <a:latin typeface="+mn-lt"/>
              </a:rPr>
              <a:t>Myhre</a:t>
            </a:r>
            <a:r>
              <a:rPr lang="en-US" sz="2000" dirty="0">
                <a:latin typeface="+mn-lt"/>
              </a:rPr>
              <a:t>, C. E. L.; </a:t>
            </a:r>
            <a:r>
              <a:rPr lang="en-US" sz="2000" dirty="0" err="1">
                <a:latin typeface="+mn-lt"/>
              </a:rPr>
              <a:t>Tsigaridis</a:t>
            </a:r>
            <a:r>
              <a:rPr lang="en-US" sz="2000" dirty="0">
                <a:latin typeface="+mn-lt"/>
              </a:rPr>
              <a:t>, K.; </a:t>
            </a:r>
            <a:r>
              <a:rPr lang="en-US" sz="2000" dirty="0" err="1">
                <a:latin typeface="+mn-lt"/>
              </a:rPr>
              <a:t>Vignati</a:t>
            </a:r>
            <a:r>
              <a:rPr lang="en-US" sz="2000" dirty="0">
                <a:latin typeface="+mn-lt"/>
              </a:rPr>
              <a:t>, E.; Stephanou, E. G.; Wilson, G. Organic aerosol and global climate change modelling: a review. </a:t>
            </a:r>
            <a:r>
              <a:rPr lang="en-US" sz="2000" i="1" dirty="0">
                <a:latin typeface="+mn-lt"/>
              </a:rPr>
              <a:t>Phys. Chem. A.</a:t>
            </a:r>
            <a:r>
              <a:rPr lang="en-US" sz="2000" dirty="0">
                <a:latin typeface="+mn-lt"/>
              </a:rPr>
              <a:t> </a:t>
            </a:r>
            <a:r>
              <a:rPr lang="en-US" sz="2000" b="1" dirty="0">
                <a:latin typeface="+mn-lt"/>
              </a:rPr>
              <a:t>2005</a:t>
            </a:r>
            <a:r>
              <a:rPr lang="en-US" sz="2000" dirty="0">
                <a:latin typeface="+mn-lt"/>
              </a:rPr>
              <a:t>, 5, 1053-1123.</a:t>
            </a:r>
          </a:p>
          <a:p>
            <a:pPr>
              <a:defRPr/>
            </a:pPr>
            <a:r>
              <a:rPr lang="en-US" sz="2000" dirty="0">
                <a:latin typeface="+mn-lt"/>
              </a:rPr>
              <a:t>4. </a:t>
            </a:r>
            <a:r>
              <a:rPr lang="en-US" sz="2000" dirty="0" err="1">
                <a:latin typeface="+mn-lt"/>
              </a:rPr>
              <a:t>Bilde</a:t>
            </a:r>
            <a:r>
              <a:rPr lang="en-US" sz="2000" dirty="0">
                <a:latin typeface="+mn-lt"/>
              </a:rPr>
              <a:t>, M.; </a:t>
            </a:r>
            <a:r>
              <a:rPr lang="en-US" sz="2000" dirty="0" err="1">
                <a:latin typeface="+mn-lt"/>
              </a:rPr>
              <a:t>Barsanti</a:t>
            </a:r>
            <a:r>
              <a:rPr lang="en-US" sz="2000" dirty="0">
                <a:latin typeface="+mn-lt"/>
              </a:rPr>
              <a:t>, K.; Booth, Murray.; </a:t>
            </a:r>
            <a:r>
              <a:rPr lang="en-US" sz="2000" dirty="0" err="1">
                <a:latin typeface="+mn-lt"/>
              </a:rPr>
              <a:t>Cappa</a:t>
            </a:r>
            <a:r>
              <a:rPr lang="en-US" sz="2000" dirty="0">
                <a:latin typeface="+mn-lt"/>
              </a:rPr>
              <a:t>, D. C.; Donahue, M. N.; </a:t>
            </a:r>
            <a:r>
              <a:rPr lang="en-US" sz="2000" dirty="0" err="1">
                <a:latin typeface="+mn-lt"/>
              </a:rPr>
              <a:t>Emanuelsson</a:t>
            </a:r>
            <a:r>
              <a:rPr lang="en-US" sz="2000" dirty="0">
                <a:latin typeface="+mn-lt"/>
              </a:rPr>
              <a:t>, U. E.; </a:t>
            </a:r>
            <a:r>
              <a:rPr lang="en-US" sz="2000" dirty="0" err="1">
                <a:latin typeface="+mn-lt"/>
              </a:rPr>
              <a:t>McFiggans</a:t>
            </a:r>
            <a:r>
              <a:rPr lang="en-US" sz="2000" dirty="0">
                <a:latin typeface="+mn-lt"/>
              </a:rPr>
              <a:t>, G.; Krieger, K. U.; </a:t>
            </a:r>
            <a:r>
              <a:rPr lang="en-US" sz="2000" dirty="0" err="1">
                <a:latin typeface="+mn-lt"/>
              </a:rPr>
              <a:t>Marcolli</a:t>
            </a:r>
            <a:r>
              <a:rPr lang="en-US" sz="2000" dirty="0">
                <a:latin typeface="+mn-lt"/>
              </a:rPr>
              <a:t>, C.; Topping, D.; </a:t>
            </a:r>
            <a:r>
              <a:rPr lang="en-US" sz="2000" dirty="0" err="1">
                <a:latin typeface="+mn-lt"/>
              </a:rPr>
              <a:t>Ziemann</a:t>
            </a:r>
            <a:r>
              <a:rPr lang="en-US" sz="2000" dirty="0">
                <a:latin typeface="+mn-lt"/>
              </a:rPr>
              <a:t>, P.; Barley, M.; Clegg, S.; Dennis-</a:t>
            </a:r>
            <a:r>
              <a:rPr lang="en-US" sz="2000" dirty="0" err="1">
                <a:latin typeface="+mn-lt"/>
              </a:rPr>
              <a:t>Smither</a:t>
            </a:r>
            <a:r>
              <a:rPr lang="en-US" sz="2000" dirty="0">
                <a:latin typeface="+mn-lt"/>
              </a:rPr>
              <a:t>, B.; </a:t>
            </a:r>
            <a:r>
              <a:rPr lang="en-US" sz="2000" dirty="0" err="1">
                <a:latin typeface="+mn-lt"/>
              </a:rPr>
              <a:t>Hallquist</a:t>
            </a:r>
            <a:r>
              <a:rPr lang="en-US" sz="2000" dirty="0">
                <a:latin typeface="+mn-lt"/>
              </a:rPr>
              <a:t>, M.; </a:t>
            </a:r>
            <a:r>
              <a:rPr lang="en-US" sz="2000" dirty="0" err="1">
                <a:latin typeface="+mn-lt"/>
              </a:rPr>
              <a:t>Hallquist</a:t>
            </a:r>
            <a:r>
              <a:rPr lang="en-US" sz="2000" dirty="0">
                <a:latin typeface="+mn-lt"/>
              </a:rPr>
              <a:t>, M. A.; </a:t>
            </a:r>
            <a:r>
              <a:rPr lang="en-US" sz="2000" dirty="0" err="1">
                <a:latin typeface="+mn-lt"/>
              </a:rPr>
              <a:t>Khlystov</a:t>
            </a:r>
            <a:r>
              <a:rPr lang="en-US" sz="2000" dirty="0">
                <a:latin typeface="+mn-lt"/>
              </a:rPr>
              <a:t>, A.; </a:t>
            </a:r>
            <a:r>
              <a:rPr lang="en-US" sz="2000" dirty="0" err="1">
                <a:latin typeface="+mn-lt"/>
              </a:rPr>
              <a:t>Kulmala</a:t>
            </a:r>
            <a:r>
              <a:rPr lang="en-US" sz="2000" dirty="0">
                <a:latin typeface="+mn-lt"/>
              </a:rPr>
              <a:t>, M.; </a:t>
            </a:r>
            <a:r>
              <a:rPr lang="en-US" sz="2000" dirty="0" err="1">
                <a:latin typeface="+mn-lt"/>
              </a:rPr>
              <a:t>Mogensen</a:t>
            </a:r>
            <a:r>
              <a:rPr lang="en-US" sz="2000" dirty="0">
                <a:latin typeface="+mn-lt"/>
              </a:rPr>
              <a:t>, D.; </a:t>
            </a:r>
            <a:r>
              <a:rPr lang="en-US" sz="2000" dirty="0" err="1">
                <a:latin typeface="+mn-lt"/>
              </a:rPr>
              <a:t>Pervical</a:t>
            </a:r>
            <a:r>
              <a:rPr lang="en-US" sz="2000" dirty="0">
                <a:latin typeface="+mn-lt"/>
              </a:rPr>
              <a:t>, J. C.; Pope, F.; Reid, P. J.; </a:t>
            </a:r>
            <a:r>
              <a:rPr lang="en-US" sz="2000" dirty="0" err="1">
                <a:latin typeface="+mn-lt"/>
              </a:rPr>
              <a:t>Riberio</a:t>
            </a:r>
            <a:r>
              <a:rPr lang="en-US" sz="2000" dirty="0">
                <a:latin typeface="+mn-lt"/>
              </a:rPr>
              <a:t> da Silva, M. A. V.; </a:t>
            </a:r>
            <a:r>
              <a:rPr lang="en-US" sz="2000" dirty="0" err="1">
                <a:latin typeface="+mn-lt"/>
              </a:rPr>
              <a:t>Rosenoern</a:t>
            </a:r>
            <a:r>
              <a:rPr lang="en-US" sz="2000" dirty="0">
                <a:latin typeface="+mn-lt"/>
              </a:rPr>
              <a:t>, T.; </a:t>
            </a:r>
            <a:r>
              <a:rPr lang="en-US" sz="2000" dirty="0" err="1">
                <a:latin typeface="+mn-lt"/>
              </a:rPr>
              <a:t>Salo</a:t>
            </a:r>
            <a:r>
              <a:rPr lang="en-US" sz="2000" dirty="0">
                <a:latin typeface="+mn-lt"/>
              </a:rPr>
              <a:t>, K.; </a:t>
            </a:r>
            <a:r>
              <a:rPr lang="en-US" sz="2000" dirty="0" err="1">
                <a:latin typeface="+mn-lt"/>
              </a:rPr>
              <a:t>Soonsin</a:t>
            </a:r>
            <a:r>
              <a:rPr lang="en-US" sz="2000" dirty="0">
                <a:latin typeface="+mn-lt"/>
              </a:rPr>
              <a:t>, P. V.; </a:t>
            </a:r>
            <a:r>
              <a:rPr lang="en-US" sz="2000" dirty="0" err="1">
                <a:latin typeface="+mn-lt"/>
              </a:rPr>
              <a:t>Yli-Juuti</a:t>
            </a:r>
            <a:r>
              <a:rPr lang="en-US" sz="2000" dirty="0">
                <a:latin typeface="+mn-lt"/>
              </a:rPr>
              <a:t> T.; </a:t>
            </a:r>
            <a:r>
              <a:rPr lang="en-US" sz="2000" dirty="0" err="1">
                <a:latin typeface="+mn-lt"/>
              </a:rPr>
              <a:t>Prisle</a:t>
            </a:r>
            <a:r>
              <a:rPr lang="en-US" sz="2000" dirty="0">
                <a:latin typeface="+mn-lt"/>
              </a:rPr>
              <a:t> L. N.; </a:t>
            </a:r>
            <a:r>
              <a:rPr lang="en-US" sz="2000" dirty="0" err="1">
                <a:latin typeface="+mn-lt"/>
              </a:rPr>
              <a:t>Pagels</a:t>
            </a:r>
            <a:r>
              <a:rPr lang="en-US" sz="2000" dirty="0">
                <a:latin typeface="+mn-lt"/>
              </a:rPr>
              <a:t>, J.; </a:t>
            </a:r>
            <a:r>
              <a:rPr lang="en-US" sz="2000" dirty="0" err="1">
                <a:latin typeface="+mn-lt"/>
              </a:rPr>
              <a:t>Rarey</a:t>
            </a:r>
            <a:r>
              <a:rPr lang="en-US" sz="2000" dirty="0">
                <a:latin typeface="+mn-lt"/>
              </a:rPr>
              <a:t> J.; </a:t>
            </a:r>
            <a:r>
              <a:rPr lang="en-US" sz="2000" dirty="0" err="1">
                <a:latin typeface="+mn-lt"/>
              </a:rPr>
              <a:t>Zardini</a:t>
            </a:r>
            <a:r>
              <a:rPr lang="en-US" sz="2000" dirty="0">
                <a:latin typeface="+mn-lt"/>
              </a:rPr>
              <a:t>, A. A.; </a:t>
            </a:r>
            <a:r>
              <a:rPr lang="en-US" sz="2000" dirty="0" err="1">
                <a:latin typeface="+mn-lt"/>
              </a:rPr>
              <a:t>Riipinen</a:t>
            </a:r>
            <a:r>
              <a:rPr lang="en-US" sz="2000" dirty="0">
                <a:latin typeface="+mn-lt"/>
              </a:rPr>
              <a:t>, I. Saturation Vapor Pressures and Transition Enthalpies of Low-Volitivity Organic Molecules of Atmospheric Relevance: From </a:t>
            </a:r>
            <a:r>
              <a:rPr lang="en-US" sz="2000" dirty="0" err="1">
                <a:latin typeface="+mn-lt"/>
              </a:rPr>
              <a:t>Dicarbocylic</a:t>
            </a:r>
            <a:r>
              <a:rPr lang="en-US" sz="2000" dirty="0">
                <a:latin typeface="+mn-lt"/>
              </a:rPr>
              <a:t> Acids to Complex Mixtures. </a:t>
            </a:r>
            <a:r>
              <a:rPr lang="en-US" sz="2000" i="1" dirty="0">
                <a:latin typeface="+mn-lt"/>
              </a:rPr>
              <a:t>Chem. Rev.</a:t>
            </a:r>
            <a:r>
              <a:rPr lang="en-US" sz="2000" dirty="0">
                <a:latin typeface="+mn-lt"/>
              </a:rPr>
              <a:t> </a:t>
            </a:r>
            <a:r>
              <a:rPr lang="en-US" sz="2000" b="1" dirty="0">
                <a:latin typeface="+mn-lt"/>
              </a:rPr>
              <a:t>2015</a:t>
            </a:r>
            <a:r>
              <a:rPr lang="en-US" sz="2000" dirty="0">
                <a:latin typeface="+mn-lt"/>
              </a:rPr>
              <a:t>, 10, 4115-4156.</a:t>
            </a:r>
          </a:p>
          <a:p>
            <a:pPr>
              <a:defRPr/>
            </a:pPr>
            <a:endParaRPr lang="en-US" sz="2500" dirty="0">
              <a:latin typeface="+mn-lt"/>
            </a:endParaRPr>
          </a:p>
          <a:p>
            <a:pPr marL="457200" indent="-457200">
              <a:buAutoNum type="arabicPeriod"/>
              <a:defRPr/>
            </a:pPr>
            <a:endParaRPr lang="en-US" sz="2500" dirty="0">
              <a:latin typeface="+mn-lt"/>
            </a:endParaRPr>
          </a:p>
          <a:p>
            <a:pPr>
              <a:defRPr/>
            </a:pPr>
            <a:endParaRPr lang="en-US" dirty="0">
              <a:latin typeface="Arial" panose="020B0604020202020204" pitchFamily="34" charset="0"/>
            </a:endParaRPr>
          </a:p>
        </p:txBody>
      </p:sp>
      <p:sp>
        <p:nvSpPr>
          <p:cNvPr id="3100" name="Rectangle 42"/>
          <p:cNvSpPr>
            <a:spLocks noChangeArrowheads="1"/>
          </p:cNvSpPr>
          <p:nvPr/>
        </p:nvSpPr>
        <p:spPr bwMode="auto">
          <a:xfrm>
            <a:off x="-5838825" y="15013474"/>
            <a:ext cx="18973800" cy="862012"/>
          </a:xfrm>
          <a:prstGeom prst="rect">
            <a:avLst/>
          </a:prstGeom>
          <a:noFill/>
          <a:ln w="9525">
            <a:noFill/>
            <a:miter lim="800000"/>
            <a:headEnd/>
            <a:tailEnd/>
          </a:ln>
        </p:spPr>
        <p:txBody>
          <a:bodyPr>
            <a:spAutoFit/>
          </a:bodyPr>
          <a:lstStyle/>
          <a:p>
            <a:pPr marL="6729413" lvl="3" indent="-342900">
              <a:buFont typeface="Arial" charset="0"/>
              <a:buChar char="•"/>
            </a:pPr>
            <a:r>
              <a:rPr lang="en-US" altLang="en-US" sz="2500" dirty="0">
                <a:latin typeface="+mn-lt"/>
              </a:rPr>
              <a:t>Most studies, when measuring the affect of RH on aerosol size, fail to report or consider the potential for aerosol evaporation as a source of uncertainty.</a:t>
            </a:r>
          </a:p>
        </p:txBody>
      </p:sp>
      <p:sp>
        <p:nvSpPr>
          <p:cNvPr id="3101" name="Rectangle 43"/>
          <p:cNvSpPr>
            <a:spLocks noChangeArrowheads="1"/>
          </p:cNvSpPr>
          <p:nvPr/>
        </p:nvSpPr>
        <p:spPr bwMode="auto">
          <a:xfrm>
            <a:off x="-6373164" y="20238184"/>
            <a:ext cx="18431670" cy="1631216"/>
          </a:xfrm>
          <a:prstGeom prst="rect">
            <a:avLst/>
          </a:prstGeom>
          <a:noFill/>
          <a:ln w="9525">
            <a:noFill/>
            <a:miter lim="800000"/>
            <a:headEnd/>
            <a:tailEnd/>
          </a:ln>
        </p:spPr>
        <p:txBody>
          <a:bodyPr wrap="square">
            <a:spAutoFit/>
          </a:bodyPr>
          <a:lstStyle/>
          <a:p>
            <a:pPr marL="6729413" lvl="3" indent="-342900">
              <a:buFont typeface="Arial" charset="0"/>
              <a:buChar char="•"/>
            </a:pPr>
            <a:r>
              <a:rPr lang="en-US" sz="2500" dirty="0">
                <a:latin typeface="+mn-lt"/>
              </a:rPr>
              <a:t>An electric current-to-torque transducer. Forces from masses acting on both sides of the beam produce torque around the axis of rotation. An equivalent and opposite torque is provided by a current flowing in the torque motor coil. The current is quantified and is directly related to the masses.</a:t>
            </a:r>
            <a:endParaRPr lang="en-US" altLang="en-US" sz="2500" dirty="0">
              <a:latin typeface="+mn-lt"/>
            </a:endParaRPr>
          </a:p>
        </p:txBody>
      </p:sp>
      <p:pic>
        <p:nvPicPr>
          <p:cNvPr id="3102" name="Picture 45"/>
          <p:cNvPicPr>
            <a:picLocks noChangeAspect="1"/>
          </p:cNvPicPr>
          <p:nvPr/>
        </p:nvPicPr>
        <p:blipFill>
          <a:blip r:embed="rId5" cstate="print"/>
          <a:srcRect/>
          <a:stretch>
            <a:fillRect/>
          </a:stretch>
        </p:blipFill>
        <p:spPr bwMode="auto">
          <a:xfrm>
            <a:off x="53975" y="21961151"/>
            <a:ext cx="7627938" cy="4080020"/>
          </a:xfrm>
          <a:prstGeom prst="rect">
            <a:avLst/>
          </a:prstGeom>
          <a:noFill/>
          <a:ln w="9525">
            <a:noFill/>
            <a:miter lim="800000"/>
            <a:headEnd/>
            <a:tailEnd/>
          </a:ln>
        </p:spPr>
      </p:pic>
      <p:pic>
        <p:nvPicPr>
          <p:cNvPr id="3103" name="Picture 47"/>
          <p:cNvPicPr>
            <a:picLocks noChangeAspect="1"/>
          </p:cNvPicPr>
          <p:nvPr/>
        </p:nvPicPr>
        <p:blipFill>
          <a:blip r:embed="rId6" cstate="print"/>
          <a:srcRect/>
          <a:stretch>
            <a:fillRect/>
          </a:stretch>
        </p:blipFill>
        <p:spPr bwMode="auto">
          <a:xfrm>
            <a:off x="13404850" y="7110191"/>
            <a:ext cx="3281362" cy="5386609"/>
          </a:xfrm>
          <a:prstGeom prst="rect">
            <a:avLst/>
          </a:prstGeom>
          <a:noFill/>
          <a:ln w="9525">
            <a:noFill/>
            <a:miter lim="800000"/>
            <a:headEnd/>
            <a:tailEnd/>
          </a:ln>
        </p:spPr>
      </p:pic>
      <p:graphicFrame>
        <p:nvGraphicFramePr>
          <p:cNvPr id="36" name="Table 35"/>
          <p:cNvGraphicFramePr>
            <a:graphicFrameLocks noGrp="1"/>
          </p:cNvGraphicFramePr>
          <p:nvPr>
            <p:extLst>
              <p:ext uri="{D42A27DB-BD31-4B8C-83A1-F6EECF244321}">
                <p14:modId xmlns:p14="http://schemas.microsoft.com/office/powerpoint/2010/main" val="3666146407"/>
              </p:ext>
            </p:extLst>
          </p:nvPr>
        </p:nvGraphicFramePr>
        <p:xfrm>
          <a:off x="22014356" y="17313675"/>
          <a:ext cx="4350724" cy="3381830"/>
        </p:xfrm>
        <a:graphic>
          <a:graphicData uri="http://schemas.openxmlformats.org/drawingml/2006/table">
            <a:tbl>
              <a:tblPr firstRow="1" bandRow="1">
                <a:tableStyleId>{5C22544A-7EE6-4342-B048-85BDC9FD1C3A}</a:tableStyleId>
              </a:tblPr>
              <a:tblGrid>
                <a:gridCol w="2175362">
                  <a:extLst>
                    <a:ext uri="{9D8B030D-6E8A-4147-A177-3AD203B41FA5}">
                      <a16:colId xmlns:a16="http://schemas.microsoft.com/office/drawing/2014/main" xmlns="" val="2610062631"/>
                    </a:ext>
                  </a:extLst>
                </a:gridCol>
                <a:gridCol w="2175362">
                  <a:extLst>
                    <a:ext uri="{9D8B030D-6E8A-4147-A177-3AD203B41FA5}">
                      <a16:colId xmlns:a16="http://schemas.microsoft.com/office/drawing/2014/main" xmlns="" val="4051538367"/>
                    </a:ext>
                  </a:extLst>
                </a:gridCol>
              </a:tblGrid>
              <a:tr h="470230">
                <a:tc>
                  <a:txBody>
                    <a:bodyPr/>
                    <a:lstStyle/>
                    <a:p>
                      <a:pPr algn="ctr"/>
                      <a:r>
                        <a:rPr lang="en-US" sz="2400" dirty="0"/>
                        <a:t>RH (%)</a:t>
                      </a:r>
                    </a:p>
                  </a:txBody>
                  <a:tcPr>
                    <a:solidFill>
                      <a:srgbClr val="00B050"/>
                    </a:solidFill>
                  </a:tcPr>
                </a:tc>
                <a:tc>
                  <a:txBody>
                    <a:bodyPr/>
                    <a:lstStyle/>
                    <a:p>
                      <a:pPr algn="ctr"/>
                      <a:r>
                        <a:rPr lang="en-US" sz="2400" dirty="0"/>
                        <a:t>T (°C)</a:t>
                      </a:r>
                    </a:p>
                  </a:txBody>
                  <a:tcPr>
                    <a:solidFill>
                      <a:srgbClr val="00B050"/>
                    </a:solidFill>
                  </a:tcPr>
                </a:tc>
                <a:extLst>
                  <a:ext uri="{0D108BD9-81ED-4DB2-BD59-A6C34878D82A}">
                    <a16:rowId xmlns:a16="http://schemas.microsoft.com/office/drawing/2014/main" xmlns="" val="2071757131"/>
                  </a:ext>
                </a:extLst>
              </a:tr>
              <a:tr h="419005">
                <a:tc>
                  <a:txBody>
                    <a:bodyPr/>
                    <a:lstStyle/>
                    <a:p>
                      <a:pPr algn="ctr"/>
                      <a:r>
                        <a:rPr lang="en-US" sz="2400" dirty="0"/>
                        <a:t>26-27</a:t>
                      </a:r>
                    </a:p>
                  </a:txBody>
                  <a:tcPr>
                    <a:solidFill>
                      <a:srgbClr val="00B0F0"/>
                    </a:solidFill>
                  </a:tcPr>
                </a:tc>
                <a:tc>
                  <a:txBody>
                    <a:bodyPr/>
                    <a:lstStyle/>
                    <a:p>
                      <a:pPr algn="ctr"/>
                      <a:r>
                        <a:rPr lang="en-US" sz="2400" dirty="0"/>
                        <a:t>20-21</a:t>
                      </a:r>
                    </a:p>
                  </a:txBody>
                  <a:tcPr>
                    <a:solidFill>
                      <a:srgbClr val="00B0F0"/>
                    </a:solidFill>
                  </a:tcPr>
                </a:tc>
                <a:extLst>
                  <a:ext uri="{0D108BD9-81ED-4DB2-BD59-A6C34878D82A}">
                    <a16:rowId xmlns:a16="http://schemas.microsoft.com/office/drawing/2014/main" xmlns="" val="3156289320"/>
                  </a:ext>
                </a:extLst>
              </a:tr>
              <a:tr h="419005">
                <a:tc>
                  <a:txBody>
                    <a:bodyPr/>
                    <a:lstStyle/>
                    <a:p>
                      <a:pPr algn="ctr"/>
                      <a:r>
                        <a:rPr lang="en-US" sz="2400" dirty="0">
                          <a:solidFill>
                            <a:schemeClr val="bg1"/>
                          </a:solidFill>
                        </a:rPr>
                        <a:t>45-51</a:t>
                      </a:r>
                    </a:p>
                  </a:txBody>
                  <a:tcPr>
                    <a:solidFill>
                      <a:srgbClr val="7030A0"/>
                    </a:solidFill>
                  </a:tcPr>
                </a:tc>
                <a:tc>
                  <a:txBody>
                    <a:bodyPr/>
                    <a:lstStyle/>
                    <a:p>
                      <a:pPr algn="ctr"/>
                      <a:r>
                        <a:rPr lang="en-US" sz="2400" dirty="0">
                          <a:solidFill>
                            <a:schemeClr val="bg1"/>
                          </a:solidFill>
                        </a:rPr>
                        <a:t>21-22</a:t>
                      </a:r>
                    </a:p>
                  </a:txBody>
                  <a:tcPr>
                    <a:solidFill>
                      <a:srgbClr val="7030A0"/>
                    </a:solidFill>
                  </a:tcPr>
                </a:tc>
                <a:extLst>
                  <a:ext uri="{0D108BD9-81ED-4DB2-BD59-A6C34878D82A}">
                    <a16:rowId xmlns:a16="http://schemas.microsoft.com/office/drawing/2014/main" xmlns="" val="1451676031"/>
                  </a:ext>
                </a:extLst>
              </a:tr>
              <a:tr h="419005">
                <a:tc>
                  <a:txBody>
                    <a:bodyPr/>
                    <a:lstStyle/>
                    <a:p>
                      <a:pPr algn="ctr"/>
                      <a:r>
                        <a:rPr lang="en-US" sz="2400" dirty="0">
                          <a:solidFill>
                            <a:schemeClr val="bg1"/>
                          </a:solidFill>
                        </a:rPr>
                        <a:t>25-27</a:t>
                      </a:r>
                    </a:p>
                  </a:txBody>
                  <a:tcPr>
                    <a:solidFill>
                      <a:srgbClr val="002060"/>
                    </a:solidFill>
                  </a:tcPr>
                </a:tc>
                <a:tc>
                  <a:txBody>
                    <a:bodyPr/>
                    <a:lstStyle/>
                    <a:p>
                      <a:pPr algn="ctr"/>
                      <a:r>
                        <a:rPr lang="en-US" sz="2400" dirty="0">
                          <a:solidFill>
                            <a:schemeClr val="bg1"/>
                          </a:solidFill>
                        </a:rPr>
                        <a:t>20-21</a:t>
                      </a:r>
                    </a:p>
                  </a:txBody>
                  <a:tcPr>
                    <a:solidFill>
                      <a:srgbClr val="002060"/>
                    </a:solidFill>
                  </a:tcPr>
                </a:tc>
                <a:extLst>
                  <a:ext uri="{0D108BD9-81ED-4DB2-BD59-A6C34878D82A}">
                    <a16:rowId xmlns:a16="http://schemas.microsoft.com/office/drawing/2014/main" xmlns="" val="3036246485"/>
                  </a:ext>
                </a:extLst>
              </a:tr>
              <a:tr h="419005">
                <a:tc>
                  <a:txBody>
                    <a:bodyPr/>
                    <a:lstStyle/>
                    <a:p>
                      <a:pPr algn="ctr"/>
                      <a:r>
                        <a:rPr lang="en-US" sz="2400" dirty="0"/>
                        <a:t>25-26</a:t>
                      </a:r>
                    </a:p>
                  </a:txBody>
                  <a:tcPr>
                    <a:solidFill>
                      <a:srgbClr val="FF0000"/>
                    </a:solidFill>
                  </a:tcPr>
                </a:tc>
                <a:tc>
                  <a:txBody>
                    <a:bodyPr/>
                    <a:lstStyle/>
                    <a:p>
                      <a:pPr algn="ctr"/>
                      <a:r>
                        <a:rPr lang="en-US" sz="2400" dirty="0"/>
                        <a:t>20-20</a:t>
                      </a:r>
                    </a:p>
                  </a:txBody>
                  <a:tcPr>
                    <a:solidFill>
                      <a:srgbClr val="FF0000"/>
                    </a:solidFill>
                  </a:tcPr>
                </a:tc>
                <a:extLst>
                  <a:ext uri="{0D108BD9-81ED-4DB2-BD59-A6C34878D82A}">
                    <a16:rowId xmlns:a16="http://schemas.microsoft.com/office/drawing/2014/main" xmlns="" val="1340175443"/>
                  </a:ext>
                </a:extLst>
              </a:tr>
              <a:tr h="541400">
                <a:tc>
                  <a:txBody>
                    <a:bodyPr/>
                    <a:lstStyle/>
                    <a:p>
                      <a:pPr algn="ctr"/>
                      <a:r>
                        <a:rPr lang="en-US" sz="2400" dirty="0">
                          <a:solidFill>
                            <a:schemeClr val="tx1"/>
                          </a:solidFill>
                        </a:rPr>
                        <a:t>25-27</a:t>
                      </a:r>
                    </a:p>
                  </a:txBody>
                  <a:tcPr>
                    <a:solidFill>
                      <a:srgbClr val="00FF00"/>
                    </a:solidFill>
                  </a:tcPr>
                </a:tc>
                <a:tc>
                  <a:txBody>
                    <a:bodyPr/>
                    <a:lstStyle/>
                    <a:p>
                      <a:pPr algn="ctr"/>
                      <a:r>
                        <a:rPr lang="en-US" sz="2400" dirty="0">
                          <a:solidFill>
                            <a:schemeClr val="tx1"/>
                          </a:solidFill>
                        </a:rPr>
                        <a:t>20-20</a:t>
                      </a:r>
                    </a:p>
                  </a:txBody>
                  <a:tcPr>
                    <a:solidFill>
                      <a:srgbClr val="00FF00"/>
                    </a:solidFill>
                  </a:tcPr>
                </a:tc>
                <a:extLst>
                  <a:ext uri="{0D108BD9-81ED-4DB2-BD59-A6C34878D82A}">
                    <a16:rowId xmlns:a16="http://schemas.microsoft.com/office/drawing/2014/main" xmlns="" val="2684236145"/>
                  </a:ext>
                </a:extLst>
              </a:tr>
              <a:tr h="541400">
                <a:tc>
                  <a:txBody>
                    <a:bodyPr/>
                    <a:lstStyle/>
                    <a:p>
                      <a:pPr algn="ctr"/>
                      <a:r>
                        <a:rPr lang="en-US" sz="2400" dirty="0">
                          <a:solidFill>
                            <a:schemeClr val="bg1"/>
                          </a:solidFill>
                        </a:rPr>
                        <a:t>44-66</a:t>
                      </a:r>
                    </a:p>
                  </a:txBody>
                  <a:tcPr>
                    <a:solidFill>
                      <a:srgbClr val="007434"/>
                    </a:solidFill>
                  </a:tcPr>
                </a:tc>
                <a:tc>
                  <a:txBody>
                    <a:bodyPr/>
                    <a:lstStyle/>
                    <a:p>
                      <a:pPr algn="ctr"/>
                      <a:r>
                        <a:rPr lang="en-US" sz="2400" dirty="0">
                          <a:solidFill>
                            <a:schemeClr val="bg1"/>
                          </a:solidFill>
                        </a:rPr>
                        <a:t>20-21</a:t>
                      </a:r>
                    </a:p>
                  </a:txBody>
                  <a:tcPr>
                    <a:solidFill>
                      <a:srgbClr val="007434"/>
                    </a:solidFill>
                  </a:tcPr>
                </a:tc>
                <a:extLst>
                  <a:ext uri="{0D108BD9-81ED-4DB2-BD59-A6C34878D82A}">
                    <a16:rowId xmlns:a16="http://schemas.microsoft.com/office/drawing/2014/main" xmlns="" val="3454913254"/>
                  </a:ext>
                </a:extLst>
              </a:tr>
            </a:tbl>
          </a:graphicData>
        </a:graphic>
      </p:graphicFrame>
      <p:sp>
        <p:nvSpPr>
          <p:cNvPr id="5" name="TextBox 4"/>
          <p:cNvSpPr txBox="1"/>
          <p:nvPr/>
        </p:nvSpPr>
        <p:spPr>
          <a:xfrm>
            <a:off x="26936700" y="7071267"/>
            <a:ext cx="10629900" cy="8940909"/>
          </a:xfrm>
          <a:prstGeom prst="rect">
            <a:avLst/>
          </a:prstGeom>
          <a:noFill/>
        </p:spPr>
        <p:txBody>
          <a:bodyPr wrap="square" rtlCol="0">
            <a:spAutoFit/>
          </a:bodyPr>
          <a:lstStyle/>
          <a:p>
            <a:pPr marL="342900" indent="-342900">
              <a:buFont typeface="Arial" panose="020B0604020202020204" pitchFamily="34" charset="0"/>
              <a:buChar char="•"/>
            </a:pPr>
            <a:r>
              <a:rPr lang="en-US" sz="2500" dirty="0">
                <a:latin typeface="+mn-lt"/>
              </a:rPr>
              <a:t>Pure desiccated </a:t>
            </a:r>
            <a:r>
              <a:rPr lang="en-US" sz="2500" dirty="0" err="1">
                <a:latin typeface="+mn-lt"/>
              </a:rPr>
              <a:t>glutaric</a:t>
            </a:r>
            <a:r>
              <a:rPr lang="en-US" sz="2500" dirty="0">
                <a:latin typeface="+mn-lt"/>
              </a:rPr>
              <a:t> and malonic acid trials showed no evaporation.</a:t>
            </a:r>
          </a:p>
          <a:p>
            <a:pPr marL="342900" indent="-342900">
              <a:buFont typeface="Arial" panose="020B0604020202020204" pitchFamily="34" charset="0"/>
              <a:buChar char="•"/>
            </a:pPr>
            <a:endParaRPr lang="en-US" sz="2500" dirty="0">
              <a:latin typeface="+mn-lt"/>
            </a:endParaRPr>
          </a:p>
          <a:p>
            <a:pPr marL="342900" indent="-342900">
              <a:buFont typeface="Arial" panose="020B0604020202020204" pitchFamily="34" charset="0"/>
              <a:buChar char="•"/>
            </a:pPr>
            <a:r>
              <a:rPr lang="en-US" sz="2500" dirty="0">
                <a:latin typeface="+mn-lt"/>
              </a:rPr>
              <a:t>The 50 and 70wt% trials for </a:t>
            </a:r>
            <a:r>
              <a:rPr lang="en-US" sz="2500" dirty="0" err="1">
                <a:latin typeface="+mn-lt"/>
              </a:rPr>
              <a:t>glutaric</a:t>
            </a:r>
            <a:r>
              <a:rPr lang="en-US" sz="2500" dirty="0">
                <a:latin typeface="+mn-lt"/>
              </a:rPr>
              <a:t> and malonic acid clearly drop into the negative range for water ratio, indicating that a significant amount of the dicarboxylic acid is evaporating for both of these solutions. </a:t>
            </a:r>
          </a:p>
          <a:p>
            <a:pPr marL="342900" indent="-342900">
              <a:buFont typeface="Arial" panose="020B0604020202020204" pitchFamily="34" charset="0"/>
              <a:buChar char="•"/>
            </a:pPr>
            <a:endParaRPr lang="en-US" sz="2500" dirty="0">
              <a:latin typeface="+mn-lt"/>
            </a:endParaRPr>
          </a:p>
          <a:p>
            <a:pPr marL="342900" indent="-342900">
              <a:buFont typeface="Arial" panose="020B0604020202020204" pitchFamily="34" charset="0"/>
              <a:buChar char="•"/>
            </a:pPr>
            <a:r>
              <a:rPr lang="en-US" sz="2500" dirty="0">
                <a:latin typeface="+mn-lt"/>
              </a:rPr>
              <a:t>Higher weight percentages of </a:t>
            </a:r>
            <a:r>
              <a:rPr lang="en-US" sz="2500" dirty="0" err="1">
                <a:latin typeface="+mn-lt"/>
              </a:rPr>
              <a:t>glutaric</a:t>
            </a:r>
            <a:r>
              <a:rPr lang="en-US" sz="2500" dirty="0">
                <a:latin typeface="+mn-lt"/>
              </a:rPr>
              <a:t> and malonic acid correlate to faster initial evaporation rates.</a:t>
            </a:r>
          </a:p>
          <a:p>
            <a:pPr marL="342900" indent="-342900">
              <a:buFont typeface="Arial" panose="020B0604020202020204" pitchFamily="34" charset="0"/>
              <a:buChar char="•"/>
            </a:pPr>
            <a:endParaRPr lang="en-US" sz="2500" dirty="0">
              <a:latin typeface="+mn-lt"/>
            </a:endParaRPr>
          </a:p>
          <a:p>
            <a:pPr marL="342900" indent="-342900">
              <a:buFont typeface="Arial" panose="020B0604020202020204" pitchFamily="34" charset="0"/>
              <a:buChar char="•"/>
            </a:pPr>
            <a:r>
              <a:rPr lang="en-US" sz="2500" dirty="0">
                <a:latin typeface="+mn-lt"/>
              </a:rPr>
              <a:t>The rates of evaporation are dependent on RH, highlighting the importance of running trials under constant conditions. Evaporation rate and relative humidity maintain an inversely proportional relationship. </a:t>
            </a:r>
          </a:p>
          <a:p>
            <a:pPr marL="342900" indent="-342900">
              <a:buFont typeface="Arial" panose="020B0604020202020204" pitchFamily="34" charset="0"/>
              <a:buChar char="•"/>
            </a:pPr>
            <a:endParaRPr lang="en-US" sz="2500" dirty="0">
              <a:latin typeface="+mn-lt"/>
            </a:endParaRPr>
          </a:p>
          <a:p>
            <a:pPr marL="342900" indent="-342900">
              <a:buFont typeface="Arial" panose="020B0604020202020204" pitchFamily="34" charset="0"/>
              <a:buChar char="•"/>
            </a:pPr>
            <a:r>
              <a:rPr lang="en-US" sz="2500" dirty="0">
                <a:latin typeface="+mn-lt"/>
              </a:rPr>
              <a:t>All trials exhibit the same duel rate trend. The shift from initial to secondary rate may be caused by the crystallization within the remaining solution as the dicarboxylic acid concentration increases. Under this hypothesis the secondary rate could be attributed to the diffusion of any remaining water through the crystalline structure.</a:t>
            </a:r>
          </a:p>
          <a:p>
            <a:pPr marL="342900" indent="-342900">
              <a:buFont typeface="Arial" panose="020B0604020202020204" pitchFamily="34" charset="0"/>
              <a:buChar char="•"/>
            </a:pPr>
            <a:endParaRPr lang="en-US" sz="2500" dirty="0">
              <a:latin typeface="+mn-lt"/>
            </a:endParaRPr>
          </a:p>
          <a:p>
            <a:pPr marL="342900" indent="-342900">
              <a:buFont typeface="Arial" panose="020B0604020202020204" pitchFamily="34" charset="0"/>
              <a:buChar char="•"/>
            </a:pPr>
            <a:endParaRPr lang="en-US" sz="2500" dirty="0">
              <a:latin typeface="+mn-lt"/>
            </a:endParaRPr>
          </a:p>
          <a:p>
            <a:pPr marL="342900" indent="-342900">
              <a:buFont typeface="Arial" panose="020B0604020202020204" pitchFamily="34" charset="0"/>
              <a:buChar char="•"/>
            </a:pPr>
            <a:endParaRPr lang="en-US" sz="2500" dirty="0">
              <a:latin typeface="+mn-lt"/>
            </a:endParaRPr>
          </a:p>
          <a:p>
            <a:pPr marL="342900" indent="-342900">
              <a:buFont typeface="Arial" panose="020B0604020202020204" pitchFamily="34" charset="0"/>
              <a:buChar char="•"/>
            </a:pPr>
            <a:endParaRPr lang="en-US" sz="2500" dirty="0">
              <a:latin typeface="+mn-lt"/>
            </a:endParaRPr>
          </a:p>
        </p:txBody>
      </p:sp>
      <p:pic>
        <p:nvPicPr>
          <p:cNvPr id="42" name="Picture 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946" y="10217648"/>
            <a:ext cx="6711949" cy="4904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9" name="Table 28"/>
          <p:cNvGraphicFramePr>
            <a:graphicFrameLocks noGrp="1"/>
          </p:cNvGraphicFramePr>
          <p:nvPr>
            <p:extLst>
              <p:ext uri="{D42A27DB-BD31-4B8C-83A1-F6EECF244321}">
                <p14:modId xmlns:p14="http://schemas.microsoft.com/office/powerpoint/2010/main" val="1052234160"/>
              </p:ext>
            </p:extLst>
          </p:nvPr>
        </p:nvGraphicFramePr>
        <p:xfrm>
          <a:off x="12736504" y="22975307"/>
          <a:ext cx="4350724" cy="2410305"/>
        </p:xfrm>
        <a:graphic>
          <a:graphicData uri="http://schemas.openxmlformats.org/drawingml/2006/table">
            <a:tbl>
              <a:tblPr firstRow="1" bandRow="1">
                <a:tableStyleId>{5C22544A-7EE6-4342-B048-85BDC9FD1C3A}</a:tableStyleId>
              </a:tblPr>
              <a:tblGrid>
                <a:gridCol w="2175362">
                  <a:extLst>
                    <a:ext uri="{9D8B030D-6E8A-4147-A177-3AD203B41FA5}">
                      <a16:colId xmlns:a16="http://schemas.microsoft.com/office/drawing/2014/main" xmlns="" val="20000"/>
                    </a:ext>
                  </a:extLst>
                </a:gridCol>
                <a:gridCol w="2175362">
                  <a:extLst>
                    <a:ext uri="{9D8B030D-6E8A-4147-A177-3AD203B41FA5}">
                      <a16:colId xmlns:a16="http://schemas.microsoft.com/office/drawing/2014/main" xmlns="" val="20001"/>
                    </a:ext>
                  </a:extLst>
                </a:gridCol>
              </a:tblGrid>
              <a:tr h="468129">
                <a:tc>
                  <a:txBody>
                    <a:bodyPr/>
                    <a:lstStyle/>
                    <a:p>
                      <a:pPr algn="ctr"/>
                      <a:r>
                        <a:rPr lang="en-US" sz="2400" dirty="0"/>
                        <a:t>RH (%)</a:t>
                      </a:r>
                    </a:p>
                  </a:txBody>
                  <a:tcPr>
                    <a:solidFill>
                      <a:srgbClr val="00B050"/>
                    </a:solidFill>
                  </a:tcPr>
                </a:tc>
                <a:tc>
                  <a:txBody>
                    <a:bodyPr/>
                    <a:lstStyle/>
                    <a:p>
                      <a:pPr algn="ctr"/>
                      <a:r>
                        <a:rPr lang="en-US" sz="2400" dirty="0"/>
                        <a:t>T (°C)</a:t>
                      </a:r>
                    </a:p>
                  </a:txBody>
                  <a:tcPr>
                    <a:solidFill>
                      <a:srgbClr val="00B050"/>
                    </a:solidFill>
                  </a:tcPr>
                </a:tc>
                <a:extLst>
                  <a:ext uri="{0D108BD9-81ED-4DB2-BD59-A6C34878D82A}">
                    <a16:rowId xmlns:a16="http://schemas.microsoft.com/office/drawing/2014/main" xmlns="" val="10000"/>
                  </a:ext>
                </a:extLst>
              </a:tr>
              <a:tr h="467732">
                <a:tc>
                  <a:txBody>
                    <a:bodyPr/>
                    <a:lstStyle/>
                    <a:p>
                      <a:pPr algn="ctr"/>
                      <a:r>
                        <a:rPr lang="en-US" sz="2400" dirty="0"/>
                        <a:t>25-26</a:t>
                      </a:r>
                    </a:p>
                  </a:txBody>
                  <a:tcPr>
                    <a:solidFill>
                      <a:srgbClr val="00B0F0"/>
                    </a:solidFill>
                  </a:tcPr>
                </a:tc>
                <a:tc>
                  <a:txBody>
                    <a:bodyPr/>
                    <a:lstStyle/>
                    <a:p>
                      <a:pPr algn="ctr"/>
                      <a:r>
                        <a:rPr lang="en-US" sz="2400" dirty="0"/>
                        <a:t>20-20</a:t>
                      </a:r>
                    </a:p>
                  </a:txBody>
                  <a:tcPr>
                    <a:solidFill>
                      <a:srgbClr val="00B0F0"/>
                    </a:solidFill>
                  </a:tcPr>
                </a:tc>
                <a:extLst>
                  <a:ext uri="{0D108BD9-81ED-4DB2-BD59-A6C34878D82A}">
                    <a16:rowId xmlns:a16="http://schemas.microsoft.com/office/drawing/2014/main" xmlns="" val="10001"/>
                  </a:ext>
                </a:extLst>
              </a:tr>
              <a:tr h="467732">
                <a:tc>
                  <a:txBody>
                    <a:bodyPr/>
                    <a:lstStyle/>
                    <a:p>
                      <a:pPr algn="ctr"/>
                      <a:r>
                        <a:rPr lang="en-US" sz="2400" dirty="0">
                          <a:solidFill>
                            <a:schemeClr val="bg1"/>
                          </a:solidFill>
                        </a:rPr>
                        <a:t>25-30</a:t>
                      </a:r>
                    </a:p>
                  </a:txBody>
                  <a:tcPr>
                    <a:solidFill>
                      <a:srgbClr val="002060"/>
                    </a:solidFill>
                  </a:tcPr>
                </a:tc>
                <a:tc>
                  <a:txBody>
                    <a:bodyPr/>
                    <a:lstStyle/>
                    <a:p>
                      <a:pPr algn="ctr"/>
                      <a:r>
                        <a:rPr lang="en-US" sz="2400" dirty="0">
                          <a:solidFill>
                            <a:schemeClr val="bg1"/>
                          </a:solidFill>
                        </a:rPr>
                        <a:t>20-20</a:t>
                      </a:r>
                    </a:p>
                  </a:txBody>
                  <a:tcPr>
                    <a:solidFill>
                      <a:srgbClr val="002060"/>
                    </a:solidFill>
                  </a:tcPr>
                </a:tc>
                <a:extLst>
                  <a:ext uri="{0D108BD9-81ED-4DB2-BD59-A6C34878D82A}">
                    <a16:rowId xmlns:a16="http://schemas.microsoft.com/office/drawing/2014/main" xmlns="" val="10002"/>
                  </a:ext>
                </a:extLst>
              </a:tr>
              <a:tr h="467732">
                <a:tc>
                  <a:txBody>
                    <a:bodyPr/>
                    <a:lstStyle/>
                    <a:p>
                      <a:pPr algn="ctr"/>
                      <a:r>
                        <a:rPr lang="en-US" sz="2400" dirty="0"/>
                        <a:t>22-26</a:t>
                      </a:r>
                    </a:p>
                  </a:txBody>
                  <a:tcPr>
                    <a:solidFill>
                      <a:srgbClr val="FF0000"/>
                    </a:solidFill>
                  </a:tcPr>
                </a:tc>
                <a:tc>
                  <a:txBody>
                    <a:bodyPr/>
                    <a:lstStyle/>
                    <a:p>
                      <a:pPr algn="ctr"/>
                      <a:r>
                        <a:rPr lang="en-US" sz="2400" dirty="0"/>
                        <a:t>20-21</a:t>
                      </a:r>
                    </a:p>
                  </a:txBody>
                  <a:tcPr>
                    <a:solidFill>
                      <a:srgbClr val="FF0000"/>
                    </a:solidFill>
                  </a:tcPr>
                </a:tc>
                <a:extLst>
                  <a:ext uri="{0D108BD9-81ED-4DB2-BD59-A6C34878D82A}">
                    <a16:rowId xmlns:a16="http://schemas.microsoft.com/office/drawing/2014/main" xmlns="" val="10003"/>
                  </a:ext>
                </a:extLst>
              </a:tr>
              <a:tr h="538980">
                <a:tc>
                  <a:txBody>
                    <a:bodyPr/>
                    <a:lstStyle/>
                    <a:p>
                      <a:pPr algn="ctr"/>
                      <a:r>
                        <a:rPr lang="en-US" sz="2400" dirty="0">
                          <a:solidFill>
                            <a:schemeClr val="tx1"/>
                          </a:solidFill>
                        </a:rPr>
                        <a:t>26-30</a:t>
                      </a:r>
                    </a:p>
                  </a:txBody>
                  <a:tcPr>
                    <a:solidFill>
                      <a:srgbClr val="00FF00"/>
                    </a:solidFill>
                  </a:tcPr>
                </a:tc>
                <a:tc>
                  <a:txBody>
                    <a:bodyPr/>
                    <a:lstStyle/>
                    <a:p>
                      <a:pPr algn="ctr"/>
                      <a:r>
                        <a:rPr lang="en-US" sz="2400" dirty="0">
                          <a:solidFill>
                            <a:schemeClr val="tx1"/>
                          </a:solidFill>
                        </a:rPr>
                        <a:t>20-20</a:t>
                      </a:r>
                    </a:p>
                  </a:txBody>
                  <a:tcPr>
                    <a:solidFill>
                      <a:srgbClr val="00FF00"/>
                    </a:solidFill>
                  </a:tcPr>
                </a:tc>
                <a:extLst>
                  <a:ext uri="{0D108BD9-81ED-4DB2-BD59-A6C34878D82A}">
                    <a16:rowId xmlns:a16="http://schemas.microsoft.com/office/drawing/2014/main" xmlns="" val="10004"/>
                  </a:ext>
                </a:extLst>
              </a:tr>
            </a:tbl>
          </a:graphicData>
        </a:graphic>
      </p:graphicFrame>
      <p:pic>
        <p:nvPicPr>
          <p:cNvPr id="33" name="Picture 32"/>
          <p:cNvPicPr>
            <a:picLocks noChangeAspect="1"/>
          </p:cNvPicPr>
          <p:nvPr/>
        </p:nvPicPr>
        <p:blipFill>
          <a:blip r:embed="rId8" cstate="print"/>
          <a:stretch>
            <a:fillRect/>
          </a:stretch>
        </p:blipFill>
        <p:spPr>
          <a:xfrm>
            <a:off x="12399578" y="16961227"/>
            <a:ext cx="9649559" cy="5029200"/>
          </a:xfrm>
          <a:prstGeom prst="rect">
            <a:avLst/>
          </a:prstGeom>
        </p:spPr>
      </p:pic>
      <p:pic>
        <p:nvPicPr>
          <p:cNvPr id="46" name="Picture 45"/>
          <p:cNvPicPr>
            <a:picLocks noChangeAspect="1"/>
          </p:cNvPicPr>
          <p:nvPr/>
        </p:nvPicPr>
        <p:blipFill>
          <a:blip r:embed="rId9" cstate="print"/>
          <a:stretch>
            <a:fillRect/>
          </a:stretch>
        </p:blipFill>
        <p:spPr>
          <a:xfrm>
            <a:off x="17424154" y="21834608"/>
            <a:ext cx="9522203" cy="5029200"/>
          </a:xfrm>
          <a:prstGeom prst="rect">
            <a:avLst/>
          </a:prstGeom>
        </p:spPr>
      </p:pic>
      <p:pic>
        <p:nvPicPr>
          <p:cNvPr id="6" name="Picture 2"/>
          <p:cNvPicPr>
            <a:picLocks noChangeAspect="1" noChangeArrowheads="1"/>
          </p:cNvPicPr>
          <p:nvPr/>
        </p:nvPicPr>
        <p:blipFill>
          <a:blip r:embed="rId10" cstate="print"/>
          <a:srcRect/>
          <a:stretch>
            <a:fillRect/>
          </a:stretch>
        </p:blipFill>
        <p:spPr bwMode="auto">
          <a:xfrm>
            <a:off x="11060177" y="26939235"/>
            <a:ext cx="8093166" cy="3943306"/>
          </a:xfrm>
          <a:prstGeom prst="rect">
            <a:avLst/>
          </a:prstGeom>
          <a:noFill/>
          <a:ln w="9525">
            <a:noFill/>
            <a:miter lim="800000"/>
            <a:headEnd/>
            <a:tailEnd/>
          </a:ln>
          <a:effectLst/>
        </p:spPr>
      </p:pic>
      <p:pic>
        <p:nvPicPr>
          <p:cNvPr id="1027" name="Picture 3"/>
          <p:cNvPicPr>
            <a:picLocks noChangeAspect="1" noChangeArrowheads="1"/>
          </p:cNvPicPr>
          <p:nvPr/>
        </p:nvPicPr>
        <p:blipFill>
          <a:blip r:embed="rId11" cstate="print"/>
          <a:srcRect/>
          <a:stretch>
            <a:fillRect/>
          </a:stretch>
        </p:blipFill>
        <p:spPr bwMode="auto">
          <a:xfrm>
            <a:off x="18864882" y="26963209"/>
            <a:ext cx="8071818" cy="394106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19030</TotalTime>
  <Words>1127</Words>
  <Application>Microsoft Office PowerPoint</Application>
  <PresentationFormat>Custom</PresentationFormat>
  <Paragraphs>102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New Hampshire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Margaret Greenslade</dc:creator>
  <cp:lastModifiedBy>Ilya Atkin</cp:lastModifiedBy>
  <cp:revision>284</cp:revision>
  <dcterms:created xsi:type="dcterms:W3CDTF">2009-10-09T14:20:30Z</dcterms:created>
  <dcterms:modified xsi:type="dcterms:W3CDTF">2017-04-17T13:44:22Z</dcterms:modified>
</cp:coreProperties>
</file>