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1pPr>
    <a:lvl2pPr marL="0" marR="0" indent="45720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2pPr>
    <a:lvl3pPr marL="0" marR="0" indent="91440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3pPr>
    <a:lvl4pPr marL="0" marR="0" indent="137160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4pPr>
    <a:lvl5pPr marL="0" marR="0" indent="182880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5pPr>
    <a:lvl6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6pPr>
    <a:lvl7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7pPr>
    <a:lvl8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8pPr>
    <a:lvl9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p:nvPr>
            <p:ph type="title"/>
          </p:nvPr>
        </p:nvSpPr>
        <p:spPr>
          <a:xfrm>
            <a:off x="2194560" y="441959"/>
            <a:ext cx="39502079" cy="7239001"/>
          </a:xfrm>
          <a:prstGeom prst="rect">
            <a:avLst/>
          </a:prstGeom>
          <a:ln w="12700">
            <a:miter lim="400000"/>
          </a:ln>
          <a:extLst>
            <a:ext uri="{C572A759-6A51-4108-AA02-DFA0A04FC94B}">
              <ma14:wrappingTextBoxFlag xmlns:ma14="http://schemas.microsoft.com/office/mac/drawingml/2011/main" val="1"/>
            </a:ext>
          </a:extLst>
        </p:spPr>
        <p:txBody>
          <a:bodyPr lIns="219456" tIns="219456" rIns="219456" bIns="219456" anchor="ctr"/>
          <a:lstStyle/>
          <a:p>
            <a:pPr/>
            <a:r>
              <a:t>Title Text</a:t>
            </a:r>
          </a:p>
        </p:txBody>
      </p:sp>
      <p:sp>
        <p:nvSpPr>
          <p:cNvPr id="3" name="Body Level One…"/>
          <p:cNvSpPr/>
          <p:nvPr>
            <p:ph type="body" idx="1"/>
          </p:nvPr>
        </p:nvSpPr>
        <p:spPr>
          <a:xfrm>
            <a:off x="2194560" y="7680959"/>
            <a:ext cx="39502079" cy="25237442"/>
          </a:xfrm>
          <a:prstGeom prst="rect">
            <a:avLst/>
          </a:prstGeom>
          <a:ln w="12700">
            <a:miter lim="400000"/>
          </a:ln>
          <a:extLst>
            <a:ext uri="{C572A759-6A51-4108-AA02-DFA0A04FC94B}">
              <ma14:wrappingTextBoxFlag xmlns:ma14="http://schemas.microsoft.com/office/mac/drawingml/2011/main" val="1"/>
            </a:ext>
          </a:extLst>
        </p:spPr>
        <p:txBody>
          <a:bodyPr lIns="219456" tIns="219456" rIns="219456" bIns="219456"/>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40473096" y="30741556"/>
            <a:ext cx="1224179" cy="1289813"/>
          </a:xfrm>
          <a:prstGeom prst="rect">
            <a:avLst/>
          </a:prstGeom>
          <a:ln w="12700">
            <a:miter lim="400000"/>
          </a:ln>
        </p:spPr>
        <p:txBody>
          <a:bodyPr wrap="none" lIns="219456" tIns="219456" rIns="219456" bIns="219456" anchor="ctr">
            <a:spAutoFit/>
          </a:bodyPr>
          <a:lstStyle>
            <a:lvl1pPr algn="r">
              <a:defRPr sz="58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1pPr>
      <a:lvl2pPr marL="0" marR="0" indent="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2pPr>
      <a:lvl3pPr marL="0" marR="0" indent="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3pPr>
      <a:lvl4pPr marL="0" marR="0" indent="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4pPr>
      <a:lvl5pPr marL="0" marR="0" indent="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5pPr>
      <a:lvl6pPr marL="0" marR="0" indent="45720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6pPr>
      <a:lvl7pPr marL="0" marR="0" indent="91440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7pPr>
      <a:lvl8pPr marL="0" marR="0" indent="137160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8pPr>
      <a:lvl9pPr marL="0" marR="0" indent="1828800" algn="ctr" defTabSz="4387850" rtl="0" latinLnBrk="0">
        <a:lnSpc>
          <a:spcPct val="100000"/>
        </a:lnSpc>
        <a:spcBef>
          <a:spcPts val="0"/>
        </a:spcBef>
        <a:spcAft>
          <a:spcPts val="0"/>
        </a:spcAft>
        <a:buClrTx/>
        <a:buSzTx/>
        <a:buFontTx/>
        <a:buNone/>
        <a:tabLst/>
        <a:defRPr b="0" baseline="0" cap="none" i="0" spc="0" strike="noStrike" sz="21100" u="none">
          <a:ln>
            <a:noFill/>
          </a:ln>
          <a:solidFill>
            <a:srgbClr val="000000"/>
          </a:solidFill>
          <a:uFillTx/>
          <a:latin typeface="+mn-lt"/>
          <a:ea typeface="+mn-ea"/>
          <a:cs typeface="+mn-cs"/>
          <a:sym typeface="Calibri"/>
        </a:defRPr>
      </a:lvl9pPr>
    </p:titleStyle>
    <p:bodyStyle>
      <a:lvl1pPr marL="1644650" marR="0" indent="-1644650"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1pPr>
      <a:lvl2pPr marL="3770241" marR="0" indent="-1576316"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2pPr>
      <a:lvl3pPr marL="5858413" marR="0" indent="-1468975"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3pPr>
      <a:lvl4pPr marL="8343072" marR="0" indent="-1759710"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4pPr>
      <a:lvl5pPr marL="18162410" marR="0" indent="-9385123"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5pPr>
      <a:lvl6pPr marL="18619610" marR="0" indent="-9385123"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6pPr>
      <a:lvl7pPr marL="19076810" marR="0" indent="-9385123"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7pPr>
      <a:lvl8pPr marL="19534010" marR="0" indent="-9385123"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8pPr>
      <a:lvl9pPr marL="19991210" marR="0" indent="-9385123" algn="l" defTabSz="4387850" rtl="0" latinLnBrk="0">
        <a:lnSpc>
          <a:spcPct val="100000"/>
        </a:lnSpc>
        <a:spcBef>
          <a:spcPts val="3600"/>
        </a:spcBef>
        <a:spcAft>
          <a:spcPts val="0"/>
        </a:spcAft>
        <a:buClrTx/>
        <a:buSzPct val="100000"/>
        <a:buFont typeface="Arial"/>
        <a:buChar char=""/>
        <a:tabLst/>
        <a:defRPr b="0" baseline="0" cap="none" i="0" spc="0" strike="noStrike" sz="15400" u="none">
          <a:ln>
            <a:noFill/>
          </a:ln>
          <a:solidFill>
            <a:srgbClr val="000000"/>
          </a:solidFill>
          <a:uFillTx/>
          <a:latin typeface="+mn-lt"/>
          <a:ea typeface="+mn-ea"/>
          <a:cs typeface="+mn-cs"/>
          <a:sym typeface="Calibri"/>
        </a:defRPr>
      </a:lvl9pPr>
    </p:bodyStyle>
    <p:otherStyle>
      <a:lvl1pPr marL="0" marR="0" indent="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1pPr>
      <a:lvl2pPr marL="0" marR="0" indent="45720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2pPr>
      <a:lvl3pPr marL="0" marR="0" indent="91440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3pPr>
      <a:lvl4pPr marL="0" marR="0" indent="137160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4pPr>
      <a:lvl5pPr marL="0" marR="0" indent="182880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5pPr>
      <a:lvl6pPr marL="0" marR="0" indent="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6pPr>
      <a:lvl7pPr marL="0" marR="0" indent="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7pPr>
      <a:lvl8pPr marL="0" marR="0" indent="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8pPr>
      <a:lvl9pPr marL="0" marR="0" indent="0" algn="r" defTabSz="4387850" rtl="0" latinLnBrk="0">
        <a:lnSpc>
          <a:spcPct val="100000"/>
        </a:lnSpc>
        <a:spcBef>
          <a:spcPts val="0"/>
        </a:spcBef>
        <a:spcAft>
          <a:spcPts val="0"/>
        </a:spcAft>
        <a:buClrTx/>
        <a:buSzTx/>
        <a:buFontTx/>
        <a:buNone/>
        <a:tabLst/>
        <a:defRPr b="0" baseline="0" cap="none" i="0" spc="0" strike="noStrike" sz="58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Learning new languages is made more difficult by the lack of effective methods for instant feedback about the student’s pronunciation.  In particular, tonal languages present an especially difficult challenge since the student must rely on a domain expert (e.g., native speaker) for feedback about pronunciation.…"/>
          <p:cNvSpPr/>
          <p:nvPr/>
        </p:nvSpPr>
        <p:spPr>
          <a:xfrm>
            <a:off x="1219200" y="6705600"/>
            <a:ext cx="12039600" cy="8041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indent="228600" defTabSz="457200">
              <a:defRPr sz="3100">
                <a:latin typeface="Arial"/>
                <a:ea typeface="Arial"/>
                <a:cs typeface="Arial"/>
                <a:sym typeface="Arial"/>
              </a:defRPr>
            </a:pPr>
            <a:r>
              <a:t>Learning new languages is made more difficult by the lack of effective methods for instant feedback about the student’s pronunciation.  In particular, tonal languages present an especially difficult challenge since the student must rely on a domain expert (e.g., native speaker) for feedback about pronunciation.</a:t>
            </a:r>
          </a:p>
          <a:p>
            <a:pPr lvl="1" indent="228600" defTabSz="457200">
              <a:defRPr sz="3100">
                <a:latin typeface="Arial"/>
                <a:ea typeface="Arial"/>
                <a:cs typeface="Arial"/>
                <a:sym typeface="Arial"/>
              </a:defRPr>
            </a:pPr>
          </a:p>
          <a:p>
            <a:pPr lvl="1" indent="228600" defTabSz="457200">
              <a:defRPr sz="3100">
                <a:latin typeface="Arial"/>
                <a:ea typeface="Arial"/>
                <a:cs typeface="Arial"/>
                <a:sym typeface="Arial"/>
              </a:defRPr>
            </a:pPr>
            <a:r>
              <a:t>Vocal Viz aims to solve this problem by providing visual feedback to the user.  This goal of this project is to build a multi platform application that visualizes the user’s voice in real time as the user is learning and practicing the new language.  </a:t>
            </a:r>
          </a:p>
          <a:p>
            <a:pPr defTabSz="457200">
              <a:defRPr sz="3100">
                <a:latin typeface="Arial"/>
                <a:ea typeface="Arial"/>
                <a:cs typeface="Arial"/>
                <a:sym typeface="Arial"/>
              </a:defRPr>
            </a:pPr>
          </a:p>
          <a:p>
            <a:pPr lvl="1" indent="228600" defTabSz="457200">
              <a:defRPr sz="3100">
                <a:latin typeface="Arial"/>
                <a:ea typeface="Arial"/>
                <a:cs typeface="Arial"/>
                <a:sym typeface="Arial"/>
              </a:defRPr>
            </a:pPr>
            <a:r>
              <a:t>Viewing this information in comparison to a pre-recorded correct pronunciation provides the user with a better understanding of how to correctly pronounce words through instant visual feedback, making the process of learning a new language a little bit easier.</a:t>
            </a:r>
          </a:p>
          <a:p>
            <a:pPr defTabSz="457200">
              <a:defRPr sz="2400">
                <a:latin typeface="Arial"/>
                <a:ea typeface="Arial"/>
                <a:cs typeface="Arial"/>
                <a:sym typeface="Arial"/>
              </a:defRPr>
            </a:pPr>
            <a:endParaRPr>
              <a:latin typeface="Times"/>
              <a:ea typeface="Times"/>
              <a:cs typeface="Times"/>
              <a:sym typeface="Times"/>
            </a:endParaRPr>
          </a:p>
          <a:p>
            <a:pPr defTabSz="457200">
              <a:lnSpc>
                <a:spcPts val="4200"/>
              </a:lnSpc>
              <a:defRPr sz="2400">
                <a:latin typeface="Times"/>
                <a:ea typeface="Times"/>
                <a:cs typeface="Times"/>
                <a:sym typeface="Times"/>
              </a:defRPr>
            </a:pPr>
          </a:p>
        </p:txBody>
      </p:sp>
      <p:sp>
        <p:nvSpPr>
          <p:cNvPr id="21" name="Rectangle"/>
          <p:cNvSpPr/>
          <p:nvPr/>
        </p:nvSpPr>
        <p:spPr>
          <a:xfrm>
            <a:off x="0" y="0"/>
            <a:ext cx="43891200" cy="5486400"/>
          </a:xfrm>
          <a:prstGeom prst="rect">
            <a:avLst/>
          </a:prstGeom>
          <a:solidFill>
            <a:srgbClr val="002E86"/>
          </a:solidFill>
          <a:ln w="12700">
            <a:miter lim="400000"/>
          </a:ln>
        </p:spPr>
        <p:txBody>
          <a:bodyPr lIns="45719" rIns="45719" anchor="ctr"/>
          <a:lstStyle/>
          <a:p>
            <a:pPr algn="ctr">
              <a:defRPr>
                <a:solidFill>
                  <a:srgbClr val="FFFFFF"/>
                </a:solidFill>
              </a:defRPr>
            </a:pPr>
          </a:p>
        </p:txBody>
      </p:sp>
      <p:grpSp>
        <p:nvGrpSpPr>
          <p:cNvPr id="24" name="Group"/>
          <p:cNvGrpSpPr/>
          <p:nvPr/>
        </p:nvGrpSpPr>
        <p:grpSpPr>
          <a:xfrm>
            <a:off x="1219200" y="5791200"/>
            <a:ext cx="12039600" cy="714375"/>
            <a:chOff x="0" y="0"/>
            <a:chExt cx="12039600" cy="714375"/>
          </a:xfrm>
        </p:grpSpPr>
        <p:sp>
          <p:nvSpPr>
            <p:cNvPr id="22" name="Rounded Rectangle"/>
            <p:cNvSpPr/>
            <p:nvPr/>
          </p:nvSpPr>
          <p:spPr>
            <a:xfrm>
              <a:off x="0" y="0"/>
              <a:ext cx="12039600" cy="714375"/>
            </a:xfrm>
            <a:prstGeom prst="roundRect">
              <a:avLst>
                <a:gd name="adj" fmla="val 16667"/>
              </a:avLst>
            </a:prstGeom>
            <a:solidFill>
              <a:srgbClr val="002E86"/>
            </a:solidFill>
            <a:ln w="12700" cap="flat">
              <a:noFill/>
              <a:miter lim="400000"/>
            </a:ln>
            <a:effectLst/>
          </p:spPr>
          <p:txBody>
            <a:bodyPr wrap="square" lIns="45719" tIns="45719" rIns="45719" bIns="45719" numCol="1" anchor="t">
              <a:noAutofit/>
            </a:bodyPr>
            <a:lstStyle/>
            <a:p>
              <a:pPr algn="ctr">
                <a:defRPr b="1" sz="3600">
                  <a:solidFill>
                    <a:srgbClr val="FFFFFF"/>
                  </a:solidFill>
                  <a:effectLst>
                    <a:outerShdw sx="100000" sy="100000" kx="0" ky="0" algn="b" rotWithShape="0" blurRad="12700" dist="25400" dir="2700000">
                      <a:srgbClr val="000000"/>
                    </a:outerShdw>
                  </a:effectLst>
                </a:defRPr>
              </a:pPr>
            </a:p>
          </p:txBody>
        </p:sp>
        <p:sp>
          <p:nvSpPr>
            <p:cNvPr id="23" name="Introduction"/>
            <p:cNvSpPr/>
            <p:nvPr/>
          </p:nvSpPr>
          <p:spPr>
            <a:xfrm>
              <a:off x="34858" y="34858"/>
              <a:ext cx="11969884" cy="624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sz="3600">
                  <a:solidFill>
                    <a:srgbClr val="FFFFFF"/>
                  </a:solidFill>
                </a:defRPr>
              </a:lvl1pPr>
            </a:lstStyle>
            <a:p>
              <a:pPr/>
              <a:r>
                <a:t>Introduction</a:t>
              </a:r>
            </a:p>
          </p:txBody>
        </p:sp>
      </p:grpSp>
      <p:sp>
        <p:nvSpPr>
          <p:cNvPr id="25" name="Technologies Used"/>
          <p:cNvSpPr/>
          <p:nvPr/>
        </p:nvSpPr>
        <p:spPr>
          <a:xfrm>
            <a:off x="1254058" y="13674658"/>
            <a:ext cx="11969884" cy="624841"/>
          </a:xfrm>
          <a:prstGeom prst="rect">
            <a:avLst/>
          </a:prstGeom>
          <a:solidFill>
            <a:srgbClr val="002E86"/>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3600">
                <a:solidFill>
                  <a:srgbClr val="FFFFFF"/>
                </a:solidFill>
              </a:defRPr>
            </a:lvl1pPr>
          </a:lstStyle>
          <a:p>
            <a:pPr/>
            <a:r>
              <a:t> Technologies Used </a:t>
            </a:r>
          </a:p>
        </p:txBody>
      </p:sp>
      <p:sp>
        <p:nvSpPr>
          <p:cNvPr id="26" name="Application"/>
          <p:cNvSpPr/>
          <p:nvPr/>
        </p:nvSpPr>
        <p:spPr>
          <a:xfrm>
            <a:off x="14970058" y="5826058"/>
            <a:ext cx="27819484" cy="624841"/>
          </a:xfrm>
          <a:prstGeom prst="rect">
            <a:avLst/>
          </a:prstGeom>
          <a:solidFill>
            <a:srgbClr val="002E86"/>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3600">
                <a:solidFill>
                  <a:srgbClr val="FFFFFF"/>
                </a:solidFill>
              </a:defRPr>
            </a:lvl1pPr>
          </a:lstStyle>
          <a:p>
            <a:pPr/>
            <a:r>
              <a:t>Application</a:t>
            </a:r>
          </a:p>
        </p:txBody>
      </p:sp>
      <p:sp>
        <p:nvSpPr>
          <p:cNvPr id="27" name="Analysis"/>
          <p:cNvSpPr/>
          <p:nvPr/>
        </p:nvSpPr>
        <p:spPr>
          <a:xfrm>
            <a:off x="1520758" y="19929541"/>
            <a:ext cx="11436484" cy="624841"/>
          </a:xfrm>
          <a:prstGeom prst="rect">
            <a:avLst/>
          </a:prstGeom>
          <a:solidFill>
            <a:srgbClr val="002E86"/>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3600">
                <a:solidFill>
                  <a:srgbClr val="FFFFFF"/>
                </a:solidFill>
              </a:defRPr>
            </a:lvl1pPr>
          </a:lstStyle>
          <a:p>
            <a:pPr/>
            <a:r>
              <a:t> Analysis</a:t>
            </a:r>
          </a:p>
        </p:txBody>
      </p:sp>
      <p:sp>
        <p:nvSpPr>
          <p:cNvPr id="28" name="Future Workings"/>
          <p:cNvSpPr/>
          <p:nvPr/>
        </p:nvSpPr>
        <p:spPr>
          <a:xfrm>
            <a:off x="14341702" y="27173739"/>
            <a:ext cx="27819485" cy="624841"/>
          </a:xfrm>
          <a:prstGeom prst="rect">
            <a:avLst/>
          </a:prstGeom>
          <a:solidFill>
            <a:srgbClr val="002E86"/>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3600">
                <a:solidFill>
                  <a:srgbClr val="FFFFFF"/>
                </a:solidFill>
              </a:defRPr>
            </a:lvl1pPr>
          </a:lstStyle>
          <a:p>
            <a:pPr/>
            <a:r>
              <a:t> Future Workings</a:t>
            </a:r>
          </a:p>
        </p:txBody>
      </p:sp>
      <p:sp>
        <p:nvSpPr>
          <p:cNvPr id="29" name="Setem Technology API, processes and cleans audio being analyzed…"/>
          <p:cNvSpPr/>
          <p:nvPr/>
        </p:nvSpPr>
        <p:spPr>
          <a:xfrm>
            <a:off x="1219200" y="14470602"/>
            <a:ext cx="12039600" cy="6974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71450" indent="-171450" defTabSz="457200">
              <a:buSzPct val="100000"/>
              <a:buFont typeface="Arial"/>
              <a:buChar char="•"/>
              <a:defRPr sz="3000"/>
            </a:pPr>
            <a:r>
              <a:t>Setem Technology API, processes and cleans audio being analyzed</a:t>
            </a:r>
          </a:p>
          <a:p>
            <a:pPr marL="171450" indent="-171450" defTabSz="457200">
              <a:defRPr sz="3000"/>
            </a:pPr>
          </a:p>
          <a:p>
            <a:pPr marL="171450" indent="-171450" defTabSz="457200">
              <a:buSzPct val="100000"/>
              <a:buFont typeface="Arial"/>
              <a:buChar char="•"/>
              <a:defRPr sz="3000"/>
            </a:pPr>
            <a:r>
              <a:t>LIbGDX, framework for multi-platform applications </a:t>
            </a:r>
          </a:p>
          <a:p>
            <a:pPr defTabSz="457200">
              <a:defRPr sz="3000"/>
            </a:pPr>
          </a:p>
          <a:p>
            <a:pPr marL="171450" indent="-171450" defTabSz="457200">
              <a:buSzPct val="100000"/>
              <a:buFont typeface="Arial"/>
              <a:buChar char="•"/>
              <a:defRPr sz="3000"/>
            </a:pPr>
            <a:r>
              <a:t>Amazon Web Services, Apache server hosts database of pre-recorded phrases</a:t>
            </a:r>
          </a:p>
          <a:p>
            <a:pPr defTabSz="457200">
              <a:defRPr sz="3000"/>
            </a:pPr>
          </a:p>
          <a:p>
            <a:pPr marL="171450" indent="-171450" defTabSz="457200">
              <a:buSzPct val="100000"/>
              <a:buFont typeface="Arial"/>
              <a:buChar char="•"/>
              <a:defRPr sz="3000"/>
            </a:pPr>
            <a:r>
              <a:t>Java sound library, used for audio capture  </a:t>
            </a:r>
          </a:p>
          <a:p>
            <a:pPr defTabSz="457200">
              <a:defRPr sz="3000"/>
            </a:pPr>
          </a:p>
          <a:p>
            <a:pPr marL="171450" indent="-171450" defTabSz="457200">
              <a:buSzPct val="100000"/>
              <a:buFont typeface="Arial"/>
              <a:buChar char="•"/>
              <a:defRPr sz="3000"/>
            </a:pPr>
            <a:r>
              <a:t> Gradle Build System</a:t>
            </a:r>
          </a:p>
          <a:p>
            <a:pPr defTabSz="457200">
              <a:defRPr sz="2800"/>
            </a:pPr>
          </a:p>
          <a:p>
            <a:pPr marL="171450" indent="-171450" defTabSz="457200">
              <a:defRPr sz="2800"/>
            </a:pPr>
          </a:p>
          <a:p>
            <a:pPr marL="171450" indent="-171450" defTabSz="457200">
              <a:buSzPct val="100000"/>
              <a:buFont typeface="Arial"/>
              <a:buChar char="•"/>
              <a:defRPr sz="2800"/>
            </a:pPr>
          </a:p>
          <a:p>
            <a:pPr marL="171450" indent="-171450" defTabSz="457200">
              <a:buSzPct val="100000"/>
              <a:buFont typeface="Arial"/>
              <a:buChar char="•"/>
              <a:defRPr sz="2800"/>
            </a:pPr>
          </a:p>
          <a:p>
            <a:pPr marL="171450" indent="-171450" defTabSz="457200">
              <a:buSzPct val="100000"/>
              <a:buFont typeface="Arial"/>
              <a:buChar char="•"/>
              <a:defRPr sz="2800"/>
            </a:pPr>
          </a:p>
        </p:txBody>
      </p:sp>
      <p:sp>
        <p:nvSpPr>
          <p:cNvPr id="30" name="Color mapping…"/>
          <p:cNvSpPr/>
          <p:nvPr/>
        </p:nvSpPr>
        <p:spPr>
          <a:xfrm>
            <a:off x="1485900" y="20523200"/>
            <a:ext cx="11506200" cy="4384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3000"/>
            </a:pPr>
          </a:p>
          <a:p>
            <a:pPr marL="280736" indent="-280736">
              <a:buSzPct val="100000"/>
              <a:buChar char="•"/>
              <a:defRPr sz="3000"/>
            </a:pPr>
            <a:r>
              <a:t>Color mapping </a:t>
            </a:r>
          </a:p>
          <a:p>
            <a:pPr marL="280736" indent="-280736">
              <a:buSzPct val="100000"/>
              <a:buChar char="•"/>
              <a:defRPr sz="3000"/>
            </a:pPr>
          </a:p>
          <a:p>
            <a:pPr marL="280736" indent="-280736">
              <a:buSzPct val="100000"/>
              <a:buChar char="•"/>
              <a:defRPr sz="3000"/>
            </a:pPr>
            <a:r>
              <a:t>Display</a:t>
            </a:r>
          </a:p>
          <a:p>
            <a:pPr>
              <a:defRPr sz="3000"/>
            </a:pPr>
          </a:p>
          <a:p>
            <a:pPr marL="280736" indent="-280736">
              <a:buSzPct val="100000"/>
              <a:buChar char="•"/>
              <a:defRPr sz="3000"/>
            </a:pPr>
            <a:r>
              <a:t>Transpose and overlay for comparison </a:t>
            </a:r>
          </a:p>
          <a:p>
            <a:pPr>
              <a:defRPr sz="2800"/>
            </a:pPr>
          </a:p>
          <a:p>
            <a:pPr>
              <a:defRPr sz="2800"/>
            </a:pPr>
          </a:p>
          <a:p>
            <a:pPr>
              <a:defRPr sz="2800"/>
            </a:pPr>
          </a:p>
        </p:txBody>
      </p:sp>
      <p:sp>
        <p:nvSpPr>
          <p:cNvPr id="31" name="Portability across all platforms; continue developing for all platforms iOS, android, Linux etc,,,…"/>
          <p:cNvSpPr/>
          <p:nvPr/>
        </p:nvSpPr>
        <p:spPr>
          <a:xfrm>
            <a:off x="14507212" y="28170779"/>
            <a:ext cx="13878898" cy="25361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150000"/>
              </a:lnSpc>
              <a:buSzPct val="100000"/>
              <a:buFont typeface="Arial"/>
              <a:buChar char="•"/>
              <a:defRPr sz="3000"/>
            </a:pPr>
            <a:r>
              <a:t>Portability across all platforms; continue developing for all platforms iOS, android, Linux etc,,, </a:t>
            </a:r>
          </a:p>
          <a:p>
            <a:pPr marL="342900" indent="-342900">
              <a:lnSpc>
                <a:spcPct val="150000"/>
              </a:lnSpc>
              <a:buSzPct val="100000"/>
              <a:buFont typeface="Arial"/>
              <a:buChar char="•"/>
              <a:defRPr sz="3000"/>
            </a:pPr>
            <a:r>
              <a:t>Support multiple languages </a:t>
            </a:r>
          </a:p>
        </p:txBody>
      </p:sp>
      <p:pic>
        <p:nvPicPr>
          <p:cNvPr id="32" name="image.png" descr="image.png"/>
          <p:cNvPicPr>
            <a:picLocks noChangeAspect="1"/>
          </p:cNvPicPr>
          <p:nvPr/>
        </p:nvPicPr>
        <p:blipFill>
          <a:blip r:embed="rId2">
            <a:extLst/>
          </a:blip>
          <a:stretch>
            <a:fillRect/>
          </a:stretch>
        </p:blipFill>
        <p:spPr>
          <a:xfrm>
            <a:off x="32993012" y="709612"/>
            <a:ext cx="8156576" cy="2162176"/>
          </a:xfrm>
          <a:prstGeom prst="rect">
            <a:avLst/>
          </a:prstGeom>
          <a:ln w="12700">
            <a:miter lim="400000"/>
          </a:ln>
        </p:spPr>
      </p:pic>
      <p:sp>
        <p:nvSpPr>
          <p:cNvPr id="33" name="Vocal Visualization…"/>
          <p:cNvSpPr/>
          <p:nvPr/>
        </p:nvSpPr>
        <p:spPr>
          <a:xfrm>
            <a:off x="5520424" y="376427"/>
            <a:ext cx="28739273" cy="4998213"/>
          </a:xfrm>
          <a:prstGeom prst="rect">
            <a:avLst/>
          </a:prstGeom>
          <a:ln w="12700">
            <a:miter lim="400000"/>
          </a:ln>
          <a:extLst>
            <a:ext uri="{C572A759-6A51-4108-AA02-DFA0A04FC94B}">
              <ma14:wrappingTextBoxFlag xmlns:ma14="http://schemas.microsoft.com/office/mac/drawingml/2011/main" val="1"/>
            </a:ext>
          </a:extLst>
        </p:spPr>
        <p:txBody>
          <a:bodyPr lIns="219456" tIns="219456" rIns="219456" bIns="219456">
            <a:spAutoFit/>
          </a:bodyPr>
          <a:lstStyle/>
          <a:p>
            <a:pPr lvl="2">
              <a:defRPr b="1" sz="12600">
                <a:solidFill>
                  <a:srgbClr val="F2F2F2"/>
                </a:solidFill>
              </a:defRPr>
            </a:pPr>
            <a:r>
              <a:t>Vocal Visualization </a:t>
            </a:r>
          </a:p>
          <a:p>
            <a:pPr>
              <a:defRPr b="1" sz="3200">
                <a:solidFill>
                  <a:srgbClr val="F2F2F2"/>
                </a:solidFill>
              </a:defRPr>
            </a:pPr>
          </a:p>
          <a:p>
            <a:pPr>
              <a:defRPr b="1" sz="5500">
                <a:solidFill>
                  <a:srgbClr val="F2F2F2"/>
                </a:solidFill>
              </a:defRPr>
            </a:pPr>
            <a:r>
              <a:t>Alex Caruso | Brandon Bryant | Eric Warner | George Ruseski |  Advisor: Kevin Short </a:t>
            </a:r>
          </a:p>
          <a:p>
            <a:pPr>
              <a:defRPr b="1" sz="4800">
                <a:solidFill>
                  <a:srgbClr val="F2F2F2"/>
                </a:solidFill>
              </a:defRPr>
            </a:pPr>
            <a:r>
              <a:t>Department of Computer Science and Information Technology, University of New Hampshire, Durham, NH</a:t>
            </a:r>
          </a:p>
        </p:txBody>
      </p:sp>
      <p:sp>
        <p:nvSpPr>
          <p:cNvPr id="34" name="Figure 1: Application workflow"/>
          <p:cNvSpPr/>
          <p:nvPr/>
        </p:nvSpPr>
        <p:spPr>
          <a:xfrm>
            <a:off x="1536700" y="32232600"/>
            <a:ext cx="6629400" cy="383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2000"/>
            </a:lvl1pPr>
          </a:lstStyle>
          <a:p>
            <a:pPr/>
            <a:r>
              <a:t>Figure 1: Application workflow</a:t>
            </a:r>
          </a:p>
        </p:txBody>
      </p:sp>
      <p:sp>
        <p:nvSpPr>
          <p:cNvPr id="35" name="Rectangle"/>
          <p:cNvSpPr/>
          <p:nvPr/>
        </p:nvSpPr>
        <p:spPr>
          <a:xfrm>
            <a:off x="18288000" y="14325600"/>
            <a:ext cx="11201400" cy="1970088"/>
          </a:xfrm>
          <a:prstGeom prst="rect">
            <a:avLst/>
          </a:prstGeom>
          <a:solidFill>
            <a:srgbClr val="FFFFFF"/>
          </a:solidFill>
          <a:ln w="12700">
            <a:miter lim="400000"/>
          </a:ln>
        </p:spPr>
        <p:txBody>
          <a:bodyPr lIns="45719" rIns="45719"/>
          <a:lstStyle/>
          <a:p>
            <a:pPr>
              <a:defRPr sz="3600"/>
            </a:pPr>
          </a:p>
        </p:txBody>
      </p:sp>
      <p:sp>
        <p:nvSpPr>
          <p:cNvPr id="36" name="Rectangle"/>
          <p:cNvSpPr/>
          <p:nvPr/>
        </p:nvSpPr>
        <p:spPr>
          <a:xfrm>
            <a:off x="17068800" y="22631400"/>
            <a:ext cx="4495800" cy="461963"/>
          </a:xfrm>
          <a:prstGeom prst="rect">
            <a:avLst/>
          </a:prstGeom>
          <a:solidFill>
            <a:srgbClr val="FFFFFF"/>
          </a:solidFill>
          <a:ln w="12700">
            <a:miter lim="400000"/>
          </a:ln>
        </p:spPr>
        <p:txBody>
          <a:bodyPr lIns="45719" rIns="45719"/>
          <a:lstStyle/>
          <a:p>
            <a:pPr>
              <a:defRPr sz="2400"/>
            </a:pPr>
          </a:p>
        </p:txBody>
      </p:sp>
      <p:pic>
        <p:nvPicPr>
          <p:cNvPr id="37" name="VocalVizLogo.jpg" descr="VocalVizLogo.jpg"/>
          <p:cNvPicPr>
            <a:picLocks noChangeAspect="1"/>
          </p:cNvPicPr>
          <p:nvPr/>
        </p:nvPicPr>
        <p:blipFill>
          <a:blip r:embed="rId3">
            <a:extLst/>
          </a:blip>
          <a:stretch>
            <a:fillRect/>
          </a:stretch>
        </p:blipFill>
        <p:spPr>
          <a:xfrm>
            <a:off x="145424" y="1092708"/>
            <a:ext cx="5312093" cy="3565652"/>
          </a:xfrm>
          <a:prstGeom prst="rect">
            <a:avLst/>
          </a:prstGeom>
          <a:ln w="12700">
            <a:miter lim="400000"/>
          </a:ln>
        </p:spPr>
      </p:pic>
      <p:pic>
        <p:nvPicPr>
          <p:cNvPr id="38" name="pasted-image.png" descr="pasted-image.png"/>
          <p:cNvPicPr>
            <a:picLocks noChangeAspect="1"/>
          </p:cNvPicPr>
          <p:nvPr/>
        </p:nvPicPr>
        <p:blipFill>
          <a:blip r:embed="rId4">
            <a:extLst/>
          </a:blip>
          <a:stretch>
            <a:fillRect/>
          </a:stretch>
        </p:blipFill>
        <p:spPr>
          <a:xfrm>
            <a:off x="22621271" y="16153868"/>
            <a:ext cx="19284862" cy="10265821"/>
          </a:xfrm>
          <a:prstGeom prst="rect">
            <a:avLst/>
          </a:prstGeom>
          <a:ln w="12700">
            <a:miter lim="400000"/>
          </a:ln>
        </p:spPr>
      </p:pic>
      <p:pic>
        <p:nvPicPr>
          <p:cNvPr id="39" name="Snip20170411_4.png" descr="Snip20170411_4.png"/>
          <p:cNvPicPr>
            <a:picLocks noChangeAspect="1"/>
          </p:cNvPicPr>
          <p:nvPr/>
        </p:nvPicPr>
        <p:blipFill>
          <a:blip r:embed="rId5">
            <a:extLst/>
          </a:blip>
          <a:stretch>
            <a:fillRect/>
          </a:stretch>
        </p:blipFill>
        <p:spPr>
          <a:xfrm>
            <a:off x="22353489" y="6902318"/>
            <a:ext cx="19422320" cy="8800133"/>
          </a:xfrm>
          <a:prstGeom prst="rect">
            <a:avLst/>
          </a:prstGeom>
          <a:ln w="12700">
            <a:miter lim="400000"/>
          </a:ln>
        </p:spPr>
      </p:pic>
      <p:sp>
        <p:nvSpPr>
          <p:cNvPr id="40" name="The top figure is a screenshot of two compound words being compared, blacklist and blackberry pronounced by the same speaker.   The blue boxes highlight the “black” portion of the word.  The red boxes highlight the differences between “list” and “berry”."/>
          <p:cNvSpPr/>
          <p:nvPr/>
        </p:nvSpPr>
        <p:spPr>
          <a:xfrm>
            <a:off x="15073166" y="6902318"/>
            <a:ext cx="6996937" cy="3202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000"/>
            </a:lvl1pPr>
          </a:lstStyle>
          <a:p>
            <a:pPr/>
            <a:r>
              <a:t>The top figure is a screenshot of two compound words being compared, blacklist and blackberry pronounced by the same speaker.   The blue boxes highlight the “black” portion of the word.  The red boxes highlight the differences between “list” and “berry”.</a:t>
            </a:r>
          </a:p>
        </p:txBody>
      </p:sp>
      <p:sp>
        <p:nvSpPr>
          <p:cNvPr id="41" name="In the bottom figure, a user’s voice is being visualized on the left panel.  On the right panel the user’s voice is being compared to a pre-recorded version of the same word."/>
          <p:cNvSpPr/>
          <p:nvPr/>
        </p:nvSpPr>
        <p:spPr>
          <a:xfrm>
            <a:off x="15184282" y="16153868"/>
            <a:ext cx="6629401" cy="2313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000"/>
            </a:lvl1pPr>
          </a:lstStyle>
          <a:p>
            <a:pPr/>
            <a:r>
              <a:t>In the bottom figure, a user’s voice is being visualized on the left panel.  On the right panel the user’s voice is being compared to a pre-recorded version of the same word.  </a:t>
            </a:r>
          </a:p>
        </p:txBody>
      </p:sp>
      <p:sp>
        <p:nvSpPr>
          <p:cNvPr id="42" name="Extend to include phrases and sentences…"/>
          <p:cNvSpPr/>
          <p:nvPr/>
        </p:nvSpPr>
        <p:spPr>
          <a:xfrm>
            <a:off x="28249007" y="28170779"/>
            <a:ext cx="13878898" cy="186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150000"/>
              </a:lnSpc>
              <a:buSzPct val="100000"/>
              <a:buFont typeface="Arial"/>
              <a:buChar char="•"/>
              <a:defRPr sz="3000"/>
            </a:pPr>
            <a:r>
              <a:t>Extend to include phrases and sentences </a:t>
            </a:r>
          </a:p>
          <a:p>
            <a:pPr marL="342900" indent="-342900">
              <a:lnSpc>
                <a:spcPct val="150000"/>
              </a:lnSpc>
              <a:buSzPct val="100000"/>
              <a:buFont typeface="Arial"/>
              <a:buChar char="•"/>
              <a:defRPr sz="3000"/>
            </a:pPr>
            <a:r>
              <a:t>Automatic analysis, implementing machine learning algorithms to compare user’s voice and recordings</a:t>
            </a:r>
          </a:p>
        </p:txBody>
      </p:sp>
      <p:pic>
        <p:nvPicPr>
          <p:cNvPr id="43" name="Snip20170414_5.png" descr="Snip20170414_5.png"/>
          <p:cNvPicPr>
            <a:picLocks noChangeAspect="1"/>
          </p:cNvPicPr>
          <p:nvPr/>
        </p:nvPicPr>
        <p:blipFill>
          <a:blip r:embed="rId6">
            <a:extLst/>
          </a:blip>
          <a:stretch>
            <a:fillRect/>
          </a:stretch>
        </p:blipFill>
        <p:spPr>
          <a:xfrm>
            <a:off x="49027" y="23739659"/>
            <a:ext cx="13106401" cy="74930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387850" rtl="0" fontAlgn="auto" latinLnBrk="0" hangingPunct="0">
          <a:lnSpc>
            <a:spcPct val="100000"/>
          </a:lnSpc>
          <a:spcBef>
            <a:spcPts val="0"/>
          </a:spcBef>
          <a:spcAft>
            <a:spcPts val="0"/>
          </a:spcAft>
          <a:buClrTx/>
          <a:buSzTx/>
          <a:buFontTx/>
          <a:buNone/>
          <a:tabLst/>
          <a:defRPr b="0" baseline="0" cap="none" i="0" spc="0" strike="noStrike" sz="86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