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9" r:id="rId2"/>
    <p:sldId id="261" r:id="rId3"/>
  </p:sldIdLst>
  <p:sldSz cx="43891200" cy="32918400"/>
  <p:notesSz cx="7077075" cy="93630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5552">
          <p15:clr>
            <a:srgbClr val="A4A3A4"/>
          </p15:clr>
        </p15:guide>
        <p15:guide id="3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CCCC"/>
    <a:srgbClr val="999999"/>
    <a:srgbClr val="FF9900"/>
    <a:srgbClr val="990000"/>
    <a:srgbClr val="000050"/>
    <a:srgbClr val="00126A"/>
    <a:srgbClr val="0033CC"/>
    <a:srgbClr val="000622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658" autoAdjust="0"/>
    <p:restoredTop sz="94575" autoAdjust="0"/>
  </p:normalViewPr>
  <p:slideViewPr>
    <p:cSldViewPr>
      <p:cViewPr>
        <p:scale>
          <a:sx n="20" d="100"/>
          <a:sy n="20" d="100"/>
        </p:scale>
        <p:origin x="3824" y="1616"/>
      </p:cViewPr>
      <p:guideLst>
        <p:guide orient="horz" pos="10368"/>
        <p:guide pos="15552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840" b="0" i="0" u="none" strike="noStrike" kern="1200" spc="0" baseline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defRPr>
            </a:pPr>
            <a:r>
              <a:rPr lang="en-US" dirty="0">
                <a:solidFill>
                  <a:schemeClr val="tx1"/>
                </a:solidFill>
                <a:latin typeface="+mn-lt"/>
              </a:rPr>
              <a:t>Moderating Effect of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Gender on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the Relationship between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Parenting Style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and Anticipated Guilt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840" b="0" i="0" u="none" strike="noStrike" kern="1200" spc="0" baseline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Sheet1!$A$38</c:f>
              <c:strCache>
                <c:ptCount val="1"/>
                <c:pt idx="0">
                  <c:v>Female (Authoritative)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Sheet1!$B$37:$E$37</c:f>
              <c:numCache>
                <c:formatCode>General</c:formatCode>
                <c:ptCount val="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</c:numCache>
            </c:numRef>
          </c:cat>
          <c:val>
            <c:numRef>
              <c:f>Sheet1!$B$38:$E$38</c:f>
              <c:numCache>
                <c:formatCode>General</c:formatCode>
                <c:ptCount val="4"/>
                <c:pt idx="0">
                  <c:v>8.2</c:v>
                </c:pt>
                <c:pt idx="1">
                  <c:v>8.49</c:v>
                </c:pt>
                <c:pt idx="2">
                  <c:v>8.78</c:v>
                </c:pt>
                <c:pt idx="3">
                  <c:v>9.07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Sheet1!$A$39</c:f>
              <c:strCache>
                <c:ptCount val="1"/>
                <c:pt idx="0">
                  <c:v>Male (Authoritative)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Sheet1!$B$37:$E$37</c:f>
              <c:numCache>
                <c:formatCode>General</c:formatCode>
                <c:ptCount val="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</c:numCache>
            </c:numRef>
          </c:cat>
          <c:val>
            <c:numRef>
              <c:f>Sheet1!$B$39:$E$39</c:f>
              <c:numCache>
                <c:formatCode>General</c:formatCode>
                <c:ptCount val="4"/>
                <c:pt idx="0">
                  <c:v>8.08</c:v>
                </c:pt>
                <c:pt idx="1">
                  <c:v>8.220000000000001</c:v>
                </c:pt>
                <c:pt idx="2">
                  <c:v>8.36</c:v>
                </c:pt>
                <c:pt idx="3">
                  <c:v>8.5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Sheet1!$A$40</c:f>
              <c:strCache>
                <c:ptCount val="1"/>
                <c:pt idx="0">
                  <c:v>Female (Authoritarian)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Sheet1!$B$37:$E$37</c:f>
              <c:numCache>
                <c:formatCode>General</c:formatCode>
                <c:ptCount val="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</c:numCache>
            </c:numRef>
          </c:cat>
          <c:val>
            <c:numRef>
              <c:f>Sheet1!$B$40:$E$40</c:f>
              <c:numCache>
                <c:formatCode>General</c:formatCode>
                <c:ptCount val="4"/>
                <c:pt idx="0">
                  <c:v>7.72</c:v>
                </c:pt>
                <c:pt idx="1">
                  <c:v>7.53</c:v>
                </c:pt>
                <c:pt idx="2">
                  <c:v>7.34</c:v>
                </c:pt>
                <c:pt idx="3">
                  <c:v>7.149999999999999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Sheet1!$A$41</c:f>
              <c:strCache>
                <c:ptCount val="1"/>
                <c:pt idx="0">
                  <c:v>Male (Authoritarian)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Sheet1!$B$37:$E$37</c:f>
              <c:numCache>
                <c:formatCode>General</c:formatCode>
                <c:ptCount val="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</c:numCache>
            </c:numRef>
          </c:cat>
          <c:val>
            <c:numRef>
              <c:f>Sheet1!$B$41:$E$41</c:f>
              <c:numCache>
                <c:formatCode>General</c:formatCode>
                <c:ptCount val="4"/>
                <c:pt idx="0">
                  <c:v>7.89</c:v>
                </c:pt>
                <c:pt idx="1">
                  <c:v>7.84</c:v>
                </c:pt>
                <c:pt idx="2">
                  <c:v>7.76</c:v>
                </c:pt>
                <c:pt idx="3">
                  <c:v>7.74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5529088"/>
        <c:axId val="594143488"/>
      </c:lineChart>
      <c:catAx>
        <c:axId val="5955290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/>
                    </a:solidFill>
                    <a:latin typeface="+mn-lt"/>
                    <a:ea typeface="Times New Roman" charset="0"/>
                    <a:cs typeface="Times New Roman" charset="0"/>
                  </a:defRPr>
                </a:pPr>
                <a:r>
                  <a:rPr lang="en-US" dirty="0" smtClean="0">
                    <a:solidFill>
                      <a:schemeClr val="tx1"/>
                    </a:solidFill>
                    <a:latin typeface="+mn-lt"/>
                  </a:rPr>
                  <a:t>Degree</a:t>
                </a:r>
                <a:r>
                  <a:rPr lang="en-US" baseline="0" dirty="0" smtClean="0">
                    <a:solidFill>
                      <a:schemeClr val="tx1"/>
                    </a:solidFill>
                    <a:latin typeface="+mn-lt"/>
                  </a:rPr>
                  <a:t> of Parenting Style Reported</a:t>
                </a:r>
                <a:endParaRPr lang="en-US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3200" b="0" i="0" u="none" strike="noStrike" kern="1200" baseline="0">
                  <a:solidFill>
                    <a:schemeClr val="tx1"/>
                  </a:solidFill>
                  <a:latin typeface="+mn-lt"/>
                  <a:ea typeface="Times New Roman" charset="0"/>
                  <a:cs typeface="Times New Roman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pPr>
            <a:endParaRPr lang="en-US"/>
          </a:p>
        </c:txPr>
        <c:crossAx val="594143488"/>
        <c:crosses val="autoZero"/>
        <c:auto val="1"/>
        <c:lblAlgn val="ctr"/>
        <c:lblOffset val="100"/>
        <c:noMultiLvlLbl val="0"/>
      </c:catAx>
      <c:valAx>
        <c:axId val="594143488"/>
        <c:scaling>
          <c:orientation val="minMax"/>
          <c:min val="7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/>
                    </a:solidFill>
                    <a:latin typeface="+mn-lt"/>
                    <a:ea typeface="Times New Roman" charset="0"/>
                    <a:cs typeface="Times New Roman" charset="0"/>
                  </a:defRPr>
                </a:pPr>
                <a:r>
                  <a:rPr lang="en-US">
                    <a:solidFill>
                      <a:schemeClr val="tx1"/>
                    </a:solidFill>
                    <a:latin typeface="+mn-lt"/>
                  </a:rPr>
                  <a:t>Level of Anticipated Guilt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200" b="0" i="0" u="none" strike="noStrike" kern="1200" baseline="0">
                  <a:solidFill>
                    <a:schemeClr val="tx1"/>
                  </a:solidFill>
                  <a:latin typeface="+mn-lt"/>
                  <a:ea typeface="Times New Roman" charset="0"/>
                  <a:cs typeface="Times New Roman" charset="0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pPr>
            <a:endParaRPr lang="en-US"/>
          </a:p>
        </c:txPr>
        <c:crossAx val="595529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200">
          <a:latin typeface="Times New Roman" charset="0"/>
          <a:ea typeface="Times New Roman" charset="0"/>
          <a:cs typeface="Times New Roman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2" tIns="47161" rIns="94322" bIns="47161" numCol="1" anchor="t" anchorCtr="0" compatLnSpc="1">
            <a:prstTxWarp prst="textNoShape">
              <a:avLst/>
            </a:prstTxWarp>
          </a:bodyPr>
          <a:lstStyle>
            <a:lvl1pPr algn="l" defTabSz="942804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727" y="1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2" tIns="47161" rIns="94322" bIns="47161" numCol="1" anchor="t" anchorCtr="0" compatLnSpc="1">
            <a:prstTxWarp prst="textNoShape">
              <a:avLst/>
            </a:prstTxWarp>
          </a:bodyPr>
          <a:lstStyle>
            <a:lvl1pPr algn="r" defTabSz="942804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3313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2" tIns="47161" rIns="94322" bIns="47161" numCol="1" anchor="b" anchorCtr="0" compatLnSpc="1">
            <a:prstTxWarp prst="textNoShape">
              <a:avLst/>
            </a:prstTxWarp>
          </a:bodyPr>
          <a:lstStyle>
            <a:lvl1pPr algn="l" defTabSz="942804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727" y="8893313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2" tIns="47161" rIns="94322" bIns="47161" numCol="1" anchor="b" anchorCtr="0" compatLnSpc="1">
            <a:prstTxWarp prst="textNoShape">
              <a:avLst/>
            </a:prstTxWarp>
          </a:bodyPr>
          <a:lstStyle>
            <a:lvl1pPr algn="r" defTabSz="942804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DCE5CEB-6363-420F-BE45-85B064B89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26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7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4" y="18653125"/>
            <a:ext cx="30724474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5278E-ED96-461A-883E-5FD94BC35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2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5C329-9094-49E3-ADB9-7C70C8CFF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6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40" y="1317625"/>
            <a:ext cx="9875837" cy="28089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3" cy="28089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C182-0EAC-4479-8D18-C53192F40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77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193927" y="1317625"/>
            <a:ext cx="39503350" cy="5486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93928" y="7680326"/>
            <a:ext cx="19675474" cy="10787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021803" y="7680326"/>
            <a:ext cx="19675474" cy="10787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193928" y="18619788"/>
            <a:ext cx="19675474" cy="10787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21803" y="18619788"/>
            <a:ext cx="19675474" cy="10787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E7164-4707-4A19-A6AB-6533AC9FA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5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D8D97-1826-4078-ADDA-4E99B734A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1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43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73675-D381-4E0E-B86F-9F9EFE057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4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8" y="7680325"/>
            <a:ext cx="19675474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3" y="7680325"/>
            <a:ext cx="19675474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8DAF2-D655-47B3-A184-648194FE7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0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8"/>
            <a:ext cx="19392901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1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8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92EC-8C3C-4F10-858C-C66E68A9E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5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AEDA9-9C5F-4252-8D07-E5D3174E9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1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FBADD-EE0D-4AEE-A966-D1DAD5921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66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4" y="1311275"/>
            <a:ext cx="14439901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4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4" y="6888163"/>
            <a:ext cx="14439901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56635-F299-487E-8478-361B2D7E6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4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5" y="23042568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5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5" y="25763543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8BA4C-6842-4480-8686-9E83B0824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9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A9A9"/>
            </a:gs>
            <a:gs pos="50000">
              <a:srgbClr val="990000"/>
            </a:gs>
            <a:gs pos="100000">
              <a:srgbClr val="DDA9A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4279" y="1317625"/>
            <a:ext cx="3950264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4279" y="7680325"/>
            <a:ext cx="39502645" cy="2172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4279" y="29978350"/>
            <a:ext cx="1024184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l" defTabSz="3762375">
              <a:defRPr sz="57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879" y="29978350"/>
            <a:ext cx="1389944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defTabSz="3762375">
              <a:defRPr sz="57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5079" y="29978350"/>
            <a:ext cx="1024184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r" defTabSz="3762375">
              <a:defRPr sz="57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D3B0B1D-8805-4920-9608-A1D4D0B3D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9pPr>
    </p:titleStyle>
    <p:bodyStyle>
      <a:lvl1pPr marL="1409700" indent="-14097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+mn-ea"/>
          <a:cs typeface="+mn-cs"/>
        </a:defRPr>
      </a:lvl1pPr>
      <a:lvl2pPr marL="3057525" indent="-117633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</a:defRPr>
      </a:lvl3pPr>
      <a:lvl4pPr marL="6583363" indent="-93980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6138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33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805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77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49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osters.unh.edu/" TargetMode="External"/><Relationship Id="rId4" Type="http://schemas.openxmlformats.org/officeDocument/2006/relationships/hyperlink" Target="http://goo.gl/1E7TJY" TargetMode="External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1"/>
            <a:ext cx="43891200" cy="5486399"/>
          </a:xfr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indent="-457200" algn="l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8800" dirty="0" smtClean="0">
                <a:solidFill>
                  <a:schemeClr val="bg1"/>
                </a:solidFill>
              </a:rPr>
              <a:t>Anticipated Guilt and Parenting:</a:t>
            </a:r>
            <a:br>
              <a:rPr lang="en-US" sz="8800" dirty="0" smtClean="0">
                <a:solidFill>
                  <a:schemeClr val="bg1"/>
                </a:solidFill>
              </a:rPr>
            </a:br>
            <a:r>
              <a:rPr lang="en-US" sz="8000" dirty="0" smtClean="0">
                <a:solidFill>
                  <a:schemeClr val="bg1"/>
                </a:solidFill>
              </a:rPr>
              <a:t>An Etiological Approach to the Gender Gap in Delinquency</a:t>
            </a:r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5400" i="1" dirty="0" smtClean="0">
                <a:solidFill>
                  <a:srgbClr val="FFFFFF"/>
                </a:solidFill>
              </a:rPr>
              <a:t>Reeve </a:t>
            </a:r>
            <a:r>
              <a:rPr lang="en-US" sz="5400" i="1" dirty="0" smtClean="0">
                <a:solidFill>
                  <a:srgbClr val="FFFFFF"/>
                </a:solidFill>
              </a:rPr>
              <a:t>Kennedy</a:t>
            </a:r>
            <a:r>
              <a:rPr lang="en-US" sz="5400" i="1" baseline="30000" dirty="0" smtClean="0">
                <a:solidFill>
                  <a:srgbClr val="FFFFFF"/>
                </a:solidFill>
              </a:rPr>
              <a:t>1</a:t>
            </a:r>
            <a:r>
              <a:rPr lang="en-US" sz="5400" i="1" dirty="0" smtClean="0">
                <a:solidFill>
                  <a:srgbClr val="FFFFFF"/>
                </a:solidFill>
              </a:rPr>
              <a:t>, </a:t>
            </a:r>
            <a:r>
              <a:rPr lang="en-US" sz="5400" i="1" dirty="0" smtClean="0">
                <a:solidFill>
                  <a:srgbClr val="FFFFFF"/>
                </a:solidFill>
              </a:rPr>
              <a:t>Cesar </a:t>
            </a:r>
            <a:r>
              <a:rPr lang="en-US" sz="5400" i="1" dirty="0" smtClean="0">
                <a:solidFill>
                  <a:srgbClr val="FFFFFF"/>
                </a:solidFill>
              </a:rPr>
              <a:t>Rebellon,</a:t>
            </a:r>
            <a:r>
              <a:rPr lang="en-US" sz="5400" i="1" baseline="30000" dirty="0" smtClean="0">
                <a:solidFill>
                  <a:srgbClr val="FFFFFF"/>
                </a:solidFill>
              </a:rPr>
              <a:t>1</a:t>
            </a:r>
            <a:r>
              <a:rPr lang="en-US" sz="5400" i="1" dirty="0" smtClean="0">
                <a:solidFill>
                  <a:srgbClr val="FFFFFF"/>
                </a:solidFill>
              </a:rPr>
              <a:t> </a:t>
            </a:r>
            <a:r>
              <a:rPr lang="en-US" sz="5400" i="1" dirty="0" smtClean="0">
                <a:solidFill>
                  <a:srgbClr val="FFFFFF"/>
                </a:solidFill>
              </a:rPr>
              <a:t>Karen T. Van </a:t>
            </a:r>
            <a:r>
              <a:rPr lang="en-US" sz="5400" i="1" dirty="0" smtClean="0">
                <a:solidFill>
                  <a:srgbClr val="FFFFFF"/>
                </a:solidFill>
              </a:rPr>
              <a:t>Gundy</a:t>
            </a:r>
            <a:r>
              <a:rPr lang="en-US" sz="5400" i="1" baseline="30000" dirty="0" smtClean="0">
                <a:solidFill>
                  <a:srgbClr val="FFFFFF"/>
                </a:solidFill>
              </a:rPr>
              <a:t>1</a:t>
            </a:r>
            <a:r>
              <a:rPr lang="en-US" sz="5400" i="1" dirty="0" smtClean="0">
                <a:solidFill>
                  <a:srgbClr val="FFFFFF"/>
                </a:solidFill>
              </a:rPr>
              <a:t>, </a:t>
            </a:r>
            <a:r>
              <a:rPr lang="en-US" sz="5400" i="1" dirty="0" smtClean="0">
                <a:solidFill>
                  <a:srgbClr val="FFFFFF"/>
                </a:solidFill>
              </a:rPr>
              <a:t>&amp; Ellen S. </a:t>
            </a:r>
            <a:r>
              <a:rPr lang="en-US" sz="5400" i="1" dirty="0" smtClean="0">
                <a:solidFill>
                  <a:srgbClr val="FFFFFF"/>
                </a:solidFill>
              </a:rPr>
              <a:t>Cohn</a:t>
            </a:r>
            <a:r>
              <a:rPr lang="en-US" sz="5400" i="1" baseline="30000" dirty="0" smtClean="0">
                <a:solidFill>
                  <a:srgbClr val="FFFFFF"/>
                </a:solidFill>
              </a:rPr>
              <a:t>2</a:t>
            </a:r>
            <a:r>
              <a:rPr lang="en-US" sz="5400" i="1" dirty="0">
                <a:solidFill>
                  <a:srgbClr val="FFFFFF"/>
                </a:solidFill>
              </a:rPr>
              <a:t/>
            </a:r>
            <a:br>
              <a:rPr lang="en-US" sz="5400" i="1" dirty="0">
                <a:solidFill>
                  <a:srgbClr val="FFFFFF"/>
                </a:solidFill>
              </a:rPr>
            </a:br>
            <a:r>
              <a:rPr lang="en-US" sz="5400" i="1" dirty="0" smtClean="0">
                <a:solidFill>
                  <a:srgbClr val="FFFFFF"/>
                </a:solidFill>
              </a:rPr>
              <a:t>Department of </a:t>
            </a:r>
            <a:r>
              <a:rPr lang="en-US" sz="5400" i="1" dirty="0" smtClean="0">
                <a:solidFill>
                  <a:srgbClr val="FFFFFF"/>
                </a:solidFill>
              </a:rPr>
              <a:t>Sociology</a:t>
            </a:r>
            <a:r>
              <a:rPr lang="en-US" sz="5400" i="1" baseline="30000" dirty="0" smtClean="0">
                <a:solidFill>
                  <a:srgbClr val="FFFFFF"/>
                </a:solidFill>
              </a:rPr>
              <a:t>1</a:t>
            </a:r>
            <a:r>
              <a:rPr lang="en-US" sz="5400" i="1" dirty="0" smtClean="0">
                <a:solidFill>
                  <a:srgbClr val="FFFFFF"/>
                </a:solidFill>
              </a:rPr>
              <a:t>, Department of Psychology</a:t>
            </a:r>
            <a:r>
              <a:rPr lang="en-US" sz="5400" i="1" baseline="30000" dirty="0" smtClean="0">
                <a:solidFill>
                  <a:srgbClr val="FFFFFF"/>
                </a:solidFill>
              </a:rPr>
              <a:t>2</a:t>
            </a:r>
            <a:r>
              <a:rPr lang="en-US" sz="5400" i="1" dirty="0" smtClean="0">
                <a:solidFill>
                  <a:srgbClr val="FFFFFF"/>
                </a:solidFill>
              </a:rPr>
              <a:t>, University </a:t>
            </a:r>
            <a:r>
              <a:rPr lang="en-US" sz="5400" i="1" dirty="0">
                <a:solidFill>
                  <a:srgbClr val="FFFFFF"/>
                </a:solidFill>
              </a:rPr>
              <a:t>of New </a:t>
            </a:r>
            <a:r>
              <a:rPr lang="en-US" sz="5400" i="1" dirty="0" smtClean="0">
                <a:solidFill>
                  <a:srgbClr val="FFFFFF"/>
                </a:solidFill>
              </a:rPr>
              <a:t>Hampshire</a:t>
            </a:r>
          </a:p>
        </p:txBody>
      </p:sp>
      <p:sp>
        <p:nvSpPr>
          <p:cNvPr id="2150" name="Text Box 161"/>
          <p:cNvSpPr txBox="1">
            <a:spLocks noChangeArrowheads="1"/>
          </p:cNvSpPr>
          <p:nvPr/>
        </p:nvSpPr>
        <p:spPr bwMode="auto">
          <a:xfrm>
            <a:off x="39852600" y="1027589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300" b="1">
                <a:solidFill>
                  <a:srgbClr val="FF9900"/>
                </a:solidFill>
                <a:latin typeface="Arial" charset="0"/>
              </a:defRPr>
            </a:lvl1pPr>
            <a:lvl2pPr marL="742950" indent="-285750" eaLnBrk="0" hangingPunct="0">
              <a:defRPr sz="4300" b="1">
                <a:solidFill>
                  <a:srgbClr val="FF9900"/>
                </a:solidFill>
                <a:latin typeface="Arial" charset="0"/>
              </a:defRPr>
            </a:lvl2pPr>
            <a:lvl3pPr marL="1143000" indent="-228600" eaLnBrk="0" hangingPunct="0">
              <a:defRPr sz="4300" b="1">
                <a:solidFill>
                  <a:srgbClr val="FF9900"/>
                </a:solidFill>
                <a:latin typeface="Arial" charset="0"/>
              </a:defRPr>
            </a:lvl3pPr>
            <a:lvl4pPr marL="1600200" indent="-228600" eaLnBrk="0" hangingPunct="0">
              <a:defRPr sz="4300" b="1">
                <a:solidFill>
                  <a:srgbClr val="FF9900"/>
                </a:solidFill>
                <a:latin typeface="Arial" charset="0"/>
              </a:defRPr>
            </a:lvl4pPr>
            <a:lvl5pPr marL="2057400" indent="-228600" eaLnBrk="0" hangingPunct="0">
              <a:defRPr sz="4300" b="1">
                <a:solidFill>
                  <a:srgbClr val="FF99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sz="3000" b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9467" y="1143002"/>
            <a:ext cx="12869333" cy="3851371"/>
          </a:xfrm>
          <a:prstGeom prst="rect">
            <a:avLst/>
          </a:prstGeom>
        </p:spPr>
      </p:pic>
      <p:sp>
        <p:nvSpPr>
          <p:cNvPr id="74" name="TextBox 29"/>
          <p:cNvSpPr txBox="1">
            <a:spLocks noChangeArrowheads="1"/>
          </p:cNvSpPr>
          <p:nvPr/>
        </p:nvSpPr>
        <p:spPr bwMode="auto">
          <a:xfrm>
            <a:off x="-880985" y="31482842"/>
            <a:ext cx="1426241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1pPr>
            <a:lvl2pPr marL="742950" indent="-28575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2pPr>
            <a:lvl3pPr marL="1143000" indent="-22860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3pPr>
            <a:lvl4pPr marL="1600200" indent="-22860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4pPr>
            <a:lvl5pPr marL="2057400" indent="-22860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pPr lvl="3" algn="l"/>
            <a:r>
              <a:rPr lang="en-US" sz="3200" b="0" dirty="0">
                <a:latin typeface="+mn-lt"/>
                <a:cs typeface="Times New Roman" pitchFamily="18" charset="0"/>
              </a:rPr>
              <a:t>For more </a:t>
            </a:r>
            <a:r>
              <a:rPr lang="en-US" sz="3200" b="0" dirty="0" smtClean="0">
                <a:latin typeface="+mn-lt"/>
                <a:cs typeface="Times New Roman" pitchFamily="18" charset="0"/>
              </a:rPr>
              <a:t>information contact: Reeve Kennedy (rsp9@wildcats.unh.edu)</a:t>
            </a:r>
            <a:endParaRPr lang="en-US" sz="3200" b="0" dirty="0">
              <a:latin typeface="+mn-lt"/>
              <a:cs typeface="Times New Roman" pitchFamily="18" charset="0"/>
            </a:endParaRPr>
          </a:p>
        </p:txBody>
      </p:sp>
      <p:sp>
        <p:nvSpPr>
          <p:cNvPr id="20" name="Text Box 2546"/>
          <p:cNvSpPr txBox="1">
            <a:spLocks noChangeArrowheads="1"/>
          </p:cNvSpPr>
          <p:nvPr/>
        </p:nvSpPr>
        <p:spPr bwMode="auto">
          <a:xfrm>
            <a:off x="478179" y="7380091"/>
            <a:ext cx="11687217" cy="9910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200150" indent="-4572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ts val="1200"/>
              </a:spcBef>
              <a:buFont typeface="Courier New" charset="0"/>
              <a:buChar char="o"/>
            </a:pPr>
            <a:r>
              <a:rPr lang="en-US" sz="3400" b="0" dirty="0">
                <a:latin typeface="+mn-lt"/>
                <a:ea typeface="Times New Roman" charset="0"/>
                <a:cs typeface="Times New Roman" charset="0"/>
              </a:rPr>
              <a:t>Research consistently finds that females commit less crime than </a:t>
            </a:r>
            <a:r>
              <a:rPr lang="en-US" sz="3400" b="0" dirty="0" smtClean="0">
                <a:latin typeface="+mn-lt"/>
                <a:ea typeface="Times New Roman" charset="0"/>
                <a:cs typeface="Times New Roman" charset="0"/>
              </a:rPr>
              <a:t>males, yet </a:t>
            </a:r>
            <a:r>
              <a:rPr lang="en-US" sz="3400" b="0" dirty="0">
                <a:latin typeface="+mn-lt"/>
                <a:ea typeface="Times New Roman" charset="0"/>
                <a:cs typeface="Times New Roman" charset="0"/>
              </a:rPr>
              <a:t>researchers have struggled to fully explain why this is the case. </a:t>
            </a:r>
            <a:endParaRPr lang="en-US" sz="3400" b="0" dirty="0" smtClean="0">
              <a:latin typeface="+mn-lt"/>
              <a:ea typeface="Times New Roman" charset="0"/>
              <a:cs typeface="Times New Roman" charset="0"/>
            </a:endParaRPr>
          </a:p>
          <a:p>
            <a:pPr algn="l" eaLnBrk="1" hangingPunct="1">
              <a:spcBef>
                <a:spcPts val="1200"/>
              </a:spcBef>
              <a:buFont typeface="Courier New" charset="0"/>
              <a:buChar char="o"/>
            </a:pPr>
            <a:r>
              <a:rPr lang="en-US" sz="3400" b="0" dirty="0" smtClean="0">
                <a:latin typeface="+mn-lt"/>
                <a:ea typeface="Times New Roman" charset="0"/>
                <a:cs typeface="Times New Roman" charset="0"/>
              </a:rPr>
              <a:t>To </a:t>
            </a:r>
            <a:r>
              <a:rPr lang="en-US" sz="3400" b="0" dirty="0">
                <a:latin typeface="+mn-lt"/>
                <a:ea typeface="Times New Roman" charset="0"/>
                <a:cs typeface="Times New Roman" charset="0"/>
              </a:rPr>
              <a:t>explore this gender gap, researchers have found a connection between the gender gap in anticipated guilt and the gender gap in delinquency. </a:t>
            </a:r>
            <a:endParaRPr lang="en-US" sz="3400" b="0" dirty="0" smtClean="0">
              <a:latin typeface="+mn-lt"/>
              <a:ea typeface="Times New Roman" charset="0"/>
              <a:cs typeface="Times New Roman" charset="0"/>
            </a:endParaRPr>
          </a:p>
          <a:p>
            <a:pPr algn="l" eaLnBrk="1" hangingPunct="1">
              <a:spcBef>
                <a:spcPts val="1200"/>
              </a:spcBef>
              <a:buFont typeface="Courier New" charset="0"/>
              <a:buChar char="o"/>
            </a:pPr>
            <a:r>
              <a:rPr lang="en-US" sz="3400" b="0" dirty="0" smtClean="0">
                <a:latin typeface="+mn-lt"/>
                <a:ea typeface="Times New Roman" charset="0"/>
                <a:cs typeface="Times New Roman" charset="0"/>
              </a:rPr>
              <a:t>The </a:t>
            </a:r>
            <a:r>
              <a:rPr lang="en-US" sz="3400" b="0" dirty="0">
                <a:latin typeface="+mn-lt"/>
                <a:ea typeface="Times New Roman" charset="0"/>
                <a:cs typeface="Times New Roman" charset="0"/>
              </a:rPr>
              <a:t>current study investigated the </a:t>
            </a:r>
            <a:r>
              <a:rPr lang="en-US" sz="3400" b="0" dirty="0" smtClean="0">
                <a:latin typeface="+mn-lt"/>
                <a:ea typeface="Times New Roman" charset="0"/>
                <a:cs typeface="Times New Roman" charset="0"/>
              </a:rPr>
              <a:t>source of the gender </a:t>
            </a:r>
            <a:r>
              <a:rPr lang="en-US" sz="3400" b="0" dirty="0">
                <a:latin typeface="+mn-lt"/>
                <a:ea typeface="Times New Roman" charset="0"/>
                <a:cs typeface="Times New Roman" charset="0"/>
              </a:rPr>
              <a:t>gap in anticipated </a:t>
            </a:r>
            <a:r>
              <a:rPr lang="en-US" sz="3400" b="0" dirty="0" smtClean="0">
                <a:latin typeface="+mn-lt"/>
                <a:ea typeface="Times New Roman" charset="0"/>
                <a:cs typeface="Times New Roman" charset="0"/>
              </a:rPr>
              <a:t>guilt by </a:t>
            </a:r>
            <a:r>
              <a:rPr lang="en-US" sz="3400" b="0" dirty="0">
                <a:latin typeface="+mn-lt"/>
                <a:ea typeface="Times New Roman" charset="0"/>
                <a:cs typeface="Times New Roman" charset="0"/>
              </a:rPr>
              <a:t>examining the influence of parenting on the relationship between gender and anticipated guilt, as an indirect way of explaining the gender gap in </a:t>
            </a:r>
            <a:r>
              <a:rPr lang="en-US" sz="3400" b="0" dirty="0" smtClean="0">
                <a:latin typeface="+mn-lt"/>
                <a:ea typeface="Times New Roman" charset="0"/>
                <a:cs typeface="Times New Roman" charset="0"/>
              </a:rPr>
              <a:t>delinquency</a:t>
            </a:r>
            <a:r>
              <a:rPr lang="en-US" sz="3400" b="0" dirty="0" smtClean="0">
                <a:latin typeface="+mn-lt"/>
                <a:ea typeface="Times New Roman" charset="0"/>
                <a:cs typeface="Times New Roman" charset="0"/>
              </a:rPr>
              <a:t>.</a:t>
            </a:r>
          </a:p>
          <a:p>
            <a:pPr algn="l" eaLnBrk="1" hangingPunct="1">
              <a:spcBef>
                <a:spcPts val="1200"/>
              </a:spcBef>
              <a:buFont typeface="Courier New" charset="0"/>
              <a:buChar char="o"/>
            </a:pPr>
            <a:r>
              <a:rPr lang="en-US" sz="3400" b="0" dirty="0" smtClean="0">
                <a:latin typeface="+mn-lt"/>
                <a:ea typeface="Times New Roman" charset="0"/>
                <a:cs typeface="Times New Roman" charset="0"/>
              </a:rPr>
              <a:t>Examined </a:t>
            </a:r>
            <a:r>
              <a:rPr lang="en-US" sz="3400" b="0" dirty="0" smtClean="0">
                <a:latin typeface="+mn-lt"/>
                <a:ea typeface="Times New Roman" charset="0"/>
                <a:cs typeface="Times New Roman" charset="0"/>
              </a:rPr>
              <a:t>two hypotheses for this relationship:</a:t>
            </a:r>
          </a:p>
          <a:p>
            <a:pPr lvl="1" algn="l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sz="3400" b="0" dirty="0" smtClean="0">
                <a:latin typeface="+mn-lt"/>
                <a:ea typeface="Times New Roman" charset="0"/>
                <a:cs typeface="Times New Roman" charset="0"/>
              </a:rPr>
              <a:t>The mediation </a:t>
            </a:r>
            <a:r>
              <a:rPr lang="en-US" sz="3400" b="0" dirty="0" smtClean="0">
                <a:latin typeface="+mn-lt"/>
                <a:ea typeface="Times New Roman" charset="0"/>
                <a:cs typeface="Times New Roman" charset="0"/>
              </a:rPr>
              <a:t>pathway </a:t>
            </a:r>
            <a:r>
              <a:rPr lang="mr-IN" sz="3400" b="0" dirty="0">
                <a:ea typeface="Times New Roman" charset="0"/>
                <a:cs typeface="Times New Roman" charset="0"/>
              </a:rPr>
              <a:t>–</a:t>
            </a:r>
            <a:r>
              <a:rPr lang="en-US" sz="3400" b="0" dirty="0" smtClean="0">
                <a:latin typeface="+mn-lt"/>
                <a:ea typeface="Times New Roman" charset="0"/>
                <a:cs typeface="Times New Roman" charset="0"/>
              </a:rPr>
              <a:t> males </a:t>
            </a:r>
            <a:r>
              <a:rPr lang="en-US" sz="3400" b="0" dirty="0" smtClean="0">
                <a:latin typeface="+mn-lt"/>
                <a:ea typeface="Times New Roman" charset="0"/>
                <a:cs typeface="Times New Roman" charset="0"/>
              </a:rPr>
              <a:t>and females are parented differently</a:t>
            </a:r>
          </a:p>
          <a:p>
            <a:pPr lvl="1" algn="l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sz="3400" b="0" dirty="0" smtClean="0">
                <a:latin typeface="+mn-lt"/>
                <a:ea typeface="Times New Roman" charset="0"/>
                <a:cs typeface="Times New Roman" charset="0"/>
              </a:rPr>
              <a:t>The moderation pathway </a:t>
            </a:r>
            <a:r>
              <a:rPr lang="mr-IN" sz="3400" b="0" dirty="0" smtClean="0">
                <a:latin typeface="+mn-lt"/>
                <a:ea typeface="Times New Roman" charset="0"/>
                <a:cs typeface="Times New Roman" charset="0"/>
              </a:rPr>
              <a:t>–</a:t>
            </a:r>
            <a:r>
              <a:rPr lang="en-US" sz="3400" b="0" dirty="0" smtClean="0">
                <a:latin typeface="+mn-lt"/>
                <a:ea typeface="Times New Roman" charset="0"/>
                <a:cs typeface="Times New Roman" charset="0"/>
              </a:rPr>
              <a:t> males and females experience parenting differently</a:t>
            </a:r>
          </a:p>
          <a:p>
            <a:pPr algn="l" eaLnBrk="1" hangingPunct="1">
              <a:spcBef>
                <a:spcPts val="1200"/>
              </a:spcBef>
              <a:buFont typeface="Wingdings" charset="0"/>
              <a:buChar char="q"/>
            </a:pPr>
            <a:endParaRPr lang="en-US" sz="3400" dirty="0" smtClean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8179" y="18477359"/>
            <a:ext cx="11687219" cy="1181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 algn="l">
              <a:buFont typeface="Courier New" charset="0"/>
              <a:buChar char="o"/>
            </a:pPr>
            <a:r>
              <a:rPr lang="en-US" sz="3400" b="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New Hampshire Youth Study (Wave 3 - Fall 2007)</a:t>
            </a:r>
          </a:p>
          <a:p>
            <a:pPr marL="1600200" lvl="2" indent="-685800" algn="l">
              <a:buFont typeface="Arial" charset="0"/>
              <a:buChar char="•"/>
            </a:pPr>
            <a:r>
              <a:rPr lang="en-US" sz="3400" b="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Ongoing longitudinal self-report survey with middle and high schoolers in southern NH</a:t>
            </a:r>
          </a:p>
          <a:p>
            <a:pPr marL="685800" indent="-685800" algn="l">
              <a:buFont typeface="Courier New" charset="0"/>
              <a:buChar char="o"/>
            </a:pPr>
            <a:endParaRPr lang="en-US" sz="3400" b="0" dirty="0" smtClean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marL="685800" indent="-685800" algn="l">
              <a:buFont typeface="Courier New" charset="0"/>
              <a:buChar char="o"/>
            </a:pPr>
            <a:r>
              <a:rPr lang="en-US" sz="3400" b="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Tobit regression to examine the mediating </a:t>
            </a:r>
            <a:r>
              <a:rPr lang="en-US" sz="3400" b="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effect </a:t>
            </a:r>
            <a:r>
              <a:rPr lang="en-US" sz="3400" b="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of parenting on the relationship between gender </a:t>
            </a:r>
            <a:r>
              <a:rPr lang="en-US" sz="3400" b="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and </a:t>
            </a:r>
            <a:r>
              <a:rPr lang="en-US" sz="3400" b="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guilt, and the moderating effect of gender on parenting and guilt </a:t>
            </a:r>
            <a:r>
              <a:rPr lang="en-US" sz="3400" b="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(N = 734)</a:t>
            </a:r>
          </a:p>
          <a:p>
            <a:pPr marL="685800" indent="-685800" algn="l">
              <a:buFont typeface="Courier New" charset="0"/>
              <a:buChar char="o"/>
            </a:pPr>
            <a:endParaRPr lang="en-US" sz="3400" b="0" dirty="0" smtClean="0">
              <a:solidFill>
                <a:srgbClr val="C00000"/>
              </a:solidFill>
              <a:latin typeface="+mn-lt"/>
              <a:cs typeface="Times New Roman" panose="02020603050405020304" pitchFamily="18" charset="0"/>
            </a:endParaRPr>
          </a:p>
          <a:p>
            <a:pPr marL="685800" indent="-685800" algn="l">
              <a:buFont typeface="Courier New" charset="0"/>
              <a:buChar char="o"/>
            </a:pPr>
            <a:r>
              <a:rPr lang="en-US" sz="3400" b="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Key Variables</a:t>
            </a:r>
          </a:p>
          <a:p>
            <a:pPr marL="1143000" lvl="1" indent="-685800" algn="l">
              <a:buFont typeface="Arial" charset="0"/>
              <a:buChar char="•"/>
            </a:pPr>
            <a:r>
              <a:rPr lang="en-US" sz="3400" b="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Guilt</a:t>
            </a:r>
            <a:endParaRPr lang="en-US" sz="3400" b="0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marL="2057400" lvl="3" indent="-685800" algn="l">
              <a:buFont typeface="Arial" charset="0"/>
              <a:buChar char="•"/>
            </a:pPr>
            <a:r>
              <a:rPr lang="en-US" sz="3400" b="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6-item scale measuring feelings of anticipated </a:t>
            </a:r>
            <a:r>
              <a:rPr lang="en-US" sz="3400" b="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guilt related to specific delinquent behaviors</a:t>
            </a:r>
            <a:endParaRPr lang="en-US" sz="3400" b="0" dirty="0" smtClean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marL="1143000" lvl="1" indent="-685800" algn="l">
              <a:buFont typeface="Arial" charset="0"/>
              <a:buChar char="•"/>
            </a:pPr>
            <a:r>
              <a:rPr lang="en-US" sz="3400" b="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Parent </a:t>
            </a:r>
            <a:r>
              <a:rPr lang="en-US" sz="3400" b="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rules (25-item index)</a:t>
            </a:r>
            <a:endParaRPr lang="en-US" sz="3400" b="0" dirty="0" smtClean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marL="1143000" lvl="1" indent="-685800" algn="l">
              <a:buFont typeface="Arial" charset="0"/>
              <a:buChar char="•"/>
            </a:pPr>
            <a:r>
              <a:rPr lang="en-US" sz="3400" b="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Consistent consequences (2-item scale)</a:t>
            </a:r>
            <a:endParaRPr lang="en-US" sz="3400" b="0" dirty="0" smtClean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marL="1143000" lvl="1" indent="-685800" algn="l">
              <a:buFont typeface="Arial" charset="0"/>
              <a:buChar char="•"/>
            </a:pPr>
            <a:r>
              <a:rPr lang="en-US" sz="3400" b="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Parenting </a:t>
            </a:r>
            <a:r>
              <a:rPr lang="en-US" sz="3400" b="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style</a:t>
            </a:r>
          </a:p>
          <a:p>
            <a:pPr marL="2057400" lvl="3" indent="-685800" algn="l">
              <a:buFont typeface="Arial" charset="0"/>
              <a:buChar char="•"/>
            </a:pPr>
            <a:r>
              <a:rPr lang="en-US" sz="3400" b="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3-scaled measures (Authoritative, Authoritarian, Permissive)</a:t>
            </a:r>
          </a:p>
          <a:p>
            <a:pPr marL="1143000" lvl="1" indent="-685800" algn="l">
              <a:buFont typeface="Arial" charset="0"/>
              <a:buChar char="•"/>
            </a:pPr>
            <a:r>
              <a:rPr lang="en-US" sz="3400" b="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Delinquency (9-item index)</a:t>
            </a:r>
            <a:endParaRPr lang="en-US" sz="3400" b="0" dirty="0" smtClean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marL="1143000" lvl="1" indent="-685800" algn="l">
              <a:buFont typeface="Arial" charset="0"/>
              <a:buChar char="•"/>
            </a:pPr>
            <a:r>
              <a:rPr lang="en-US" sz="3400" b="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Self-control </a:t>
            </a:r>
            <a:endParaRPr lang="en-US" sz="3400" b="0" dirty="0" smtClean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marL="2057400" lvl="3" indent="-685800" algn="l">
              <a:buFont typeface="Arial" charset="0"/>
              <a:buChar char="•"/>
            </a:pPr>
            <a:r>
              <a:rPr lang="en-US" sz="3400" b="0" dirty="0" err="1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Grasmick</a:t>
            </a:r>
            <a:r>
              <a:rPr lang="en-US" sz="3400" b="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(1993) self-control scale</a:t>
            </a:r>
            <a:endParaRPr lang="en-US" sz="3400" b="0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marL="685800" indent="-685800" algn="l">
              <a:buFont typeface="Arial" charset="0"/>
              <a:buChar char="•"/>
            </a:pPr>
            <a:endParaRPr lang="en-US" sz="48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165800" y="25771664"/>
            <a:ext cx="12399239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Cole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, Lindsey M., Ellen S. Cohn, Cesar J. </a:t>
            </a:r>
            <a:r>
              <a:rPr lang="en-US" sz="2000" b="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Rebellon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, and Karen T. Van Gundy. 2014. "Feeling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guilty 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to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remain </a:t>
            </a:r>
          </a:p>
          <a:p>
            <a:pPr algn="l"/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	innocent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: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The 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moderating effect of sex on guilt responses to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rule-violating 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behavior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in adolescent 	legal 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socialization." </a:t>
            </a:r>
            <a:r>
              <a:rPr lang="en-US" sz="2000" b="0" i="1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Psychology</a:t>
            </a:r>
            <a:r>
              <a:rPr lang="en-US" sz="2000" b="0" i="1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, Crime &amp; Law, </a:t>
            </a:r>
            <a:r>
              <a:rPr lang="en-US" sz="2000" b="0" i="1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20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(8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):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722-740.</a:t>
            </a:r>
          </a:p>
          <a:p>
            <a:pPr algn="l"/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Gault-Sherman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, Martha. 2013. "The gender gap in delinquency: Does SES matter?" </a:t>
            </a:r>
            <a:r>
              <a:rPr lang="en-US" sz="2000" b="0" i="1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Deviant </a:t>
            </a:r>
            <a:r>
              <a:rPr lang="en-US" sz="2000" b="0" i="1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Behavior</a:t>
            </a:r>
            <a:r>
              <a:rPr lang="en-US" sz="2000" b="0" i="1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, 34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: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	255-273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.</a:t>
            </a:r>
          </a:p>
          <a:p>
            <a:pPr algn="l"/>
            <a:r>
              <a:rPr lang="en-US" sz="2000" b="0" dirty="0" err="1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Gottfredson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Michael R. and </a:t>
            </a:r>
            <a:r>
              <a:rPr lang="en-US" sz="2000" b="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Hirschi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, Travis. 1990. </a:t>
            </a:r>
            <a:r>
              <a:rPr lang="en-US" sz="2000" b="0" i="1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A General Theory of Crime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. Palo Alto, CA: Stanford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	University Press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. </a:t>
            </a:r>
          </a:p>
          <a:p>
            <a:pPr algn="l"/>
            <a:r>
              <a:rPr lang="en-US" sz="2000" b="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Grasmick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, Harold, G., Charles R. Tittle, Robert J. </a:t>
            </a:r>
            <a:r>
              <a:rPr lang="en-US" sz="2000" b="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Bursik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Jr., and Bruce J. </a:t>
            </a:r>
            <a:r>
              <a:rPr lang="en-US" sz="2000" b="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Arneklev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. 1993.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“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Testing the core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	empirical implications 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of </a:t>
            </a:r>
            <a:r>
              <a:rPr lang="en-US" sz="2000" b="0" dirty="0" err="1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Gottfredson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and </a:t>
            </a:r>
            <a:r>
              <a:rPr lang="en-US" sz="2000" b="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Hirschi’s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General Theory of Crime.” </a:t>
            </a:r>
            <a:r>
              <a:rPr lang="en-US" sz="2000" b="0" i="1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Journal </a:t>
            </a:r>
            <a:r>
              <a:rPr lang="en-US" sz="2000" b="0" i="1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of Research in </a:t>
            </a:r>
            <a:r>
              <a:rPr lang="en-US" sz="2000" b="0" i="1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	Crime </a:t>
            </a:r>
            <a:r>
              <a:rPr lang="en-US" sz="2000" b="0" i="1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and </a:t>
            </a:r>
            <a:r>
              <a:rPr lang="en-US" sz="2000" b="0" i="1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Delinquency</a:t>
            </a:r>
            <a:r>
              <a:rPr lang="en-US" sz="2000" b="0" i="1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, 3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(1):5-29. </a:t>
            </a:r>
          </a:p>
          <a:p>
            <a:pPr algn="l"/>
            <a:r>
              <a:rPr lang="en-US" sz="2000" b="0" dirty="0" err="1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Hirtenlehner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, Helmut, and Brenda Sims Blackwell. 2015. "Can differences in attachment to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parents 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and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level 	of self-control 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explain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the 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gender gap in juvenile delinquency?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Testing a 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gendered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attachment-self-	control 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theory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.” </a:t>
            </a:r>
            <a:r>
              <a:rPr lang="en-US" sz="2000" b="0" i="1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Journal </a:t>
            </a:r>
            <a:r>
              <a:rPr lang="en-US" sz="2000" b="0" i="1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of Current Issues in </a:t>
            </a:r>
            <a:r>
              <a:rPr lang="en-US" sz="2000" b="0" i="1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Crime</a:t>
            </a:r>
            <a:r>
              <a:rPr lang="en-US" sz="2000" b="0" i="1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, Law, and </a:t>
            </a:r>
            <a:r>
              <a:rPr lang="en-US" sz="2000" b="0" i="1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Law </a:t>
            </a:r>
            <a:r>
              <a:rPr lang="en-US" sz="2000" b="0" i="1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Enforcement, </a:t>
            </a:r>
            <a:r>
              <a:rPr lang="en-US" sz="2000" b="0" i="1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8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(3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): 405-424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.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Koon-</a:t>
            </a:r>
            <a:r>
              <a:rPr lang="en-US" sz="2000" b="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Magnin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, Sarah, David Bowers, Jennifer </a:t>
            </a:r>
            <a:r>
              <a:rPr lang="en-US" sz="2000" b="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Langhinrichsen-Rohling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, and Catalina </a:t>
            </a:r>
            <a:r>
              <a:rPr lang="en-US" sz="2000" b="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Arata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. 2016. "Social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	learning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,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self-control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,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gender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, and variety of violent delinquency." </a:t>
            </a:r>
            <a:r>
              <a:rPr lang="en-US" sz="2000" b="0" i="1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Deviant </a:t>
            </a:r>
            <a:r>
              <a:rPr lang="en-US" sz="2000" b="0" i="1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Behavior</a:t>
            </a:r>
            <a:r>
              <a:rPr lang="en-US" sz="2000" b="0" i="1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, 37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(7):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824-836.</a:t>
            </a:r>
          </a:p>
          <a:p>
            <a:pPr algn="l"/>
            <a:r>
              <a:rPr lang="en-US" sz="2000" b="0" dirty="0" err="1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Rebellon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, Cesar J., Michelle E. </a:t>
            </a:r>
            <a:r>
              <a:rPr lang="en-US" sz="2000" b="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Manasse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, Robert Agnew, Karen T. Van Gundy, and Ellen S.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Cohn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.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2016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.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	"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The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relationship 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between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gender 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and </a:t>
            </a:r>
            <a:r>
              <a:rPr lang="en-US" sz="2000" b="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delinqunecy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: Assessing the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mediating 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role of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anticipated 	guilt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." </a:t>
            </a:r>
            <a:r>
              <a:rPr lang="en-US" sz="2000" b="0" i="1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Journal of </a:t>
            </a:r>
            <a:r>
              <a:rPr lang="en-US" sz="2000" b="0" i="1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Criminal </a:t>
            </a:r>
            <a:r>
              <a:rPr lang="en-US" sz="2000" b="0" i="1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Justice, 44: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77-88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.</a:t>
            </a:r>
          </a:p>
          <a:p>
            <a:pPr algn="l"/>
            <a:r>
              <a:rPr lang="en-US" sz="2000" b="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Weerman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, Frank, M., </a:t>
            </a:r>
            <a:r>
              <a:rPr lang="en-US" sz="2000" b="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Wim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en-US" sz="2000" b="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Bernasco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, </a:t>
            </a:r>
            <a:r>
              <a:rPr lang="en-US" sz="2000" b="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Gerben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J.N. </a:t>
            </a:r>
            <a:r>
              <a:rPr lang="en-US" sz="2000" b="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Bruinsma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, and </a:t>
            </a:r>
            <a:r>
              <a:rPr lang="en-US" sz="2000" b="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Lieven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J.R. </a:t>
            </a:r>
            <a:r>
              <a:rPr lang="en-US" sz="2000" b="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Pauwels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. 2015.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"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Gender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	differences 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in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delinquency 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and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situation 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action theory: A partial test." </a:t>
            </a:r>
            <a:r>
              <a:rPr lang="en-US" sz="2000" b="0" i="1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Justice </a:t>
            </a:r>
            <a:r>
              <a:rPr lang="en-US" sz="2000" b="0" i="1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Quarterly</a:t>
            </a:r>
            <a:r>
              <a:rPr lang="en-US" sz="2000" b="0" i="1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, 33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(7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): 1182-	1209.</a:t>
            </a:r>
          </a:p>
          <a:p>
            <a:pPr algn="l"/>
            <a:r>
              <a:rPr lang="en-US" sz="2000" b="0" dirty="0" err="1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Worthen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, Meredith G.F. 2011. "Gender differences in parent-child bonding: Implications for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understanding the 	gender gap in delinquency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." </a:t>
            </a:r>
            <a:r>
              <a:rPr lang="en-US" sz="2000" b="0" i="1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Journal of Crime and Justice, 34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(1): 3-23.</a:t>
            </a:r>
          </a:p>
          <a:p>
            <a:pPr algn="l"/>
            <a:endParaRPr lang="en-US" sz="1800" dirty="0">
              <a:latin typeface="+mn-lt"/>
            </a:endParaRPr>
          </a:p>
          <a:p>
            <a:pPr algn="l"/>
            <a:endParaRPr lang="en-US" sz="1800" dirty="0">
              <a:latin typeface="+mn-lt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+mn-lt"/>
            </a:endParaRPr>
          </a:p>
          <a:p>
            <a:pPr algn="l"/>
            <a:endParaRPr lang="en-US" sz="48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166"/>
          <p:cNvSpPr>
            <a:spLocks noChangeArrowheads="1"/>
          </p:cNvSpPr>
          <p:nvPr/>
        </p:nvSpPr>
        <p:spPr bwMode="auto">
          <a:xfrm>
            <a:off x="1379150" y="30191895"/>
            <a:ext cx="9522546" cy="949011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sz="6000" dirty="0" smtClean="0">
                <a:solidFill>
                  <a:srgbClr val="CCCCCC"/>
                </a:solidFill>
                <a:latin typeface="+mn-lt"/>
                <a:ea typeface="Times New Roman" charset="0"/>
                <a:cs typeface="Times New Roman" charset="0"/>
              </a:rPr>
              <a:t>Contacts</a:t>
            </a:r>
            <a:endParaRPr lang="en-US" sz="6000" dirty="0">
              <a:solidFill>
                <a:srgbClr val="CCCCCC"/>
              </a:solidFill>
              <a:latin typeface="+mn-lt"/>
              <a:ea typeface="Times New Roman" charset="0"/>
              <a:cs typeface="Times New Roman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1165800" y="7180455"/>
            <a:ext cx="12154213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 algn="l">
              <a:buFont typeface="Courier New" charset="0"/>
              <a:buChar char="o"/>
            </a:pPr>
            <a:r>
              <a:rPr lang="en-US" sz="3400" b="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Little mediating effect of parenting on the relationship between gender and anticipated guilt</a:t>
            </a:r>
          </a:p>
          <a:p>
            <a:pPr marL="1600200" lvl="2" indent="-685800" algn="l">
              <a:buFont typeface="Arial" charset="0"/>
              <a:buChar char="•"/>
            </a:pPr>
            <a:r>
              <a:rPr lang="en-US" sz="3400" b="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Does not appear to be differences in the way males and females are parented that leads to differences in anticipated guilt</a:t>
            </a:r>
          </a:p>
          <a:p>
            <a:pPr marL="685800" indent="-685800" algn="l">
              <a:buFont typeface="Wingdings" charset="2"/>
              <a:buChar char="q"/>
            </a:pPr>
            <a:endParaRPr lang="en-US" sz="3400" b="0" dirty="0" smtClean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marL="685800" indent="-685800" algn="l">
              <a:buFont typeface="Courier New" charset="0"/>
              <a:buChar char="o"/>
            </a:pPr>
            <a:r>
              <a:rPr lang="en-US" sz="3400" b="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Significant moderation effect</a:t>
            </a:r>
          </a:p>
          <a:p>
            <a:pPr marL="1600200" lvl="2" indent="-685800" algn="l">
              <a:buFont typeface="Arial" charset="0"/>
              <a:buChar char="•"/>
            </a:pPr>
            <a:r>
              <a:rPr lang="en-US" sz="3400" b="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Males and females respond differently (in terms of guilt) to different parenting styles</a:t>
            </a:r>
          </a:p>
          <a:p>
            <a:pPr marL="1600200" lvl="2" indent="-685800" algn="l">
              <a:buFont typeface="Arial" charset="0"/>
              <a:buChar char="•"/>
            </a:pPr>
            <a:r>
              <a:rPr lang="en-US" sz="3400" b="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Females who experience more authoritative parenting styles report significantly more anticipated guilt than males who experience authoritative parenting</a:t>
            </a:r>
          </a:p>
          <a:p>
            <a:pPr marL="1600200" lvl="2" indent="-685800" algn="l">
              <a:buFont typeface="Arial" charset="0"/>
              <a:buChar char="•"/>
            </a:pPr>
            <a:r>
              <a:rPr lang="en-US" sz="3400" b="0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Females who experience authoritarian parenting styles report significantly less anticipated guilt than males who experience authoritarian parenting</a:t>
            </a:r>
            <a:endParaRPr lang="en-US" sz="3400" b="0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165396" y="20330458"/>
            <a:ext cx="184308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Parenting </a:t>
            </a:r>
            <a:r>
              <a:rPr lang="en-US" sz="34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as a mediator </a:t>
            </a:r>
            <a:r>
              <a:rPr lang="en-US" sz="34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of </a:t>
            </a:r>
            <a:r>
              <a:rPr lang="en-US" sz="34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gender and anticipated </a:t>
            </a:r>
            <a:r>
              <a:rPr lang="en-US" sz="34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guilt, and gender as a moderator of parenting and anticipated guilt: </a:t>
            </a:r>
            <a:r>
              <a:rPr lang="en-US" sz="3400" b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Tobit regression</a:t>
            </a:r>
            <a:endParaRPr lang="en-US" sz="3400" b="0" dirty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43681"/>
              </p:ext>
            </p:extLst>
          </p:nvPr>
        </p:nvGraphicFramePr>
        <p:xfrm>
          <a:off x="12165398" y="21895781"/>
          <a:ext cx="18546486" cy="10041031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3204968"/>
                <a:gridCol w="1715896"/>
                <a:gridCol w="1784531"/>
                <a:gridCol w="1578623"/>
                <a:gridCol w="1578623"/>
                <a:gridCol w="1715896"/>
                <a:gridCol w="1647260"/>
                <a:gridCol w="1647260"/>
                <a:gridCol w="1647260"/>
                <a:gridCol w="2026169"/>
              </a:tblGrid>
              <a:tr h="10275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Guilt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Model 1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Model 2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Model 3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Model 4 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Model 5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Model 6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Model 8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Model 9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Male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Model 10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Female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4639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4639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White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.14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.10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.12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.10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.12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.15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.06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.15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-.01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4639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SES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.13*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.09~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.13*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.09~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.13*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.09~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.05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.04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.05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6672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Age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-.41***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-.27***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-.39***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-.40***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-.40***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-.35***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-.26***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-.28***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-.23***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4639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Female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.56***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.54***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.54***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.50***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.56***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.51***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.49***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4639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5252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Parent </a:t>
                      </a:r>
                      <a:r>
                        <a:rPr lang="en-US" sz="2800" dirty="0" smtClean="0">
                          <a:effectLst/>
                        </a:rPr>
                        <a:t>Rules Z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.57***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.42***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.44***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.41***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5163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Permissive Z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-.15*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.003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-.10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.06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4926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Authoritative Z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.33***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.23**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highlight>
                            <a:srgbClr val="FFFF00"/>
                          </a:highlight>
                        </a:rPr>
                        <a:t>.14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highlight>
                            <a:srgbClr val="FFFF00"/>
                          </a:highlight>
                        </a:rPr>
                        <a:t>.29**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5702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Authoritarian Z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-.09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-.16*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highlight>
                            <a:srgbClr val="FFFF00"/>
                          </a:highlight>
                        </a:rPr>
                        <a:t>-.05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highlight>
                            <a:srgbClr val="FFFF00"/>
                          </a:highlight>
                        </a:rPr>
                        <a:t>-.19*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9279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Consistent </a:t>
                      </a:r>
                      <a:r>
                        <a:rPr lang="en-US" sz="2800" dirty="0" smtClean="0">
                          <a:effectLst/>
                        </a:rPr>
                        <a:t>Consequences Z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.49***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.31***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27**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-.33**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6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Constant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9.40***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7.73***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9.25***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9.45***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9.35***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8.83***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7.74***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7.94***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7.91***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9279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LL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-1267.40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-1233.96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-1264.75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-1254.87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-1266.46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-1240.89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-1213.78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-521.20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-.690.36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9279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LRchi2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114.19***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181.07***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119.50***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139.25***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116.07***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167.21***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221.44***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92.95***</a:t>
                      </a:r>
                      <a:endParaRPr lang="en-US" sz="2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122.30***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4639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734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734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734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734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734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734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734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305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429</a:t>
                      </a:r>
                      <a:endParaRPr lang="en-US" sz="2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608426" y="31936812"/>
            <a:ext cx="662666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x-none" altLang="x-none" sz="3200" b="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* p &lt; .05, ** p &lt; .01, *** p &lt; .001</a:t>
            </a:r>
          </a:p>
          <a:p>
            <a:endParaRPr lang="en-US" dirty="0"/>
          </a:p>
        </p:txBody>
      </p:sp>
      <p:graphicFrame>
        <p:nvGraphicFramePr>
          <p:cNvPr id="28" name="Chart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8878500"/>
              </p:ext>
            </p:extLst>
          </p:nvPr>
        </p:nvGraphicFramePr>
        <p:xfrm>
          <a:off x="12439868" y="7793864"/>
          <a:ext cx="17881866" cy="12059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Rectangle 165"/>
          <p:cNvSpPr>
            <a:spLocks noChangeArrowheads="1"/>
          </p:cNvSpPr>
          <p:nvPr/>
        </p:nvSpPr>
        <p:spPr bwMode="auto">
          <a:xfrm>
            <a:off x="32481632" y="15364921"/>
            <a:ext cx="9522547" cy="142707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sz="6000" dirty="0" smtClean="0">
                <a:solidFill>
                  <a:srgbClr val="CCCCCC"/>
                </a:solidFill>
                <a:latin typeface="+mn-lt"/>
                <a:ea typeface="Times New Roman" charset="0"/>
                <a:cs typeface="Times New Roman" charset="0"/>
              </a:rPr>
              <a:t>Implications</a:t>
            </a:r>
            <a:endParaRPr lang="en-US" dirty="0">
              <a:solidFill>
                <a:schemeClr val="accent1"/>
              </a:solidFill>
              <a:latin typeface="+mn-lt"/>
              <a:ea typeface="Times New Roman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165800" y="17127984"/>
            <a:ext cx="124206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buFont typeface="Courier New" charset="0"/>
              <a:buChar char="o"/>
            </a:pPr>
            <a:r>
              <a:rPr lang="en-US" sz="3400" b="0" dirty="0" smtClean="0">
                <a:solidFill>
                  <a:schemeClr val="tx1"/>
                </a:solidFill>
                <a:latin typeface="+mn-lt"/>
                <a:ea typeface="Times New Roman" charset="0"/>
              </a:rPr>
              <a:t>Suggests that female levels of anticipated guilt are more strongly related to parental support and control than males</a:t>
            </a:r>
          </a:p>
          <a:p>
            <a:pPr marL="571500" indent="-571500" algn="l">
              <a:buFont typeface="Courier New" charset="0"/>
              <a:buChar char="o"/>
            </a:pPr>
            <a:endParaRPr lang="en-US" sz="3400" b="0" dirty="0" smtClean="0">
              <a:solidFill>
                <a:schemeClr val="tx1"/>
              </a:solidFill>
              <a:latin typeface="+mn-lt"/>
              <a:ea typeface="Times New Roman" charset="0"/>
            </a:endParaRPr>
          </a:p>
          <a:p>
            <a:pPr marL="571500" indent="-571500" algn="l">
              <a:buFont typeface="Courier New" charset="0"/>
              <a:buChar char="o"/>
            </a:pPr>
            <a:r>
              <a:rPr lang="en-US" sz="3400" b="0" dirty="0" smtClean="0">
                <a:solidFill>
                  <a:schemeClr val="tx1"/>
                </a:solidFill>
                <a:latin typeface="+mn-lt"/>
                <a:ea typeface="Times New Roman" charset="0"/>
              </a:rPr>
              <a:t>Considering the relationship between guilt and delinquency, these findings suggest gender differences in delinquency can partially be explained by differences in how males and females experience parenting </a:t>
            </a:r>
            <a:r>
              <a:rPr lang="mr-IN" sz="3400" b="0" dirty="0" smtClean="0">
                <a:solidFill>
                  <a:schemeClr val="tx1"/>
                </a:solidFill>
                <a:latin typeface="+mn-lt"/>
                <a:ea typeface="Times New Roman" charset="0"/>
              </a:rPr>
              <a:t>–</a:t>
            </a:r>
            <a:r>
              <a:rPr lang="en-US" sz="3400" b="0" dirty="0" smtClean="0">
                <a:solidFill>
                  <a:schemeClr val="tx1"/>
                </a:solidFill>
                <a:latin typeface="+mn-lt"/>
                <a:ea typeface="Times New Roman" charset="0"/>
              </a:rPr>
              <a:t> not in gender differences in parenting</a:t>
            </a:r>
          </a:p>
          <a:p>
            <a:pPr marL="571500" indent="-571500" algn="l">
              <a:buFont typeface="Courier New" charset="0"/>
              <a:buChar char="o"/>
            </a:pPr>
            <a:endParaRPr lang="en-US" sz="3400" b="0" dirty="0" smtClean="0">
              <a:solidFill>
                <a:schemeClr val="tx1"/>
              </a:solidFill>
              <a:latin typeface="+mn-lt"/>
              <a:ea typeface="Times New Roman" charset="0"/>
            </a:endParaRPr>
          </a:p>
          <a:p>
            <a:pPr marL="571500" indent="-571500" algn="l">
              <a:buFont typeface="Courier New" charset="0"/>
              <a:buChar char="o"/>
            </a:pPr>
            <a:r>
              <a:rPr lang="en-US" sz="3400" b="0" dirty="0">
                <a:solidFill>
                  <a:schemeClr val="tx1"/>
                </a:solidFill>
                <a:latin typeface="+mn-lt"/>
                <a:ea typeface="Times New Roman" charset="0"/>
              </a:rPr>
              <a:t>S</a:t>
            </a:r>
            <a:r>
              <a:rPr lang="en-US" sz="3400" b="0" dirty="0" smtClean="0">
                <a:solidFill>
                  <a:schemeClr val="tx1"/>
                </a:solidFill>
                <a:latin typeface="+mn-lt"/>
                <a:ea typeface="Times New Roman" charset="0"/>
              </a:rPr>
              <a:t>uggest broader cultural differences in how males and females interpret and process support and control (authoritative vs. authoritarian parenting)</a:t>
            </a:r>
          </a:p>
        </p:txBody>
      </p:sp>
      <p:sp>
        <p:nvSpPr>
          <p:cNvPr id="23" name="Rectangle 165"/>
          <p:cNvSpPr>
            <a:spLocks noChangeArrowheads="1"/>
          </p:cNvSpPr>
          <p:nvPr/>
        </p:nvSpPr>
        <p:spPr bwMode="auto">
          <a:xfrm>
            <a:off x="32614826" y="5707098"/>
            <a:ext cx="9522547" cy="142707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sz="6000" dirty="0" smtClean="0">
                <a:solidFill>
                  <a:srgbClr val="CCCCCC"/>
                </a:solidFill>
                <a:latin typeface="+mn-lt"/>
                <a:ea typeface="Times New Roman" charset="0"/>
                <a:cs typeface="Times New Roman" charset="0"/>
              </a:rPr>
              <a:t>Discussion</a:t>
            </a:r>
            <a:endParaRPr lang="en-US" dirty="0">
              <a:solidFill>
                <a:schemeClr val="accent1"/>
              </a:solidFill>
              <a:latin typeface="+mn-lt"/>
              <a:ea typeface="Times New Roman" charset="0"/>
              <a:cs typeface="Times New Roman" charset="0"/>
            </a:endParaRPr>
          </a:p>
        </p:txBody>
      </p:sp>
      <p:sp>
        <p:nvSpPr>
          <p:cNvPr id="25" name="Rectangle 165"/>
          <p:cNvSpPr>
            <a:spLocks noChangeArrowheads="1"/>
          </p:cNvSpPr>
          <p:nvPr/>
        </p:nvSpPr>
        <p:spPr bwMode="auto">
          <a:xfrm>
            <a:off x="1379149" y="5727045"/>
            <a:ext cx="9522547" cy="142707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sz="6000" dirty="0" smtClean="0">
                <a:solidFill>
                  <a:srgbClr val="CCCCCC"/>
                </a:solidFill>
                <a:latin typeface="+mn-lt"/>
                <a:ea typeface="Times New Roman" charset="0"/>
                <a:cs typeface="Times New Roman" charset="0"/>
              </a:rPr>
              <a:t>Introduction</a:t>
            </a:r>
            <a:endParaRPr lang="en-US" dirty="0">
              <a:solidFill>
                <a:schemeClr val="accent1"/>
              </a:solidFill>
              <a:latin typeface="+mn-lt"/>
              <a:ea typeface="Times New Roman" charset="0"/>
              <a:cs typeface="Times New Roman" charset="0"/>
            </a:endParaRPr>
          </a:p>
        </p:txBody>
      </p:sp>
      <p:sp>
        <p:nvSpPr>
          <p:cNvPr id="26" name="Rectangle 165"/>
          <p:cNvSpPr>
            <a:spLocks noChangeArrowheads="1"/>
          </p:cNvSpPr>
          <p:nvPr/>
        </p:nvSpPr>
        <p:spPr bwMode="auto">
          <a:xfrm>
            <a:off x="1379148" y="16791991"/>
            <a:ext cx="9522547" cy="142707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sz="6000" dirty="0" smtClean="0">
                <a:solidFill>
                  <a:srgbClr val="CCCCCC"/>
                </a:solidFill>
                <a:latin typeface="+mn-lt"/>
                <a:ea typeface="Times New Roman" charset="0"/>
                <a:cs typeface="Times New Roman" charset="0"/>
              </a:rPr>
              <a:t>Methods</a:t>
            </a:r>
            <a:endParaRPr lang="en-US" dirty="0">
              <a:solidFill>
                <a:schemeClr val="accent1"/>
              </a:solidFill>
              <a:latin typeface="+mn-lt"/>
              <a:ea typeface="Times New Roman" charset="0"/>
              <a:cs typeface="Times New Roman" charset="0"/>
            </a:endParaRPr>
          </a:p>
        </p:txBody>
      </p:sp>
      <p:sp>
        <p:nvSpPr>
          <p:cNvPr id="27" name="Rectangle 165"/>
          <p:cNvSpPr>
            <a:spLocks noChangeArrowheads="1"/>
          </p:cNvSpPr>
          <p:nvPr/>
        </p:nvSpPr>
        <p:spPr bwMode="auto">
          <a:xfrm>
            <a:off x="32614826" y="24078783"/>
            <a:ext cx="9522547" cy="142707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sz="6000" dirty="0" smtClean="0">
                <a:solidFill>
                  <a:srgbClr val="CCCCCC"/>
                </a:solidFill>
                <a:latin typeface="+mn-lt"/>
                <a:ea typeface="Times New Roman" charset="0"/>
                <a:cs typeface="Times New Roman" charset="0"/>
              </a:rPr>
              <a:t>References</a:t>
            </a:r>
            <a:endParaRPr lang="en-US" dirty="0">
              <a:solidFill>
                <a:schemeClr val="accent1"/>
              </a:solidFill>
              <a:latin typeface="+mn-lt"/>
              <a:ea typeface="Times New Roman" charset="0"/>
              <a:cs typeface="Times New Roman" charset="0"/>
            </a:endParaRPr>
          </a:p>
        </p:txBody>
      </p:sp>
      <p:sp>
        <p:nvSpPr>
          <p:cNvPr id="29" name="Rectangle 165"/>
          <p:cNvSpPr>
            <a:spLocks noChangeArrowheads="1"/>
          </p:cNvSpPr>
          <p:nvPr/>
        </p:nvSpPr>
        <p:spPr bwMode="auto">
          <a:xfrm>
            <a:off x="16996987" y="6211829"/>
            <a:ext cx="9522547" cy="142707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sz="6000" dirty="0" smtClean="0">
                <a:solidFill>
                  <a:srgbClr val="CCCCCC"/>
                </a:solidFill>
                <a:latin typeface="+mn-lt"/>
                <a:ea typeface="Times New Roman" charset="0"/>
                <a:cs typeface="Times New Roman" charset="0"/>
              </a:rPr>
              <a:t>Multivariate Results</a:t>
            </a:r>
            <a:endParaRPr lang="en-US" dirty="0">
              <a:solidFill>
                <a:schemeClr val="accent1"/>
              </a:solidFill>
              <a:latin typeface="+mn-lt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-19050"/>
            <a:ext cx="43891200" cy="32937450"/>
            <a:chOff x="3038168" y="2271252"/>
            <a:chExt cx="26871560" cy="17255617"/>
          </a:xfrm>
        </p:grpSpPr>
        <p:sp>
          <p:nvSpPr>
            <p:cNvPr id="8" name="Rectangle 7"/>
            <p:cNvSpPr/>
            <p:nvPr/>
          </p:nvSpPr>
          <p:spPr>
            <a:xfrm>
              <a:off x="3038168" y="2271252"/>
              <a:ext cx="26871560" cy="172556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95020" y="3923074"/>
              <a:ext cx="23095973" cy="607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3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This poster template provided courtesy of </a:t>
              </a:r>
            </a:p>
            <a:p>
              <a:pPr algn="ctr"/>
              <a:r>
                <a:rPr lang="en-US" sz="103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UNH </a:t>
              </a:r>
              <a:r>
                <a:rPr lang="en-US" sz="63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ESRC</a:t>
              </a:r>
              <a:r>
                <a:rPr lang="en-US" sz="103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Poster Printing Services</a:t>
              </a:r>
            </a:p>
            <a:p>
              <a:pPr algn="ctr"/>
              <a:endParaRPr lang="en-US" sz="10300" dirty="0">
                <a:solidFill>
                  <a:schemeClr val="tx2"/>
                </a:solidFill>
              </a:endParaRPr>
            </a:p>
            <a:p>
              <a:pPr algn="ctr"/>
              <a:endParaRPr lang="en-US" sz="11200" dirty="0" smtClean="0">
                <a:solidFill>
                  <a:schemeClr val="tx2"/>
                </a:solidFill>
              </a:endParaRPr>
            </a:p>
            <a:p>
              <a:pPr algn="ctr"/>
              <a:endParaRPr lang="en-US" sz="11200" dirty="0">
                <a:solidFill>
                  <a:schemeClr val="tx2"/>
                </a:solidFill>
              </a:endParaRPr>
            </a:p>
            <a:p>
              <a:pPr algn="ctr"/>
              <a:r>
                <a:rPr lang="en-US" sz="11200" dirty="0">
                  <a:solidFill>
                    <a:schemeClr val="tx2"/>
                  </a:solidFill>
                </a:rPr>
                <a:t>Trust us to make your poster look GREAT!</a:t>
              </a:r>
            </a:p>
            <a:p>
              <a:pPr algn="ctr"/>
              <a:endParaRPr lang="en-US" sz="103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1219" y="12425448"/>
              <a:ext cx="2478029" cy="2983999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9291484" y="12729302"/>
              <a:ext cx="18199509" cy="24589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300" dirty="0">
                  <a:solidFill>
                    <a:srgbClr val="00126A"/>
                  </a:solidFill>
                </a:rPr>
                <a:t>Website:</a:t>
              </a:r>
              <a:r>
                <a:rPr lang="en-US" sz="10300" dirty="0">
                  <a:solidFill>
                    <a:schemeClr val="accent5">
                      <a:lumMod val="75000"/>
                    </a:schemeClr>
                  </a:solidFill>
                </a:rPr>
                <a:t> </a:t>
              </a:r>
              <a:r>
                <a:rPr lang="en-US" sz="10300" dirty="0">
                  <a:solidFill>
                    <a:schemeClr val="accent5">
                      <a:lumMod val="75000"/>
                    </a:schemeClr>
                  </a:solidFill>
                  <a:hlinkClick r:id="rId3"/>
                </a:rPr>
                <a:t>http://posters.unh.edu</a:t>
              </a:r>
              <a:endParaRPr lang="en-US" sz="10300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r>
                <a:rPr lang="en-US" sz="10300" dirty="0">
                  <a:solidFill>
                    <a:schemeClr val="tx2"/>
                  </a:solidFill>
                </a:rPr>
                <a:t>Poster Guide: </a:t>
              </a:r>
              <a:r>
                <a:rPr lang="en-US" sz="10300" dirty="0">
                  <a:solidFill>
                    <a:schemeClr val="accent5">
                      <a:lumMod val="75000"/>
                    </a:schemeClr>
                  </a:solidFill>
                  <a:hlinkClick r:id="rId4"/>
                </a:rPr>
                <a:t>http://goo.gl/1E7TJY</a:t>
              </a:r>
              <a:endParaRPr lang="en-US" sz="10300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endParaRPr lang="en-US" sz="93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306233" y="18039145"/>
              <a:ext cx="13273548" cy="6691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dirty="0">
                  <a:solidFill>
                    <a:schemeClr val="bg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DELETE THIS SLIDE BEFORE PRINTING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644630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8995</TotalTime>
  <Words>780</Words>
  <Application>Microsoft Macintosh PowerPoint</Application>
  <PresentationFormat>Custom</PresentationFormat>
  <Paragraphs>230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Calibri</vt:lpstr>
      <vt:lpstr>Courier New</vt:lpstr>
      <vt:lpstr>ＭＳ Ｐゴシック</vt:lpstr>
      <vt:lpstr>Times New Roman</vt:lpstr>
      <vt:lpstr>Wingdings</vt:lpstr>
      <vt:lpstr>Arial</vt:lpstr>
      <vt:lpstr>Default Design</vt:lpstr>
      <vt:lpstr>Anticipated Guilt and Parenting: An Etiological Approach to the Gender Gap in Delinquency  Reeve Kennedy1, Cesar Rebellon,1 Karen T. Van Gundy1, &amp; Ellen S. Cohn2 Department of Sociology1, Department of Psychology2, University of New Hampshire</vt:lpstr>
      <vt:lpstr>PowerPoint Presentation</vt:lpstr>
    </vt:vector>
  </TitlesOfParts>
  <Company>Graphicsland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poster example</dc:title>
  <dc:subject>Free Research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Reeve Kennedy</cp:lastModifiedBy>
  <cp:revision>311</cp:revision>
  <cp:lastPrinted>2014-02-24T14:53:09Z</cp:lastPrinted>
  <dcterms:created xsi:type="dcterms:W3CDTF">2004-07-26T21:45:23Z</dcterms:created>
  <dcterms:modified xsi:type="dcterms:W3CDTF">2017-11-09T13:11:02Z</dcterms:modified>
  <cp:category>science research poster</cp:category>
</cp:coreProperties>
</file>