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ley, Ian P" initials="HIP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87" autoAdjust="0"/>
    <p:restoredTop sz="94660"/>
  </p:normalViewPr>
  <p:slideViewPr>
    <p:cSldViewPr snapToGrid="0">
      <p:cViewPr>
        <p:scale>
          <a:sx n="110" d="100"/>
          <a:sy n="110" d="100"/>
        </p:scale>
        <p:origin x="1104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684436-19B7-43ED-8896-51BD63509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508CBF-41E3-44D4-9483-A0B705DDB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362D54-6F68-4A13-9F39-E0DE392C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831785-D3BF-4F55-B350-992838FD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C6BAA7-A33C-4FEA-A6DE-AFDF078C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1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AE1A5D-49FF-40EE-8B77-8810BA16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99B656-D738-40B0-A5F7-381BBE398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ACFA89-B882-4C78-81EF-E0D9624D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83D8D5-1ABD-415A-BEB1-C01392E02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4B2FBA-1CDD-40EA-AB0F-AFCBFE226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9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C302824-15FE-4651-95A7-30094142D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73E9E0-E567-4391-AB39-5B9F57789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941B1E-93C7-457F-BBD3-94D7B815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0602ED-8BCD-4700-818C-ADF08598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06421B-B5D6-4A8F-9987-D86634A9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7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B5A22E-802E-418C-B1B3-CA5DC740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CCAD6D-99D4-4BF6-8044-212E3A49D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E70837-E76F-4E0C-9642-CCF9EE05C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F59D8B-C546-474E-852C-9AEC0865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A7AE9A-35B9-4E3D-8C41-6F5AC395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1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F62125-B1B1-4B25-81A4-B98403D75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B42ED8-53C0-46D7-A248-A2C5EF051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14D7E9-CBDE-4097-82AA-1649256B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DFCACA-956A-4AD9-851E-555373D9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EA6204-DF8F-4793-9E0D-AAE737F1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7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FECA34-F0A9-4211-8EAC-F1DC3EB9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09C10E-4A9B-48C4-8A22-32E715053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73997C-C504-4DDE-8C10-8FB4C67AB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93E3EB-619C-411F-ABF1-D4D2AA3F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FD3CBF-5FCC-48C8-80BD-B157F58B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81A1F1-5B51-4F33-BA5E-CEB502B0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506B5D-DE9A-4CA1-8CE4-64C8F5E5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2B0788-E728-4900-ADCC-1C9B7FEA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EB1FAD-A0E0-4800-8010-BF3A74F54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7AD3C3A-A09E-4706-8AD2-24AE2573F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3C234BD-B04F-49E6-8396-2014CCF0C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67CB0C3-095C-47F6-AEA0-5B4FB9526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E99302-8278-4996-8499-AC02A3DA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9BF68D6-AF35-43B9-B598-974A8C8F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3B6DB8-7B5D-4411-87A1-367A8576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C7DE8AA-86FA-43D8-A472-9DCB7E1D4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7EF02D-F27C-4171-AB2E-3489D567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A40205-5D25-4345-B250-51151761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6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D1408D6-005A-48A1-96AE-D2E1666E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F5CBCF-541E-46A5-9701-D9C4CFE6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BBB2BC7-3B40-45AA-BFA4-DF7716B8B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60753F-AA39-4756-89D5-550130DA6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C36167-1FE8-4382-82F3-CF408A27F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C07A2B-DC07-4A8A-9F10-3021F2BAB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B116C1-E5E7-40C7-823C-A3D80422B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5E1EF3-F931-48E2-AAA2-99DE17C1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2BBA6D-BB21-4F34-84C8-5775EEA4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F6EB72-38A4-4F18-B667-C12CCAD1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3D972F5-0F6C-43CD-B0F0-389AB14A1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593E67-9933-4396-ADB7-06BFF6031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1226BA-5078-4FFE-BBF5-DADF30DCF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28D4B5-2F90-4866-8B62-69D2803B1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2224C2-6181-42BD-BD53-BEFE6F95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D2CFE25-24F2-4812-A25A-80C97636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FEA2B50-6F9D-4EC4-8EE2-85B11A730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A9BE44-FAB6-421C-A241-9C355FE9B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BDD3-C485-466D-8C1B-D5912F4EBEF4}" type="datetimeFigureOut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76F882-A7DF-44F0-BF81-433B3587A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983918-02DA-4366-8F42-F25D2AE9E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DC14B-870E-4703-A35E-05204DC48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4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2A09AEA-0F1D-4105-BBDF-8259FD363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3566"/>
            <a:ext cx="12192000" cy="1302546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venir Next Regular"/>
                <a:cs typeface="Avenir Next Regular"/>
              </a:rPr>
              <a:t>Designing wildlife conservation education programs using 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>
                <a:latin typeface="Avenir Next Regular"/>
                <a:cs typeface="Avenir Next Regular"/>
              </a:rPr>
              <a:t>community participatory approaches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8A91E69-5D30-49A7-A7FD-167BFBCF4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55" y="166278"/>
            <a:ext cx="966957" cy="11319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56C5134-DE3D-4C95-B3EC-9EB17E43018B}"/>
              </a:ext>
            </a:extLst>
          </p:cNvPr>
          <p:cNvSpPr txBox="1"/>
          <p:nvPr/>
        </p:nvSpPr>
        <p:spPr>
          <a:xfrm>
            <a:off x="948906" y="954117"/>
            <a:ext cx="1026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Next Regular"/>
                <a:cs typeface="Avenir Next Regular"/>
              </a:rPr>
              <a:t>Ian Hanley and Sameer Honwad</a:t>
            </a:r>
            <a:br>
              <a:rPr lang="en-US" dirty="0">
                <a:latin typeface="Avenir Next Regular"/>
                <a:cs typeface="Avenir Next Regular"/>
              </a:rPr>
            </a:br>
            <a:r>
              <a:rPr lang="en-US" dirty="0">
                <a:latin typeface="Avenir Next Regular"/>
                <a:cs typeface="Avenir Next Regular"/>
              </a:rPr>
              <a:t>University of New Hampshire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64940" y="1679660"/>
            <a:ext cx="4027065" cy="5178340"/>
            <a:chOff x="125835" y="1681668"/>
            <a:chExt cx="4027065" cy="517834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3575B3CE-0ACF-4571-80D9-64363E12F51C}"/>
                </a:ext>
              </a:extLst>
            </p:cNvPr>
            <p:cNvSpPr txBox="1"/>
            <p:nvPr/>
          </p:nvSpPr>
          <p:spPr>
            <a:xfrm>
              <a:off x="125835" y="1681668"/>
              <a:ext cx="4027065" cy="517834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b="1" u="sng" dirty="0">
                  <a:latin typeface="Avenir Next Regular"/>
                  <a:cs typeface="Avenir Next Regular"/>
                </a:rPr>
                <a:t>The Problem:</a:t>
              </a:r>
            </a:p>
            <a:p>
              <a:r>
                <a:rPr lang="en-US" b="1" dirty="0">
                  <a:latin typeface="Avenir Next Regular"/>
                  <a:cs typeface="Avenir Next Regular"/>
                </a:rPr>
                <a:t>Human wildlife conflict is a central issue of wildlife conservation across the globe</a:t>
              </a:r>
            </a:p>
            <a:p>
              <a:endParaRPr lang="en-US" b="1" dirty="0">
                <a:latin typeface="Avenir Next Regular"/>
                <a:cs typeface="Avenir Next Regular"/>
              </a:endParaRPr>
            </a:p>
            <a:p>
              <a:endParaRPr lang="en-US" sz="12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2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2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2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2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2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r>
                <a:rPr lang="en-US" sz="1050" dirty="0"/>
                <a:t>(open source pictures from the internet)</a:t>
              </a:r>
            </a:p>
            <a:p>
              <a:r>
                <a:rPr lang="en-US" b="1" dirty="0">
                  <a:latin typeface="Avenir Next Regular"/>
                  <a:cs typeface="Avenir Next Regular"/>
                </a:rPr>
                <a:t>Examples: Deer road accidents, Bear attacks, Crop raiding by elephants</a:t>
              </a:r>
            </a:p>
          </p:txBody>
        </p:sp>
        <p:pic>
          <p:nvPicPr>
            <p:cNvPr id="24" name="Picture 23" descr="Unknown-1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799" y="3060700"/>
              <a:ext cx="1956181" cy="1301750"/>
            </a:xfrm>
            <a:prstGeom prst="rect">
              <a:avLst/>
            </a:prstGeom>
          </p:spPr>
        </p:pic>
        <p:pic>
          <p:nvPicPr>
            <p:cNvPr id="26" name="Picture 25" descr="Unknown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7138" y="3060700"/>
              <a:ext cx="1926862" cy="1301750"/>
            </a:xfrm>
            <a:prstGeom prst="rect">
              <a:avLst/>
            </a:prstGeom>
          </p:spPr>
        </p:pic>
        <p:pic>
          <p:nvPicPr>
            <p:cNvPr id="28" name="Picture 27" descr="Unknown-2.jpe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450" y="4362450"/>
              <a:ext cx="1974850" cy="1219200"/>
            </a:xfrm>
            <a:prstGeom prst="rect">
              <a:avLst/>
            </a:prstGeom>
          </p:spPr>
        </p:pic>
        <p:pic>
          <p:nvPicPr>
            <p:cNvPr id="34" name="Picture 33" descr="Unknown-3.jpe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498" y="4356100"/>
              <a:ext cx="1912151" cy="1227685"/>
            </a:xfrm>
            <a:prstGeom prst="rect">
              <a:avLst/>
            </a:prstGeom>
          </p:spPr>
        </p:pic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575B3CE-0ACF-4571-80D9-64363E12F51C}"/>
              </a:ext>
            </a:extLst>
          </p:cNvPr>
          <p:cNvSpPr txBox="1"/>
          <p:nvPr/>
        </p:nvSpPr>
        <p:spPr>
          <a:xfrm>
            <a:off x="4237620" y="1609324"/>
            <a:ext cx="4027065" cy="79406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 u="sng" dirty="0">
                <a:latin typeface="Avenir Next Regular"/>
                <a:cs typeface="Avenir Next Regular"/>
              </a:rPr>
              <a:t>Current Problem Solving Methods:</a:t>
            </a:r>
            <a:endParaRPr lang="en-US" b="1" dirty="0">
              <a:latin typeface="Avenir Next Regular"/>
              <a:cs typeface="Avenir Next Regular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Relocation of nuisance animals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Wildlife population control (culling)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Compensatory payments to landowners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Other dos and don’ts</a:t>
            </a:r>
          </a:p>
          <a:p>
            <a:r>
              <a:rPr lang="en-US" b="1" i="1" dirty="0">
                <a:latin typeface="Avenir Next Regular"/>
                <a:cs typeface="Avenir Next Regular"/>
              </a:rPr>
              <a:t>Education is not a part of strategy to reduce conflict</a:t>
            </a:r>
          </a:p>
          <a:p>
            <a:endParaRPr lang="en-US" b="1" dirty="0">
              <a:latin typeface="Avenir Next Regular"/>
              <a:cs typeface="Avenir Next Regular"/>
            </a:endParaRPr>
          </a:p>
          <a:p>
            <a:r>
              <a:rPr lang="en-US" b="1" u="sng" dirty="0">
                <a:latin typeface="Avenir Next Regular"/>
                <a:cs typeface="Avenir Next Regular"/>
              </a:rPr>
              <a:t>Community-Based Participatory Design (CBPD) Model for Education</a:t>
            </a:r>
            <a:endParaRPr lang="en-US" b="1" dirty="0">
              <a:latin typeface="Avenir Next Regular"/>
              <a:cs typeface="Avenir Next Regular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Inclusive of all stakeholders during design and implementation process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Based on needs of community members</a:t>
            </a:r>
          </a:p>
          <a:p>
            <a:pPr marL="285750" indent="-285750">
              <a:buFont typeface="Arial"/>
              <a:buChar char="•"/>
            </a:pPr>
            <a:endParaRPr lang="en-US" b="1" dirty="0">
              <a:latin typeface="Avenir Next Regular"/>
              <a:cs typeface="Avenir Next Regular"/>
            </a:endParaRPr>
          </a:p>
          <a:p>
            <a:endParaRPr lang="en-US" b="1" dirty="0">
              <a:latin typeface="Avenir Next Regular"/>
              <a:cs typeface="Avenir Next Regular"/>
            </a:endParaRPr>
          </a:p>
          <a:p>
            <a:pPr marL="285750" indent="-285750">
              <a:buFont typeface="Arial"/>
              <a:buChar char="•"/>
            </a:pPr>
            <a:endParaRPr lang="en-US" b="1" dirty="0">
              <a:latin typeface="Avenir Next Regular"/>
              <a:cs typeface="Avenir Next Regular"/>
            </a:endParaRP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b="1" dirty="0">
              <a:latin typeface="Avenir Next Regular"/>
              <a:cs typeface="Avenir Next Regular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7F018604-24E8-4A6D-B6C9-C5CA4C574970}"/>
              </a:ext>
            </a:extLst>
          </p:cNvPr>
          <p:cNvSpPr txBox="1"/>
          <p:nvPr/>
        </p:nvSpPr>
        <p:spPr>
          <a:xfrm>
            <a:off x="7987135" y="1767775"/>
            <a:ext cx="3925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3575B3CE-0ACF-4571-80D9-64363E12F51C}"/>
              </a:ext>
            </a:extLst>
          </p:cNvPr>
          <p:cNvSpPr txBox="1"/>
          <p:nvPr/>
        </p:nvSpPr>
        <p:spPr>
          <a:xfrm>
            <a:off x="8105775" y="1682151"/>
            <a:ext cx="4027065" cy="86485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 u="sng" dirty="0">
                <a:latin typeface="Avenir Next Regular"/>
                <a:cs typeface="Avenir Next Regular"/>
              </a:rPr>
              <a:t>Theoretical Framework: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Community based science learning </a:t>
            </a:r>
            <a:r>
              <a:rPr lang="en-US" sz="1400" b="1" dirty="0">
                <a:latin typeface="Avenir Next Regular"/>
                <a:cs typeface="Avenir Next Regular"/>
              </a:rPr>
              <a:t>(Bouillion &amp; Gomez, 2001)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Participatory design based research </a:t>
            </a:r>
            <a:r>
              <a:rPr lang="en-US" sz="1400" b="1" dirty="0">
                <a:latin typeface="Avenir Next Regular"/>
                <a:cs typeface="Avenir Next Regular"/>
              </a:rPr>
              <a:t>(Bang &amp; </a:t>
            </a:r>
            <a:r>
              <a:rPr lang="en-US" sz="1400" b="1" dirty="0" err="1">
                <a:latin typeface="Avenir Next Regular"/>
                <a:cs typeface="Avenir Next Regular"/>
              </a:rPr>
              <a:t>Vossoughi</a:t>
            </a:r>
            <a:r>
              <a:rPr lang="en-US" sz="1400" b="1" dirty="0">
                <a:latin typeface="Avenir Next Regular"/>
                <a:cs typeface="Avenir Next Regular"/>
              </a:rPr>
              <a:t>, 2016)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Environmental education </a:t>
            </a:r>
            <a:r>
              <a:rPr lang="en-US" sz="1400" b="1" dirty="0">
                <a:latin typeface="Avenir Next Regular"/>
                <a:cs typeface="Avenir Next Regular"/>
              </a:rPr>
              <a:t>(Stevenson, et al. 2014)</a:t>
            </a:r>
          </a:p>
          <a:p>
            <a:endParaRPr lang="en-US" sz="1400" b="1" dirty="0">
              <a:latin typeface="Avenir Next Regular"/>
              <a:cs typeface="Avenir Next Regular"/>
            </a:endParaRPr>
          </a:p>
          <a:p>
            <a:r>
              <a:rPr lang="en-US" b="1" u="sng" dirty="0">
                <a:latin typeface="Avenir Next Regular"/>
                <a:cs typeface="Avenir Next Regular"/>
              </a:rPr>
              <a:t>Research Design: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Understand current stakeholder practices (interview participants in UNH Coop. Ext.'s Coverts program)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Observe current </a:t>
            </a:r>
            <a:r>
              <a:rPr lang="en-US" b="1" dirty="0" smtClean="0">
                <a:latin typeface="Avenir Next Regular"/>
                <a:cs typeface="Avenir Next Regular"/>
              </a:rPr>
              <a:t>Coverts program to </a:t>
            </a:r>
            <a:r>
              <a:rPr lang="en-US" b="1" dirty="0">
                <a:latin typeface="Avenir Next Regular"/>
                <a:cs typeface="Avenir Next Regular"/>
              </a:rPr>
              <a:t>help community members manage </a:t>
            </a:r>
            <a:r>
              <a:rPr lang="en-US" b="1" dirty="0" smtClean="0">
                <a:latin typeface="Avenir Next Regular"/>
                <a:cs typeface="Avenir Next Regular"/>
              </a:rPr>
              <a:t>wildlife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Next Regular"/>
                <a:cs typeface="Avenir Next Regular"/>
              </a:rPr>
              <a:t>I</a:t>
            </a:r>
            <a:r>
              <a:rPr lang="en-US" b="1" dirty="0" smtClean="0">
                <a:latin typeface="Avenir Next Regular"/>
                <a:cs typeface="Avenir Next Regular"/>
              </a:rPr>
              <a:t>nvolve </a:t>
            </a:r>
            <a:r>
              <a:rPr lang="en-US" b="1" dirty="0">
                <a:latin typeface="Avenir Next Regular"/>
                <a:cs typeface="Avenir Next Regular"/>
              </a:rPr>
              <a:t>community members to plan next iteration of Coverts program</a:t>
            </a:r>
          </a:p>
          <a:p>
            <a:endParaRPr lang="en-US" b="1" dirty="0">
              <a:latin typeface="Avenir Next Regular"/>
              <a:cs typeface="Avenir Next Regular"/>
            </a:endParaRPr>
          </a:p>
          <a:p>
            <a:pPr marL="285750" indent="-285750">
              <a:buFont typeface="Arial"/>
              <a:buChar char="•"/>
            </a:pPr>
            <a:endParaRPr lang="en-US" b="1" dirty="0">
              <a:latin typeface="Avenir Next Regular"/>
              <a:cs typeface="Avenir Next Regular"/>
            </a:endParaRP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b="1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1869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476250"/>
            <a:ext cx="1180465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Talking Points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What is wildlife human conflict?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What are some examples in which community members manage their interactions with wildlife?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Why is this an important education issue?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Why are current ways of managing wildlife human conflict and why are they inadequate?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Why does education need to be a part of current ways of managing conflict?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Community based participatory design approach </a:t>
            </a:r>
            <a:r>
              <a:rPr lang="mr-IN" dirty="0"/>
              <a:t>–</a:t>
            </a:r>
            <a:r>
              <a:rPr lang="en-US" dirty="0"/>
              <a:t> What is CBPD and why is it important and different?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How to engage the stakeholders?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Start with the coverts program to engage the community members?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What is the coverts program?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What is the design for the coverts program? </a:t>
            </a:r>
            <a:r>
              <a:rPr lang="mr-IN" dirty="0"/>
              <a:t>–</a:t>
            </a:r>
            <a:r>
              <a:rPr lang="en-US" dirty="0"/>
              <a:t> Experts, knowledge dissemination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Current research design: to find out what the coverts program is doing to engage community and also how do the designers think about the coverts program?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How will we use data to engage community members?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How will we involve them in the design process?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What are some of the next steps?</a:t>
            </a:r>
          </a:p>
        </p:txBody>
      </p:sp>
    </p:spTree>
    <p:extLst>
      <p:ext uri="{BB962C8B-B14F-4D97-AF65-F5344CB8AC3E}">
        <p14:creationId xmlns:p14="http://schemas.microsoft.com/office/powerpoint/2010/main" val="217229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11740</TotalTime>
  <Words>350</Words>
  <Application>Microsoft Macintosh PowerPoint</Application>
  <PresentationFormat>Widescreen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Next Regular</vt:lpstr>
      <vt:lpstr>Calibri</vt:lpstr>
      <vt:lpstr>Calibri Light</vt:lpstr>
      <vt:lpstr>Mangal</vt:lpstr>
      <vt:lpstr>Office Theme</vt:lpstr>
      <vt:lpstr>Designing wildlife conservation education programs using  community participatory approaches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conservation education programs using community participatory approaches Ian Hanley and Sameer Honwad PhD Dept. of Education, University of New Hampshire</dc:title>
  <dc:creator>Hanley, Ian P</dc:creator>
  <cp:lastModifiedBy>Alexandra Gennaro</cp:lastModifiedBy>
  <cp:revision>55</cp:revision>
  <dcterms:created xsi:type="dcterms:W3CDTF">2018-01-08T21:42:42Z</dcterms:created>
  <dcterms:modified xsi:type="dcterms:W3CDTF">2018-03-04T18:07:03Z</dcterms:modified>
</cp:coreProperties>
</file>