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51206400" cy="32918400"/>
  <p:notesSz cx="6858000" cy="9144000"/>
  <p:defaultTextStyle>
    <a:defPPr>
      <a:defRPr lang="en-US"/>
    </a:defPPr>
    <a:lvl1pPr marL="0" algn="l" defTabSz="4807092" rtl="0" eaLnBrk="1" latinLnBrk="0" hangingPunct="1">
      <a:defRPr sz="9500" kern="1200">
        <a:solidFill>
          <a:schemeClr val="tx1"/>
        </a:solidFill>
        <a:latin typeface="+mn-lt"/>
        <a:ea typeface="+mn-ea"/>
        <a:cs typeface="+mn-cs"/>
      </a:defRPr>
    </a:lvl1pPr>
    <a:lvl2pPr marL="2403546" algn="l" defTabSz="4807092" rtl="0" eaLnBrk="1" latinLnBrk="0" hangingPunct="1">
      <a:defRPr sz="9500" kern="1200">
        <a:solidFill>
          <a:schemeClr val="tx1"/>
        </a:solidFill>
        <a:latin typeface="+mn-lt"/>
        <a:ea typeface="+mn-ea"/>
        <a:cs typeface="+mn-cs"/>
      </a:defRPr>
    </a:lvl2pPr>
    <a:lvl3pPr marL="4807092" algn="l" defTabSz="4807092" rtl="0" eaLnBrk="1" latinLnBrk="0" hangingPunct="1">
      <a:defRPr sz="9500" kern="1200">
        <a:solidFill>
          <a:schemeClr val="tx1"/>
        </a:solidFill>
        <a:latin typeface="+mn-lt"/>
        <a:ea typeface="+mn-ea"/>
        <a:cs typeface="+mn-cs"/>
      </a:defRPr>
    </a:lvl3pPr>
    <a:lvl4pPr marL="7210638" algn="l" defTabSz="4807092" rtl="0" eaLnBrk="1" latinLnBrk="0" hangingPunct="1">
      <a:defRPr sz="9500" kern="1200">
        <a:solidFill>
          <a:schemeClr val="tx1"/>
        </a:solidFill>
        <a:latin typeface="+mn-lt"/>
        <a:ea typeface="+mn-ea"/>
        <a:cs typeface="+mn-cs"/>
      </a:defRPr>
    </a:lvl4pPr>
    <a:lvl5pPr marL="9614184" algn="l" defTabSz="4807092" rtl="0" eaLnBrk="1" latinLnBrk="0" hangingPunct="1">
      <a:defRPr sz="9500" kern="1200">
        <a:solidFill>
          <a:schemeClr val="tx1"/>
        </a:solidFill>
        <a:latin typeface="+mn-lt"/>
        <a:ea typeface="+mn-ea"/>
        <a:cs typeface="+mn-cs"/>
      </a:defRPr>
    </a:lvl5pPr>
    <a:lvl6pPr marL="12017731" algn="l" defTabSz="4807092" rtl="0" eaLnBrk="1" latinLnBrk="0" hangingPunct="1">
      <a:defRPr sz="9500" kern="1200">
        <a:solidFill>
          <a:schemeClr val="tx1"/>
        </a:solidFill>
        <a:latin typeface="+mn-lt"/>
        <a:ea typeface="+mn-ea"/>
        <a:cs typeface="+mn-cs"/>
      </a:defRPr>
    </a:lvl6pPr>
    <a:lvl7pPr marL="14421277" algn="l" defTabSz="4807092" rtl="0" eaLnBrk="1" latinLnBrk="0" hangingPunct="1">
      <a:defRPr sz="9500" kern="1200">
        <a:solidFill>
          <a:schemeClr val="tx1"/>
        </a:solidFill>
        <a:latin typeface="+mn-lt"/>
        <a:ea typeface="+mn-ea"/>
        <a:cs typeface="+mn-cs"/>
      </a:defRPr>
    </a:lvl7pPr>
    <a:lvl8pPr marL="16824823" algn="l" defTabSz="4807092" rtl="0" eaLnBrk="1" latinLnBrk="0" hangingPunct="1">
      <a:defRPr sz="9500" kern="1200">
        <a:solidFill>
          <a:schemeClr val="tx1"/>
        </a:solidFill>
        <a:latin typeface="+mn-lt"/>
        <a:ea typeface="+mn-ea"/>
        <a:cs typeface="+mn-cs"/>
      </a:defRPr>
    </a:lvl8pPr>
    <a:lvl9pPr marL="19228369" algn="l" defTabSz="4807092" rtl="0" eaLnBrk="1" latinLnBrk="0" hangingPunct="1">
      <a:defRPr sz="9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7" d="100"/>
          <a:sy n="17" d="100"/>
        </p:scale>
        <p:origin x="-1260" y="-174"/>
      </p:cViewPr>
      <p:guideLst>
        <p:guide orient="horz" pos="10368"/>
        <p:guide pos="16128"/>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0226042"/>
            <a:ext cx="4352544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960" y="18653760"/>
            <a:ext cx="35844480" cy="8412480"/>
          </a:xfrm>
        </p:spPr>
        <p:txBody>
          <a:bodyPr/>
          <a:lstStyle>
            <a:lvl1pPr marL="0" indent="0" algn="ctr">
              <a:buNone/>
              <a:defRPr>
                <a:solidFill>
                  <a:schemeClr val="tx1">
                    <a:tint val="75000"/>
                  </a:schemeClr>
                </a:solidFill>
              </a:defRPr>
            </a:lvl1pPr>
            <a:lvl2pPr marL="2403546" indent="0" algn="ctr">
              <a:buNone/>
              <a:defRPr>
                <a:solidFill>
                  <a:schemeClr val="tx1">
                    <a:tint val="75000"/>
                  </a:schemeClr>
                </a:solidFill>
              </a:defRPr>
            </a:lvl2pPr>
            <a:lvl3pPr marL="4807092" indent="0" algn="ctr">
              <a:buNone/>
              <a:defRPr>
                <a:solidFill>
                  <a:schemeClr val="tx1">
                    <a:tint val="75000"/>
                  </a:schemeClr>
                </a:solidFill>
              </a:defRPr>
            </a:lvl3pPr>
            <a:lvl4pPr marL="7210638" indent="0" algn="ctr">
              <a:buNone/>
              <a:defRPr>
                <a:solidFill>
                  <a:schemeClr val="tx1">
                    <a:tint val="75000"/>
                  </a:schemeClr>
                </a:solidFill>
              </a:defRPr>
            </a:lvl4pPr>
            <a:lvl5pPr marL="9614184" indent="0" algn="ctr">
              <a:buNone/>
              <a:defRPr>
                <a:solidFill>
                  <a:schemeClr val="tx1">
                    <a:tint val="75000"/>
                  </a:schemeClr>
                </a:solidFill>
              </a:defRPr>
            </a:lvl5pPr>
            <a:lvl6pPr marL="12017731" indent="0" algn="ctr">
              <a:buNone/>
              <a:defRPr>
                <a:solidFill>
                  <a:schemeClr val="tx1">
                    <a:tint val="75000"/>
                  </a:schemeClr>
                </a:solidFill>
              </a:defRPr>
            </a:lvl6pPr>
            <a:lvl7pPr marL="14421277" indent="0" algn="ctr">
              <a:buNone/>
              <a:defRPr>
                <a:solidFill>
                  <a:schemeClr val="tx1">
                    <a:tint val="75000"/>
                  </a:schemeClr>
                </a:solidFill>
              </a:defRPr>
            </a:lvl7pPr>
            <a:lvl8pPr marL="16824823" indent="0" algn="ctr">
              <a:buNone/>
              <a:defRPr>
                <a:solidFill>
                  <a:schemeClr val="tx1">
                    <a:tint val="75000"/>
                  </a:schemeClr>
                </a:solidFill>
              </a:defRPr>
            </a:lvl8pPr>
            <a:lvl9pPr marL="19228369"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0423F9-B4C0-4F05-8265-3C80F8044CA5}" type="datetimeFigureOut">
              <a:rPr lang="en-US" smtClean="0"/>
              <a:pPr/>
              <a:t>11/27/2012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0BA5B-9C43-4CC3-8C1E-ACC2DF4AB22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0423F9-B4C0-4F05-8265-3C80F8044CA5}" type="datetimeFigureOut">
              <a:rPr lang="en-US" smtClean="0"/>
              <a:pPr/>
              <a:t>11/27/2012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0BA5B-9C43-4CC3-8C1E-ACC2DF4AB22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3" y="21153122"/>
            <a:ext cx="43525440" cy="6537960"/>
          </a:xfrm>
        </p:spPr>
        <p:txBody>
          <a:bodyPr anchor="t"/>
          <a:lstStyle>
            <a:lvl1pPr algn="l">
              <a:defRPr sz="210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3" y="13952225"/>
            <a:ext cx="43525440" cy="7200898"/>
          </a:xfrm>
        </p:spPr>
        <p:txBody>
          <a:bodyPr anchor="b"/>
          <a:lstStyle>
            <a:lvl1pPr marL="0" indent="0">
              <a:buNone/>
              <a:defRPr sz="10500">
                <a:solidFill>
                  <a:schemeClr val="tx1">
                    <a:tint val="75000"/>
                  </a:schemeClr>
                </a:solidFill>
              </a:defRPr>
            </a:lvl1pPr>
            <a:lvl2pPr marL="2403546" indent="0">
              <a:buNone/>
              <a:defRPr sz="9500">
                <a:solidFill>
                  <a:schemeClr val="tx1">
                    <a:tint val="75000"/>
                  </a:schemeClr>
                </a:solidFill>
              </a:defRPr>
            </a:lvl2pPr>
            <a:lvl3pPr marL="4807092" indent="0">
              <a:buNone/>
              <a:defRPr sz="8400">
                <a:solidFill>
                  <a:schemeClr val="tx1">
                    <a:tint val="75000"/>
                  </a:schemeClr>
                </a:solidFill>
              </a:defRPr>
            </a:lvl3pPr>
            <a:lvl4pPr marL="7210638" indent="0">
              <a:buNone/>
              <a:defRPr sz="7400">
                <a:solidFill>
                  <a:schemeClr val="tx1">
                    <a:tint val="75000"/>
                  </a:schemeClr>
                </a:solidFill>
              </a:defRPr>
            </a:lvl4pPr>
            <a:lvl5pPr marL="9614184" indent="0">
              <a:buNone/>
              <a:defRPr sz="7400">
                <a:solidFill>
                  <a:schemeClr val="tx1">
                    <a:tint val="75000"/>
                  </a:schemeClr>
                </a:solidFill>
              </a:defRPr>
            </a:lvl5pPr>
            <a:lvl6pPr marL="12017731" indent="0">
              <a:buNone/>
              <a:defRPr sz="7400">
                <a:solidFill>
                  <a:schemeClr val="tx1">
                    <a:tint val="75000"/>
                  </a:schemeClr>
                </a:solidFill>
              </a:defRPr>
            </a:lvl6pPr>
            <a:lvl7pPr marL="14421277" indent="0">
              <a:buNone/>
              <a:defRPr sz="7400">
                <a:solidFill>
                  <a:schemeClr val="tx1">
                    <a:tint val="75000"/>
                  </a:schemeClr>
                </a:solidFill>
              </a:defRPr>
            </a:lvl7pPr>
            <a:lvl8pPr marL="16824823" indent="0">
              <a:buNone/>
              <a:defRPr sz="7400">
                <a:solidFill>
                  <a:schemeClr val="tx1">
                    <a:tint val="75000"/>
                  </a:schemeClr>
                </a:solidFill>
              </a:defRPr>
            </a:lvl8pPr>
            <a:lvl9pPr marL="19228369" indent="0">
              <a:buNone/>
              <a:defRPr sz="7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0423F9-B4C0-4F05-8265-3C80F8044CA5}" type="datetimeFigureOut">
              <a:rPr lang="en-US" smtClean="0"/>
              <a:pPr/>
              <a:t>11/27/2012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0BA5B-9C43-4CC3-8C1E-ACC2DF4AB22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4339573" y="36865560"/>
            <a:ext cx="128611627" cy="104279702"/>
          </a:xfrm>
        </p:spPr>
        <p:txBody>
          <a:bodyPr/>
          <a:lstStyle>
            <a:lvl1pPr>
              <a:defRPr sz="14700"/>
            </a:lvl1pPr>
            <a:lvl2pPr>
              <a:defRPr sz="12600"/>
            </a:lvl2pPr>
            <a:lvl3pPr>
              <a:defRPr sz="105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43804643" y="36865560"/>
            <a:ext cx="128611633" cy="104279702"/>
          </a:xfrm>
        </p:spPr>
        <p:txBody>
          <a:bodyPr/>
          <a:lstStyle>
            <a:lvl1pPr>
              <a:defRPr sz="14700"/>
            </a:lvl1pPr>
            <a:lvl2pPr>
              <a:defRPr sz="12600"/>
            </a:lvl2pPr>
            <a:lvl3pPr>
              <a:defRPr sz="105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0423F9-B4C0-4F05-8265-3C80F8044CA5}" type="datetimeFigureOut">
              <a:rPr lang="en-US" smtClean="0"/>
              <a:pPr/>
              <a:t>11/27/2012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A0BA5B-9C43-4CC3-8C1E-ACC2DF4AB22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320" y="1318262"/>
            <a:ext cx="4608576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320" y="7368542"/>
            <a:ext cx="22625053" cy="3070858"/>
          </a:xfrm>
        </p:spPr>
        <p:txBody>
          <a:bodyPr anchor="b"/>
          <a:lstStyle>
            <a:lvl1pPr marL="0" indent="0">
              <a:buNone/>
              <a:defRPr sz="12600" b="1"/>
            </a:lvl1pPr>
            <a:lvl2pPr marL="2403546" indent="0">
              <a:buNone/>
              <a:defRPr sz="10500" b="1"/>
            </a:lvl2pPr>
            <a:lvl3pPr marL="4807092" indent="0">
              <a:buNone/>
              <a:defRPr sz="9500" b="1"/>
            </a:lvl3pPr>
            <a:lvl4pPr marL="7210638" indent="0">
              <a:buNone/>
              <a:defRPr sz="8400" b="1"/>
            </a:lvl4pPr>
            <a:lvl5pPr marL="9614184" indent="0">
              <a:buNone/>
              <a:defRPr sz="8400" b="1"/>
            </a:lvl5pPr>
            <a:lvl6pPr marL="12017731" indent="0">
              <a:buNone/>
              <a:defRPr sz="8400" b="1"/>
            </a:lvl6pPr>
            <a:lvl7pPr marL="14421277" indent="0">
              <a:buNone/>
              <a:defRPr sz="8400" b="1"/>
            </a:lvl7pPr>
            <a:lvl8pPr marL="16824823" indent="0">
              <a:buNone/>
              <a:defRPr sz="8400" b="1"/>
            </a:lvl8pPr>
            <a:lvl9pPr marL="19228369" indent="0">
              <a:buNone/>
              <a:defRPr sz="8400" b="1"/>
            </a:lvl9pPr>
          </a:lstStyle>
          <a:p>
            <a:pPr lvl="0"/>
            <a:r>
              <a:rPr lang="en-US" smtClean="0"/>
              <a:t>Click to edit Master text styles</a:t>
            </a:r>
          </a:p>
        </p:txBody>
      </p:sp>
      <p:sp>
        <p:nvSpPr>
          <p:cNvPr id="4" name="Content Placeholder 3"/>
          <p:cNvSpPr>
            <a:spLocks noGrp="1"/>
          </p:cNvSpPr>
          <p:nvPr>
            <p:ph sz="half" idx="2"/>
          </p:nvPr>
        </p:nvSpPr>
        <p:spPr>
          <a:xfrm>
            <a:off x="2560320" y="10439400"/>
            <a:ext cx="22625053" cy="18966182"/>
          </a:xfrm>
        </p:spPr>
        <p:txBody>
          <a:bodyPr/>
          <a:lstStyle>
            <a:lvl1pPr>
              <a:defRPr sz="12600"/>
            </a:lvl1pPr>
            <a:lvl2pPr>
              <a:defRPr sz="10500"/>
            </a:lvl2pPr>
            <a:lvl3pPr>
              <a:defRPr sz="95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143" y="7368542"/>
            <a:ext cx="22633940" cy="3070858"/>
          </a:xfrm>
        </p:spPr>
        <p:txBody>
          <a:bodyPr anchor="b"/>
          <a:lstStyle>
            <a:lvl1pPr marL="0" indent="0">
              <a:buNone/>
              <a:defRPr sz="12600" b="1"/>
            </a:lvl1pPr>
            <a:lvl2pPr marL="2403546" indent="0">
              <a:buNone/>
              <a:defRPr sz="10500" b="1"/>
            </a:lvl2pPr>
            <a:lvl3pPr marL="4807092" indent="0">
              <a:buNone/>
              <a:defRPr sz="9500" b="1"/>
            </a:lvl3pPr>
            <a:lvl4pPr marL="7210638" indent="0">
              <a:buNone/>
              <a:defRPr sz="8400" b="1"/>
            </a:lvl4pPr>
            <a:lvl5pPr marL="9614184" indent="0">
              <a:buNone/>
              <a:defRPr sz="8400" b="1"/>
            </a:lvl5pPr>
            <a:lvl6pPr marL="12017731" indent="0">
              <a:buNone/>
              <a:defRPr sz="8400" b="1"/>
            </a:lvl6pPr>
            <a:lvl7pPr marL="14421277" indent="0">
              <a:buNone/>
              <a:defRPr sz="8400" b="1"/>
            </a:lvl7pPr>
            <a:lvl8pPr marL="16824823" indent="0">
              <a:buNone/>
              <a:defRPr sz="8400" b="1"/>
            </a:lvl8pPr>
            <a:lvl9pPr marL="19228369" indent="0">
              <a:buNone/>
              <a:defRPr sz="8400" b="1"/>
            </a:lvl9pPr>
          </a:lstStyle>
          <a:p>
            <a:pPr lvl="0"/>
            <a:r>
              <a:rPr lang="en-US" smtClean="0"/>
              <a:t>Click to edit Master text styles</a:t>
            </a:r>
          </a:p>
        </p:txBody>
      </p:sp>
      <p:sp>
        <p:nvSpPr>
          <p:cNvPr id="6" name="Content Placeholder 5"/>
          <p:cNvSpPr>
            <a:spLocks noGrp="1"/>
          </p:cNvSpPr>
          <p:nvPr>
            <p:ph sz="quarter" idx="4"/>
          </p:nvPr>
        </p:nvSpPr>
        <p:spPr>
          <a:xfrm>
            <a:off x="26012143" y="10439400"/>
            <a:ext cx="22633940" cy="18966182"/>
          </a:xfrm>
        </p:spPr>
        <p:txBody>
          <a:bodyPr/>
          <a:lstStyle>
            <a:lvl1pPr>
              <a:defRPr sz="12600"/>
            </a:lvl1pPr>
            <a:lvl2pPr>
              <a:defRPr sz="10500"/>
            </a:lvl2pPr>
            <a:lvl3pPr>
              <a:defRPr sz="95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0423F9-B4C0-4F05-8265-3C80F8044CA5}" type="datetimeFigureOut">
              <a:rPr lang="en-US" smtClean="0"/>
              <a:pPr/>
              <a:t>11/27/2012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BA0BA5B-9C43-4CC3-8C1E-ACC2DF4AB22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0423F9-B4C0-4F05-8265-3C80F8044CA5}" type="datetimeFigureOut">
              <a:rPr lang="en-US" smtClean="0"/>
              <a:pPr/>
              <a:t>11/27/2012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BA0BA5B-9C43-4CC3-8C1E-ACC2DF4AB22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0423F9-B4C0-4F05-8265-3C80F8044CA5}" type="datetimeFigureOut">
              <a:rPr lang="en-US" smtClean="0"/>
              <a:pPr/>
              <a:t>11/27/2012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BA0BA5B-9C43-4CC3-8C1E-ACC2DF4AB22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3" y="1310640"/>
            <a:ext cx="16846553" cy="5577840"/>
          </a:xfrm>
        </p:spPr>
        <p:txBody>
          <a:bodyPr anchor="b"/>
          <a:lstStyle>
            <a:lvl1pPr algn="l">
              <a:defRPr sz="10500" b="1"/>
            </a:lvl1pPr>
          </a:lstStyle>
          <a:p>
            <a:r>
              <a:rPr lang="en-US" smtClean="0"/>
              <a:t>Click to edit Master title style</a:t>
            </a:r>
            <a:endParaRPr lang="en-US"/>
          </a:p>
        </p:txBody>
      </p:sp>
      <p:sp>
        <p:nvSpPr>
          <p:cNvPr id="3" name="Content Placeholder 2"/>
          <p:cNvSpPr>
            <a:spLocks noGrp="1"/>
          </p:cNvSpPr>
          <p:nvPr>
            <p:ph idx="1"/>
          </p:nvPr>
        </p:nvSpPr>
        <p:spPr>
          <a:xfrm>
            <a:off x="20020280" y="1310643"/>
            <a:ext cx="28625800" cy="28094942"/>
          </a:xfrm>
        </p:spPr>
        <p:txBody>
          <a:bodyPr/>
          <a:lstStyle>
            <a:lvl1pPr>
              <a:defRPr sz="16800"/>
            </a:lvl1pPr>
            <a:lvl2pPr>
              <a:defRPr sz="14700"/>
            </a:lvl2pPr>
            <a:lvl3pPr>
              <a:defRPr sz="12600"/>
            </a:lvl3pPr>
            <a:lvl4pPr>
              <a:defRPr sz="10500"/>
            </a:lvl4pPr>
            <a:lvl5pPr>
              <a:defRPr sz="10500"/>
            </a:lvl5pPr>
            <a:lvl6pPr>
              <a:defRPr sz="10500"/>
            </a:lvl6pPr>
            <a:lvl7pPr>
              <a:defRPr sz="10500"/>
            </a:lvl7pPr>
            <a:lvl8pPr>
              <a:defRPr sz="10500"/>
            </a:lvl8pPr>
            <a:lvl9pPr>
              <a:defRPr sz="10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323" y="6888483"/>
            <a:ext cx="16846553" cy="22517102"/>
          </a:xfrm>
        </p:spPr>
        <p:txBody>
          <a:bodyPr/>
          <a:lstStyle>
            <a:lvl1pPr marL="0" indent="0">
              <a:buNone/>
              <a:defRPr sz="7400"/>
            </a:lvl1pPr>
            <a:lvl2pPr marL="2403546" indent="0">
              <a:buNone/>
              <a:defRPr sz="6300"/>
            </a:lvl2pPr>
            <a:lvl3pPr marL="4807092" indent="0">
              <a:buNone/>
              <a:defRPr sz="5300"/>
            </a:lvl3pPr>
            <a:lvl4pPr marL="7210638" indent="0">
              <a:buNone/>
              <a:defRPr sz="4700"/>
            </a:lvl4pPr>
            <a:lvl5pPr marL="9614184" indent="0">
              <a:buNone/>
              <a:defRPr sz="4700"/>
            </a:lvl5pPr>
            <a:lvl6pPr marL="12017731" indent="0">
              <a:buNone/>
              <a:defRPr sz="4700"/>
            </a:lvl6pPr>
            <a:lvl7pPr marL="14421277" indent="0">
              <a:buNone/>
              <a:defRPr sz="4700"/>
            </a:lvl7pPr>
            <a:lvl8pPr marL="16824823" indent="0">
              <a:buNone/>
              <a:defRPr sz="4700"/>
            </a:lvl8pPr>
            <a:lvl9pPr marL="19228369"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0423F9-B4C0-4F05-8265-3C80F8044CA5}" type="datetimeFigureOut">
              <a:rPr lang="en-US" smtClean="0"/>
              <a:pPr/>
              <a:t>11/27/2012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A0BA5B-9C43-4CC3-8C1E-ACC2DF4AB22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3" y="23042880"/>
            <a:ext cx="30723840" cy="2720342"/>
          </a:xfrm>
        </p:spPr>
        <p:txBody>
          <a:bodyPr anchor="b"/>
          <a:lstStyle>
            <a:lvl1pPr algn="l">
              <a:defRPr sz="10500" b="1"/>
            </a:lvl1pPr>
          </a:lstStyle>
          <a:p>
            <a:r>
              <a:rPr lang="en-US" smtClean="0"/>
              <a:t>Click to edit Master title style</a:t>
            </a:r>
            <a:endParaRPr lang="en-US"/>
          </a:p>
        </p:txBody>
      </p:sp>
      <p:sp>
        <p:nvSpPr>
          <p:cNvPr id="3" name="Picture Placeholder 2"/>
          <p:cNvSpPr>
            <a:spLocks noGrp="1"/>
          </p:cNvSpPr>
          <p:nvPr>
            <p:ph type="pic" idx="1"/>
          </p:nvPr>
        </p:nvSpPr>
        <p:spPr>
          <a:xfrm>
            <a:off x="10036813" y="2941320"/>
            <a:ext cx="30723840" cy="19751040"/>
          </a:xfrm>
        </p:spPr>
        <p:txBody>
          <a:bodyPr/>
          <a:lstStyle>
            <a:lvl1pPr marL="0" indent="0">
              <a:buNone/>
              <a:defRPr sz="16800"/>
            </a:lvl1pPr>
            <a:lvl2pPr marL="2403546" indent="0">
              <a:buNone/>
              <a:defRPr sz="14700"/>
            </a:lvl2pPr>
            <a:lvl3pPr marL="4807092" indent="0">
              <a:buNone/>
              <a:defRPr sz="12600"/>
            </a:lvl3pPr>
            <a:lvl4pPr marL="7210638" indent="0">
              <a:buNone/>
              <a:defRPr sz="10500"/>
            </a:lvl4pPr>
            <a:lvl5pPr marL="9614184" indent="0">
              <a:buNone/>
              <a:defRPr sz="10500"/>
            </a:lvl5pPr>
            <a:lvl6pPr marL="12017731" indent="0">
              <a:buNone/>
              <a:defRPr sz="10500"/>
            </a:lvl6pPr>
            <a:lvl7pPr marL="14421277" indent="0">
              <a:buNone/>
              <a:defRPr sz="10500"/>
            </a:lvl7pPr>
            <a:lvl8pPr marL="16824823" indent="0">
              <a:buNone/>
              <a:defRPr sz="10500"/>
            </a:lvl8pPr>
            <a:lvl9pPr marL="19228369" indent="0">
              <a:buNone/>
              <a:defRPr sz="10500"/>
            </a:lvl9pPr>
          </a:lstStyle>
          <a:p>
            <a:endParaRPr lang="en-US"/>
          </a:p>
        </p:txBody>
      </p:sp>
      <p:sp>
        <p:nvSpPr>
          <p:cNvPr id="4" name="Text Placeholder 3"/>
          <p:cNvSpPr>
            <a:spLocks noGrp="1"/>
          </p:cNvSpPr>
          <p:nvPr>
            <p:ph type="body" sz="half" idx="2"/>
          </p:nvPr>
        </p:nvSpPr>
        <p:spPr>
          <a:xfrm>
            <a:off x="10036813" y="25763222"/>
            <a:ext cx="30723840" cy="3863338"/>
          </a:xfrm>
        </p:spPr>
        <p:txBody>
          <a:bodyPr/>
          <a:lstStyle>
            <a:lvl1pPr marL="0" indent="0">
              <a:buNone/>
              <a:defRPr sz="7400"/>
            </a:lvl1pPr>
            <a:lvl2pPr marL="2403546" indent="0">
              <a:buNone/>
              <a:defRPr sz="6300"/>
            </a:lvl2pPr>
            <a:lvl3pPr marL="4807092" indent="0">
              <a:buNone/>
              <a:defRPr sz="5300"/>
            </a:lvl3pPr>
            <a:lvl4pPr marL="7210638" indent="0">
              <a:buNone/>
              <a:defRPr sz="4700"/>
            </a:lvl4pPr>
            <a:lvl5pPr marL="9614184" indent="0">
              <a:buNone/>
              <a:defRPr sz="4700"/>
            </a:lvl5pPr>
            <a:lvl6pPr marL="12017731" indent="0">
              <a:buNone/>
              <a:defRPr sz="4700"/>
            </a:lvl6pPr>
            <a:lvl7pPr marL="14421277" indent="0">
              <a:buNone/>
              <a:defRPr sz="4700"/>
            </a:lvl7pPr>
            <a:lvl8pPr marL="16824823" indent="0">
              <a:buNone/>
              <a:defRPr sz="4700"/>
            </a:lvl8pPr>
            <a:lvl9pPr marL="19228369"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0423F9-B4C0-4F05-8265-3C80F8044CA5}" type="datetimeFigureOut">
              <a:rPr lang="en-US" smtClean="0"/>
              <a:pPr/>
              <a:t>11/27/2012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A0BA5B-9C43-4CC3-8C1E-ACC2DF4AB22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0423F9-B4C0-4F05-8265-3C80F8044CA5}" type="datetimeFigureOut">
              <a:rPr lang="en-US" smtClean="0"/>
              <a:pPr/>
              <a:t>11/27/2012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0BA5B-9C43-4CC3-8C1E-ACC2DF4AB22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7901540" y="6324600"/>
            <a:ext cx="64514733"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4339576" y="6324600"/>
            <a:ext cx="192708527"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0423F9-B4C0-4F05-8265-3C80F8044CA5}" type="datetimeFigureOut">
              <a:rPr lang="en-US" smtClean="0"/>
              <a:pPr/>
              <a:t>11/27/2012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0BA5B-9C43-4CC3-8C1E-ACC2DF4AB22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0320" y="1318262"/>
            <a:ext cx="46085760" cy="5486400"/>
          </a:xfrm>
          <a:prstGeom prst="rect">
            <a:avLst/>
          </a:prstGeom>
        </p:spPr>
        <p:txBody>
          <a:bodyPr vert="horz" lIns="480709" tIns="240355" rIns="480709" bIns="240355"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60320" y="7680963"/>
            <a:ext cx="46085760" cy="21724622"/>
          </a:xfrm>
          <a:prstGeom prst="rect">
            <a:avLst/>
          </a:prstGeom>
        </p:spPr>
        <p:txBody>
          <a:bodyPr vert="horz" lIns="480709" tIns="240355" rIns="480709" bIns="24035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60320" y="30510482"/>
            <a:ext cx="11948160" cy="1752600"/>
          </a:xfrm>
          <a:prstGeom prst="rect">
            <a:avLst/>
          </a:prstGeom>
        </p:spPr>
        <p:txBody>
          <a:bodyPr vert="horz" lIns="480709" tIns="240355" rIns="480709" bIns="240355" rtlCol="0" anchor="ctr"/>
          <a:lstStyle>
            <a:lvl1pPr algn="l">
              <a:defRPr sz="6300">
                <a:solidFill>
                  <a:schemeClr val="tx1">
                    <a:tint val="75000"/>
                  </a:schemeClr>
                </a:solidFill>
              </a:defRPr>
            </a:lvl1pPr>
          </a:lstStyle>
          <a:p>
            <a:fld id="{870423F9-B4C0-4F05-8265-3C80F8044CA5}" type="datetimeFigureOut">
              <a:rPr lang="en-US" smtClean="0"/>
              <a:pPr/>
              <a:t>11/27/2012</a:t>
            </a:fld>
            <a:endParaRPr lang="en-US"/>
          </a:p>
        </p:txBody>
      </p:sp>
      <p:sp>
        <p:nvSpPr>
          <p:cNvPr id="5" name="Footer Placeholder 4"/>
          <p:cNvSpPr>
            <a:spLocks noGrp="1"/>
          </p:cNvSpPr>
          <p:nvPr>
            <p:ph type="ftr" sz="quarter" idx="3"/>
          </p:nvPr>
        </p:nvSpPr>
        <p:spPr>
          <a:xfrm>
            <a:off x="17495520" y="30510482"/>
            <a:ext cx="16215360" cy="1752600"/>
          </a:xfrm>
          <a:prstGeom prst="rect">
            <a:avLst/>
          </a:prstGeom>
        </p:spPr>
        <p:txBody>
          <a:bodyPr vert="horz" lIns="480709" tIns="240355" rIns="480709" bIns="240355" rtlCol="0" anchor="ctr"/>
          <a:lstStyle>
            <a:lvl1pPr algn="ctr">
              <a:defRPr sz="6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697920" y="30510482"/>
            <a:ext cx="11948160" cy="1752600"/>
          </a:xfrm>
          <a:prstGeom prst="rect">
            <a:avLst/>
          </a:prstGeom>
        </p:spPr>
        <p:txBody>
          <a:bodyPr vert="horz" lIns="480709" tIns="240355" rIns="480709" bIns="240355" rtlCol="0" anchor="ctr"/>
          <a:lstStyle>
            <a:lvl1pPr algn="r">
              <a:defRPr sz="6300">
                <a:solidFill>
                  <a:schemeClr val="tx1">
                    <a:tint val="75000"/>
                  </a:schemeClr>
                </a:solidFill>
              </a:defRPr>
            </a:lvl1pPr>
          </a:lstStyle>
          <a:p>
            <a:fld id="{BBA0BA5B-9C43-4CC3-8C1E-ACC2DF4AB22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807092" rtl="0" eaLnBrk="1" latinLnBrk="0" hangingPunct="1">
        <a:spcBef>
          <a:spcPct val="0"/>
        </a:spcBef>
        <a:buNone/>
        <a:defRPr sz="23100" kern="1200">
          <a:solidFill>
            <a:schemeClr val="tx1"/>
          </a:solidFill>
          <a:latin typeface="+mj-lt"/>
          <a:ea typeface="+mj-ea"/>
          <a:cs typeface="+mj-cs"/>
        </a:defRPr>
      </a:lvl1pPr>
    </p:titleStyle>
    <p:bodyStyle>
      <a:lvl1pPr marL="1802660" indent="-1802660" algn="l" defTabSz="4807092" rtl="0" eaLnBrk="1" latinLnBrk="0" hangingPunct="1">
        <a:spcBef>
          <a:spcPct val="20000"/>
        </a:spcBef>
        <a:buFont typeface="Arial" pitchFamily="34" charset="0"/>
        <a:buChar char="•"/>
        <a:defRPr sz="16800" kern="1200">
          <a:solidFill>
            <a:schemeClr val="tx1"/>
          </a:solidFill>
          <a:latin typeface="+mn-lt"/>
          <a:ea typeface="+mn-ea"/>
          <a:cs typeface="+mn-cs"/>
        </a:defRPr>
      </a:lvl1pPr>
      <a:lvl2pPr marL="3905762" indent="-1502216" algn="l" defTabSz="4807092" rtl="0" eaLnBrk="1" latinLnBrk="0" hangingPunct="1">
        <a:spcBef>
          <a:spcPct val="20000"/>
        </a:spcBef>
        <a:buFont typeface="Arial" pitchFamily="34" charset="0"/>
        <a:buChar char="–"/>
        <a:defRPr sz="14700" kern="1200">
          <a:solidFill>
            <a:schemeClr val="tx1"/>
          </a:solidFill>
          <a:latin typeface="+mn-lt"/>
          <a:ea typeface="+mn-ea"/>
          <a:cs typeface="+mn-cs"/>
        </a:defRPr>
      </a:lvl2pPr>
      <a:lvl3pPr marL="6008865" indent="-1201773" algn="l" defTabSz="4807092" rtl="0" eaLnBrk="1" latinLnBrk="0" hangingPunct="1">
        <a:spcBef>
          <a:spcPct val="20000"/>
        </a:spcBef>
        <a:buFont typeface="Arial" pitchFamily="34" charset="0"/>
        <a:buChar char="•"/>
        <a:defRPr sz="12600" kern="1200">
          <a:solidFill>
            <a:schemeClr val="tx1"/>
          </a:solidFill>
          <a:latin typeface="+mn-lt"/>
          <a:ea typeface="+mn-ea"/>
          <a:cs typeface="+mn-cs"/>
        </a:defRPr>
      </a:lvl3pPr>
      <a:lvl4pPr marL="8412411" indent="-1201773" algn="l" defTabSz="4807092" rtl="0" eaLnBrk="1" latinLnBrk="0" hangingPunct="1">
        <a:spcBef>
          <a:spcPct val="20000"/>
        </a:spcBef>
        <a:buFont typeface="Arial" pitchFamily="34" charset="0"/>
        <a:buChar char="–"/>
        <a:defRPr sz="10500" kern="1200">
          <a:solidFill>
            <a:schemeClr val="tx1"/>
          </a:solidFill>
          <a:latin typeface="+mn-lt"/>
          <a:ea typeface="+mn-ea"/>
          <a:cs typeface="+mn-cs"/>
        </a:defRPr>
      </a:lvl4pPr>
      <a:lvl5pPr marL="10815958" indent="-1201773" algn="l" defTabSz="4807092" rtl="0" eaLnBrk="1" latinLnBrk="0" hangingPunct="1">
        <a:spcBef>
          <a:spcPct val="20000"/>
        </a:spcBef>
        <a:buFont typeface="Arial" pitchFamily="34" charset="0"/>
        <a:buChar char="»"/>
        <a:defRPr sz="10500" kern="1200">
          <a:solidFill>
            <a:schemeClr val="tx1"/>
          </a:solidFill>
          <a:latin typeface="+mn-lt"/>
          <a:ea typeface="+mn-ea"/>
          <a:cs typeface="+mn-cs"/>
        </a:defRPr>
      </a:lvl5pPr>
      <a:lvl6pPr marL="13219504" indent="-1201773" algn="l" defTabSz="4807092" rtl="0" eaLnBrk="1" latinLnBrk="0" hangingPunct="1">
        <a:spcBef>
          <a:spcPct val="20000"/>
        </a:spcBef>
        <a:buFont typeface="Arial" pitchFamily="34" charset="0"/>
        <a:buChar char="•"/>
        <a:defRPr sz="10500" kern="1200">
          <a:solidFill>
            <a:schemeClr val="tx1"/>
          </a:solidFill>
          <a:latin typeface="+mn-lt"/>
          <a:ea typeface="+mn-ea"/>
          <a:cs typeface="+mn-cs"/>
        </a:defRPr>
      </a:lvl6pPr>
      <a:lvl7pPr marL="15623050" indent="-1201773" algn="l" defTabSz="4807092" rtl="0" eaLnBrk="1" latinLnBrk="0" hangingPunct="1">
        <a:spcBef>
          <a:spcPct val="20000"/>
        </a:spcBef>
        <a:buFont typeface="Arial" pitchFamily="34" charset="0"/>
        <a:buChar char="•"/>
        <a:defRPr sz="10500" kern="1200">
          <a:solidFill>
            <a:schemeClr val="tx1"/>
          </a:solidFill>
          <a:latin typeface="+mn-lt"/>
          <a:ea typeface="+mn-ea"/>
          <a:cs typeface="+mn-cs"/>
        </a:defRPr>
      </a:lvl7pPr>
      <a:lvl8pPr marL="18026596" indent="-1201773" algn="l" defTabSz="4807092" rtl="0" eaLnBrk="1" latinLnBrk="0" hangingPunct="1">
        <a:spcBef>
          <a:spcPct val="20000"/>
        </a:spcBef>
        <a:buFont typeface="Arial" pitchFamily="34" charset="0"/>
        <a:buChar char="•"/>
        <a:defRPr sz="10500" kern="1200">
          <a:solidFill>
            <a:schemeClr val="tx1"/>
          </a:solidFill>
          <a:latin typeface="+mn-lt"/>
          <a:ea typeface="+mn-ea"/>
          <a:cs typeface="+mn-cs"/>
        </a:defRPr>
      </a:lvl8pPr>
      <a:lvl9pPr marL="20430142" indent="-1201773" algn="l" defTabSz="4807092" rtl="0" eaLnBrk="1" latinLnBrk="0" hangingPunct="1">
        <a:spcBef>
          <a:spcPct val="20000"/>
        </a:spcBef>
        <a:buFont typeface="Arial" pitchFamily="34" charset="0"/>
        <a:buChar char="•"/>
        <a:defRPr sz="10500" kern="1200">
          <a:solidFill>
            <a:schemeClr val="tx1"/>
          </a:solidFill>
          <a:latin typeface="+mn-lt"/>
          <a:ea typeface="+mn-ea"/>
          <a:cs typeface="+mn-cs"/>
        </a:defRPr>
      </a:lvl9pPr>
    </p:bodyStyle>
    <p:otherStyle>
      <a:defPPr>
        <a:defRPr lang="en-US"/>
      </a:defPPr>
      <a:lvl1pPr marL="0" algn="l" defTabSz="4807092" rtl="0" eaLnBrk="1" latinLnBrk="0" hangingPunct="1">
        <a:defRPr sz="9500" kern="1200">
          <a:solidFill>
            <a:schemeClr val="tx1"/>
          </a:solidFill>
          <a:latin typeface="+mn-lt"/>
          <a:ea typeface="+mn-ea"/>
          <a:cs typeface="+mn-cs"/>
        </a:defRPr>
      </a:lvl1pPr>
      <a:lvl2pPr marL="2403546" algn="l" defTabSz="4807092" rtl="0" eaLnBrk="1" latinLnBrk="0" hangingPunct="1">
        <a:defRPr sz="9500" kern="1200">
          <a:solidFill>
            <a:schemeClr val="tx1"/>
          </a:solidFill>
          <a:latin typeface="+mn-lt"/>
          <a:ea typeface="+mn-ea"/>
          <a:cs typeface="+mn-cs"/>
        </a:defRPr>
      </a:lvl2pPr>
      <a:lvl3pPr marL="4807092" algn="l" defTabSz="4807092" rtl="0" eaLnBrk="1" latinLnBrk="0" hangingPunct="1">
        <a:defRPr sz="9500" kern="1200">
          <a:solidFill>
            <a:schemeClr val="tx1"/>
          </a:solidFill>
          <a:latin typeface="+mn-lt"/>
          <a:ea typeface="+mn-ea"/>
          <a:cs typeface="+mn-cs"/>
        </a:defRPr>
      </a:lvl3pPr>
      <a:lvl4pPr marL="7210638" algn="l" defTabSz="4807092" rtl="0" eaLnBrk="1" latinLnBrk="0" hangingPunct="1">
        <a:defRPr sz="9500" kern="1200">
          <a:solidFill>
            <a:schemeClr val="tx1"/>
          </a:solidFill>
          <a:latin typeface="+mn-lt"/>
          <a:ea typeface="+mn-ea"/>
          <a:cs typeface="+mn-cs"/>
        </a:defRPr>
      </a:lvl4pPr>
      <a:lvl5pPr marL="9614184" algn="l" defTabSz="4807092" rtl="0" eaLnBrk="1" latinLnBrk="0" hangingPunct="1">
        <a:defRPr sz="9500" kern="1200">
          <a:solidFill>
            <a:schemeClr val="tx1"/>
          </a:solidFill>
          <a:latin typeface="+mn-lt"/>
          <a:ea typeface="+mn-ea"/>
          <a:cs typeface="+mn-cs"/>
        </a:defRPr>
      </a:lvl5pPr>
      <a:lvl6pPr marL="12017731" algn="l" defTabSz="4807092" rtl="0" eaLnBrk="1" latinLnBrk="0" hangingPunct="1">
        <a:defRPr sz="9500" kern="1200">
          <a:solidFill>
            <a:schemeClr val="tx1"/>
          </a:solidFill>
          <a:latin typeface="+mn-lt"/>
          <a:ea typeface="+mn-ea"/>
          <a:cs typeface="+mn-cs"/>
        </a:defRPr>
      </a:lvl6pPr>
      <a:lvl7pPr marL="14421277" algn="l" defTabSz="4807092" rtl="0" eaLnBrk="1" latinLnBrk="0" hangingPunct="1">
        <a:defRPr sz="9500" kern="1200">
          <a:solidFill>
            <a:schemeClr val="tx1"/>
          </a:solidFill>
          <a:latin typeface="+mn-lt"/>
          <a:ea typeface="+mn-ea"/>
          <a:cs typeface="+mn-cs"/>
        </a:defRPr>
      </a:lvl7pPr>
      <a:lvl8pPr marL="16824823" algn="l" defTabSz="4807092" rtl="0" eaLnBrk="1" latinLnBrk="0" hangingPunct="1">
        <a:defRPr sz="9500" kern="1200">
          <a:solidFill>
            <a:schemeClr val="tx1"/>
          </a:solidFill>
          <a:latin typeface="+mn-lt"/>
          <a:ea typeface="+mn-ea"/>
          <a:cs typeface="+mn-cs"/>
        </a:defRPr>
      </a:lvl8pPr>
      <a:lvl9pPr marL="19228369" algn="l" defTabSz="4807092" rtl="0" eaLnBrk="1" latinLnBrk="0" hangingPunct="1">
        <a:defRPr sz="9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3"/>
          <p:cNvPicPr>
            <a:picLocks noChangeAspect="1" noChangeArrowheads="1"/>
          </p:cNvPicPr>
          <p:nvPr/>
        </p:nvPicPr>
        <p:blipFill>
          <a:blip r:embed="rId2" cstate="print"/>
          <a:srcRect/>
          <a:stretch>
            <a:fillRect/>
          </a:stretch>
        </p:blipFill>
        <p:spPr bwMode="auto">
          <a:xfrm>
            <a:off x="35890200" y="7391400"/>
            <a:ext cx="6276975" cy="6276975"/>
          </a:xfrm>
          <a:prstGeom prst="rect">
            <a:avLst/>
          </a:prstGeom>
          <a:noFill/>
          <a:ln w="9525">
            <a:noFill/>
            <a:miter lim="800000"/>
            <a:headEnd/>
            <a:tailEnd/>
          </a:ln>
        </p:spPr>
      </p:pic>
      <p:pic>
        <p:nvPicPr>
          <p:cNvPr id="8" name="Picture 12"/>
          <p:cNvPicPr>
            <a:picLocks noChangeAspect="1" noChangeArrowheads="1"/>
          </p:cNvPicPr>
          <p:nvPr/>
        </p:nvPicPr>
        <p:blipFill>
          <a:blip r:embed="rId3" cstate="print"/>
          <a:srcRect b="2883"/>
          <a:stretch>
            <a:fillRect/>
          </a:stretch>
        </p:blipFill>
        <p:spPr bwMode="auto">
          <a:xfrm>
            <a:off x="35890200" y="1371600"/>
            <a:ext cx="6276975" cy="6096000"/>
          </a:xfrm>
          <a:prstGeom prst="rect">
            <a:avLst/>
          </a:prstGeom>
          <a:noFill/>
          <a:ln w="9525">
            <a:noFill/>
            <a:miter lim="800000"/>
            <a:headEnd/>
            <a:tailEnd/>
          </a:ln>
        </p:spPr>
      </p:pic>
      <p:sp>
        <p:nvSpPr>
          <p:cNvPr id="40" name="Rectangle 39"/>
          <p:cNvSpPr/>
          <p:nvPr/>
        </p:nvSpPr>
        <p:spPr>
          <a:xfrm>
            <a:off x="23469600" y="16535400"/>
            <a:ext cx="27355800" cy="11430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grpSp>
        <p:nvGrpSpPr>
          <p:cNvPr id="51" name="Group 50"/>
          <p:cNvGrpSpPr/>
          <p:nvPr/>
        </p:nvGrpSpPr>
        <p:grpSpPr>
          <a:xfrm>
            <a:off x="23185466" y="21412200"/>
            <a:ext cx="27792334" cy="6553200"/>
            <a:chOff x="23185466" y="20497800"/>
            <a:chExt cx="27792334" cy="6553200"/>
          </a:xfrm>
        </p:grpSpPr>
        <p:pic>
          <p:nvPicPr>
            <p:cNvPr id="5" name="Picture 5"/>
            <p:cNvPicPr>
              <a:picLocks noChangeAspect="1" noChangeArrowheads="1"/>
            </p:cNvPicPr>
            <p:nvPr/>
          </p:nvPicPr>
          <p:blipFill>
            <a:blip r:embed="rId4" cstate="print"/>
            <a:srcRect/>
            <a:stretch>
              <a:fillRect/>
            </a:stretch>
          </p:blipFill>
          <p:spPr bwMode="auto">
            <a:xfrm>
              <a:off x="23185466" y="20497800"/>
              <a:ext cx="16705543" cy="6315076"/>
            </a:xfrm>
            <a:prstGeom prst="rect">
              <a:avLst/>
            </a:prstGeom>
            <a:noFill/>
            <a:ln w="9525">
              <a:noFill/>
              <a:miter lim="800000"/>
              <a:headEnd/>
              <a:tailEnd/>
            </a:ln>
          </p:spPr>
        </p:pic>
        <p:pic>
          <p:nvPicPr>
            <p:cNvPr id="1034" name="Picture 10"/>
            <p:cNvPicPr>
              <a:picLocks noChangeAspect="1" noChangeArrowheads="1"/>
            </p:cNvPicPr>
            <p:nvPr/>
          </p:nvPicPr>
          <p:blipFill>
            <a:blip r:embed="rId5" cstate="print"/>
            <a:srcRect/>
            <a:stretch>
              <a:fillRect/>
            </a:stretch>
          </p:blipFill>
          <p:spPr bwMode="auto">
            <a:xfrm>
              <a:off x="39919201" y="21350005"/>
              <a:ext cx="5725137" cy="5700995"/>
            </a:xfrm>
            <a:prstGeom prst="rect">
              <a:avLst/>
            </a:prstGeom>
            <a:noFill/>
            <a:ln w="9525">
              <a:noFill/>
              <a:miter lim="800000"/>
              <a:headEnd/>
              <a:tailEnd/>
            </a:ln>
          </p:spPr>
        </p:pic>
        <p:pic>
          <p:nvPicPr>
            <p:cNvPr id="1035" name="Picture 11"/>
            <p:cNvPicPr>
              <a:picLocks noChangeAspect="1" noChangeArrowheads="1"/>
            </p:cNvPicPr>
            <p:nvPr/>
          </p:nvPicPr>
          <p:blipFill>
            <a:blip r:embed="rId6" cstate="print"/>
            <a:srcRect/>
            <a:stretch>
              <a:fillRect/>
            </a:stretch>
          </p:blipFill>
          <p:spPr bwMode="auto">
            <a:xfrm>
              <a:off x="45252663" y="21350005"/>
              <a:ext cx="5725137" cy="5700995"/>
            </a:xfrm>
            <a:prstGeom prst="rect">
              <a:avLst/>
            </a:prstGeom>
            <a:noFill/>
            <a:ln w="9525">
              <a:noFill/>
              <a:miter lim="800000"/>
              <a:headEnd/>
              <a:tailEnd/>
            </a:ln>
          </p:spPr>
        </p:pic>
      </p:grpSp>
      <p:pic>
        <p:nvPicPr>
          <p:cNvPr id="1028" name="Picture 4"/>
          <p:cNvPicPr>
            <a:picLocks noChangeAspect="1" noChangeArrowheads="1"/>
          </p:cNvPicPr>
          <p:nvPr/>
        </p:nvPicPr>
        <p:blipFill>
          <a:blip r:embed="rId7" cstate="print"/>
          <a:srcRect t="3390"/>
          <a:stretch>
            <a:fillRect/>
          </a:stretch>
        </p:blipFill>
        <p:spPr bwMode="auto">
          <a:xfrm>
            <a:off x="31140107" y="7460938"/>
            <a:ext cx="4182669" cy="5645462"/>
          </a:xfrm>
          <a:prstGeom prst="rect">
            <a:avLst/>
          </a:prstGeom>
          <a:noFill/>
          <a:ln w="9525">
            <a:noFill/>
            <a:miter lim="800000"/>
            <a:headEnd/>
            <a:tailEnd/>
          </a:ln>
        </p:spPr>
      </p:pic>
      <p:pic>
        <p:nvPicPr>
          <p:cNvPr id="4" name="Picture 2"/>
          <p:cNvPicPr>
            <a:picLocks noChangeAspect="1" noChangeArrowheads="1"/>
          </p:cNvPicPr>
          <p:nvPr/>
        </p:nvPicPr>
        <p:blipFill>
          <a:blip r:embed="rId8" cstate="print"/>
          <a:srcRect/>
          <a:stretch>
            <a:fillRect/>
          </a:stretch>
        </p:blipFill>
        <p:spPr bwMode="auto">
          <a:xfrm>
            <a:off x="43129200" y="1905000"/>
            <a:ext cx="7696200" cy="10780287"/>
          </a:xfrm>
          <a:prstGeom prst="rect">
            <a:avLst/>
          </a:prstGeom>
          <a:noFill/>
          <a:ln w="9525">
            <a:noFill/>
            <a:miter lim="800000"/>
            <a:headEnd/>
            <a:tailEnd/>
          </a:ln>
        </p:spPr>
      </p:pic>
      <p:grpSp>
        <p:nvGrpSpPr>
          <p:cNvPr id="33" name="Group 32"/>
          <p:cNvGrpSpPr/>
          <p:nvPr/>
        </p:nvGrpSpPr>
        <p:grpSpPr>
          <a:xfrm>
            <a:off x="21259800" y="1334789"/>
            <a:ext cx="10108907" cy="12076411"/>
            <a:chOff x="21640800" y="1371600"/>
            <a:chExt cx="10108907" cy="12076411"/>
          </a:xfrm>
        </p:grpSpPr>
        <p:pic>
          <p:nvPicPr>
            <p:cNvPr id="1029" name="Picture 5"/>
            <p:cNvPicPr>
              <a:picLocks noChangeAspect="1" noChangeArrowheads="1"/>
            </p:cNvPicPr>
            <p:nvPr/>
          </p:nvPicPr>
          <p:blipFill>
            <a:blip r:embed="rId9" cstate="print"/>
            <a:srcRect t="2916"/>
            <a:stretch>
              <a:fillRect/>
            </a:stretch>
          </p:blipFill>
          <p:spPr bwMode="auto">
            <a:xfrm>
              <a:off x="21640800" y="1439445"/>
              <a:ext cx="5291911" cy="12008566"/>
            </a:xfrm>
            <a:prstGeom prst="rect">
              <a:avLst/>
            </a:prstGeom>
            <a:noFill/>
            <a:ln w="9525">
              <a:noFill/>
              <a:miter lim="800000"/>
              <a:headEnd/>
              <a:tailEnd/>
            </a:ln>
          </p:spPr>
        </p:pic>
        <p:pic>
          <p:nvPicPr>
            <p:cNvPr id="1030" name="Picture 6"/>
            <p:cNvPicPr>
              <a:picLocks noChangeAspect="1" noChangeArrowheads="1"/>
            </p:cNvPicPr>
            <p:nvPr/>
          </p:nvPicPr>
          <p:blipFill>
            <a:blip r:embed="rId10" cstate="print"/>
            <a:srcRect t="2200"/>
            <a:stretch>
              <a:fillRect/>
            </a:stretch>
          </p:blipFill>
          <p:spPr bwMode="auto">
            <a:xfrm>
              <a:off x="26457796" y="1371600"/>
              <a:ext cx="5291911" cy="12065688"/>
            </a:xfrm>
            <a:prstGeom prst="rect">
              <a:avLst/>
            </a:prstGeom>
            <a:noFill/>
            <a:ln w="9525">
              <a:noFill/>
              <a:miter lim="800000"/>
              <a:headEnd/>
              <a:tailEnd/>
            </a:ln>
          </p:spPr>
        </p:pic>
      </p:grpSp>
      <p:sp>
        <p:nvSpPr>
          <p:cNvPr id="28" name="Rectangle 27"/>
          <p:cNvSpPr/>
          <p:nvPr/>
        </p:nvSpPr>
        <p:spPr>
          <a:xfrm>
            <a:off x="304800" y="7467600"/>
            <a:ext cx="20726400" cy="11430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0" y="-381000"/>
            <a:ext cx="24460200" cy="3886200"/>
          </a:xfrm>
        </p:spPr>
        <p:txBody>
          <a:bodyPr>
            <a:normAutofit/>
          </a:bodyPr>
          <a:lstStyle/>
          <a:p>
            <a:pPr algn="l"/>
            <a:r>
              <a:rPr lang="en-US" sz="7200" b="1" dirty="0"/>
              <a:t>Relative vegetation profiles in a </a:t>
            </a:r>
            <a:r>
              <a:rPr lang="en-US" sz="7200" b="1" dirty="0" err="1"/>
              <a:t>Neotropical</a:t>
            </a:r>
            <a:r>
              <a:rPr lang="en-US" sz="7200" b="1" dirty="0"/>
              <a:t> forest: comparison of </a:t>
            </a:r>
            <a:r>
              <a:rPr lang="en-US" sz="7200" b="1" dirty="0" err="1"/>
              <a:t>lidar</a:t>
            </a:r>
            <a:r>
              <a:rPr lang="en-US" sz="7200" b="1" dirty="0"/>
              <a:t> instrumentation and field-based measurements</a:t>
            </a:r>
          </a:p>
        </p:txBody>
      </p:sp>
      <p:sp>
        <p:nvSpPr>
          <p:cNvPr id="3" name="Subtitle 2"/>
          <p:cNvSpPr>
            <a:spLocks noGrp="1"/>
          </p:cNvSpPr>
          <p:nvPr>
            <p:ph type="subTitle" idx="1"/>
          </p:nvPr>
        </p:nvSpPr>
        <p:spPr>
          <a:xfrm>
            <a:off x="0" y="2819400"/>
            <a:ext cx="22555200" cy="5029200"/>
          </a:xfrm>
        </p:spPr>
        <p:txBody>
          <a:bodyPr>
            <a:normAutofit/>
          </a:bodyPr>
          <a:lstStyle/>
          <a:p>
            <a:pPr algn="l">
              <a:spcBef>
                <a:spcPts val="0"/>
              </a:spcBef>
            </a:pPr>
            <a:r>
              <a:rPr lang="en-US" sz="3900" dirty="0" smtClean="0"/>
              <a:t>Franklin Sullivan, Earth Systems Research Center, University of New Hampshire, fsulliva@gmail.com</a:t>
            </a:r>
          </a:p>
          <a:p>
            <a:pPr algn="l">
              <a:spcBef>
                <a:spcPts val="0"/>
              </a:spcBef>
            </a:pPr>
            <a:r>
              <a:rPr lang="en-US" sz="3900" dirty="0" smtClean="0"/>
              <a:t>Michael Palace, Earth Systems Research Center, University of New Hampshire, michael.palace@unh.edu</a:t>
            </a:r>
          </a:p>
          <a:p>
            <a:pPr algn="l">
              <a:spcBef>
                <a:spcPts val="0"/>
              </a:spcBef>
            </a:pPr>
            <a:r>
              <a:rPr lang="en-US" sz="3900" dirty="0" smtClean="0"/>
              <a:t>Mark J </a:t>
            </a:r>
            <a:r>
              <a:rPr lang="en-US" sz="3900" dirty="0" err="1" smtClean="0"/>
              <a:t>Ducey</a:t>
            </a:r>
            <a:r>
              <a:rPr lang="en-US" sz="3900" dirty="0" smtClean="0"/>
              <a:t>, Department of Natural Resources, University of New Hampshire</a:t>
            </a:r>
          </a:p>
          <a:p>
            <a:pPr algn="l">
              <a:spcBef>
                <a:spcPts val="0"/>
              </a:spcBef>
            </a:pPr>
            <a:r>
              <a:rPr lang="en-US" sz="3900" dirty="0" smtClean="0"/>
              <a:t>Christina </a:t>
            </a:r>
            <a:r>
              <a:rPr lang="en-US" sz="3900" dirty="0" err="1" smtClean="0"/>
              <a:t>Czarnecki</a:t>
            </a:r>
            <a:r>
              <a:rPr lang="en-US" sz="3900" dirty="0" smtClean="0"/>
              <a:t>, Earth Systems Research Center, University of New Hampshire</a:t>
            </a:r>
          </a:p>
          <a:p>
            <a:pPr algn="l">
              <a:spcBef>
                <a:spcPts val="0"/>
              </a:spcBef>
            </a:pPr>
            <a:r>
              <a:rPr lang="en-US" sz="3900" dirty="0" smtClean="0"/>
              <a:t>Julia </a:t>
            </a:r>
            <a:r>
              <a:rPr lang="en-US" sz="3900" dirty="0" err="1" smtClean="0"/>
              <a:t>Zanin</a:t>
            </a:r>
            <a:r>
              <a:rPr lang="en-US" sz="3900" dirty="0" smtClean="0"/>
              <a:t> </a:t>
            </a:r>
            <a:r>
              <a:rPr lang="en-US" sz="3900" dirty="0" err="1" smtClean="0"/>
              <a:t>Shimbo</a:t>
            </a:r>
            <a:r>
              <a:rPr lang="en-US" sz="3900" dirty="0" smtClean="0"/>
              <a:t>, </a:t>
            </a:r>
            <a:r>
              <a:rPr lang="en-US" sz="3900" dirty="0" err="1" smtClean="0"/>
              <a:t>Departamento</a:t>
            </a:r>
            <a:r>
              <a:rPr lang="en-US" sz="3900" dirty="0" smtClean="0"/>
              <a:t> de </a:t>
            </a:r>
            <a:r>
              <a:rPr lang="en-US" sz="3900" dirty="0" err="1" smtClean="0"/>
              <a:t>Ecologia</a:t>
            </a:r>
            <a:r>
              <a:rPr lang="en-US" sz="3900" dirty="0" smtClean="0"/>
              <a:t>, </a:t>
            </a:r>
            <a:r>
              <a:rPr lang="en-US" sz="3900" dirty="0" err="1" smtClean="0"/>
              <a:t>Universidade</a:t>
            </a:r>
            <a:r>
              <a:rPr lang="en-US" sz="3900" dirty="0" smtClean="0"/>
              <a:t> de Brasília</a:t>
            </a:r>
          </a:p>
          <a:p>
            <a:pPr algn="l">
              <a:spcBef>
                <a:spcPts val="0"/>
              </a:spcBef>
            </a:pPr>
            <a:r>
              <a:rPr lang="en-US" sz="3900" dirty="0" smtClean="0"/>
              <a:t>Jonas </a:t>
            </a:r>
            <a:r>
              <a:rPr lang="en-US" sz="3900" dirty="0" err="1" smtClean="0"/>
              <a:t>Mota</a:t>
            </a:r>
            <a:r>
              <a:rPr lang="en-US" sz="3900" dirty="0" smtClean="0"/>
              <a:t> e Silva , </a:t>
            </a:r>
            <a:r>
              <a:rPr lang="en-US" sz="3900" dirty="0" err="1" smtClean="0"/>
              <a:t>Instituto</a:t>
            </a:r>
            <a:r>
              <a:rPr lang="en-US" sz="3900" dirty="0" smtClean="0"/>
              <a:t> de </a:t>
            </a:r>
            <a:r>
              <a:rPr lang="en-US" sz="3900" dirty="0" err="1" smtClean="0"/>
              <a:t>Geociências</a:t>
            </a:r>
            <a:r>
              <a:rPr lang="en-US" sz="3900" dirty="0" smtClean="0"/>
              <a:t>, </a:t>
            </a:r>
            <a:r>
              <a:rPr lang="en-US" sz="3900" dirty="0" err="1" smtClean="0"/>
              <a:t>Universidade</a:t>
            </a:r>
            <a:r>
              <a:rPr lang="en-US" sz="3900" dirty="0" smtClean="0"/>
              <a:t> de Brasília</a:t>
            </a:r>
            <a:endParaRPr lang="en-US" sz="3900" dirty="0"/>
          </a:p>
        </p:txBody>
      </p:sp>
      <p:sp>
        <p:nvSpPr>
          <p:cNvPr id="19" name="TextBox 18"/>
          <p:cNvSpPr txBox="1"/>
          <p:nvPr/>
        </p:nvSpPr>
        <p:spPr>
          <a:xfrm>
            <a:off x="609599" y="7467600"/>
            <a:ext cx="13713529" cy="1219200"/>
          </a:xfrm>
          <a:prstGeom prst="rect">
            <a:avLst/>
          </a:prstGeom>
          <a:noFill/>
        </p:spPr>
        <p:txBody>
          <a:bodyPr wrap="square" rtlCol="0">
            <a:spAutoFit/>
          </a:bodyPr>
          <a:lstStyle/>
          <a:p>
            <a:r>
              <a:rPr lang="en-US" sz="7200" b="1" dirty="0" smtClean="0"/>
              <a:t>Introduction</a:t>
            </a:r>
            <a:endParaRPr lang="en-US" sz="7200" b="1" dirty="0"/>
          </a:p>
        </p:txBody>
      </p:sp>
      <p:pic>
        <p:nvPicPr>
          <p:cNvPr id="1038" name="Picture 14"/>
          <p:cNvPicPr>
            <a:picLocks noChangeAspect="1" noChangeArrowheads="1"/>
          </p:cNvPicPr>
          <p:nvPr/>
        </p:nvPicPr>
        <p:blipFill>
          <a:blip r:embed="rId11" cstate="print"/>
          <a:srcRect t="6362"/>
          <a:stretch>
            <a:fillRect/>
          </a:stretch>
        </p:blipFill>
        <p:spPr bwMode="auto">
          <a:xfrm>
            <a:off x="0" y="19983876"/>
            <a:ext cx="11826045" cy="7905324"/>
          </a:xfrm>
          <a:prstGeom prst="rect">
            <a:avLst/>
          </a:prstGeom>
          <a:noFill/>
          <a:ln w="9525">
            <a:noFill/>
            <a:miter lim="800000"/>
            <a:headEnd/>
            <a:tailEnd/>
          </a:ln>
        </p:spPr>
      </p:pic>
      <p:sp>
        <p:nvSpPr>
          <p:cNvPr id="18" name="Rectangle 17"/>
          <p:cNvSpPr/>
          <p:nvPr/>
        </p:nvSpPr>
        <p:spPr>
          <a:xfrm>
            <a:off x="304800" y="18154470"/>
            <a:ext cx="22479000" cy="112413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20" name="TextBox 19"/>
          <p:cNvSpPr txBox="1"/>
          <p:nvPr/>
        </p:nvSpPr>
        <p:spPr>
          <a:xfrm>
            <a:off x="838199" y="18154471"/>
            <a:ext cx="13675223" cy="1200329"/>
          </a:xfrm>
          <a:prstGeom prst="rect">
            <a:avLst/>
          </a:prstGeom>
          <a:noFill/>
        </p:spPr>
        <p:txBody>
          <a:bodyPr wrap="square" rtlCol="0">
            <a:spAutoFit/>
          </a:bodyPr>
          <a:lstStyle/>
          <a:p>
            <a:r>
              <a:rPr lang="en-US" sz="7200" b="1" dirty="0" smtClean="0"/>
              <a:t>Methods</a:t>
            </a:r>
            <a:endParaRPr lang="en-US" sz="7200" b="1" dirty="0"/>
          </a:p>
        </p:txBody>
      </p:sp>
      <p:sp>
        <p:nvSpPr>
          <p:cNvPr id="22" name="Rectangle 21"/>
          <p:cNvSpPr/>
          <p:nvPr/>
        </p:nvSpPr>
        <p:spPr>
          <a:xfrm>
            <a:off x="21793200" y="304800"/>
            <a:ext cx="29032200" cy="11430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23" name="TextBox 22"/>
          <p:cNvSpPr txBox="1"/>
          <p:nvPr/>
        </p:nvSpPr>
        <p:spPr>
          <a:xfrm>
            <a:off x="22250400" y="304800"/>
            <a:ext cx="7086600" cy="1219200"/>
          </a:xfrm>
          <a:prstGeom prst="rect">
            <a:avLst/>
          </a:prstGeom>
          <a:noFill/>
        </p:spPr>
        <p:txBody>
          <a:bodyPr wrap="square" rtlCol="0">
            <a:spAutoFit/>
          </a:bodyPr>
          <a:lstStyle/>
          <a:p>
            <a:r>
              <a:rPr lang="en-US" sz="7200" b="1" dirty="0" smtClean="0"/>
              <a:t>Results</a:t>
            </a:r>
            <a:endParaRPr lang="en-US" sz="7200" b="1" dirty="0"/>
          </a:p>
        </p:txBody>
      </p:sp>
      <p:sp>
        <p:nvSpPr>
          <p:cNvPr id="25" name="TextBox 24"/>
          <p:cNvSpPr txBox="1"/>
          <p:nvPr/>
        </p:nvSpPr>
        <p:spPr>
          <a:xfrm>
            <a:off x="24155400" y="16459200"/>
            <a:ext cx="14782800" cy="1200329"/>
          </a:xfrm>
          <a:prstGeom prst="rect">
            <a:avLst/>
          </a:prstGeom>
          <a:noFill/>
        </p:spPr>
        <p:txBody>
          <a:bodyPr wrap="square" rtlCol="0">
            <a:spAutoFit/>
          </a:bodyPr>
          <a:lstStyle/>
          <a:p>
            <a:r>
              <a:rPr lang="en-US" sz="7200" b="1" dirty="0" smtClean="0"/>
              <a:t>Summary and Future Work</a:t>
            </a:r>
            <a:endParaRPr lang="en-US" sz="7200" b="1" dirty="0"/>
          </a:p>
        </p:txBody>
      </p:sp>
      <p:sp>
        <p:nvSpPr>
          <p:cNvPr id="29" name="TextBox 28"/>
          <p:cNvSpPr txBox="1"/>
          <p:nvPr/>
        </p:nvSpPr>
        <p:spPr>
          <a:xfrm>
            <a:off x="304800" y="8733770"/>
            <a:ext cx="20726400" cy="9325630"/>
          </a:xfrm>
          <a:prstGeom prst="rect">
            <a:avLst/>
          </a:prstGeom>
          <a:noFill/>
        </p:spPr>
        <p:txBody>
          <a:bodyPr wrap="square" rtlCol="0">
            <a:spAutoFit/>
          </a:bodyPr>
          <a:lstStyle/>
          <a:p>
            <a:r>
              <a:rPr lang="en-US" sz="4000" dirty="0" smtClean="0"/>
              <a:t>          Remote estimates of forest structure are a key advancement in forest management and carbon accounting. These data have aided in quantifying standing biomass and biomass change across large spatial scales in regions where collecting data is difficult and time consuming or otherwise not possible (e.g. </a:t>
            </a:r>
            <a:r>
              <a:rPr lang="en-US" sz="4000" dirty="0" err="1" smtClean="0"/>
              <a:t>Kellner</a:t>
            </a:r>
            <a:r>
              <a:rPr lang="en-US" sz="4000" dirty="0" smtClean="0"/>
              <a:t> et al. 2009, </a:t>
            </a:r>
            <a:r>
              <a:rPr lang="en-US" sz="4000" dirty="0" err="1" smtClean="0"/>
              <a:t>Dubayah</a:t>
            </a:r>
            <a:r>
              <a:rPr lang="en-US" sz="4000" dirty="0" smtClean="0"/>
              <a:t> et al. 2010). Light detection and ranging (</a:t>
            </a:r>
            <a:r>
              <a:rPr lang="en-US" sz="4000" dirty="0" err="1" smtClean="0"/>
              <a:t>lidar</a:t>
            </a:r>
            <a:r>
              <a:rPr lang="en-US" sz="4000" dirty="0" smtClean="0"/>
              <a:t>) instruments flown aboard satellites and aircraft have been used to characterize the relative distribution of plant area. Vertical complexity measures are thought to be an indicator of forest structure and heterogeneity, as evidenced by the use of metrics from power return distributions and relative vegetation profiles (RVPs) to estimate many structural characteristics, most notably biomass, based on empirical relationships (Drake et al. 2002, </a:t>
            </a:r>
            <a:r>
              <a:rPr lang="en-US" sz="4000" dirty="0" err="1" smtClean="0"/>
              <a:t>Dubayah</a:t>
            </a:r>
            <a:r>
              <a:rPr lang="en-US" sz="4000" dirty="0" smtClean="0"/>
              <a:t> et al. 2010). </a:t>
            </a:r>
          </a:p>
          <a:p>
            <a:r>
              <a:rPr lang="en-US" sz="4000" dirty="0" smtClean="0"/>
              <a:t>          Because of high costs and high demand of sensors like LVIS, there have been few repeat flights of moderate- to high-spatial-resolution airborne </a:t>
            </a:r>
            <a:r>
              <a:rPr lang="en-US" sz="4000" dirty="0" err="1" smtClean="0"/>
              <a:t>lidar</a:t>
            </a:r>
            <a:r>
              <a:rPr lang="en-US" sz="4000" dirty="0" smtClean="0"/>
              <a:t> sensors over the same location. Establishing the ability of different sensors and different sensor platforms to consistently measure vertical structure would aid in monitoring and characterizing tropical forest change over shorter timescales. In this study, we aimed to evaluate correspondence between two different forms of airborne </a:t>
            </a:r>
            <a:r>
              <a:rPr lang="en-US" sz="4000" dirty="0" err="1" smtClean="0"/>
              <a:t>lidar</a:t>
            </a:r>
            <a:r>
              <a:rPr lang="en-US" sz="4000" dirty="0" smtClean="0"/>
              <a:t>, a terrestrial </a:t>
            </a:r>
            <a:r>
              <a:rPr lang="en-US" sz="4000" dirty="0" err="1" smtClean="0"/>
              <a:t>lidar</a:t>
            </a:r>
            <a:r>
              <a:rPr lang="en-US" sz="4000" dirty="0" smtClean="0"/>
              <a:t>, and models based on </a:t>
            </a:r>
            <a:r>
              <a:rPr lang="en-US" sz="4000" dirty="0" err="1" smtClean="0"/>
              <a:t>allometric</a:t>
            </a:r>
            <a:r>
              <a:rPr lang="en-US" sz="4000" dirty="0" smtClean="0"/>
              <a:t> equations in dense tropical forest stands. </a:t>
            </a:r>
            <a:endParaRPr lang="en-US" sz="4000" dirty="0"/>
          </a:p>
        </p:txBody>
      </p:sp>
      <p:sp>
        <p:nvSpPr>
          <p:cNvPr id="30" name="TextBox 29"/>
          <p:cNvSpPr txBox="1"/>
          <p:nvPr/>
        </p:nvSpPr>
        <p:spPr>
          <a:xfrm>
            <a:off x="762000" y="28007370"/>
            <a:ext cx="10744200" cy="3539430"/>
          </a:xfrm>
          <a:prstGeom prst="rect">
            <a:avLst/>
          </a:prstGeom>
          <a:noFill/>
        </p:spPr>
        <p:txBody>
          <a:bodyPr wrap="square" rtlCol="0">
            <a:spAutoFit/>
          </a:bodyPr>
          <a:lstStyle/>
          <a:p>
            <a:r>
              <a:rPr lang="en-US" sz="3200" b="1" dirty="0" smtClean="0"/>
              <a:t>Figure 1</a:t>
            </a:r>
            <a:r>
              <a:rPr lang="en-US" sz="3200" dirty="0" smtClean="0"/>
              <a:t> Data processing steps are shown from left to right, following Harding et al. (2001): </a:t>
            </a:r>
            <a:r>
              <a:rPr lang="en-US" sz="3200" dirty="0" err="1" smtClean="0"/>
              <a:t>lidar</a:t>
            </a:r>
            <a:r>
              <a:rPr lang="en-US" sz="3200" dirty="0" smtClean="0"/>
              <a:t> observations are binned into 1 m height intervals (left panel), followed by cumulative summation and normalization (middle panel, solid line). Data were transformed and normalized (middle panel, dashed line), and then relative plant areas were calculated and normalized for the profile above 10 m (right panel).</a:t>
            </a:r>
            <a:endParaRPr lang="en-US" sz="3200" dirty="0"/>
          </a:p>
        </p:txBody>
      </p:sp>
      <p:sp>
        <p:nvSpPr>
          <p:cNvPr id="31" name="TextBox 30"/>
          <p:cNvSpPr txBox="1"/>
          <p:nvPr/>
        </p:nvSpPr>
        <p:spPr>
          <a:xfrm>
            <a:off x="11734800" y="19354800"/>
            <a:ext cx="10972800" cy="13018949"/>
          </a:xfrm>
          <a:prstGeom prst="rect">
            <a:avLst/>
          </a:prstGeom>
          <a:noFill/>
        </p:spPr>
        <p:txBody>
          <a:bodyPr wrap="square" rtlCol="0">
            <a:spAutoFit/>
          </a:bodyPr>
          <a:lstStyle/>
          <a:p>
            <a:r>
              <a:rPr lang="en-US" sz="4000" b="1" i="1" dirty="0" smtClean="0"/>
              <a:t>Spatial Data Processing</a:t>
            </a:r>
          </a:p>
          <a:p>
            <a:r>
              <a:rPr lang="en-US" sz="4000" dirty="0" err="1" smtClean="0"/>
              <a:t>Shapefiles</a:t>
            </a:r>
            <a:r>
              <a:rPr lang="en-US" sz="4000" dirty="0" smtClean="0"/>
              <a:t> were created from retrieved </a:t>
            </a:r>
            <a:r>
              <a:rPr lang="en-US" sz="4000" dirty="0" err="1" smtClean="0"/>
              <a:t>lidar</a:t>
            </a:r>
            <a:r>
              <a:rPr lang="en-US" sz="4000" dirty="0" smtClean="0"/>
              <a:t> returns within 20 m of each field plot. To do this, we used the open-source geospatial package, OGR, in Python 2.7 (Python Software Foundation, v. 2.7.2) to isolate </a:t>
            </a:r>
            <a:r>
              <a:rPr lang="en-US" sz="4000" dirty="0" err="1" smtClean="0"/>
              <a:t>lidar</a:t>
            </a:r>
            <a:r>
              <a:rPr lang="en-US" sz="4000" dirty="0" smtClean="0"/>
              <a:t> returns. </a:t>
            </a:r>
            <a:r>
              <a:rPr lang="en-US" sz="4000" dirty="0" err="1" smtClean="0"/>
              <a:t>Lidar</a:t>
            </a:r>
            <a:r>
              <a:rPr lang="en-US" sz="4000" dirty="0" smtClean="0"/>
              <a:t> height and waveform data were output as comma-separated values files for further processing. </a:t>
            </a:r>
            <a:endParaRPr lang="en-US" sz="4000" b="1" i="1" dirty="0" smtClean="0"/>
          </a:p>
          <a:p>
            <a:endParaRPr lang="en-US" sz="4000" b="1" i="1" dirty="0" smtClean="0"/>
          </a:p>
          <a:p>
            <a:r>
              <a:rPr lang="en-US" sz="4000" b="1" i="1" dirty="0" smtClean="0"/>
              <a:t>Relative Vegetation Profiles Processing (Fig 1)</a:t>
            </a:r>
          </a:p>
          <a:p>
            <a:endParaRPr lang="en-US" sz="4000" b="1" i="1" dirty="0" smtClean="0"/>
          </a:p>
          <a:p>
            <a:r>
              <a:rPr lang="en-US" sz="4000" b="1" i="1" dirty="0" smtClean="0"/>
              <a:t>Statistical Analysis</a:t>
            </a:r>
          </a:p>
          <a:p>
            <a:r>
              <a:rPr lang="en-US" sz="4000" dirty="0" smtClean="0"/>
              <a:t>Statistical analysis was performed using R (R Foundation for Statistical Computing, version 2.14.1, 2011).  For each field plot, we calculated a similarity matrix using sum of squares to compare differences between all RVPs. We conducted a cluster analysis for each plot, as well as a cluster analysis of the average differences. Cluster analysis results were presented in the form </a:t>
            </a:r>
            <a:r>
              <a:rPr lang="en-US" sz="4000" dirty="0" err="1" smtClean="0"/>
              <a:t>dendrograms</a:t>
            </a:r>
            <a:r>
              <a:rPr lang="en-US" sz="4000" dirty="0" smtClean="0"/>
              <a:t> (Figure 3).</a:t>
            </a:r>
            <a:endParaRPr lang="en-US" sz="4000" b="1" i="1" dirty="0"/>
          </a:p>
        </p:txBody>
      </p:sp>
      <p:sp>
        <p:nvSpPr>
          <p:cNvPr id="32" name="TextBox 31"/>
          <p:cNvSpPr txBox="1"/>
          <p:nvPr/>
        </p:nvSpPr>
        <p:spPr>
          <a:xfrm>
            <a:off x="46558200" y="304800"/>
            <a:ext cx="4419600" cy="1200329"/>
          </a:xfrm>
          <a:prstGeom prst="rect">
            <a:avLst/>
          </a:prstGeom>
          <a:noFill/>
        </p:spPr>
        <p:txBody>
          <a:bodyPr wrap="square" rtlCol="0">
            <a:spAutoFit/>
          </a:bodyPr>
          <a:lstStyle/>
          <a:p>
            <a:r>
              <a:rPr lang="en-US" sz="7200" dirty="0" smtClean="0"/>
              <a:t>B41E-0352</a:t>
            </a:r>
            <a:endParaRPr lang="en-US" sz="7200" dirty="0"/>
          </a:p>
        </p:txBody>
      </p:sp>
      <p:sp>
        <p:nvSpPr>
          <p:cNvPr id="34" name="TextBox 33"/>
          <p:cNvSpPr txBox="1"/>
          <p:nvPr/>
        </p:nvSpPr>
        <p:spPr>
          <a:xfrm>
            <a:off x="22326600" y="13716000"/>
            <a:ext cx="20650200" cy="3046988"/>
          </a:xfrm>
          <a:prstGeom prst="rect">
            <a:avLst/>
          </a:prstGeom>
          <a:noFill/>
        </p:spPr>
        <p:txBody>
          <a:bodyPr wrap="square" rtlCol="0">
            <a:spAutoFit/>
          </a:bodyPr>
          <a:lstStyle/>
          <a:p>
            <a:pPr algn="just"/>
            <a:r>
              <a:rPr lang="en-US" sz="3200" b="1" dirty="0" smtClean="0"/>
              <a:t>Figure 2 </a:t>
            </a:r>
            <a:r>
              <a:rPr lang="en-US" sz="3200" dirty="0" smtClean="0"/>
              <a:t>RVPs shown for two plots at La </a:t>
            </a:r>
            <a:r>
              <a:rPr lang="en-US" sz="3200" dirty="0" err="1" smtClean="0"/>
              <a:t>Selva</a:t>
            </a:r>
            <a:r>
              <a:rPr lang="en-US" sz="3200" dirty="0" smtClean="0"/>
              <a:t> generated from four </a:t>
            </a:r>
            <a:r>
              <a:rPr lang="en-US" sz="3200" dirty="0" err="1" smtClean="0"/>
              <a:t>lidar</a:t>
            </a:r>
            <a:r>
              <a:rPr lang="en-US" sz="3200" dirty="0" smtClean="0"/>
              <a:t> instruments and three models (left), and their respective cluster </a:t>
            </a:r>
            <a:r>
              <a:rPr lang="en-US" sz="3200" dirty="0" err="1" smtClean="0"/>
              <a:t>dendrograms</a:t>
            </a:r>
            <a:r>
              <a:rPr lang="en-US" sz="3200" dirty="0" smtClean="0"/>
              <a:t> showing correspondence between </a:t>
            </a:r>
            <a:r>
              <a:rPr lang="en-US" sz="3200" dirty="0" err="1" smtClean="0"/>
              <a:t>lidar</a:t>
            </a:r>
            <a:r>
              <a:rPr lang="en-US" sz="3200" dirty="0" smtClean="0"/>
              <a:t> instruments, and divergence between </a:t>
            </a:r>
            <a:r>
              <a:rPr lang="en-US" sz="3200" dirty="0" err="1" smtClean="0"/>
              <a:t>lidar</a:t>
            </a:r>
            <a:r>
              <a:rPr lang="en-US" sz="3200" dirty="0" smtClean="0"/>
              <a:t> instruments and models (middle). In addition, </a:t>
            </a:r>
            <a:r>
              <a:rPr lang="en-US" sz="3200" dirty="0" err="1" smtClean="0"/>
              <a:t>lidar</a:t>
            </a:r>
            <a:r>
              <a:rPr lang="en-US" sz="3200" dirty="0" smtClean="0"/>
              <a:t> metrics (25</a:t>
            </a:r>
            <a:r>
              <a:rPr lang="en-US" sz="3200" baseline="30000" dirty="0" smtClean="0"/>
              <a:t>th</a:t>
            </a:r>
            <a:r>
              <a:rPr lang="en-US" sz="3200" dirty="0" smtClean="0"/>
              <a:t> percentile, top right; 75</a:t>
            </a:r>
            <a:r>
              <a:rPr lang="en-US" sz="3200" baseline="30000" dirty="0" smtClean="0"/>
              <a:t>th</a:t>
            </a:r>
            <a:r>
              <a:rPr lang="en-US" sz="3200" dirty="0" smtClean="0"/>
              <a:t> percentile, bottom right) calculated from these profiles exhibit general agreement. In general, higher regions of the canopy and similar types of instruments (i.e. discrete and airborne compared to terrestrial instruments) exhibited strongest correspondence.</a:t>
            </a:r>
          </a:p>
          <a:p>
            <a:pPr algn="just"/>
            <a:endParaRPr lang="en-US" sz="3200" dirty="0" smtClean="0"/>
          </a:p>
        </p:txBody>
      </p:sp>
      <p:sp>
        <p:nvSpPr>
          <p:cNvPr id="35" name="TextBox 34"/>
          <p:cNvSpPr txBox="1"/>
          <p:nvPr/>
        </p:nvSpPr>
        <p:spPr>
          <a:xfrm>
            <a:off x="23698200" y="17620595"/>
            <a:ext cx="26670000" cy="4401205"/>
          </a:xfrm>
          <a:prstGeom prst="rect">
            <a:avLst/>
          </a:prstGeom>
          <a:noFill/>
        </p:spPr>
        <p:txBody>
          <a:bodyPr wrap="square" rtlCol="0">
            <a:spAutoFit/>
          </a:bodyPr>
          <a:lstStyle/>
          <a:p>
            <a:r>
              <a:rPr lang="en-US" sz="4000" dirty="0" smtClean="0"/>
              <a:t>          In this study, we showed that different types of sensors measure RVPs similar to each other, but that our models were not ideal for this region. In future work, we hope to modify our models to improve correspondence between </a:t>
            </a:r>
            <a:r>
              <a:rPr lang="en-US" sz="4000" dirty="0" err="1" smtClean="0"/>
              <a:t>lidar</a:t>
            </a:r>
            <a:r>
              <a:rPr lang="en-US" sz="4000" dirty="0" smtClean="0"/>
              <a:t> and model profiles.</a:t>
            </a:r>
          </a:p>
          <a:p>
            <a:r>
              <a:rPr lang="en-US" sz="4000" dirty="0" smtClean="0"/>
              <a:t>          In addition, we hope to contribute to discussions regarding </a:t>
            </a:r>
            <a:r>
              <a:rPr lang="en-US" sz="4000" dirty="0" err="1" smtClean="0"/>
              <a:t>lidar</a:t>
            </a:r>
            <a:r>
              <a:rPr lang="en-US" sz="4000" dirty="0" smtClean="0"/>
              <a:t> sensor development. In particular, identifying the spatial scale at which canopy profile variation is minimized may prove beneficial for determining appropriate footprint sizes for estimating relevant forest characteristics (Figure 4). Target footprint sizes should be smaller than the scale of variation. Although the scale of variation may prove a regional problem, determining a global threshold may be useful for planning future missions.</a:t>
            </a:r>
          </a:p>
        </p:txBody>
      </p:sp>
      <p:pic>
        <p:nvPicPr>
          <p:cNvPr id="1027" name="Picture 3"/>
          <p:cNvPicPr>
            <a:picLocks noChangeAspect="1" noChangeArrowheads="1"/>
          </p:cNvPicPr>
          <p:nvPr/>
        </p:nvPicPr>
        <p:blipFill>
          <a:blip r:embed="rId12" cstate="print"/>
          <a:srcRect t="2270"/>
          <a:stretch>
            <a:fillRect/>
          </a:stretch>
        </p:blipFill>
        <p:spPr bwMode="auto">
          <a:xfrm>
            <a:off x="31140107" y="1828800"/>
            <a:ext cx="4114800" cy="5486400"/>
          </a:xfrm>
          <a:prstGeom prst="rect">
            <a:avLst/>
          </a:prstGeom>
          <a:noFill/>
          <a:ln w="9525">
            <a:noFill/>
            <a:miter lim="800000"/>
            <a:headEnd/>
            <a:tailEnd/>
          </a:ln>
        </p:spPr>
      </p:pic>
      <p:sp>
        <p:nvSpPr>
          <p:cNvPr id="38" name="TextBox 37"/>
          <p:cNvSpPr txBox="1"/>
          <p:nvPr/>
        </p:nvSpPr>
        <p:spPr>
          <a:xfrm>
            <a:off x="23317200" y="27636043"/>
            <a:ext cx="27889200" cy="2539157"/>
          </a:xfrm>
          <a:prstGeom prst="rect">
            <a:avLst/>
          </a:prstGeom>
          <a:noFill/>
        </p:spPr>
        <p:txBody>
          <a:bodyPr wrap="square" rtlCol="0">
            <a:spAutoFit/>
          </a:bodyPr>
          <a:lstStyle/>
          <a:p>
            <a:r>
              <a:rPr lang="en-US" sz="3200" b="1" dirty="0" smtClean="0"/>
              <a:t>Figure 4 </a:t>
            </a:r>
            <a:r>
              <a:rPr lang="en-US" sz="3200" dirty="0" smtClean="0"/>
              <a:t>RVPs generated for twenty field plots with increasing plot radii. As plot size increases, profiles tend towards similarity (left), as is demonstrated by corresponding changes in entropy (middle) and associated coefficient of variance (right) for two discrete </a:t>
            </a:r>
            <a:r>
              <a:rPr lang="en-US" sz="3200" dirty="0" err="1" smtClean="0"/>
              <a:t>lidar</a:t>
            </a:r>
            <a:r>
              <a:rPr lang="en-US" sz="3200" dirty="0" smtClean="0"/>
              <a:t> instruments.</a:t>
            </a:r>
          </a:p>
          <a:p>
            <a:endParaRPr lang="en-US" dirty="0"/>
          </a:p>
        </p:txBody>
      </p:sp>
      <p:sp>
        <p:nvSpPr>
          <p:cNvPr id="41" name="TextBox 40"/>
          <p:cNvSpPr txBox="1"/>
          <p:nvPr/>
        </p:nvSpPr>
        <p:spPr>
          <a:xfrm>
            <a:off x="43281600" y="12108388"/>
            <a:ext cx="7620000" cy="5493812"/>
          </a:xfrm>
          <a:prstGeom prst="rect">
            <a:avLst/>
          </a:prstGeom>
          <a:noFill/>
        </p:spPr>
        <p:txBody>
          <a:bodyPr wrap="square" rtlCol="0">
            <a:spAutoFit/>
          </a:bodyPr>
          <a:lstStyle/>
          <a:p>
            <a:pPr algn="just"/>
            <a:r>
              <a:rPr lang="en-US" sz="3200" b="1" dirty="0" smtClean="0"/>
              <a:t>Figure 3 </a:t>
            </a:r>
            <a:r>
              <a:rPr lang="en-US" sz="3200" dirty="0" smtClean="0"/>
              <a:t>On average, we found agreement between RVPs generated from </a:t>
            </a:r>
            <a:r>
              <a:rPr lang="en-US" sz="3200" dirty="0" err="1" smtClean="0"/>
              <a:t>lidar</a:t>
            </a:r>
            <a:r>
              <a:rPr lang="en-US" sz="3200" dirty="0" smtClean="0"/>
              <a:t> instruments and between modeled profiles, but the greatest differences were found between modeled profiles and </a:t>
            </a:r>
            <a:r>
              <a:rPr lang="en-US" sz="3200" dirty="0" err="1" smtClean="0"/>
              <a:t>lidar</a:t>
            </a:r>
            <a:r>
              <a:rPr lang="en-US" sz="3200" dirty="0" smtClean="0"/>
              <a:t> profiles. Terrestrial RVPs (TLS) deviated further from airborne platforms, both discrete (TEAM, ESA), and full waveform (LVIS).</a:t>
            </a:r>
          </a:p>
          <a:p>
            <a:endParaRPr lang="en-US" dirty="0"/>
          </a:p>
        </p:txBody>
      </p:sp>
      <p:sp>
        <p:nvSpPr>
          <p:cNvPr id="43" name="Rectangle 42"/>
          <p:cNvSpPr/>
          <p:nvPr/>
        </p:nvSpPr>
        <p:spPr>
          <a:xfrm>
            <a:off x="23317200" y="28803600"/>
            <a:ext cx="27508200" cy="3733800"/>
          </a:xfrm>
          <a:prstGeom prst="rect">
            <a:avLst/>
          </a:prstGeom>
          <a:solidFill>
            <a:schemeClr val="accent3">
              <a:lumMod val="20000"/>
              <a:lumOff val="8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44" name="TextBox 43"/>
          <p:cNvSpPr txBox="1"/>
          <p:nvPr/>
        </p:nvSpPr>
        <p:spPr>
          <a:xfrm>
            <a:off x="23393400" y="28803600"/>
            <a:ext cx="27584400" cy="3647152"/>
          </a:xfrm>
          <a:prstGeom prst="rect">
            <a:avLst/>
          </a:prstGeom>
          <a:noFill/>
        </p:spPr>
        <p:txBody>
          <a:bodyPr wrap="square" rtlCol="0">
            <a:spAutoFit/>
          </a:bodyPr>
          <a:lstStyle/>
          <a:p>
            <a:pPr indent="-640080">
              <a:spcAft>
                <a:spcPts val="300"/>
              </a:spcAft>
            </a:pPr>
            <a:r>
              <a:rPr lang="en-US" sz="2700" dirty="0" err="1" smtClean="0"/>
              <a:t>Dubayah</a:t>
            </a:r>
            <a:r>
              <a:rPr lang="en-US" sz="2700" dirty="0" smtClean="0"/>
              <a:t>, R.O., Sheldon, S.L., Clark, D.B., </a:t>
            </a:r>
            <a:r>
              <a:rPr lang="en-US" sz="2700" dirty="0" err="1" smtClean="0"/>
              <a:t>Hofton</a:t>
            </a:r>
            <a:r>
              <a:rPr lang="en-US" sz="2700" dirty="0" smtClean="0"/>
              <a:t>, M.A., Blair, J.B., </a:t>
            </a:r>
            <a:r>
              <a:rPr lang="en-US" sz="2700" dirty="0" err="1" smtClean="0"/>
              <a:t>Hurtt</a:t>
            </a:r>
            <a:r>
              <a:rPr lang="en-US" sz="2700" dirty="0" smtClean="0"/>
              <a:t>, G.C., and </a:t>
            </a:r>
            <a:r>
              <a:rPr lang="en-US" sz="2700" dirty="0" err="1" smtClean="0"/>
              <a:t>Chazdon</a:t>
            </a:r>
            <a:r>
              <a:rPr lang="en-US" sz="2700" dirty="0" smtClean="0"/>
              <a:t>, R.L., 2010, Estimation of tropical forest height and biomass dynamics using </a:t>
            </a:r>
            <a:r>
              <a:rPr lang="en-US" sz="2700" dirty="0" err="1" smtClean="0"/>
              <a:t>lidar</a:t>
            </a:r>
            <a:r>
              <a:rPr lang="en-US" sz="2700" dirty="0" smtClean="0"/>
              <a:t> remote sensing at La  </a:t>
            </a:r>
          </a:p>
          <a:p>
            <a:pPr indent="-640080">
              <a:spcAft>
                <a:spcPts val="300"/>
              </a:spcAft>
            </a:pPr>
            <a:r>
              <a:rPr lang="en-US" sz="2700" dirty="0" smtClean="0"/>
              <a:t>           </a:t>
            </a:r>
            <a:r>
              <a:rPr lang="en-US" sz="2700" dirty="0" err="1" smtClean="0"/>
              <a:t>Selva</a:t>
            </a:r>
            <a:r>
              <a:rPr lang="en-US" sz="2700" dirty="0" smtClean="0"/>
              <a:t>, Costa Rica. </a:t>
            </a:r>
            <a:r>
              <a:rPr lang="en-US" sz="2700" i="1" dirty="0" smtClean="0"/>
              <a:t>Journal of Geophysical Research</a:t>
            </a:r>
            <a:r>
              <a:rPr lang="en-US" sz="2700" dirty="0" smtClean="0"/>
              <a:t>, </a:t>
            </a:r>
            <a:r>
              <a:rPr lang="en-US" sz="2700" b="1" dirty="0" smtClean="0"/>
              <a:t>115</a:t>
            </a:r>
            <a:r>
              <a:rPr lang="en-US" sz="2700" dirty="0" smtClean="0"/>
              <a:t>, </a:t>
            </a:r>
            <a:r>
              <a:rPr lang="en-US" sz="2700" dirty="0" err="1" smtClean="0"/>
              <a:t>doi</a:t>
            </a:r>
            <a:r>
              <a:rPr lang="en-US" sz="2700" dirty="0" smtClean="0"/>
              <a:t>: 10.1029/2009JG000933.</a:t>
            </a:r>
          </a:p>
          <a:p>
            <a:pPr indent="-640080">
              <a:spcAft>
                <a:spcPts val="300"/>
              </a:spcAft>
            </a:pPr>
            <a:r>
              <a:rPr lang="en-US" sz="2700" dirty="0" smtClean="0"/>
              <a:t>Drake JB, </a:t>
            </a:r>
            <a:r>
              <a:rPr lang="en-US" sz="2700" dirty="0" err="1" smtClean="0"/>
              <a:t>Dubayah</a:t>
            </a:r>
            <a:r>
              <a:rPr lang="en-US" sz="2700" dirty="0" smtClean="0"/>
              <a:t> RO, Clark DB, Knox RG, Blair JB, </a:t>
            </a:r>
            <a:r>
              <a:rPr lang="en-US" sz="2700" dirty="0" err="1" smtClean="0"/>
              <a:t>Hofton</a:t>
            </a:r>
            <a:r>
              <a:rPr lang="en-US" sz="2700" dirty="0" smtClean="0"/>
              <a:t> MA, </a:t>
            </a:r>
            <a:r>
              <a:rPr lang="en-US" sz="2700" dirty="0" err="1" smtClean="0"/>
              <a:t>Chazdon</a:t>
            </a:r>
            <a:r>
              <a:rPr lang="en-US" sz="2700" dirty="0" smtClean="0"/>
              <a:t> RL, </a:t>
            </a:r>
            <a:r>
              <a:rPr lang="en-US" sz="2700" dirty="0" err="1" smtClean="0"/>
              <a:t>Weishampel</a:t>
            </a:r>
            <a:r>
              <a:rPr lang="en-US" sz="2700" dirty="0" smtClean="0"/>
              <a:t> JF, and Prince S. 2002a. Estimation of Tropical Forest Structural Characteristics Using Large-footprint </a:t>
            </a:r>
            <a:r>
              <a:rPr lang="en-US" sz="2700" dirty="0" err="1" smtClean="0"/>
              <a:t>Lidar</a:t>
            </a:r>
            <a:r>
              <a:rPr lang="en-US" sz="2700" dirty="0" smtClean="0"/>
              <a:t>. </a:t>
            </a:r>
          </a:p>
          <a:p>
            <a:pPr indent="-640080">
              <a:spcAft>
                <a:spcPts val="300"/>
              </a:spcAft>
            </a:pPr>
            <a:r>
              <a:rPr lang="en-US" sz="2700" dirty="0" smtClean="0"/>
              <a:t>           Remote Sensing of Environment 79: 305– 319. </a:t>
            </a:r>
          </a:p>
          <a:p>
            <a:pPr indent="-640080">
              <a:spcAft>
                <a:spcPts val="300"/>
              </a:spcAft>
            </a:pPr>
            <a:r>
              <a:rPr lang="en-US" sz="2700" dirty="0" smtClean="0"/>
              <a:t>Harding D.J., M.A. </a:t>
            </a:r>
            <a:r>
              <a:rPr lang="en-US" sz="2700" dirty="0" err="1" smtClean="0"/>
              <a:t>Lefsky</a:t>
            </a:r>
            <a:r>
              <a:rPr lang="en-US" sz="2700" dirty="0" smtClean="0"/>
              <a:t>, G.G. Parker and J.B. Blair. 2001. Laser altimeter canopy height profiles: Methods and validation for closed-canopy, broadleaf forests. Remote Sens. Environ. 76: 283-297.</a:t>
            </a:r>
          </a:p>
          <a:p>
            <a:pPr indent="-640080">
              <a:spcAft>
                <a:spcPts val="300"/>
              </a:spcAft>
            </a:pPr>
            <a:r>
              <a:rPr lang="en-US" sz="2700" dirty="0" err="1" smtClean="0"/>
              <a:t>Kellner</a:t>
            </a:r>
            <a:r>
              <a:rPr lang="en-US" sz="2700" dirty="0" smtClean="0"/>
              <a:t> J.R., D.B. Clark and M.A. </a:t>
            </a:r>
            <a:r>
              <a:rPr lang="en-US" sz="2700" dirty="0" err="1" smtClean="0"/>
              <a:t>Hofton</a:t>
            </a:r>
            <a:r>
              <a:rPr lang="en-US" sz="2700" dirty="0" smtClean="0"/>
              <a:t>. 2009. Canopy height and ground elevation in a mixed-land-use lowland </a:t>
            </a:r>
            <a:r>
              <a:rPr lang="en-US" sz="2700" dirty="0" err="1" smtClean="0"/>
              <a:t>Neotropical</a:t>
            </a:r>
            <a:r>
              <a:rPr lang="en-US" sz="2700" dirty="0" smtClean="0"/>
              <a:t> rain forest landscape. Ecology 90:3274. Ecological Archives E090-233-D1.</a:t>
            </a:r>
            <a:endParaRPr lang="en-US" sz="2700" b="1" dirty="0" smtClean="0"/>
          </a:p>
          <a:p>
            <a:r>
              <a:rPr lang="en-US" sz="2700" b="1" dirty="0" smtClean="0"/>
              <a:t>Acknowledgements:</a:t>
            </a:r>
            <a:r>
              <a:rPr lang="en-US" sz="2700" dirty="0" smtClean="0"/>
              <a:t> Funding from NASA Terrestrial Ecology, NASA New Investigator Program in Earth Science; ESA data from </a:t>
            </a:r>
            <a:r>
              <a:rPr lang="en-US" sz="2700" dirty="0" err="1" smtClean="0"/>
              <a:t>Kellner</a:t>
            </a:r>
            <a:r>
              <a:rPr lang="en-US" sz="2700" dirty="0" smtClean="0"/>
              <a:t> et al. (2009) , TEAM data from Tropical Ecology Assessment and Monitoring Network (teamnetwork.org), LVIS data from NASA (lvis.gsfc.nasa.gov)</a:t>
            </a:r>
            <a:endParaRPr lang="en-US" sz="2700" dirty="0"/>
          </a:p>
        </p:txBody>
      </p:sp>
      <p:sp>
        <p:nvSpPr>
          <p:cNvPr id="47" name="TextBox 46"/>
          <p:cNvSpPr txBox="1"/>
          <p:nvPr/>
        </p:nvSpPr>
        <p:spPr>
          <a:xfrm>
            <a:off x="22860000" y="1905000"/>
            <a:ext cx="452368" cy="646331"/>
          </a:xfrm>
          <a:prstGeom prst="rect">
            <a:avLst/>
          </a:prstGeom>
          <a:noFill/>
        </p:spPr>
        <p:txBody>
          <a:bodyPr wrap="none" rtlCol="0">
            <a:spAutoFit/>
          </a:bodyPr>
          <a:lstStyle/>
          <a:p>
            <a:r>
              <a:rPr lang="en-US" sz="3600" dirty="0" smtClean="0"/>
              <a:t>A</a:t>
            </a:r>
            <a:endParaRPr lang="en-US" sz="3600" dirty="0"/>
          </a:p>
        </p:txBody>
      </p:sp>
      <p:sp>
        <p:nvSpPr>
          <p:cNvPr id="48" name="TextBox 47"/>
          <p:cNvSpPr txBox="1"/>
          <p:nvPr/>
        </p:nvSpPr>
        <p:spPr>
          <a:xfrm>
            <a:off x="27741632" y="1905000"/>
            <a:ext cx="452368" cy="646331"/>
          </a:xfrm>
          <a:prstGeom prst="rect">
            <a:avLst/>
          </a:prstGeom>
          <a:noFill/>
        </p:spPr>
        <p:txBody>
          <a:bodyPr wrap="none" rtlCol="0">
            <a:spAutoFit/>
          </a:bodyPr>
          <a:lstStyle/>
          <a:p>
            <a:r>
              <a:rPr lang="en-US" sz="3600" dirty="0" smtClean="0"/>
              <a:t>B</a:t>
            </a:r>
            <a:endParaRPr lang="en-US" sz="3600" dirty="0"/>
          </a:p>
        </p:txBody>
      </p:sp>
      <p:sp>
        <p:nvSpPr>
          <p:cNvPr id="49" name="TextBox 48"/>
          <p:cNvSpPr txBox="1"/>
          <p:nvPr/>
        </p:nvSpPr>
        <p:spPr>
          <a:xfrm>
            <a:off x="30861000" y="1828800"/>
            <a:ext cx="452368" cy="646331"/>
          </a:xfrm>
          <a:prstGeom prst="rect">
            <a:avLst/>
          </a:prstGeom>
          <a:noFill/>
        </p:spPr>
        <p:txBody>
          <a:bodyPr wrap="none" rtlCol="0">
            <a:spAutoFit/>
          </a:bodyPr>
          <a:lstStyle/>
          <a:p>
            <a:r>
              <a:rPr lang="en-US" sz="3600" dirty="0" smtClean="0"/>
              <a:t>A</a:t>
            </a:r>
            <a:endParaRPr lang="en-US" sz="3600" dirty="0"/>
          </a:p>
        </p:txBody>
      </p:sp>
      <p:sp>
        <p:nvSpPr>
          <p:cNvPr id="50" name="TextBox 49"/>
          <p:cNvSpPr txBox="1"/>
          <p:nvPr/>
        </p:nvSpPr>
        <p:spPr>
          <a:xfrm>
            <a:off x="30861000" y="7772400"/>
            <a:ext cx="436338" cy="646331"/>
          </a:xfrm>
          <a:prstGeom prst="rect">
            <a:avLst/>
          </a:prstGeom>
          <a:noFill/>
        </p:spPr>
        <p:txBody>
          <a:bodyPr wrap="none" rtlCol="0">
            <a:spAutoFit/>
          </a:bodyPr>
          <a:lstStyle/>
          <a:p>
            <a:r>
              <a:rPr lang="en-US" sz="3600" dirty="0" smtClean="0"/>
              <a:t>B</a:t>
            </a:r>
            <a:endParaRPr lang="en-US" sz="3600" dirty="0"/>
          </a:p>
        </p:txBody>
      </p:sp>
      <p:pic>
        <p:nvPicPr>
          <p:cNvPr id="39" name="Picture 2" descr="C:\Users\Christina\Desktop\lyme disease\logo_nasa.gif"/>
          <p:cNvPicPr>
            <a:picLocks noChangeAspect="1" noChangeArrowheads="1"/>
          </p:cNvPicPr>
          <p:nvPr/>
        </p:nvPicPr>
        <p:blipFill>
          <a:blip r:embed="rId13" cstate="print"/>
          <a:srcRect/>
          <a:stretch>
            <a:fillRect/>
          </a:stretch>
        </p:blipFill>
        <p:spPr bwMode="auto">
          <a:xfrm>
            <a:off x="15925800" y="5562600"/>
            <a:ext cx="2017943" cy="1720909"/>
          </a:xfrm>
          <a:prstGeom prst="rect">
            <a:avLst/>
          </a:prstGeom>
          <a:noFill/>
          <a:ln w="9525">
            <a:noFill/>
            <a:miter lim="800000"/>
            <a:headEnd/>
            <a:tailEnd/>
          </a:ln>
        </p:spPr>
      </p:pic>
      <p:pic>
        <p:nvPicPr>
          <p:cNvPr id="42" name="Picture 27"/>
          <p:cNvPicPr>
            <a:picLocks noChangeAspect="1" noChangeArrowheads="1"/>
          </p:cNvPicPr>
          <p:nvPr/>
        </p:nvPicPr>
        <p:blipFill>
          <a:blip r:embed="rId14" cstate="print"/>
          <a:srcRect/>
          <a:stretch>
            <a:fillRect/>
          </a:stretch>
        </p:blipFill>
        <p:spPr bwMode="auto">
          <a:xfrm>
            <a:off x="18440400" y="4929326"/>
            <a:ext cx="2209800" cy="2385874"/>
          </a:xfrm>
          <a:prstGeom prst="rect">
            <a:avLst/>
          </a:prstGeom>
          <a:noFill/>
          <a:ln w="9525">
            <a:noFill/>
            <a:round/>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1139</TotalTime>
  <Words>1129</Words>
  <Application>Microsoft Office PowerPoint</Application>
  <PresentationFormat>Custom</PresentationFormat>
  <Paragraphs>38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Relative vegetation profiles in a Neotropical forest: comparison of lidar instrumentation and field-based measurements</vt:lpstr>
    </vt:vector>
  </TitlesOfParts>
  <Company>ESRC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Frankie Sullivan</dc:creator>
  <cp:lastModifiedBy>Frankie Sullivan</cp:lastModifiedBy>
  <cp:revision>97</cp:revision>
  <dcterms:created xsi:type="dcterms:W3CDTF">2012-11-19T15:10:23Z</dcterms:created>
  <dcterms:modified xsi:type="dcterms:W3CDTF">2012-11-27T16:39:56Z</dcterms:modified>
</cp:coreProperties>
</file>