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8404800" cy="30175200"/>
  <p:notesSz cx="6858000" cy="9144000"/>
  <p:defaultTextStyle>
    <a:defPPr>
      <a:defRPr lang="en-US"/>
    </a:defPPr>
    <a:lvl1pPr marL="0" algn="l" defTabSz="4075572" rtl="0" eaLnBrk="1" latinLnBrk="0" hangingPunct="1">
      <a:defRPr sz="8000" kern="1200">
        <a:solidFill>
          <a:schemeClr val="tx1"/>
        </a:solidFill>
        <a:latin typeface="+mn-lt"/>
        <a:ea typeface="+mn-ea"/>
        <a:cs typeface="+mn-cs"/>
      </a:defRPr>
    </a:lvl1pPr>
    <a:lvl2pPr marL="2037786" algn="l" defTabSz="4075572" rtl="0" eaLnBrk="1" latinLnBrk="0" hangingPunct="1">
      <a:defRPr sz="8000" kern="1200">
        <a:solidFill>
          <a:schemeClr val="tx1"/>
        </a:solidFill>
        <a:latin typeface="+mn-lt"/>
        <a:ea typeface="+mn-ea"/>
        <a:cs typeface="+mn-cs"/>
      </a:defRPr>
    </a:lvl2pPr>
    <a:lvl3pPr marL="4075572" algn="l" defTabSz="4075572" rtl="0" eaLnBrk="1" latinLnBrk="0" hangingPunct="1">
      <a:defRPr sz="8000" kern="1200">
        <a:solidFill>
          <a:schemeClr val="tx1"/>
        </a:solidFill>
        <a:latin typeface="+mn-lt"/>
        <a:ea typeface="+mn-ea"/>
        <a:cs typeface="+mn-cs"/>
      </a:defRPr>
    </a:lvl3pPr>
    <a:lvl4pPr marL="6113358" algn="l" defTabSz="4075572" rtl="0" eaLnBrk="1" latinLnBrk="0" hangingPunct="1">
      <a:defRPr sz="8000" kern="1200">
        <a:solidFill>
          <a:schemeClr val="tx1"/>
        </a:solidFill>
        <a:latin typeface="+mn-lt"/>
        <a:ea typeface="+mn-ea"/>
        <a:cs typeface="+mn-cs"/>
      </a:defRPr>
    </a:lvl4pPr>
    <a:lvl5pPr marL="8151144" algn="l" defTabSz="4075572" rtl="0" eaLnBrk="1" latinLnBrk="0" hangingPunct="1">
      <a:defRPr sz="8000" kern="1200">
        <a:solidFill>
          <a:schemeClr val="tx1"/>
        </a:solidFill>
        <a:latin typeface="+mn-lt"/>
        <a:ea typeface="+mn-ea"/>
        <a:cs typeface="+mn-cs"/>
      </a:defRPr>
    </a:lvl5pPr>
    <a:lvl6pPr marL="10188931" algn="l" defTabSz="4075572" rtl="0" eaLnBrk="1" latinLnBrk="0" hangingPunct="1">
      <a:defRPr sz="8000" kern="1200">
        <a:solidFill>
          <a:schemeClr val="tx1"/>
        </a:solidFill>
        <a:latin typeface="+mn-lt"/>
        <a:ea typeface="+mn-ea"/>
        <a:cs typeface="+mn-cs"/>
      </a:defRPr>
    </a:lvl6pPr>
    <a:lvl7pPr marL="12226717" algn="l" defTabSz="4075572" rtl="0" eaLnBrk="1" latinLnBrk="0" hangingPunct="1">
      <a:defRPr sz="8000" kern="1200">
        <a:solidFill>
          <a:schemeClr val="tx1"/>
        </a:solidFill>
        <a:latin typeface="+mn-lt"/>
        <a:ea typeface="+mn-ea"/>
        <a:cs typeface="+mn-cs"/>
      </a:defRPr>
    </a:lvl7pPr>
    <a:lvl8pPr marL="14264503" algn="l" defTabSz="4075572" rtl="0" eaLnBrk="1" latinLnBrk="0" hangingPunct="1">
      <a:defRPr sz="8000" kern="1200">
        <a:solidFill>
          <a:schemeClr val="tx1"/>
        </a:solidFill>
        <a:latin typeface="+mn-lt"/>
        <a:ea typeface="+mn-ea"/>
        <a:cs typeface="+mn-cs"/>
      </a:defRPr>
    </a:lvl8pPr>
    <a:lvl9pPr marL="16302289" algn="l" defTabSz="4075572" rtl="0" eaLnBrk="1" latinLnBrk="0" hangingPunct="1">
      <a:defRPr sz="80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4" d="100"/>
          <a:sy n="24" d="100"/>
        </p:scale>
        <p:origin x="-1854" y="-120"/>
      </p:cViewPr>
      <p:guideLst>
        <p:guide orient="horz" pos="9504"/>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373872"/>
            <a:ext cx="32644080" cy="646811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099280"/>
            <a:ext cx="26883360" cy="7711440"/>
          </a:xfrm>
        </p:spPr>
        <p:txBody>
          <a:bodyPr/>
          <a:lstStyle>
            <a:lvl1pPr marL="0" indent="0" algn="ctr">
              <a:buNone/>
              <a:defRPr>
                <a:solidFill>
                  <a:schemeClr val="tx1">
                    <a:tint val="75000"/>
                  </a:schemeClr>
                </a:solidFill>
              </a:defRPr>
            </a:lvl1pPr>
            <a:lvl2pPr marL="2037786" indent="0" algn="ctr">
              <a:buNone/>
              <a:defRPr>
                <a:solidFill>
                  <a:schemeClr val="tx1">
                    <a:tint val="75000"/>
                  </a:schemeClr>
                </a:solidFill>
              </a:defRPr>
            </a:lvl2pPr>
            <a:lvl3pPr marL="4075572" indent="0" algn="ctr">
              <a:buNone/>
              <a:defRPr>
                <a:solidFill>
                  <a:schemeClr val="tx1">
                    <a:tint val="75000"/>
                  </a:schemeClr>
                </a:solidFill>
              </a:defRPr>
            </a:lvl3pPr>
            <a:lvl4pPr marL="6113358" indent="0" algn="ctr">
              <a:buNone/>
              <a:defRPr>
                <a:solidFill>
                  <a:schemeClr val="tx1">
                    <a:tint val="75000"/>
                  </a:schemeClr>
                </a:solidFill>
              </a:defRPr>
            </a:lvl4pPr>
            <a:lvl5pPr marL="8151144" indent="0" algn="ctr">
              <a:buNone/>
              <a:defRPr>
                <a:solidFill>
                  <a:schemeClr val="tx1">
                    <a:tint val="75000"/>
                  </a:schemeClr>
                </a:solidFill>
              </a:defRPr>
            </a:lvl5pPr>
            <a:lvl6pPr marL="10188931" indent="0" algn="ctr">
              <a:buNone/>
              <a:defRPr>
                <a:solidFill>
                  <a:schemeClr val="tx1">
                    <a:tint val="75000"/>
                  </a:schemeClr>
                </a:solidFill>
              </a:defRPr>
            </a:lvl6pPr>
            <a:lvl7pPr marL="12226717" indent="0" algn="ctr">
              <a:buNone/>
              <a:defRPr>
                <a:solidFill>
                  <a:schemeClr val="tx1">
                    <a:tint val="75000"/>
                  </a:schemeClr>
                </a:solidFill>
              </a:defRPr>
            </a:lvl7pPr>
            <a:lvl8pPr marL="14264503" indent="0" algn="ctr">
              <a:buNone/>
              <a:defRPr>
                <a:solidFill>
                  <a:schemeClr val="tx1">
                    <a:tint val="75000"/>
                  </a:schemeClr>
                </a:solidFill>
              </a:defRPr>
            </a:lvl8pPr>
            <a:lvl9pPr marL="1630228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FC96A3-87EA-40C5-8560-F53E4A13E025}" type="datetimeFigureOut">
              <a:rPr lang="en-US" smtClean="0"/>
              <a:t>11/28/2012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2569477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FC96A3-87EA-40C5-8560-F53E4A13E025}" type="datetimeFigureOut">
              <a:rPr lang="en-US" smtClean="0"/>
              <a:t>11/28/2012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4249283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390362"/>
            <a:ext cx="32644080" cy="5993130"/>
          </a:xfrm>
        </p:spPr>
        <p:txBody>
          <a:bodyPr anchor="t"/>
          <a:lstStyle>
            <a:lvl1pPr algn="l">
              <a:defRPr sz="178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2789539"/>
            <a:ext cx="32644080" cy="6600823"/>
          </a:xfrm>
        </p:spPr>
        <p:txBody>
          <a:bodyPr anchor="b"/>
          <a:lstStyle>
            <a:lvl1pPr marL="0" indent="0">
              <a:buNone/>
              <a:defRPr sz="8900">
                <a:solidFill>
                  <a:schemeClr val="tx1">
                    <a:tint val="75000"/>
                  </a:schemeClr>
                </a:solidFill>
              </a:defRPr>
            </a:lvl1pPr>
            <a:lvl2pPr marL="2037786" indent="0">
              <a:buNone/>
              <a:defRPr sz="8000">
                <a:solidFill>
                  <a:schemeClr val="tx1">
                    <a:tint val="75000"/>
                  </a:schemeClr>
                </a:solidFill>
              </a:defRPr>
            </a:lvl2pPr>
            <a:lvl3pPr marL="4075572" indent="0">
              <a:buNone/>
              <a:defRPr sz="7100">
                <a:solidFill>
                  <a:schemeClr val="tx1">
                    <a:tint val="75000"/>
                  </a:schemeClr>
                </a:solidFill>
              </a:defRPr>
            </a:lvl3pPr>
            <a:lvl4pPr marL="6113358" indent="0">
              <a:buNone/>
              <a:defRPr sz="6200">
                <a:solidFill>
                  <a:schemeClr val="tx1">
                    <a:tint val="75000"/>
                  </a:schemeClr>
                </a:solidFill>
              </a:defRPr>
            </a:lvl4pPr>
            <a:lvl5pPr marL="8151144" indent="0">
              <a:buNone/>
              <a:defRPr sz="6200">
                <a:solidFill>
                  <a:schemeClr val="tx1">
                    <a:tint val="75000"/>
                  </a:schemeClr>
                </a:solidFill>
              </a:defRPr>
            </a:lvl5pPr>
            <a:lvl6pPr marL="10188931" indent="0">
              <a:buNone/>
              <a:defRPr sz="6200">
                <a:solidFill>
                  <a:schemeClr val="tx1">
                    <a:tint val="75000"/>
                  </a:schemeClr>
                </a:solidFill>
              </a:defRPr>
            </a:lvl6pPr>
            <a:lvl7pPr marL="12226717" indent="0">
              <a:buNone/>
              <a:defRPr sz="6200">
                <a:solidFill>
                  <a:schemeClr val="tx1">
                    <a:tint val="75000"/>
                  </a:schemeClr>
                </a:solidFill>
              </a:defRPr>
            </a:lvl7pPr>
            <a:lvl8pPr marL="14264503" indent="0">
              <a:buNone/>
              <a:defRPr sz="6200">
                <a:solidFill>
                  <a:schemeClr val="tx1">
                    <a:tint val="75000"/>
                  </a:schemeClr>
                </a:solidFill>
              </a:defRPr>
            </a:lvl8pPr>
            <a:lvl9pPr marL="16302289" indent="0">
              <a:buNone/>
              <a:defRPr sz="6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FC96A3-87EA-40C5-8560-F53E4A13E025}" type="datetimeFigureOut">
              <a:rPr lang="en-US" smtClean="0"/>
              <a:t>11/28/2012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213376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641080" y="30978480"/>
            <a:ext cx="77449680" cy="87626823"/>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6730840" y="30978480"/>
            <a:ext cx="77449680" cy="87626823"/>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8FC96A3-87EA-40C5-8560-F53E4A13E025}" type="datetimeFigureOut">
              <a:rPr lang="en-US" smtClean="0"/>
              <a:t>11/28/2012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976619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208407"/>
            <a:ext cx="34564320" cy="5029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6754498"/>
            <a:ext cx="16968790" cy="2814953"/>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smtClean="0"/>
              <a:t>Click to edit Master text styles</a:t>
            </a:r>
          </a:p>
        </p:txBody>
      </p:sp>
      <p:sp>
        <p:nvSpPr>
          <p:cNvPr id="4" name="Content Placeholder 3"/>
          <p:cNvSpPr>
            <a:spLocks noGrp="1"/>
          </p:cNvSpPr>
          <p:nvPr>
            <p:ph sz="half" idx="2"/>
          </p:nvPr>
        </p:nvSpPr>
        <p:spPr>
          <a:xfrm>
            <a:off x="1920240" y="9569451"/>
            <a:ext cx="16968790" cy="17385667"/>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8" y="6754498"/>
            <a:ext cx="16975455" cy="2814953"/>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smtClean="0"/>
              <a:t>Click to edit Master text styles</a:t>
            </a:r>
          </a:p>
        </p:txBody>
      </p:sp>
      <p:sp>
        <p:nvSpPr>
          <p:cNvPr id="6" name="Content Placeholder 5"/>
          <p:cNvSpPr>
            <a:spLocks noGrp="1"/>
          </p:cNvSpPr>
          <p:nvPr>
            <p:ph sz="quarter" idx="4"/>
          </p:nvPr>
        </p:nvSpPr>
        <p:spPr>
          <a:xfrm>
            <a:off x="19509108" y="9569451"/>
            <a:ext cx="16975455" cy="17385667"/>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8FC96A3-87EA-40C5-8560-F53E4A13E025}" type="datetimeFigureOut">
              <a:rPr lang="en-US" smtClean="0"/>
              <a:t>11/28/2012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3130505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8FC96A3-87EA-40C5-8560-F53E4A13E025}" type="datetimeFigureOut">
              <a:rPr lang="en-US" smtClean="0"/>
              <a:t>11/28/2012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2807784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FC96A3-87EA-40C5-8560-F53E4A13E025}" type="datetimeFigureOut">
              <a:rPr lang="en-US" smtClean="0"/>
              <a:t>11/28/2012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2617441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201420"/>
            <a:ext cx="12634915" cy="5113020"/>
          </a:xfrm>
        </p:spPr>
        <p:txBody>
          <a:bodyPr anchor="b"/>
          <a:lstStyle>
            <a:lvl1pPr algn="l">
              <a:defRPr sz="8900" b="1"/>
            </a:lvl1pPr>
          </a:lstStyle>
          <a:p>
            <a:r>
              <a:rPr lang="en-US" smtClean="0"/>
              <a:t>Click to edit Master title style</a:t>
            </a:r>
            <a:endParaRPr lang="en-US"/>
          </a:p>
        </p:txBody>
      </p:sp>
      <p:sp>
        <p:nvSpPr>
          <p:cNvPr id="3" name="Content Placeholder 2"/>
          <p:cNvSpPr>
            <a:spLocks noGrp="1"/>
          </p:cNvSpPr>
          <p:nvPr>
            <p:ph idx="1"/>
          </p:nvPr>
        </p:nvSpPr>
        <p:spPr>
          <a:xfrm>
            <a:off x="15015210" y="1201423"/>
            <a:ext cx="21469350" cy="25753697"/>
          </a:xfrm>
        </p:spPr>
        <p:txBody>
          <a:bodyPr/>
          <a:lstStyle>
            <a:lvl1pPr>
              <a:defRPr sz="14300"/>
            </a:lvl1pPr>
            <a:lvl2pPr>
              <a:defRPr sz="12500"/>
            </a:lvl2pPr>
            <a:lvl3pPr>
              <a:defRPr sz="10700"/>
            </a:lvl3pPr>
            <a:lvl4pPr>
              <a:defRPr sz="8900"/>
            </a:lvl4pPr>
            <a:lvl5pPr>
              <a:defRPr sz="8900"/>
            </a:lvl5pPr>
            <a:lvl6pPr>
              <a:defRPr sz="8900"/>
            </a:lvl6pPr>
            <a:lvl7pPr>
              <a:defRPr sz="8900"/>
            </a:lvl7pPr>
            <a:lvl8pPr>
              <a:defRPr sz="8900"/>
            </a:lvl8pPr>
            <a:lvl9pPr>
              <a:defRPr sz="8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314443"/>
            <a:ext cx="12634915" cy="20640677"/>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FC96A3-87EA-40C5-8560-F53E4A13E025}" type="datetimeFigureOut">
              <a:rPr lang="en-US" smtClean="0"/>
              <a:t>11/28/2012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1233143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122641"/>
            <a:ext cx="23042880" cy="2493647"/>
          </a:xfrm>
        </p:spPr>
        <p:txBody>
          <a:bodyPr anchor="b"/>
          <a:lstStyle>
            <a:lvl1pPr algn="l">
              <a:defRPr sz="8900" b="1"/>
            </a:lvl1pPr>
          </a:lstStyle>
          <a:p>
            <a:r>
              <a:rPr lang="en-US" smtClean="0"/>
              <a:t>Click to edit Master title style</a:t>
            </a:r>
            <a:endParaRPr lang="en-US"/>
          </a:p>
        </p:txBody>
      </p:sp>
      <p:sp>
        <p:nvSpPr>
          <p:cNvPr id="3" name="Picture Placeholder 2"/>
          <p:cNvSpPr>
            <a:spLocks noGrp="1"/>
          </p:cNvSpPr>
          <p:nvPr>
            <p:ph type="pic" idx="1"/>
          </p:nvPr>
        </p:nvSpPr>
        <p:spPr>
          <a:xfrm>
            <a:off x="7527610" y="2696210"/>
            <a:ext cx="23042880" cy="18105120"/>
          </a:xfrm>
        </p:spPr>
        <p:txBody>
          <a:bodyPr/>
          <a:lstStyle>
            <a:lvl1pPr marL="0" indent="0">
              <a:buNone/>
              <a:defRPr sz="14300"/>
            </a:lvl1pPr>
            <a:lvl2pPr marL="2037786" indent="0">
              <a:buNone/>
              <a:defRPr sz="12500"/>
            </a:lvl2pPr>
            <a:lvl3pPr marL="4075572" indent="0">
              <a:buNone/>
              <a:defRPr sz="10700"/>
            </a:lvl3pPr>
            <a:lvl4pPr marL="6113358" indent="0">
              <a:buNone/>
              <a:defRPr sz="8900"/>
            </a:lvl4pPr>
            <a:lvl5pPr marL="8151144" indent="0">
              <a:buNone/>
              <a:defRPr sz="8900"/>
            </a:lvl5pPr>
            <a:lvl6pPr marL="10188931" indent="0">
              <a:buNone/>
              <a:defRPr sz="8900"/>
            </a:lvl6pPr>
            <a:lvl7pPr marL="12226717" indent="0">
              <a:buNone/>
              <a:defRPr sz="8900"/>
            </a:lvl7pPr>
            <a:lvl8pPr marL="14264503" indent="0">
              <a:buNone/>
              <a:defRPr sz="8900"/>
            </a:lvl8pPr>
            <a:lvl9pPr marL="16302289" indent="0">
              <a:buNone/>
              <a:defRPr sz="8900"/>
            </a:lvl9pPr>
          </a:lstStyle>
          <a:p>
            <a:endParaRPr lang="en-US"/>
          </a:p>
        </p:txBody>
      </p:sp>
      <p:sp>
        <p:nvSpPr>
          <p:cNvPr id="4" name="Text Placeholder 3"/>
          <p:cNvSpPr>
            <a:spLocks noGrp="1"/>
          </p:cNvSpPr>
          <p:nvPr>
            <p:ph type="body" sz="half" idx="2"/>
          </p:nvPr>
        </p:nvSpPr>
        <p:spPr>
          <a:xfrm>
            <a:off x="7527610" y="23616288"/>
            <a:ext cx="23042880" cy="3541393"/>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FC96A3-87EA-40C5-8560-F53E4A13E025}" type="datetimeFigureOut">
              <a:rPr lang="en-US" smtClean="0"/>
              <a:t>11/28/2012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1679160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FC96A3-87EA-40C5-8560-F53E4A13E025}" type="datetimeFigureOut">
              <a:rPr lang="en-US" smtClean="0"/>
              <a:t>11/28/2012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153733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5295660" y="5315588"/>
            <a:ext cx="38884860" cy="1132897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641080" y="5315588"/>
            <a:ext cx="116014500" cy="1132897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8FC96A3-87EA-40C5-8560-F53E4A13E025}" type="datetimeFigureOut">
              <a:rPr lang="en-US" smtClean="0"/>
              <a:t>11/28/2012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ACE7FD-6E46-425F-9FFD-9DBFF15B5CD6}" type="slidenum">
              <a:rPr lang="en-US" smtClean="0"/>
              <a:t>‹#›</a:t>
            </a:fld>
            <a:endParaRPr lang="en-US"/>
          </a:p>
        </p:txBody>
      </p:sp>
    </p:spTree>
    <p:extLst>
      <p:ext uri="{BB962C8B-B14F-4D97-AF65-F5344CB8AC3E}">
        <p14:creationId xmlns:p14="http://schemas.microsoft.com/office/powerpoint/2010/main" val="2528208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208407"/>
            <a:ext cx="34564320" cy="5029200"/>
          </a:xfrm>
          <a:prstGeom prst="rect">
            <a:avLst/>
          </a:prstGeom>
        </p:spPr>
        <p:txBody>
          <a:bodyPr vert="horz" lIns="407557" tIns="203779" rIns="407557" bIns="20377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7040883"/>
            <a:ext cx="34564320" cy="19914237"/>
          </a:xfrm>
          <a:prstGeom prst="rect">
            <a:avLst/>
          </a:prstGeom>
        </p:spPr>
        <p:txBody>
          <a:bodyPr vert="horz" lIns="407557" tIns="203779" rIns="407557" bIns="20377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27967942"/>
            <a:ext cx="8961120" cy="1606550"/>
          </a:xfrm>
          <a:prstGeom prst="rect">
            <a:avLst/>
          </a:prstGeom>
        </p:spPr>
        <p:txBody>
          <a:bodyPr vert="horz" lIns="407557" tIns="203779" rIns="407557" bIns="203779" rtlCol="0" anchor="ctr"/>
          <a:lstStyle>
            <a:lvl1pPr algn="l">
              <a:defRPr sz="5300">
                <a:solidFill>
                  <a:schemeClr val="tx1">
                    <a:tint val="75000"/>
                  </a:schemeClr>
                </a:solidFill>
              </a:defRPr>
            </a:lvl1pPr>
          </a:lstStyle>
          <a:p>
            <a:fld id="{C8FC96A3-87EA-40C5-8560-F53E4A13E025}" type="datetimeFigureOut">
              <a:rPr lang="en-US" smtClean="0"/>
              <a:t>11/28/2012</a:t>
            </a:fld>
            <a:endParaRPr lang="en-US"/>
          </a:p>
        </p:txBody>
      </p:sp>
      <p:sp>
        <p:nvSpPr>
          <p:cNvPr id="5" name="Footer Placeholder 4"/>
          <p:cNvSpPr>
            <a:spLocks noGrp="1"/>
          </p:cNvSpPr>
          <p:nvPr>
            <p:ph type="ftr" sz="quarter" idx="3"/>
          </p:nvPr>
        </p:nvSpPr>
        <p:spPr>
          <a:xfrm>
            <a:off x="13121640" y="27967942"/>
            <a:ext cx="12161520" cy="1606550"/>
          </a:xfrm>
          <a:prstGeom prst="rect">
            <a:avLst/>
          </a:prstGeom>
        </p:spPr>
        <p:txBody>
          <a:bodyPr vert="horz" lIns="407557" tIns="203779" rIns="407557" bIns="203779" rtlCol="0" anchor="ctr"/>
          <a:lstStyle>
            <a:lvl1pPr algn="ctr">
              <a:defRPr sz="5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27967942"/>
            <a:ext cx="8961120" cy="1606550"/>
          </a:xfrm>
          <a:prstGeom prst="rect">
            <a:avLst/>
          </a:prstGeom>
        </p:spPr>
        <p:txBody>
          <a:bodyPr vert="horz" lIns="407557" tIns="203779" rIns="407557" bIns="203779" rtlCol="0" anchor="ctr"/>
          <a:lstStyle>
            <a:lvl1pPr algn="r">
              <a:defRPr sz="5300">
                <a:solidFill>
                  <a:schemeClr val="tx1">
                    <a:tint val="75000"/>
                  </a:schemeClr>
                </a:solidFill>
              </a:defRPr>
            </a:lvl1pPr>
          </a:lstStyle>
          <a:p>
            <a:fld id="{AEACE7FD-6E46-425F-9FFD-9DBFF15B5CD6}" type="slidenum">
              <a:rPr lang="en-US" smtClean="0"/>
              <a:t>‹#›</a:t>
            </a:fld>
            <a:endParaRPr lang="en-US"/>
          </a:p>
        </p:txBody>
      </p:sp>
    </p:spTree>
    <p:extLst>
      <p:ext uri="{BB962C8B-B14F-4D97-AF65-F5344CB8AC3E}">
        <p14:creationId xmlns:p14="http://schemas.microsoft.com/office/powerpoint/2010/main" val="3813825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075572" rtl="0" eaLnBrk="1" latinLnBrk="0" hangingPunct="1">
        <a:spcBef>
          <a:spcPct val="0"/>
        </a:spcBef>
        <a:buNone/>
        <a:defRPr sz="19600" kern="1200">
          <a:solidFill>
            <a:schemeClr val="tx1"/>
          </a:solidFill>
          <a:latin typeface="+mj-lt"/>
          <a:ea typeface="+mj-ea"/>
          <a:cs typeface="+mj-cs"/>
        </a:defRPr>
      </a:lvl1pPr>
    </p:titleStyle>
    <p:bodyStyle>
      <a:lvl1pPr marL="1528340" indent="-1528340" algn="l" defTabSz="4075572" rtl="0" eaLnBrk="1" latinLnBrk="0" hangingPunct="1">
        <a:spcBef>
          <a:spcPct val="20000"/>
        </a:spcBef>
        <a:buFont typeface="Arial" pitchFamily="34" charset="0"/>
        <a:buChar char="•"/>
        <a:defRPr sz="14300" kern="1200">
          <a:solidFill>
            <a:schemeClr val="tx1"/>
          </a:solidFill>
          <a:latin typeface="+mn-lt"/>
          <a:ea typeface="+mn-ea"/>
          <a:cs typeface="+mn-cs"/>
        </a:defRPr>
      </a:lvl1pPr>
      <a:lvl2pPr marL="3311402" indent="-1273616" algn="l" defTabSz="4075572" rtl="0" eaLnBrk="1" latinLnBrk="0" hangingPunct="1">
        <a:spcBef>
          <a:spcPct val="20000"/>
        </a:spcBef>
        <a:buFont typeface="Arial" pitchFamily="34" charset="0"/>
        <a:buChar char="–"/>
        <a:defRPr sz="12500" kern="1200">
          <a:solidFill>
            <a:schemeClr val="tx1"/>
          </a:solidFill>
          <a:latin typeface="+mn-lt"/>
          <a:ea typeface="+mn-ea"/>
          <a:cs typeface="+mn-cs"/>
        </a:defRPr>
      </a:lvl2pPr>
      <a:lvl3pPr marL="5094465" indent="-1018893" algn="l" defTabSz="4075572" rtl="0" eaLnBrk="1" latinLnBrk="0" hangingPunct="1">
        <a:spcBef>
          <a:spcPct val="20000"/>
        </a:spcBef>
        <a:buFont typeface="Arial" pitchFamily="34" charset="0"/>
        <a:buChar char="•"/>
        <a:defRPr sz="10700" kern="1200">
          <a:solidFill>
            <a:schemeClr val="tx1"/>
          </a:solidFill>
          <a:latin typeface="+mn-lt"/>
          <a:ea typeface="+mn-ea"/>
          <a:cs typeface="+mn-cs"/>
        </a:defRPr>
      </a:lvl3pPr>
      <a:lvl4pPr marL="7132251"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4pPr>
      <a:lvl5pPr marL="9170038"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5pPr>
      <a:lvl6pPr marL="11207824"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6pPr>
      <a:lvl7pPr marL="13245610"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7pPr>
      <a:lvl8pPr marL="15283396"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8pPr>
      <a:lvl9pPr marL="17321182"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9pPr>
    </p:bodyStyle>
    <p:otherStyle>
      <a:defPPr>
        <a:defRPr lang="en-US"/>
      </a:defPPr>
      <a:lvl1pPr marL="0" algn="l" defTabSz="4075572" rtl="0" eaLnBrk="1" latinLnBrk="0" hangingPunct="1">
        <a:defRPr sz="8000" kern="1200">
          <a:solidFill>
            <a:schemeClr val="tx1"/>
          </a:solidFill>
          <a:latin typeface="+mn-lt"/>
          <a:ea typeface="+mn-ea"/>
          <a:cs typeface="+mn-cs"/>
        </a:defRPr>
      </a:lvl1pPr>
      <a:lvl2pPr marL="2037786" algn="l" defTabSz="4075572" rtl="0" eaLnBrk="1" latinLnBrk="0" hangingPunct="1">
        <a:defRPr sz="8000" kern="1200">
          <a:solidFill>
            <a:schemeClr val="tx1"/>
          </a:solidFill>
          <a:latin typeface="+mn-lt"/>
          <a:ea typeface="+mn-ea"/>
          <a:cs typeface="+mn-cs"/>
        </a:defRPr>
      </a:lvl2pPr>
      <a:lvl3pPr marL="4075572" algn="l" defTabSz="4075572" rtl="0" eaLnBrk="1" latinLnBrk="0" hangingPunct="1">
        <a:defRPr sz="8000" kern="1200">
          <a:solidFill>
            <a:schemeClr val="tx1"/>
          </a:solidFill>
          <a:latin typeface="+mn-lt"/>
          <a:ea typeface="+mn-ea"/>
          <a:cs typeface="+mn-cs"/>
        </a:defRPr>
      </a:lvl3pPr>
      <a:lvl4pPr marL="6113358" algn="l" defTabSz="4075572" rtl="0" eaLnBrk="1" latinLnBrk="0" hangingPunct="1">
        <a:defRPr sz="8000" kern="1200">
          <a:solidFill>
            <a:schemeClr val="tx1"/>
          </a:solidFill>
          <a:latin typeface="+mn-lt"/>
          <a:ea typeface="+mn-ea"/>
          <a:cs typeface="+mn-cs"/>
        </a:defRPr>
      </a:lvl4pPr>
      <a:lvl5pPr marL="8151144" algn="l" defTabSz="4075572" rtl="0" eaLnBrk="1" latinLnBrk="0" hangingPunct="1">
        <a:defRPr sz="8000" kern="1200">
          <a:solidFill>
            <a:schemeClr val="tx1"/>
          </a:solidFill>
          <a:latin typeface="+mn-lt"/>
          <a:ea typeface="+mn-ea"/>
          <a:cs typeface="+mn-cs"/>
        </a:defRPr>
      </a:lvl5pPr>
      <a:lvl6pPr marL="10188931" algn="l" defTabSz="4075572" rtl="0" eaLnBrk="1" latinLnBrk="0" hangingPunct="1">
        <a:defRPr sz="8000" kern="1200">
          <a:solidFill>
            <a:schemeClr val="tx1"/>
          </a:solidFill>
          <a:latin typeface="+mn-lt"/>
          <a:ea typeface="+mn-ea"/>
          <a:cs typeface="+mn-cs"/>
        </a:defRPr>
      </a:lvl6pPr>
      <a:lvl7pPr marL="12226717" algn="l" defTabSz="4075572" rtl="0" eaLnBrk="1" latinLnBrk="0" hangingPunct="1">
        <a:defRPr sz="8000" kern="1200">
          <a:solidFill>
            <a:schemeClr val="tx1"/>
          </a:solidFill>
          <a:latin typeface="+mn-lt"/>
          <a:ea typeface="+mn-ea"/>
          <a:cs typeface="+mn-cs"/>
        </a:defRPr>
      </a:lvl7pPr>
      <a:lvl8pPr marL="14264503" algn="l" defTabSz="4075572" rtl="0" eaLnBrk="1" latinLnBrk="0" hangingPunct="1">
        <a:defRPr sz="8000" kern="1200">
          <a:solidFill>
            <a:schemeClr val="tx1"/>
          </a:solidFill>
          <a:latin typeface="+mn-lt"/>
          <a:ea typeface="+mn-ea"/>
          <a:cs typeface="+mn-cs"/>
        </a:defRPr>
      </a:lvl8pPr>
      <a:lvl9pPr marL="16302289" algn="l" defTabSz="4075572" rtl="0" eaLnBrk="1" latinLnBrk="0" hangingPunct="1">
        <a:defRPr sz="8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gif"/><Relationship Id="rId7"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sp>
        <p:nvSpPr>
          <p:cNvPr id="4" name="TextBox 3"/>
          <p:cNvSpPr txBox="1"/>
          <p:nvPr/>
        </p:nvSpPr>
        <p:spPr>
          <a:xfrm>
            <a:off x="995680" y="5463452"/>
            <a:ext cx="9956800" cy="13880723"/>
          </a:xfrm>
          <a:prstGeom prst="rect">
            <a:avLst/>
          </a:prstGeom>
          <a:noFill/>
        </p:spPr>
        <p:txBody>
          <a:bodyPr wrap="square" rtlCol="0">
            <a:spAutoFit/>
          </a:bodyPr>
          <a:lstStyle/>
          <a:p>
            <a:r>
              <a:rPr lang="en-US" sz="3200" dirty="0" smtClean="0">
                <a:effectLst>
                  <a:outerShdw blurRad="38100" dist="38100" dir="2700000" algn="tl">
                    <a:srgbClr val="000000">
                      <a:alpha val="43137"/>
                    </a:srgbClr>
                  </a:outerShdw>
                </a:effectLst>
              </a:rPr>
              <a:t>Elizabeth City State University (ECSU) and the University of New Hampshire (UNH) partnered to develop a program to enhance climate education for faculty from participating Minority Serving Institutions (MSI). This effort leverages the ongoing partnership between ECSU and UNH to increase the quality of climate education offered to under-represented pre-service teachers within STEM subjects. The program included a one-week workshop for STEM MSI faculty who teach STEM pre-service teachers. The workshop components focused on terrestrial and ocean climate education and relied on NASA datasets and web-based tools. Specifically, participants were introduced to methods for estimating carbon storage in forests and estimating primary production using ocean color remote sensing. The online data visualization tool GIOVANNI was utilized by participants so they can retrieve and utilize data within their own geographic contexts at their home institutions. After the workshop, participants revised their courses to include workshop components appropriate for pre-service teachers at their college or university. Two ECSU graduate students continue to provide technical Help Desk support for troubleshooting challenges for faculty to fully utilize the datasets and online tools. The ECSU and UNH faculty also continue to provide another layer of support for the MSI as they adapted their syllabi and lesson plans to include workshop materials and activities. Sixteen faculty drawn from 11 MSI in 7 states participated in the 2012-13 program.</a:t>
            </a:r>
            <a:endParaRPr lang="en-US" sz="3200" dirty="0">
              <a:effectLst>
                <a:outerShdw blurRad="38100" dist="38100" dir="2700000" algn="tl">
                  <a:srgbClr val="000000">
                    <a:alpha val="43137"/>
                  </a:srgbClr>
                </a:outerShdw>
              </a:effectLst>
            </a:endParaRPr>
          </a:p>
        </p:txBody>
      </p:sp>
      <p:sp>
        <p:nvSpPr>
          <p:cNvPr id="5" name="TextBox 4"/>
          <p:cNvSpPr txBox="1"/>
          <p:nvPr/>
        </p:nvSpPr>
        <p:spPr>
          <a:xfrm>
            <a:off x="0" y="709881"/>
            <a:ext cx="38404800" cy="1323439"/>
          </a:xfrm>
          <a:prstGeom prst="rect">
            <a:avLst/>
          </a:prstGeom>
          <a:noFill/>
        </p:spPr>
        <p:txBody>
          <a:bodyPr wrap="square" rtlCol="0">
            <a:spAutoFit/>
          </a:bodyPr>
          <a:lstStyle/>
          <a:p>
            <a:pPr algn="ctr"/>
            <a:r>
              <a:rPr lang="en-US" dirty="0" smtClean="0">
                <a:effectLst>
                  <a:outerShdw blurRad="38100" dist="38100" dir="2700000" algn="tl">
                    <a:srgbClr val="000000">
                      <a:alpha val="43137"/>
                    </a:srgbClr>
                  </a:outerShdw>
                </a:effectLst>
              </a:rPr>
              <a:t>Engaging Minority University STEM Education Professors in the Science of Climate Change</a:t>
            </a:r>
            <a:endParaRPr lang="en-US" dirty="0">
              <a:effectLst>
                <a:outerShdw blurRad="38100" dist="38100" dir="2700000" algn="tl">
                  <a:srgbClr val="000000">
                    <a:alpha val="43137"/>
                  </a:srgbClr>
                </a:outerShdw>
              </a:effectLst>
            </a:endParaRPr>
          </a:p>
        </p:txBody>
      </p:sp>
      <p:sp>
        <p:nvSpPr>
          <p:cNvPr id="7" name="TextBox 6"/>
          <p:cNvSpPr txBox="1"/>
          <p:nvPr/>
        </p:nvSpPr>
        <p:spPr>
          <a:xfrm>
            <a:off x="1991360" y="2033319"/>
            <a:ext cx="33924240" cy="923330"/>
          </a:xfrm>
          <a:prstGeom prst="rect">
            <a:avLst/>
          </a:prstGeom>
          <a:noFill/>
        </p:spPr>
        <p:txBody>
          <a:bodyPr wrap="square" rtlCol="0">
            <a:spAutoFit/>
          </a:bodyPr>
          <a:lstStyle/>
          <a:p>
            <a:pPr algn="ctr"/>
            <a:r>
              <a:rPr lang="en-US" sz="5400" dirty="0" smtClean="0">
                <a:effectLst>
                  <a:outerShdw blurRad="38100" dist="38100" dir="2700000" algn="tl">
                    <a:srgbClr val="000000">
                      <a:alpha val="43137"/>
                    </a:srgbClr>
                  </a:outerShdw>
                </a:effectLst>
              </a:rPr>
              <a:t>Stephen R. Hale</a:t>
            </a:r>
            <a:r>
              <a:rPr lang="en-US" sz="5400" baseline="30000" dirty="0" smtClean="0">
                <a:effectLst>
                  <a:outerShdw blurRad="38100" dist="38100" dir="2700000" algn="tl">
                    <a:srgbClr val="000000">
                      <a:alpha val="43137"/>
                    </a:srgbClr>
                  </a:outerShdw>
                </a:effectLst>
              </a:rPr>
              <a:t>1</a:t>
            </a:r>
            <a:r>
              <a:rPr lang="en-US" sz="5400" dirty="0" smtClean="0">
                <a:effectLst>
                  <a:outerShdw blurRad="38100" dist="38100" dir="2700000" algn="tl">
                    <a:srgbClr val="000000">
                      <a:alpha val="43137"/>
                    </a:srgbClr>
                  </a:outerShdw>
                </a:effectLst>
              </a:rPr>
              <a:t>, Linda B. Hayden</a:t>
            </a:r>
            <a:r>
              <a:rPr lang="en-US" sz="5400" baseline="30000" dirty="0" smtClean="0">
                <a:effectLst>
                  <a:outerShdw blurRad="38100" dist="38100" dir="2700000" algn="tl">
                    <a:srgbClr val="000000">
                      <a:alpha val="43137"/>
                    </a:srgbClr>
                  </a:outerShdw>
                </a:effectLst>
              </a:rPr>
              <a:t>2</a:t>
            </a:r>
            <a:r>
              <a:rPr lang="en-US" sz="5400" dirty="0" smtClean="0">
                <a:effectLst>
                  <a:outerShdw blurRad="38100" dist="38100" dir="2700000" algn="tl">
                    <a:srgbClr val="000000">
                      <a:alpha val="43137"/>
                    </a:srgbClr>
                  </a:outerShdw>
                </a:effectLst>
              </a:rPr>
              <a:t>, Darnell Johnson</a:t>
            </a:r>
            <a:r>
              <a:rPr lang="en-US" sz="5400" baseline="30000" dirty="0" smtClean="0">
                <a:effectLst>
                  <a:outerShdw blurRad="38100" dist="38100" dir="2700000" algn="tl">
                    <a:srgbClr val="000000">
                      <a:alpha val="43137"/>
                    </a:srgbClr>
                  </a:outerShdw>
                </a:effectLst>
              </a:rPr>
              <a:t>2</a:t>
            </a:r>
            <a:r>
              <a:rPr lang="en-US" sz="5400" dirty="0" smtClean="0">
                <a:effectLst>
                  <a:outerShdw blurRad="38100" dist="38100" dir="2700000" algn="tl">
                    <a:srgbClr val="000000">
                      <a:alpha val="43137"/>
                    </a:srgbClr>
                  </a:outerShdw>
                </a:effectLst>
              </a:rPr>
              <a:t>, Erik Froburg</a:t>
            </a:r>
            <a:r>
              <a:rPr lang="en-US" sz="5400" baseline="30000" dirty="0" smtClean="0">
                <a:effectLst>
                  <a:outerShdw blurRad="38100" dist="38100" dir="2700000" algn="tl">
                    <a:srgbClr val="000000">
                      <a:alpha val="43137"/>
                    </a:srgbClr>
                  </a:outerShdw>
                </a:effectLst>
              </a:rPr>
              <a:t>1</a:t>
            </a:r>
            <a:r>
              <a:rPr lang="en-US" sz="5400" dirty="0" smtClean="0">
                <a:effectLst>
                  <a:outerShdw blurRad="38100" dist="38100" dir="2700000" algn="tl">
                    <a:srgbClr val="000000">
                      <a:alpha val="43137"/>
                    </a:srgbClr>
                  </a:outerShdw>
                </a:effectLst>
              </a:rPr>
              <a:t>, Mary Martin</a:t>
            </a:r>
            <a:r>
              <a:rPr lang="en-US" sz="5400" baseline="30000" dirty="0" smtClean="0">
                <a:effectLst>
                  <a:outerShdw blurRad="38100" dist="38100" dir="2700000" algn="tl">
                    <a:srgbClr val="000000">
                      <a:alpha val="43137"/>
                    </a:srgbClr>
                  </a:outerShdw>
                </a:effectLst>
              </a:rPr>
              <a:t>3</a:t>
            </a:r>
            <a:r>
              <a:rPr lang="en-US" sz="5400" dirty="0" smtClean="0">
                <a:effectLst>
                  <a:outerShdw blurRad="38100" dist="38100" dir="2700000" algn="tl">
                    <a:srgbClr val="000000">
                      <a:alpha val="43137"/>
                    </a:srgbClr>
                  </a:outerShdw>
                </a:effectLst>
              </a:rPr>
              <a:t>, Timothy Moore</a:t>
            </a:r>
            <a:r>
              <a:rPr lang="en-US" sz="5400" baseline="30000" dirty="0" smtClean="0">
                <a:effectLst>
                  <a:outerShdw blurRad="38100" dist="38100" dir="2700000" algn="tl">
                    <a:srgbClr val="000000">
                      <a:alpha val="43137"/>
                    </a:srgbClr>
                  </a:outerShdw>
                </a:effectLst>
              </a:rPr>
              <a:t>4</a:t>
            </a:r>
            <a:r>
              <a:rPr lang="en-US" sz="5400" dirty="0" smtClean="0">
                <a:effectLst>
                  <a:outerShdw blurRad="38100" dist="38100" dir="2700000" algn="tl">
                    <a:srgbClr val="000000">
                      <a:alpha val="43137"/>
                    </a:srgbClr>
                  </a:outerShdw>
                </a:effectLst>
              </a:rPr>
              <a:t>, Haley Wicklein</a:t>
            </a:r>
            <a:r>
              <a:rPr lang="en-US" sz="5400" baseline="30000" dirty="0" smtClean="0">
                <a:effectLst>
                  <a:outerShdw blurRad="38100" dist="38100" dir="2700000" algn="tl">
                    <a:srgbClr val="000000">
                      <a:alpha val="43137"/>
                    </a:srgbClr>
                  </a:outerShdw>
                </a:effectLst>
              </a:rPr>
              <a:t>3</a:t>
            </a:r>
            <a:endParaRPr lang="en-US" sz="5400" baseline="30000" dirty="0">
              <a:effectLst>
                <a:outerShdw blurRad="38100" dist="38100" dir="2700000" algn="tl">
                  <a:srgbClr val="000000">
                    <a:alpha val="43137"/>
                  </a:srgbClr>
                </a:outerShdw>
              </a:effectLst>
            </a:endParaRPr>
          </a:p>
        </p:txBody>
      </p:sp>
      <p:sp>
        <p:nvSpPr>
          <p:cNvPr id="8" name="TextBox 7"/>
          <p:cNvSpPr txBox="1"/>
          <p:nvPr/>
        </p:nvSpPr>
        <p:spPr>
          <a:xfrm>
            <a:off x="1066800" y="3025676"/>
            <a:ext cx="36271200" cy="2308324"/>
          </a:xfrm>
          <a:prstGeom prst="rect">
            <a:avLst/>
          </a:prstGeom>
          <a:noFill/>
        </p:spPr>
        <p:txBody>
          <a:bodyPr wrap="square" numCol="2" rtlCol="0">
            <a:spAutoFit/>
          </a:bodyPr>
          <a:lstStyle/>
          <a:p>
            <a:pPr marL="742950" indent="-742950">
              <a:buAutoNum type="arabicPeriod"/>
            </a:pPr>
            <a:r>
              <a:rPr lang="en-US" sz="3600" dirty="0" smtClean="0">
                <a:effectLst>
                  <a:outerShdw blurRad="38100" dist="38100" dir="2700000" algn="tl">
                    <a:srgbClr val="000000">
                      <a:alpha val="43137"/>
                    </a:srgbClr>
                  </a:outerShdw>
                </a:effectLst>
              </a:rPr>
              <a:t>Joan and James </a:t>
            </a:r>
            <a:r>
              <a:rPr lang="en-US" sz="3600" dirty="0" err="1" smtClean="0">
                <a:effectLst>
                  <a:outerShdw blurRad="38100" dist="38100" dir="2700000" algn="tl">
                    <a:srgbClr val="000000">
                      <a:alpha val="43137"/>
                    </a:srgbClr>
                  </a:outerShdw>
                </a:effectLst>
              </a:rPr>
              <a:t>Leitzel</a:t>
            </a:r>
            <a:r>
              <a:rPr lang="en-US" sz="3600" dirty="0" smtClean="0">
                <a:effectLst>
                  <a:outerShdw blurRad="38100" dist="38100" dir="2700000" algn="tl">
                    <a:srgbClr val="000000">
                      <a:alpha val="43137"/>
                    </a:srgbClr>
                  </a:outerShdw>
                </a:effectLst>
              </a:rPr>
              <a:t> Center, University of New Hampshire, Durham, NH</a:t>
            </a:r>
            <a:r>
              <a:rPr lang="en-US" sz="3600" dirty="0">
                <a:effectLst>
                  <a:outerShdw blurRad="38100" dist="38100" dir="2700000" algn="tl">
                    <a:srgbClr val="000000">
                      <a:alpha val="43137"/>
                    </a:srgbClr>
                  </a:outerShdw>
                </a:effectLst>
              </a:rPr>
              <a:t>.</a:t>
            </a:r>
            <a:endParaRPr lang="en-US" sz="3600" dirty="0" smtClean="0">
              <a:effectLst>
                <a:outerShdw blurRad="38100" dist="38100" dir="2700000" algn="tl">
                  <a:srgbClr val="000000">
                    <a:alpha val="43137"/>
                  </a:srgbClr>
                </a:outerShdw>
              </a:effectLst>
            </a:endParaRPr>
          </a:p>
          <a:p>
            <a:pPr marL="742950" indent="-742950">
              <a:buAutoNum type="arabicPeriod"/>
            </a:pPr>
            <a:r>
              <a:rPr lang="en-US" sz="3600" dirty="0" smtClean="0">
                <a:effectLst>
                  <a:outerShdw blurRad="38100" dist="38100" dir="2700000" algn="tl">
                    <a:srgbClr val="000000">
                      <a:alpha val="43137"/>
                    </a:srgbClr>
                  </a:outerShdw>
                </a:effectLst>
              </a:rPr>
              <a:t>Mathematics and Computer Science, Elizabeth City State University, Elizabeth City, NC.</a:t>
            </a:r>
          </a:p>
          <a:p>
            <a:pPr marL="742950" indent="-742950">
              <a:buAutoNum type="arabicPeriod"/>
            </a:pPr>
            <a:endParaRPr lang="en-US" sz="3600" dirty="0">
              <a:effectLst>
                <a:outerShdw blurRad="38100" dist="38100" dir="2700000" algn="tl">
                  <a:srgbClr val="000000">
                    <a:alpha val="43137"/>
                  </a:srgbClr>
                </a:outerShdw>
              </a:effectLst>
            </a:endParaRPr>
          </a:p>
          <a:p>
            <a:endParaRPr lang="en-US" sz="3600" dirty="0" smtClean="0">
              <a:effectLst>
                <a:outerShdw blurRad="38100" dist="38100" dir="2700000" algn="tl">
                  <a:srgbClr val="000000">
                    <a:alpha val="43137"/>
                  </a:srgbClr>
                </a:outerShdw>
              </a:effectLst>
            </a:endParaRPr>
          </a:p>
          <a:p>
            <a:r>
              <a:rPr lang="en-US" sz="3600" dirty="0" smtClean="0">
                <a:effectLst>
                  <a:outerShdw blurRad="38100" dist="38100" dir="2700000" algn="tl">
                    <a:srgbClr val="000000">
                      <a:alpha val="43137"/>
                    </a:srgbClr>
                  </a:outerShdw>
                </a:effectLst>
              </a:rPr>
              <a:t>3.   Earth Systems Research Center, University of New Hampshire, Durham, NH</a:t>
            </a:r>
            <a:r>
              <a:rPr lang="en-US" sz="3600" dirty="0">
                <a:effectLst>
                  <a:outerShdw blurRad="38100" dist="38100" dir="2700000" algn="tl">
                    <a:srgbClr val="000000">
                      <a:alpha val="43137"/>
                    </a:srgbClr>
                  </a:outerShdw>
                </a:effectLst>
              </a:rPr>
              <a:t>.</a:t>
            </a:r>
            <a:endParaRPr lang="en-US" sz="3600" dirty="0" smtClean="0">
              <a:effectLst>
                <a:outerShdw blurRad="38100" dist="38100" dir="2700000" algn="tl">
                  <a:srgbClr val="000000">
                    <a:alpha val="43137"/>
                  </a:srgbClr>
                </a:outerShdw>
              </a:effectLst>
            </a:endParaRPr>
          </a:p>
          <a:p>
            <a:r>
              <a:rPr lang="en-US" sz="3600" dirty="0" smtClean="0">
                <a:effectLst>
                  <a:outerShdw blurRad="38100" dist="38100" dir="2700000" algn="tl">
                    <a:srgbClr val="000000">
                      <a:alpha val="43137"/>
                    </a:srgbClr>
                  </a:outerShdw>
                </a:effectLst>
              </a:rPr>
              <a:t>4.   Ocean Processes Analysis Laboratory, University of New Hampshire, Durham, NH</a:t>
            </a:r>
            <a:r>
              <a:rPr lang="en-US" sz="3600" dirty="0">
                <a:effectLst>
                  <a:outerShdw blurRad="38100" dist="38100" dir="2700000" algn="tl">
                    <a:srgbClr val="000000">
                      <a:alpha val="43137"/>
                    </a:srgbClr>
                  </a:outerShdw>
                </a:effectLst>
              </a:rPr>
              <a:t>.</a:t>
            </a:r>
            <a:r>
              <a:rPr lang="en-US" sz="3600" dirty="0" smtClean="0">
                <a:effectLst>
                  <a:outerShdw blurRad="38100" dist="38100" dir="2700000" algn="tl">
                    <a:srgbClr val="000000">
                      <a:alpha val="43137"/>
                    </a:srgbClr>
                  </a:outerShdw>
                </a:effectLst>
              </a:rPr>
              <a:t> </a:t>
            </a:r>
          </a:p>
          <a:p>
            <a:endParaRPr lang="en-US" sz="3600" dirty="0">
              <a:effectLst>
                <a:outerShdw blurRad="38100" dist="38100" dir="2700000" algn="tl">
                  <a:srgbClr val="000000">
                    <a:alpha val="43137"/>
                  </a:srgbClr>
                </a:outerShdw>
              </a:effectLst>
            </a:endParaRPr>
          </a:p>
        </p:txBody>
      </p:sp>
      <p:sp>
        <p:nvSpPr>
          <p:cNvPr id="9" name="TextBox 8"/>
          <p:cNvSpPr txBox="1"/>
          <p:nvPr/>
        </p:nvSpPr>
        <p:spPr>
          <a:xfrm>
            <a:off x="995680" y="4162961"/>
            <a:ext cx="5511800" cy="1323439"/>
          </a:xfrm>
          <a:prstGeom prst="rect">
            <a:avLst/>
          </a:prstGeom>
          <a:noFill/>
        </p:spPr>
        <p:txBody>
          <a:bodyPr wrap="square" rtlCol="0">
            <a:spAutoFit/>
          </a:bodyPr>
          <a:lstStyle/>
          <a:p>
            <a:r>
              <a:rPr lang="en-US" dirty="0" smtClean="0">
                <a:effectLst>
                  <a:outerShdw blurRad="38100" dist="38100" dir="2700000" algn="tl">
                    <a:srgbClr val="000000">
                      <a:alpha val="43137"/>
                    </a:srgbClr>
                  </a:outerShdw>
                </a:effectLst>
              </a:rPr>
              <a:t>Abstract</a:t>
            </a:r>
            <a:endParaRPr lang="en-US" dirty="0">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680" y="23182998"/>
            <a:ext cx="10454640" cy="6687403"/>
          </a:xfrm>
          <a:prstGeom prst="rect">
            <a:avLst/>
          </a:prstGeom>
          <a:ln w="28575">
            <a:solidFill>
              <a:schemeClr val="tx1"/>
            </a:solidFill>
          </a:ln>
        </p:spPr>
      </p:pic>
      <p:sp>
        <p:nvSpPr>
          <p:cNvPr id="11" name="TextBox 10"/>
          <p:cNvSpPr txBox="1"/>
          <p:nvPr/>
        </p:nvSpPr>
        <p:spPr>
          <a:xfrm>
            <a:off x="12273225" y="23229627"/>
            <a:ext cx="20126960" cy="2062103"/>
          </a:xfrm>
          <a:prstGeom prst="rect">
            <a:avLst/>
          </a:prstGeom>
          <a:noFill/>
        </p:spPr>
        <p:txBody>
          <a:bodyPr wrap="square" rtlCol="0">
            <a:spAutoFit/>
          </a:bodyPr>
          <a:lstStyle/>
          <a:p>
            <a:r>
              <a:rPr lang="en-US" sz="3200" i="1" dirty="0" smtClean="0"/>
              <a:t>Back Row </a:t>
            </a:r>
            <a:r>
              <a:rPr lang="en-US" sz="3200" dirty="0" smtClean="0"/>
              <a:t>- Ronald White, Norfolk State Univ.; Josiah Sampson, Elizabeth City State Univ.; Ervin Howard, Elizabeth City State Univ.; Krista Hines, Hampton Univ.; Vanessa </a:t>
            </a:r>
            <a:r>
              <a:rPr lang="en-US" sz="3200" dirty="0" err="1" smtClean="0"/>
              <a:t>Figgers</a:t>
            </a:r>
            <a:r>
              <a:rPr lang="en-US" sz="3200" dirty="0" smtClean="0"/>
              <a:t>, Johnson C. Smith Univ.; Justin </a:t>
            </a:r>
            <a:r>
              <a:rPr lang="en-US" sz="3200" dirty="0" err="1" smtClean="0"/>
              <a:t>Deloach</a:t>
            </a:r>
            <a:r>
              <a:rPr lang="en-US" sz="3200" dirty="0" smtClean="0"/>
              <a:t>, Elizabeth City State Univ.; </a:t>
            </a:r>
            <a:r>
              <a:rPr lang="en-US" sz="3200" dirty="0" err="1" smtClean="0"/>
              <a:t>Chunlei</a:t>
            </a:r>
            <a:r>
              <a:rPr lang="en-US" sz="3200" dirty="0" smtClean="0"/>
              <a:t> Fan, Morgan State Univ.; Candace Carter-Stevens, Mississippi Valley State Univ.; Arthur Bowman, Norfolk State Univ.</a:t>
            </a:r>
            <a:endParaRPr lang="en-US" sz="3200" dirty="0"/>
          </a:p>
        </p:txBody>
      </p:sp>
      <p:sp>
        <p:nvSpPr>
          <p:cNvPr id="12" name="TextBox 11"/>
          <p:cNvSpPr txBox="1"/>
          <p:nvPr/>
        </p:nvSpPr>
        <p:spPr>
          <a:xfrm>
            <a:off x="12303760" y="24836498"/>
            <a:ext cx="20162520" cy="2062103"/>
          </a:xfrm>
          <a:prstGeom prst="rect">
            <a:avLst/>
          </a:prstGeom>
          <a:noFill/>
        </p:spPr>
        <p:txBody>
          <a:bodyPr wrap="square" rtlCol="0">
            <a:spAutoFit/>
          </a:bodyPr>
          <a:lstStyle/>
          <a:p>
            <a:r>
              <a:rPr lang="en-US" sz="3200" i="1" dirty="0" smtClean="0"/>
              <a:t>Middle Row </a:t>
            </a:r>
            <a:r>
              <a:rPr lang="en-US" sz="3200" dirty="0" smtClean="0"/>
              <a:t>– Trina Spencer, Virginia State Univ.; </a:t>
            </a:r>
            <a:r>
              <a:rPr lang="en-US" sz="3200" dirty="0" err="1" smtClean="0"/>
              <a:t>Remata</a:t>
            </a:r>
            <a:r>
              <a:rPr lang="en-US" sz="3200" dirty="0" smtClean="0"/>
              <a:t> Reddy, Jackson State Univ.; Leslie Whiteman, Virginia State Univ.; Loretta </a:t>
            </a:r>
            <a:r>
              <a:rPr lang="en-US" sz="3200" dirty="0" err="1" smtClean="0"/>
              <a:t>Jaggers</a:t>
            </a:r>
            <a:r>
              <a:rPr lang="en-US" sz="3200" dirty="0" smtClean="0"/>
              <a:t>, Grambling State Univ.; Yvonne </a:t>
            </a:r>
            <a:r>
              <a:rPr lang="en-US" sz="3200" dirty="0" err="1" smtClean="0"/>
              <a:t>Coston</a:t>
            </a:r>
            <a:r>
              <a:rPr lang="en-US" sz="3200" dirty="0" smtClean="0"/>
              <a:t>, St. Augustine Univ.;  </a:t>
            </a:r>
            <a:r>
              <a:rPr lang="en-US" sz="3200" dirty="0" err="1" smtClean="0"/>
              <a:t>Waneene</a:t>
            </a:r>
            <a:r>
              <a:rPr lang="en-US" sz="3200" dirty="0" smtClean="0"/>
              <a:t> Dorsey, Grambling State Univ.; </a:t>
            </a:r>
            <a:r>
              <a:rPr lang="en-US" sz="3200" dirty="0" err="1" smtClean="0"/>
              <a:t>Gulnibal</a:t>
            </a:r>
            <a:r>
              <a:rPr lang="en-US" sz="3200" dirty="0" smtClean="0"/>
              <a:t> </a:t>
            </a:r>
            <a:r>
              <a:rPr lang="en-US" sz="3200" dirty="0" err="1" smtClean="0"/>
              <a:t>Ozbay</a:t>
            </a:r>
            <a:r>
              <a:rPr lang="en-US" sz="3200" dirty="0" smtClean="0"/>
              <a:t>, Delaware State Univ.</a:t>
            </a:r>
          </a:p>
          <a:p>
            <a:endParaRPr lang="en-US" sz="3200" dirty="0"/>
          </a:p>
        </p:txBody>
      </p:sp>
      <p:sp>
        <p:nvSpPr>
          <p:cNvPr id="13" name="TextBox 12"/>
          <p:cNvSpPr txBox="1"/>
          <p:nvPr/>
        </p:nvSpPr>
        <p:spPr>
          <a:xfrm>
            <a:off x="12303760" y="26395740"/>
            <a:ext cx="20162520" cy="1569660"/>
          </a:xfrm>
          <a:prstGeom prst="rect">
            <a:avLst/>
          </a:prstGeom>
          <a:noFill/>
        </p:spPr>
        <p:txBody>
          <a:bodyPr wrap="square" rtlCol="0">
            <a:spAutoFit/>
          </a:bodyPr>
          <a:lstStyle/>
          <a:p>
            <a:r>
              <a:rPr lang="en-US" sz="3200" i="1" dirty="0" smtClean="0"/>
              <a:t>Front Row </a:t>
            </a:r>
            <a:r>
              <a:rPr lang="en-US" sz="3200" dirty="0" smtClean="0"/>
              <a:t>– Erik </a:t>
            </a:r>
            <a:r>
              <a:rPr lang="en-US" sz="3200" dirty="0" err="1" smtClean="0"/>
              <a:t>Froburg</a:t>
            </a:r>
            <a:r>
              <a:rPr lang="en-US" sz="3200" dirty="0" smtClean="0"/>
              <a:t>, Univ. of New Hampshire; Haley </a:t>
            </a:r>
            <a:r>
              <a:rPr lang="en-US" sz="3200" dirty="0" err="1" smtClean="0"/>
              <a:t>Wicklein</a:t>
            </a:r>
            <a:r>
              <a:rPr lang="en-US" sz="3200" dirty="0" smtClean="0"/>
              <a:t>, Univ. of New Hampshire; Stephen Hale, Univ. of New Hampshire; Darnell Johnson, Elizabeth City State Univ.; Mary Martin, Univ. of New Hampshire; Timothy Moore, Univ. of New Hampshire</a:t>
            </a:r>
            <a:endParaRPr lang="en-US" sz="3200" dirty="0"/>
          </a:p>
        </p:txBody>
      </p:sp>
      <p:sp>
        <p:nvSpPr>
          <p:cNvPr id="14" name="TextBox 13"/>
          <p:cNvSpPr txBox="1"/>
          <p:nvPr/>
        </p:nvSpPr>
        <p:spPr>
          <a:xfrm>
            <a:off x="12303760" y="28002769"/>
            <a:ext cx="21264880" cy="1077218"/>
          </a:xfrm>
          <a:prstGeom prst="rect">
            <a:avLst/>
          </a:prstGeom>
          <a:noFill/>
        </p:spPr>
        <p:txBody>
          <a:bodyPr wrap="square" rtlCol="0">
            <a:spAutoFit/>
          </a:bodyPr>
          <a:lstStyle/>
          <a:p>
            <a:r>
              <a:rPr lang="en-US" sz="3200" i="1" dirty="0" smtClean="0"/>
              <a:t>Not Appearing</a:t>
            </a:r>
            <a:r>
              <a:rPr lang="en-US" sz="3200" dirty="0" smtClean="0"/>
              <a:t>– </a:t>
            </a:r>
            <a:r>
              <a:rPr lang="en-US" sz="3200" dirty="0" err="1" smtClean="0"/>
              <a:t>Guana</a:t>
            </a:r>
            <a:r>
              <a:rPr lang="en-US" sz="3200" dirty="0" smtClean="0"/>
              <a:t> Dixon, Elizabeth City State Univ.; Linda Hayden, Elizabeth City State Univ.; </a:t>
            </a:r>
            <a:r>
              <a:rPr lang="en-US" sz="3200" dirty="0" err="1" smtClean="0"/>
              <a:t>Patrina</a:t>
            </a:r>
            <a:r>
              <a:rPr lang="en-US" sz="3200" dirty="0" smtClean="0"/>
              <a:t> Bly, Elizabeth City State Univ.</a:t>
            </a:r>
            <a:endParaRPr lang="en-US" sz="3200" dirty="0"/>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04927" y="28707666"/>
            <a:ext cx="9658827" cy="1238934"/>
          </a:xfrm>
          <a:prstGeom prst="rect">
            <a:avLst/>
          </a:prstGeom>
        </p:spPr>
      </p:pic>
      <p:pic>
        <p:nvPicPr>
          <p:cNvPr id="16" name="Picture 15"/>
          <p:cNvPicPr>
            <a:picLocks noChangeAspect="1"/>
          </p:cNvPicPr>
          <p:nvPr/>
        </p:nvPicPr>
        <p:blipFill rotWithShape="1">
          <a:blip r:embed="rId4" cstate="print">
            <a:extLst>
              <a:ext uri="{28A0092B-C50C-407E-A947-70E740481C1C}">
                <a14:useLocalDpi xmlns:a14="http://schemas.microsoft.com/office/drawing/2010/main" val="0"/>
              </a:ext>
            </a:extLst>
          </a:blip>
          <a:srcRect t="25645" b="23588"/>
          <a:stretch/>
        </p:blipFill>
        <p:spPr>
          <a:xfrm>
            <a:off x="15859761" y="28803600"/>
            <a:ext cx="2902585" cy="1219201"/>
          </a:xfrm>
          <a:prstGeom prst="rect">
            <a:avLst/>
          </a:prstGeom>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497520" y="28612414"/>
            <a:ext cx="1475740" cy="1371600"/>
          </a:xfrm>
          <a:prstGeom prst="rect">
            <a:avLst/>
          </a:prstGeom>
        </p:spPr>
      </p:pic>
      <p:sp>
        <p:nvSpPr>
          <p:cNvPr id="21" name="TextBox 20"/>
          <p:cNvSpPr txBox="1"/>
          <p:nvPr/>
        </p:nvSpPr>
        <p:spPr>
          <a:xfrm>
            <a:off x="12446386" y="4162960"/>
            <a:ext cx="7414260" cy="1323439"/>
          </a:xfrm>
          <a:prstGeom prst="rect">
            <a:avLst/>
          </a:prstGeom>
          <a:noFill/>
        </p:spPr>
        <p:txBody>
          <a:bodyPr wrap="square" rtlCol="0">
            <a:spAutoFit/>
          </a:bodyPr>
          <a:lstStyle/>
          <a:p>
            <a:r>
              <a:rPr lang="en-US" dirty="0" smtClean="0">
                <a:effectLst>
                  <a:outerShdw blurRad="38100" dist="38100" dir="2700000" algn="tl">
                    <a:srgbClr val="000000">
                      <a:alpha val="43137"/>
                    </a:srgbClr>
                  </a:outerShdw>
                </a:effectLst>
              </a:rPr>
              <a:t>Program Design</a:t>
            </a:r>
            <a:endParaRPr lang="en-US" dirty="0">
              <a:effectLst>
                <a:outerShdw blurRad="38100" dist="38100" dir="2700000" algn="tl">
                  <a:srgbClr val="000000">
                    <a:alpha val="43137"/>
                  </a:srgbClr>
                </a:outerShdw>
              </a:effectLst>
            </a:endParaRPr>
          </a:p>
        </p:txBody>
      </p:sp>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311853" y="11399768"/>
            <a:ext cx="7112000" cy="5095875"/>
          </a:xfrm>
          <a:prstGeom prst="rect">
            <a:avLst/>
          </a:prstGeom>
          <a:ln>
            <a:solidFill>
              <a:schemeClr val="tx1"/>
            </a:solidFill>
          </a:ln>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311853" y="17078325"/>
            <a:ext cx="7112000" cy="5095875"/>
          </a:xfrm>
          <a:prstGeom prst="rect">
            <a:avLst/>
          </a:prstGeom>
          <a:ln>
            <a:solidFill>
              <a:schemeClr val="tx1"/>
            </a:solidFill>
          </a:ln>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8287116" y="5654517"/>
            <a:ext cx="7112000" cy="5095875"/>
          </a:xfrm>
          <a:prstGeom prst="rect">
            <a:avLst/>
          </a:prstGeom>
          <a:ln>
            <a:solidFill>
              <a:schemeClr val="tx1"/>
            </a:solidFill>
          </a:ln>
        </p:spPr>
      </p:pic>
      <p:sp>
        <p:nvSpPr>
          <p:cNvPr id="26" name="TextBox 25"/>
          <p:cNvSpPr txBox="1"/>
          <p:nvPr/>
        </p:nvSpPr>
        <p:spPr>
          <a:xfrm>
            <a:off x="12653562" y="5654516"/>
            <a:ext cx="5191760" cy="3416320"/>
          </a:xfrm>
          <a:prstGeom prst="rect">
            <a:avLst/>
          </a:prstGeom>
          <a:noFill/>
        </p:spPr>
        <p:txBody>
          <a:bodyPr wrap="square" rtlCol="0">
            <a:spAutoFit/>
          </a:bodyPr>
          <a:lstStyle/>
          <a:p>
            <a:pPr algn="ctr"/>
            <a:r>
              <a:rPr lang="en-US" sz="5400" b="1" dirty="0" smtClean="0"/>
              <a:t>Initial background in the Earth’s climate </a:t>
            </a:r>
            <a:r>
              <a:rPr lang="en-US" sz="5400" b="1" dirty="0"/>
              <a:t>s</a:t>
            </a:r>
            <a:r>
              <a:rPr lang="en-US" sz="5400" b="1" dirty="0" smtClean="0"/>
              <a:t>ystem</a:t>
            </a:r>
            <a:endParaRPr lang="en-US" sz="5400" b="1" dirty="0"/>
          </a:p>
        </p:txBody>
      </p:sp>
      <p:sp>
        <p:nvSpPr>
          <p:cNvPr id="27" name="TextBox 26"/>
          <p:cNvSpPr txBox="1"/>
          <p:nvPr/>
        </p:nvSpPr>
        <p:spPr>
          <a:xfrm>
            <a:off x="12245397" y="14282045"/>
            <a:ext cx="5698876" cy="1938992"/>
          </a:xfrm>
          <a:prstGeom prst="rect">
            <a:avLst/>
          </a:prstGeom>
          <a:noFill/>
        </p:spPr>
        <p:txBody>
          <a:bodyPr wrap="square" rtlCol="0">
            <a:spAutoFit/>
          </a:bodyPr>
          <a:lstStyle/>
          <a:p>
            <a:pPr algn="r"/>
            <a:r>
              <a:rPr lang="en-US" sz="4000" dirty="0" smtClean="0"/>
              <a:t>Estimating biomass and C in vegetation from DBH measurements </a:t>
            </a:r>
            <a:endParaRPr lang="en-US" sz="4000" dirty="0"/>
          </a:p>
        </p:txBody>
      </p:sp>
      <p:sp>
        <p:nvSpPr>
          <p:cNvPr id="28" name="TextBox 27"/>
          <p:cNvSpPr txBox="1"/>
          <p:nvPr/>
        </p:nvSpPr>
        <p:spPr>
          <a:xfrm>
            <a:off x="12303761" y="19795234"/>
            <a:ext cx="5698876" cy="2554545"/>
          </a:xfrm>
          <a:prstGeom prst="rect">
            <a:avLst/>
          </a:prstGeom>
          <a:noFill/>
        </p:spPr>
        <p:txBody>
          <a:bodyPr wrap="square" rtlCol="0">
            <a:spAutoFit/>
          </a:bodyPr>
          <a:lstStyle/>
          <a:p>
            <a:pPr algn="r"/>
            <a:r>
              <a:rPr lang="en-US" sz="4000" dirty="0" smtClean="0"/>
              <a:t>Understanding ocean color, sea surface temperature, and acidification.</a:t>
            </a:r>
            <a:endParaRPr lang="en-US" sz="4000" dirty="0"/>
          </a:p>
        </p:txBody>
      </p:sp>
      <p:pic>
        <p:nvPicPr>
          <p:cNvPr id="29" name="Picture 2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353563" y="5455486"/>
            <a:ext cx="7112000" cy="5095875"/>
          </a:xfrm>
          <a:prstGeom prst="rect">
            <a:avLst/>
          </a:prstGeom>
          <a:ln>
            <a:solidFill>
              <a:schemeClr val="tx1"/>
            </a:solidFill>
          </a:ln>
        </p:spPr>
      </p:pic>
      <p:sp>
        <p:nvSpPr>
          <p:cNvPr id="30" name="TextBox 29"/>
          <p:cNvSpPr txBox="1"/>
          <p:nvPr/>
        </p:nvSpPr>
        <p:spPr>
          <a:xfrm>
            <a:off x="26348934" y="4109381"/>
            <a:ext cx="7886457" cy="1323439"/>
          </a:xfrm>
          <a:prstGeom prst="rect">
            <a:avLst/>
          </a:prstGeom>
          <a:noFill/>
        </p:spPr>
        <p:txBody>
          <a:bodyPr wrap="square" rtlCol="0">
            <a:spAutoFit/>
          </a:bodyPr>
          <a:lstStyle/>
          <a:p>
            <a:r>
              <a:rPr lang="en-US" dirty="0" smtClean="0">
                <a:effectLst>
                  <a:outerShdw blurRad="38100" dist="38100" dir="2700000" algn="tl">
                    <a:srgbClr val="000000">
                      <a:alpha val="43137"/>
                    </a:srgbClr>
                  </a:outerShdw>
                </a:effectLst>
              </a:rPr>
              <a:t>Using NASA Tools</a:t>
            </a:r>
          </a:p>
        </p:txBody>
      </p:sp>
      <p:sp>
        <p:nvSpPr>
          <p:cNvPr id="31" name="Rectangle 30"/>
          <p:cNvSpPr/>
          <p:nvPr/>
        </p:nvSpPr>
        <p:spPr>
          <a:xfrm>
            <a:off x="27660600" y="17660578"/>
            <a:ext cx="10623934" cy="923330"/>
          </a:xfrm>
          <a:prstGeom prst="rect">
            <a:avLst/>
          </a:prstGeom>
        </p:spPr>
        <p:txBody>
          <a:bodyPr wrap="none">
            <a:spAutoFit/>
          </a:bodyPr>
          <a:lstStyle/>
          <a:p>
            <a:r>
              <a:rPr lang="en-US" sz="5400" b="1" dirty="0" smtClean="0"/>
              <a:t>http://studentclimatedata.unh.edu/</a:t>
            </a:r>
            <a:endParaRPr lang="en-US" sz="5400" b="1" dirty="0"/>
          </a:p>
        </p:txBody>
      </p:sp>
      <p:sp>
        <p:nvSpPr>
          <p:cNvPr id="1024" name="TextBox 1023"/>
          <p:cNvSpPr txBox="1"/>
          <p:nvPr/>
        </p:nvSpPr>
        <p:spPr>
          <a:xfrm>
            <a:off x="29290437" y="10580499"/>
            <a:ext cx="5475346" cy="1015663"/>
          </a:xfrm>
          <a:prstGeom prst="rect">
            <a:avLst/>
          </a:prstGeom>
          <a:noFill/>
        </p:spPr>
        <p:txBody>
          <a:bodyPr wrap="square" rtlCol="0">
            <a:spAutoFit/>
          </a:bodyPr>
          <a:lstStyle/>
          <a:p>
            <a:pPr algn="ctr"/>
            <a:r>
              <a:rPr lang="en-US" sz="6000" b="1" i="1" dirty="0" smtClean="0"/>
              <a:t>GIOVANNI</a:t>
            </a:r>
            <a:endParaRPr lang="en-US" sz="6000" b="1" i="1" dirty="0"/>
          </a:p>
        </p:txBody>
      </p:sp>
      <p:pic>
        <p:nvPicPr>
          <p:cNvPr id="1027" name="Picture 3"/>
          <p:cNvPicPr>
            <a:picLocks noChangeAspect="1" noChangeArrowheads="1"/>
          </p:cNvPicPr>
          <p:nvPr/>
        </p:nvPicPr>
        <p:blipFill rotWithShape="1">
          <a:blip r:embed="rId10">
            <a:extLst>
              <a:ext uri="{28A0092B-C50C-407E-A947-70E740481C1C}">
                <a14:useLocalDpi xmlns:a14="http://schemas.microsoft.com/office/drawing/2010/main" val="0"/>
              </a:ext>
            </a:extLst>
          </a:blip>
          <a:srcRect l="28804" r="29674"/>
          <a:stretch/>
        </p:blipFill>
        <p:spPr bwMode="auto">
          <a:xfrm>
            <a:off x="29894994" y="11812376"/>
            <a:ext cx="4029137" cy="584820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TextBox 34"/>
          <p:cNvSpPr txBox="1"/>
          <p:nvPr/>
        </p:nvSpPr>
        <p:spPr>
          <a:xfrm>
            <a:off x="995680" y="19402961"/>
            <a:ext cx="5511800" cy="1323439"/>
          </a:xfrm>
          <a:prstGeom prst="rect">
            <a:avLst/>
          </a:prstGeom>
          <a:noFill/>
        </p:spPr>
        <p:txBody>
          <a:bodyPr wrap="square" rtlCol="0">
            <a:spAutoFit/>
          </a:bodyPr>
          <a:lstStyle/>
          <a:p>
            <a:r>
              <a:rPr lang="en-US" dirty="0" smtClean="0">
                <a:effectLst>
                  <a:outerShdw blurRad="38100" dist="38100" dir="2700000" algn="tl">
                    <a:srgbClr val="000000">
                      <a:alpha val="43137"/>
                    </a:srgbClr>
                  </a:outerShdw>
                </a:effectLst>
              </a:rPr>
              <a:t>Audience</a:t>
            </a:r>
            <a:endParaRPr lang="en-US" dirty="0">
              <a:effectLst>
                <a:outerShdw blurRad="38100" dist="38100" dir="2700000" algn="tl">
                  <a:srgbClr val="000000">
                    <a:alpha val="43137"/>
                  </a:srgbClr>
                </a:outerShdw>
              </a:effectLst>
            </a:endParaRPr>
          </a:p>
        </p:txBody>
      </p:sp>
      <p:sp>
        <p:nvSpPr>
          <p:cNvPr id="36" name="TextBox 35"/>
          <p:cNvSpPr txBox="1"/>
          <p:nvPr/>
        </p:nvSpPr>
        <p:spPr>
          <a:xfrm>
            <a:off x="1066800" y="20528340"/>
            <a:ext cx="10952480" cy="1569660"/>
          </a:xfrm>
          <a:prstGeom prst="rect">
            <a:avLst/>
          </a:prstGeom>
          <a:noFill/>
        </p:spPr>
        <p:txBody>
          <a:bodyPr wrap="square" rtlCol="0">
            <a:spAutoFit/>
          </a:bodyPr>
          <a:lstStyle/>
          <a:p>
            <a:r>
              <a:rPr lang="en-US" sz="4800" dirty="0" smtClean="0"/>
              <a:t>MSI faculty serving pre-service teachers in courses with climate education.</a:t>
            </a:r>
            <a:endParaRPr lang="en-US" sz="4800" dirty="0"/>
          </a:p>
        </p:txBody>
      </p:sp>
      <p:sp>
        <p:nvSpPr>
          <p:cNvPr id="2" name="TextBox 1"/>
          <p:cNvSpPr txBox="1"/>
          <p:nvPr/>
        </p:nvSpPr>
        <p:spPr>
          <a:xfrm>
            <a:off x="12303760" y="11205893"/>
            <a:ext cx="5337479" cy="2862322"/>
          </a:xfrm>
          <a:prstGeom prst="rect">
            <a:avLst/>
          </a:prstGeom>
          <a:noFill/>
        </p:spPr>
        <p:txBody>
          <a:bodyPr wrap="square" rtlCol="0">
            <a:spAutoFit/>
          </a:bodyPr>
          <a:lstStyle/>
          <a:p>
            <a:pPr algn="ctr"/>
            <a:r>
              <a:rPr lang="en-US" sz="6000" b="1" dirty="0" smtClean="0"/>
              <a:t>Terrestrial C sources and sinks</a:t>
            </a:r>
            <a:endParaRPr lang="en-US" sz="6000" b="1" dirty="0"/>
          </a:p>
        </p:txBody>
      </p:sp>
      <p:sp>
        <p:nvSpPr>
          <p:cNvPr id="32" name="TextBox 31"/>
          <p:cNvSpPr txBox="1"/>
          <p:nvPr/>
        </p:nvSpPr>
        <p:spPr>
          <a:xfrm>
            <a:off x="12245396" y="16691082"/>
            <a:ext cx="5337479" cy="1938992"/>
          </a:xfrm>
          <a:prstGeom prst="rect">
            <a:avLst/>
          </a:prstGeom>
          <a:noFill/>
        </p:spPr>
        <p:txBody>
          <a:bodyPr wrap="square" rtlCol="0">
            <a:spAutoFit/>
          </a:bodyPr>
          <a:lstStyle/>
          <a:p>
            <a:pPr algn="ctr"/>
            <a:r>
              <a:rPr lang="en-US" sz="6000" b="1" dirty="0" smtClean="0"/>
              <a:t>Ocean C sources and sinks</a:t>
            </a:r>
            <a:endParaRPr lang="en-US" sz="6000" b="1" dirty="0"/>
          </a:p>
        </p:txBody>
      </p:sp>
      <p:sp>
        <p:nvSpPr>
          <p:cNvPr id="33" name="TextBox 32"/>
          <p:cNvSpPr txBox="1"/>
          <p:nvPr/>
        </p:nvSpPr>
        <p:spPr>
          <a:xfrm>
            <a:off x="26888384" y="18535727"/>
            <a:ext cx="9382815" cy="1323439"/>
          </a:xfrm>
          <a:prstGeom prst="rect">
            <a:avLst/>
          </a:prstGeom>
          <a:noFill/>
        </p:spPr>
        <p:txBody>
          <a:bodyPr wrap="square" rtlCol="0">
            <a:spAutoFit/>
          </a:bodyPr>
          <a:lstStyle/>
          <a:p>
            <a:r>
              <a:rPr lang="en-US" dirty="0" smtClean="0">
                <a:effectLst>
                  <a:outerShdw blurRad="38100" dist="38100" dir="2700000" algn="tl">
                    <a:srgbClr val="000000">
                      <a:alpha val="43137"/>
                    </a:srgbClr>
                  </a:outerShdw>
                </a:effectLst>
              </a:rPr>
              <a:t>Program Expectations</a:t>
            </a:r>
            <a:endParaRPr lang="en-US" dirty="0">
              <a:effectLst>
                <a:outerShdw blurRad="38100" dist="38100" dir="2700000" algn="tl">
                  <a:srgbClr val="000000">
                    <a:alpha val="43137"/>
                  </a:srgbClr>
                </a:outerShdw>
              </a:effectLst>
            </a:endParaRPr>
          </a:p>
        </p:txBody>
      </p:sp>
      <p:sp>
        <p:nvSpPr>
          <p:cNvPr id="34" name="TextBox 33"/>
          <p:cNvSpPr txBox="1"/>
          <p:nvPr/>
        </p:nvSpPr>
        <p:spPr>
          <a:xfrm>
            <a:off x="26923945" y="19660612"/>
            <a:ext cx="10952480" cy="3046988"/>
          </a:xfrm>
          <a:prstGeom prst="rect">
            <a:avLst/>
          </a:prstGeom>
          <a:noFill/>
        </p:spPr>
        <p:txBody>
          <a:bodyPr wrap="square" rtlCol="0">
            <a:spAutoFit/>
          </a:bodyPr>
          <a:lstStyle/>
          <a:p>
            <a:r>
              <a:rPr lang="en-US" sz="4800" dirty="0" smtClean="0"/>
              <a:t>MSI faculty will incorporate climate education and NASA data and visualization tools into their courses for pre-service teachers.</a:t>
            </a:r>
            <a:endParaRPr lang="en-US" sz="4800" dirty="0"/>
          </a:p>
        </p:txBody>
      </p:sp>
      <p:pic>
        <p:nvPicPr>
          <p:cNvPr id="3" name="Picture 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3331963" y="22238750"/>
            <a:ext cx="4267200" cy="5715000"/>
          </a:xfrm>
          <a:prstGeom prst="rect">
            <a:avLst/>
          </a:prstGeom>
          <a:ln>
            <a:solidFill>
              <a:schemeClr val="tx1"/>
            </a:solidFill>
          </a:ln>
        </p:spPr>
      </p:pic>
    </p:spTree>
    <p:extLst>
      <p:ext uri="{BB962C8B-B14F-4D97-AF65-F5344CB8AC3E}">
        <p14:creationId xmlns:p14="http://schemas.microsoft.com/office/powerpoint/2010/main" val="15718857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2881</TotalTime>
  <Words>624</Words>
  <Application>Microsoft Office PowerPoint</Application>
  <PresentationFormat>Custom</PresentationFormat>
  <Paragraphs>27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Owner</cp:lastModifiedBy>
  <cp:revision>16</cp:revision>
  <dcterms:created xsi:type="dcterms:W3CDTF">2012-11-26T19:17:43Z</dcterms:created>
  <dcterms:modified xsi:type="dcterms:W3CDTF">2012-11-28T21:15:05Z</dcterms:modified>
</cp:coreProperties>
</file>