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</p:sldIdLst>
  <p:sldSz cx="43891200" cy="32918400"/>
  <p:notesSz cx="9144000" cy="6858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04135E"/>
    <a:srgbClr val="02125E"/>
    <a:srgbClr val="000F5E"/>
    <a:srgbClr val="00095A"/>
    <a:srgbClr val="03135E"/>
    <a:srgbClr val="0A1D5E"/>
    <a:srgbClr val="15275E"/>
    <a:srgbClr val="1D1A5E"/>
    <a:srgbClr val="1A175E"/>
    <a:srgbClr val="1A1F5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napVertSplitter="1" vertBarState="minimized">
    <p:restoredLeft sz="13493" autoAdjust="0"/>
    <p:restoredTop sz="94660"/>
  </p:normalViewPr>
  <p:slideViewPr>
    <p:cSldViewPr snapToObjects="1">
      <p:cViewPr>
        <p:scale>
          <a:sx n="25" d="100"/>
          <a:sy n="25" d="100"/>
        </p:scale>
        <p:origin x="-1544" y="-88"/>
      </p:cViewPr>
      <p:guideLst>
        <p:guide orient="horz" pos="10656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8D48A-D2AC-A849-B973-0F9DBD5EB1CD}" type="datetimeFigureOut">
              <a:rPr lang="en-US" smtClean="0"/>
              <a:pPr/>
              <a:t>4/1/13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4133E-C78D-6E4E-A5C2-BC14F46696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0413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134600" y="685800"/>
            <a:ext cx="239268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00" dirty="0" smtClean="0">
                <a:solidFill>
                  <a:schemeClr val="bg1"/>
                </a:solidFill>
                <a:latin typeface="Times New Roman"/>
                <a:cs typeface="Times New Roman"/>
              </a:rPr>
              <a:t>Single-chain polymer </a:t>
            </a:r>
            <a:r>
              <a:rPr lang="en-US" sz="6900" dirty="0" err="1" smtClean="0">
                <a:solidFill>
                  <a:schemeClr val="bg1"/>
                </a:solidFill>
                <a:latin typeface="Times New Roman"/>
                <a:cs typeface="Times New Roman"/>
              </a:rPr>
              <a:t>nanoparticles</a:t>
            </a:r>
            <a:r>
              <a:rPr lang="en-US" sz="6900" dirty="0" smtClean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en-US" sz="6900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via </a:t>
            </a:r>
            <a:r>
              <a:rPr lang="en-US" sz="6900" dirty="0" smtClean="0">
                <a:solidFill>
                  <a:schemeClr val="bg1"/>
                </a:solidFill>
                <a:latin typeface="Times New Roman"/>
                <a:cs typeface="Times New Roman"/>
              </a:rPr>
              <a:t>reversible disulfide bridges</a:t>
            </a:r>
          </a:p>
        </p:txBody>
      </p:sp>
      <p:sp>
        <p:nvSpPr>
          <p:cNvPr id="7" name="Rectangle 6"/>
          <p:cNvSpPr/>
          <p:nvPr/>
        </p:nvSpPr>
        <p:spPr>
          <a:xfrm>
            <a:off x="1905000" y="4648200"/>
            <a:ext cx="9144000" cy="2346655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2115800" y="4724400"/>
            <a:ext cx="9144000" cy="234696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2783800" y="4724400"/>
            <a:ext cx="9144000" cy="234696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14325600"/>
            <a:ext cx="7581900" cy="54356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743200" y="5867400"/>
            <a:ext cx="758190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latin typeface="Times New Roman"/>
              </a:rPr>
              <a:t>Introduction:</a:t>
            </a:r>
          </a:p>
          <a:p>
            <a:pPr algn="just"/>
            <a:r>
              <a:rPr lang="en-US" sz="2800" dirty="0" smtClean="0">
                <a:latin typeface="Times New Roman"/>
              </a:rPr>
              <a:t>In analogy to nature, the fabrication of functional </a:t>
            </a:r>
            <a:r>
              <a:rPr lang="en-US" sz="2800" dirty="0" err="1" smtClean="0">
                <a:latin typeface="Times New Roman"/>
              </a:rPr>
              <a:t>nanodevices</a:t>
            </a:r>
            <a:r>
              <a:rPr lang="en-US" sz="2800" dirty="0" smtClean="0">
                <a:latin typeface="Times New Roman"/>
              </a:rPr>
              <a:t> from well-defined discrete </a:t>
            </a:r>
            <a:r>
              <a:rPr lang="en-US" sz="2800" dirty="0" err="1" smtClean="0">
                <a:latin typeface="Times New Roman"/>
              </a:rPr>
              <a:t>macromelecules</a:t>
            </a:r>
            <a:r>
              <a:rPr lang="en-US" sz="2800" dirty="0" smtClean="0">
                <a:latin typeface="Times New Roman"/>
              </a:rPr>
              <a:t> remains an important yet elusive research objective. Single-chain polymer </a:t>
            </a:r>
            <a:r>
              <a:rPr lang="en-US" sz="2800" dirty="0" err="1" smtClean="0">
                <a:latin typeface="Times New Roman"/>
              </a:rPr>
              <a:t>nanoparticles</a:t>
            </a:r>
            <a:r>
              <a:rPr lang="en-US" sz="2800" dirty="0" smtClean="0">
                <a:latin typeface="Times New Roman"/>
              </a:rPr>
              <a:t> (</a:t>
            </a:r>
            <a:r>
              <a:rPr lang="en-US" sz="2800" dirty="0" err="1" smtClean="0">
                <a:latin typeface="Times New Roman"/>
              </a:rPr>
              <a:t>SCNPs</a:t>
            </a:r>
            <a:r>
              <a:rPr lang="en-US" sz="2800" dirty="0" smtClean="0">
                <a:latin typeface="Times New Roman"/>
              </a:rPr>
              <a:t>) represent a significant step towards these ends. This technique is predicated on the concept that in sufficiently dilute polymer solutions (concentrations below the overlap concentration, </a:t>
            </a:r>
            <a:r>
              <a:rPr lang="en-US" sz="2800" i="1" dirty="0" err="1" smtClean="0">
                <a:latin typeface="Times New Roman"/>
              </a:rPr>
              <a:t>c</a:t>
            </a:r>
            <a:r>
              <a:rPr lang="en-US" sz="2800" dirty="0" smtClean="0">
                <a:latin typeface="Times New Roman"/>
              </a:rPr>
              <a:t>*), inter-chain interactions are minimized because the </a:t>
            </a:r>
            <a:r>
              <a:rPr lang="en-US" sz="2800" dirty="0" err="1" smtClean="0">
                <a:latin typeface="Times New Roman"/>
              </a:rPr>
              <a:t>dimenstions</a:t>
            </a:r>
            <a:r>
              <a:rPr lang="en-US" sz="2800" dirty="0" smtClean="0">
                <a:latin typeface="Times New Roman"/>
              </a:rPr>
              <a:t> of individual chains are smaller than the average distance between the chains. Thus, triggering a cross-linking reaction under these conditions will result in </a:t>
            </a:r>
            <a:r>
              <a:rPr lang="en-US" sz="2800" dirty="0" err="1" smtClean="0">
                <a:latin typeface="Times New Roman"/>
              </a:rPr>
              <a:t>intrachain</a:t>
            </a:r>
            <a:r>
              <a:rPr lang="en-US" sz="2800" dirty="0" smtClean="0">
                <a:latin typeface="Times New Roman"/>
              </a:rPr>
              <a:t>, rather than </a:t>
            </a:r>
            <a:r>
              <a:rPr lang="en-US" sz="2800" dirty="0" err="1" smtClean="0">
                <a:latin typeface="Times New Roman"/>
              </a:rPr>
              <a:t>interchain</a:t>
            </a:r>
            <a:r>
              <a:rPr lang="en-US" sz="2800" dirty="0" smtClean="0">
                <a:latin typeface="Times New Roman"/>
              </a:rPr>
              <a:t> coupling, facilitating a change in conformation from an expanded coil to a collapsed globule or particle.</a:t>
            </a:r>
          </a:p>
          <a:p>
            <a:pPr algn="just"/>
            <a:endParaRPr lang="en-US" sz="28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72089" y="5867400"/>
            <a:ext cx="7044711" cy="769590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73000" y="17526000"/>
            <a:ext cx="8077200" cy="68549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93400" y="6553200"/>
            <a:ext cx="7625976" cy="73152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64800" y="16764000"/>
            <a:ext cx="8363677" cy="55118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3401235" y="14325600"/>
            <a:ext cx="648696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>
                <a:latin typeface="Times New Roman"/>
              </a:rPr>
              <a:t>After cross-linking, the various </a:t>
            </a:r>
            <a:r>
              <a:rPr lang="en-US" sz="2800" dirty="0" err="1" smtClean="0">
                <a:latin typeface="Times New Roman"/>
              </a:rPr>
              <a:t>SCNPs</a:t>
            </a:r>
            <a:r>
              <a:rPr lang="en-US" sz="2800" dirty="0" smtClean="0">
                <a:latin typeface="Times New Roman"/>
              </a:rPr>
              <a:t> were exposed to </a:t>
            </a:r>
            <a:r>
              <a:rPr lang="en-US" sz="2800" dirty="0" err="1" smtClean="0">
                <a:latin typeface="Times New Roman"/>
              </a:rPr>
              <a:t>dithiothreitol</a:t>
            </a:r>
            <a:r>
              <a:rPr lang="en-US" sz="2800" dirty="0" smtClean="0">
                <a:latin typeface="Times New Roman"/>
              </a:rPr>
              <a:t> (DTT) to reduce the disulfide bond, thereby expanding the collapsed particles back into a solvated globule.</a:t>
            </a:r>
            <a:endParaRPr lang="en-US" sz="2800" dirty="0">
              <a:latin typeface="Times New Roman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43200" y="22174200"/>
            <a:ext cx="75819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>
                <a:latin typeface="Times New Roman"/>
              </a:rPr>
              <a:t>The anhydride based polymer was then exposed to different </a:t>
            </a:r>
            <a:r>
              <a:rPr lang="en-US" sz="2800" dirty="0" err="1" smtClean="0">
                <a:latin typeface="Times New Roman"/>
              </a:rPr>
              <a:t>stoichiometric</a:t>
            </a:r>
            <a:r>
              <a:rPr lang="en-US" sz="2800" dirty="0" smtClean="0">
                <a:latin typeface="Times New Roman"/>
              </a:rPr>
              <a:t> amounts of </a:t>
            </a:r>
            <a:r>
              <a:rPr lang="en-US" sz="2800" dirty="0" err="1" smtClean="0">
                <a:latin typeface="Times New Roman"/>
              </a:rPr>
              <a:t>diamine</a:t>
            </a:r>
            <a:r>
              <a:rPr lang="en-US" sz="2800" dirty="0" smtClean="0">
                <a:latin typeface="Times New Roman"/>
              </a:rPr>
              <a:t> (4-aminophenyl disulfide) cross-linker in order to see how compact the coils could be collapsed.  Interestingly, it seems that 30% cross-linking is the limiting amount of cross-linker. This is most likely due to the fact that the polymer has become too compact to access the remaining internal anhydride moieties.</a:t>
            </a:r>
            <a:endParaRPr lang="en-US" sz="2800" dirty="0">
              <a:latin typeface="Times New Roman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3132500" y="25755600"/>
            <a:ext cx="7212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>
                <a:latin typeface="Times New Roman"/>
              </a:rPr>
              <a:t>At this point catalytic amounts of FeCl</a:t>
            </a:r>
            <a:r>
              <a:rPr lang="en-US" sz="2800" baseline="-25000" dirty="0" smtClean="0">
                <a:latin typeface="Times New Roman"/>
              </a:rPr>
              <a:t>3</a:t>
            </a:r>
            <a:r>
              <a:rPr lang="en-US" sz="2800" dirty="0" smtClean="0">
                <a:latin typeface="Times New Roman"/>
              </a:rPr>
              <a:t> was used as an oxidizing reagent to re-cross-link polymers back into </a:t>
            </a:r>
            <a:r>
              <a:rPr lang="en-US" sz="2800" dirty="0" err="1" smtClean="0">
                <a:latin typeface="Times New Roman"/>
              </a:rPr>
              <a:t>SCNPs</a:t>
            </a:r>
            <a:r>
              <a:rPr lang="en-US" sz="2800" dirty="0" smtClean="0">
                <a:latin typeface="Times New Roman"/>
              </a:rPr>
              <a:t> </a:t>
            </a:r>
            <a:endParaRPr lang="en-US" sz="2800" dirty="0">
              <a:latin typeface="Times New Roma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918400" y="4724400"/>
            <a:ext cx="9144000" cy="23466552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64500" y="6172200"/>
            <a:ext cx="7988300" cy="74930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424226" y="16154400"/>
            <a:ext cx="8028573" cy="460462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464500" y="21336000"/>
            <a:ext cx="8077200" cy="329476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23393400" y="14325600"/>
            <a:ext cx="7625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SEC plots in figure 3 demonstrates a full cycle of cross-linking, uncross-linking, and finally </a:t>
            </a:r>
            <a:r>
              <a:rPr lang="en-US" sz="2800" dirty="0" err="1" smtClean="0"/>
              <a:t>recross</a:t>
            </a:r>
            <a:r>
              <a:rPr lang="en-US" sz="2800" dirty="0" smtClean="0"/>
              <a:t>-linking again.</a:t>
            </a:r>
            <a:endParaRPr lang="en-US" sz="2800" dirty="0"/>
          </a:p>
        </p:txBody>
      </p:sp>
      <p:sp>
        <p:nvSpPr>
          <p:cNvPr id="30" name="TextBox 29"/>
          <p:cNvSpPr txBox="1"/>
          <p:nvPr/>
        </p:nvSpPr>
        <p:spPr>
          <a:xfrm>
            <a:off x="23393400" y="23774400"/>
            <a:ext cx="7625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representative sample of </a:t>
            </a:r>
            <a:r>
              <a:rPr lang="en-US" sz="2800" dirty="0" err="1" smtClean="0"/>
              <a:t>SCNPs</a:t>
            </a:r>
            <a:r>
              <a:rPr lang="en-US" sz="2800" dirty="0" smtClean="0"/>
              <a:t> was analyzed via TEM which agreed with the hydrodynamic radius value reported by </a:t>
            </a:r>
            <a:r>
              <a:rPr lang="en-US" sz="2800" dirty="0" err="1" smtClean="0"/>
              <a:t>viscometry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31" name="TextBox 30"/>
          <p:cNvSpPr txBox="1"/>
          <p:nvPr/>
        </p:nvSpPr>
        <p:spPr>
          <a:xfrm>
            <a:off x="33909000" y="14325600"/>
            <a:ext cx="7632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Upon </a:t>
            </a:r>
            <a:r>
              <a:rPr lang="en-US" sz="2800" dirty="0" err="1" smtClean="0"/>
              <a:t>recross</a:t>
            </a:r>
            <a:r>
              <a:rPr lang="en-US" sz="2800" dirty="0" smtClean="0"/>
              <a:t>-linking, MALS showed the beginnings of self-assembled, reversibly cross-linked </a:t>
            </a:r>
            <a:r>
              <a:rPr lang="en-US" sz="2800" dirty="0" err="1" smtClean="0"/>
              <a:t>SCNPs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32" name="TextBox 31"/>
          <p:cNvSpPr txBox="1"/>
          <p:nvPr/>
        </p:nvSpPr>
        <p:spPr>
          <a:xfrm>
            <a:off x="33909000" y="25603200"/>
            <a:ext cx="75437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Representative 1H NMR and FT-IR spectra showing the successful incorporation of the external, reversible cross-linker.</a:t>
            </a:r>
            <a:endParaRPr lang="en-US" sz="2800" dirty="0"/>
          </a:p>
        </p:txBody>
      </p:sp>
      <p:sp>
        <p:nvSpPr>
          <p:cNvPr id="33" name="Rectangle 32"/>
          <p:cNvSpPr/>
          <p:nvPr/>
        </p:nvSpPr>
        <p:spPr>
          <a:xfrm>
            <a:off x="6400800" y="29184600"/>
            <a:ext cx="30822900" cy="29718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17678400" y="29260800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/>
                <a:cs typeface="Times New Roman"/>
              </a:rPr>
              <a:t>References:</a:t>
            </a:r>
            <a:endParaRPr lang="en-US" sz="4000" b="1" dirty="0">
              <a:latin typeface="Times New Roman"/>
              <a:cs typeface="Times New Roman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277100" y="29946600"/>
            <a:ext cx="12687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O. </a:t>
            </a:r>
            <a:r>
              <a:rPr lang="en-US" sz="2400" dirty="0" err="1" smtClean="0"/>
              <a:t>Altintas</a:t>
            </a:r>
            <a:r>
              <a:rPr lang="en-US" sz="2400" dirty="0" smtClean="0"/>
              <a:t>, E. </a:t>
            </a:r>
            <a:r>
              <a:rPr lang="en-US" sz="2400" dirty="0" err="1" smtClean="0"/>
              <a:t>Lejeune</a:t>
            </a:r>
            <a:r>
              <a:rPr lang="en-US" sz="2400" dirty="0" smtClean="0"/>
              <a:t>, P. </a:t>
            </a:r>
            <a:r>
              <a:rPr lang="en-US" sz="2400" dirty="0" err="1" smtClean="0"/>
              <a:t>Gerstel</a:t>
            </a:r>
            <a:r>
              <a:rPr lang="en-US" sz="2400" dirty="0" smtClean="0"/>
              <a:t> and C. </a:t>
            </a:r>
            <a:r>
              <a:rPr lang="en-US" sz="2400" dirty="0" err="1" smtClean="0"/>
              <a:t>Barner-Kowollik</a:t>
            </a:r>
            <a:r>
              <a:rPr lang="en-US" sz="2400" dirty="0" smtClean="0"/>
              <a:t>, </a:t>
            </a:r>
            <a:r>
              <a:rPr lang="en-US" sz="2400" dirty="0" err="1" smtClean="0"/>
              <a:t>Polym</a:t>
            </a:r>
            <a:r>
              <a:rPr lang="en-US" sz="2400" dirty="0" smtClean="0"/>
              <a:t>. Chem., 2012, 3, 640. </a:t>
            </a:r>
          </a:p>
          <a:p>
            <a:r>
              <a:rPr lang="en-US" sz="2400" dirty="0" smtClean="0"/>
              <a:t>T</a:t>
            </a:r>
            <a:r>
              <a:rPr lang="en-US" sz="2400" dirty="0" smtClean="0"/>
              <a:t>. </a:t>
            </a:r>
            <a:r>
              <a:rPr lang="en-US" sz="2400" dirty="0" err="1" smtClean="0"/>
              <a:t>Mes</a:t>
            </a:r>
            <a:r>
              <a:rPr lang="en-US" sz="2400" dirty="0" smtClean="0"/>
              <a:t>, R. van </a:t>
            </a:r>
            <a:r>
              <a:rPr lang="en-US" sz="2400" dirty="0" err="1" smtClean="0"/>
              <a:t>der</a:t>
            </a:r>
            <a:r>
              <a:rPr lang="en-US" sz="2400" dirty="0" smtClean="0"/>
              <a:t> </a:t>
            </a:r>
            <a:r>
              <a:rPr lang="en-US" sz="2400" dirty="0" err="1" smtClean="0"/>
              <a:t>Weegen</a:t>
            </a:r>
            <a:r>
              <a:rPr lang="en-US" sz="2400" dirty="0" smtClean="0"/>
              <a:t>, A. R. A. </a:t>
            </a:r>
            <a:r>
              <a:rPr lang="en-US" sz="2400" dirty="0" err="1" smtClean="0"/>
              <a:t>Palmans</a:t>
            </a:r>
            <a:r>
              <a:rPr lang="en-US" sz="2400" dirty="0" smtClean="0"/>
              <a:t> and E. W. Meijer</a:t>
            </a:r>
            <a:r>
              <a:rPr lang="en-US" sz="2400" dirty="0" smtClean="0"/>
              <a:t>, </a:t>
            </a:r>
            <a:r>
              <a:rPr lang="en-US" sz="2400" dirty="0" err="1" smtClean="0"/>
              <a:t>Angew</a:t>
            </a:r>
            <a:r>
              <a:rPr lang="en-US" sz="2400" dirty="0" smtClean="0"/>
              <a:t>. Chem., 2011, 123, 5191–</a:t>
            </a:r>
            <a:r>
              <a:rPr lang="en-US" sz="2400" dirty="0" smtClean="0"/>
              <a:t>5195.</a:t>
            </a:r>
          </a:p>
          <a:p>
            <a:r>
              <a:rPr lang="en-US" sz="2400" dirty="0" smtClean="0"/>
              <a:t>E</a:t>
            </a:r>
            <a:r>
              <a:rPr lang="en-US" sz="2400" dirty="0" smtClean="0"/>
              <a:t>. J. Foster, E. B. </a:t>
            </a:r>
            <a:r>
              <a:rPr lang="en-US" sz="2400" dirty="0" err="1" smtClean="0"/>
              <a:t>Berda</a:t>
            </a:r>
            <a:r>
              <a:rPr lang="en-US" sz="2400" dirty="0" smtClean="0"/>
              <a:t> and E. W. Meijer, J. </a:t>
            </a:r>
            <a:r>
              <a:rPr lang="en-US" sz="2400" dirty="0" err="1" smtClean="0"/>
              <a:t>Polym</a:t>
            </a:r>
            <a:r>
              <a:rPr lang="en-US" sz="2400" dirty="0" smtClean="0"/>
              <a:t>. Sci., Part A</a:t>
            </a:r>
            <a:r>
              <a:rPr lang="en-US" sz="2400" dirty="0" smtClean="0"/>
              <a:t>: </a:t>
            </a:r>
            <a:r>
              <a:rPr lang="en-US" sz="2400" dirty="0" err="1" smtClean="0"/>
              <a:t>Polym</a:t>
            </a:r>
            <a:r>
              <a:rPr lang="en-US" sz="2400" dirty="0" smtClean="0"/>
              <a:t>. Chem., 2011, 49, 118–126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E</a:t>
            </a:r>
            <a:r>
              <a:rPr lang="en-US" sz="2400" dirty="0" smtClean="0"/>
              <a:t>. B. </a:t>
            </a:r>
            <a:r>
              <a:rPr lang="en-US" sz="2400" dirty="0" err="1" smtClean="0"/>
              <a:t>Berda</a:t>
            </a:r>
            <a:r>
              <a:rPr lang="en-US" sz="2400" dirty="0" smtClean="0"/>
              <a:t>, E. J. Foster and E. W. Meijer, Macromolecules, 2010, 43,1430–1437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 </a:t>
            </a:r>
          </a:p>
          <a:p>
            <a:endParaRPr lang="en-US" sz="2400" dirty="0" smtClean="0"/>
          </a:p>
          <a:p>
            <a:endParaRPr lang="en-US" sz="2400" dirty="0"/>
          </a:p>
        </p:txBody>
      </p:sp>
      <p:sp>
        <p:nvSpPr>
          <p:cNvPr id="36" name="TextBox 35"/>
          <p:cNvSpPr txBox="1"/>
          <p:nvPr/>
        </p:nvSpPr>
        <p:spPr>
          <a:xfrm>
            <a:off x="23539824" y="29912608"/>
            <a:ext cx="12731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E. </a:t>
            </a:r>
            <a:r>
              <a:rPr lang="en-US" sz="2400" dirty="0" err="1" smtClean="0"/>
              <a:t>Harth</a:t>
            </a:r>
            <a:r>
              <a:rPr lang="en-US" sz="2400" dirty="0" smtClean="0"/>
              <a:t>, B. V. Horn, V. Y. Lee, D. S. </a:t>
            </a:r>
            <a:r>
              <a:rPr lang="en-US" sz="2400" dirty="0" err="1" smtClean="0"/>
              <a:t>Germack</a:t>
            </a:r>
            <a:r>
              <a:rPr lang="en-US" sz="2400" dirty="0" smtClean="0"/>
              <a:t>, C. P. </a:t>
            </a:r>
            <a:r>
              <a:rPr lang="en-US" sz="2400" dirty="0" err="1" smtClean="0"/>
              <a:t>Gonzales,R</a:t>
            </a:r>
            <a:r>
              <a:rPr lang="en-US" sz="2400" dirty="0" smtClean="0"/>
              <a:t>. D. Miller and C. J. Hawker, J. Am. Chem. Soc., 2002, 124,8653–8660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O</a:t>
            </a:r>
            <a:r>
              <a:rPr lang="en-US" sz="2400" dirty="0" smtClean="0"/>
              <a:t>. </a:t>
            </a:r>
            <a:r>
              <a:rPr lang="en-US" sz="2400" dirty="0" err="1" smtClean="0"/>
              <a:t>Altintas</a:t>
            </a:r>
            <a:r>
              <a:rPr lang="en-US" sz="2400" dirty="0" smtClean="0"/>
              <a:t> and C. </a:t>
            </a:r>
            <a:r>
              <a:rPr lang="en-US" sz="2400" dirty="0" err="1" smtClean="0"/>
              <a:t>Barner-Kowollik</a:t>
            </a:r>
            <a:r>
              <a:rPr lang="en-US" sz="2400" dirty="0" smtClean="0"/>
              <a:t>, </a:t>
            </a:r>
            <a:r>
              <a:rPr lang="en-US" sz="2400" dirty="0" err="1" smtClean="0"/>
              <a:t>Macromol</a:t>
            </a:r>
            <a:r>
              <a:rPr lang="en-US" sz="2400" dirty="0" smtClean="0"/>
              <a:t>. Rapid Commun.,2012, 33, 958–971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J</a:t>
            </a:r>
            <a:r>
              <a:rPr lang="en-US" sz="2400" dirty="0" smtClean="0"/>
              <a:t>.-H. </a:t>
            </a:r>
            <a:r>
              <a:rPr lang="en-US" sz="2400" dirty="0" err="1" smtClean="0"/>
              <a:t>Ryu</a:t>
            </a:r>
            <a:r>
              <a:rPr lang="en-US" sz="2400" dirty="0" smtClean="0"/>
              <a:t>, S. </a:t>
            </a:r>
            <a:r>
              <a:rPr lang="en-US" sz="2400" dirty="0" err="1" smtClean="0"/>
              <a:t>Jiwpanich</a:t>
            </a:r>
            <a:r>
              <a:rPr lang="en-US" sz="2400" dirty="0" smtClean="0"/>
              <a:t>, R. </a:t>
            </a:r>
            <a:r>
              <a:rPr lang="en-US" sz="2400" dirty="0" err="1" smtClean="0"/>
              <a:t>Chacko</a:t>
            </a:r>
            <a:r>
              <a:rPr lang="en-US" sz="2400" dirty="0" smtClean="0"/>
              <a:t>, S. </a:t>
            </a:r>
            <a:r>
              <a:rPr lang="en-US" sz="2400" dirty="0" err="1" smtClean="0"/>
              <a:t>Bickerton</a:t>
            </a:r>
            <a:r>
              <a:rPr lang="en-US" sz="2400" dirty="0" smtClean="0"/>
              <a:t> </a:t>
            </a:r>
            <a:r>
              <a:rPr lang="en-US" sz="2400" dirty="0" smtClean="0"/>
              <a:t>and S</a:t>
            </a:r>
            <a:r>
              <a:rPr lang="en-US" sz="2400" dirty="0" smtClean="0"/>
              <a:t>. </a:t>
            </a:r>
            <a:r>
              <a:rPr lang="en-US" sz="2400" dirty="0" err="1" smtClean="0"/>
              <a:t>Thayumanavan</a:t>
            </a:r>
            <a:r>
              <a:rPr lang="en-US" sz="2400" dirty="0" smtClean="0"/>
              <a:t>, J. Am. Chem. Soc., 2010, 132, 8246–8247.</a:t>
            </a:r>
            <a:endParaRPr lang="en-US" sz="2400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1000" y="381000"/>
            <a:ext cx="8915400" cy="143415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95400" y="28879047"/>
            <a:ext cx="3276600" cy="320115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871400" y="29727836"/>
            <a:ext cx="5250679" cy="1285564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2438923" y="2819400"/>
            <a:ext cx="19412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chemeClr val="bg1"/>
                </a:solidFill>
                <a:latin typeface="Times New Roman"/>
                <a:cs typeface="Times New Roman"/>
              </a:rPr>
              <a:t>Bryan T. Tuten, </a:t>
            </a:r>
            <a:r>
              <a:rPr lang="en-US" sz="5400" dirty="0" err="1" smtClean="0">
                <a:solidFill>
                  <a:schemeClr val="bg1"/>
                </a:solidFill>
                <a:latin typeface="Times New Roman"/>
                <a:cs typeface="Times New Roman"/>
              </a:rPr>
              <a:t>Danming</a:t>
            </a:r>
            <a:r>
              <a:rPr lang="en-US" sz="5400" dirty="0" smtClean="0">
                <a:solidFill>
                  <a:schemeClr val="bg1"/>
                </a:solidFill>
                <a:latin typeface="Times New Roman"/>
                <a:cs typeface="Times New Roman"/>
              </a:rPr>
              <a:t> Chao, Christopher K. Lyon, Erik B. </a:t>
            </a:r>
            <a:r>
              <a:rPr lang="en-US" sz="5400" dirty="0" err="1" smtClean="0">
                <a:solidFill>
                  <a:schemeClr val="bg1"/>
                </a:solidFill>
                <a:latin typeface="Times New Roman"/>
                <a:cs typeface="Times New Roman"/>
              </a:rPr>
              <a:t>Berda</a:t>
            </a:r>
            <a:endParaRPr lang="en-US" sz="54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14536</TotalTime>
  <Words>624</Words>
  <Application>Microsoft Macintosh PowerPoint</Application>
  <PresentationFormat>Custom</PresentationFormat>
  <Paragraphs>20</Paragraphs>
  <Slides>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University of New Hampshire Graduate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Bryan Tuten</dc:creator>
  <cp:lastModifiedBy>Bryan Tuten</cp:lastModifiedBy>
  <cp:revision>14</cp:revision>
  <dcterms:created xsi:type="dcterms:W3CDTF">2013-04-01T18:25:14Z</dcterms:created>
  <dcterms:modified xsi:type="dcterms:W3CDTF">2013-04-04T19:07:40Z</dcterms:modified>
</cp:coreProperties>
</file>