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0233600" cy="32918400"/>
  <p:notesSz cx="32099250" cy="39185850"/>
  <p:defaultTextStyle>
    <a:defPPr>
      <a:defRPr lang="en-US"/>
    </a:defPPr>
    <a:lvl1pPr marL="0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1pPr>
    <a:lvl2pPr marL="2090044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2pPr>
    <a:lvl3pPr marL="4180088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3pPr>
    <a:lvl4pPr marL="6270132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4pPr>
    <a:lvl5pPr marL="8360176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5pPr>
    <a:lvl6pPr marL="10450220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6pPr>
    <a:lvl7pPr marL="12540264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7pPr>
    <a:lvl8pPr marL="14630309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8pPr>
    <a:lvl9pPr marL="16720353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mc="http://schemas.openxmlformats.org/markup-compatibility/2006" xmlns:mv="urn:schemas-microsoft-com:mac:vml" xmlns:p14="http://schemas.microsoft.com/office/powerpoint/2010/main" xmlns="" val="0"/>
    </p:ext>
    <p:ext uri="{D31A062A-798A-4329-ABDD-BBA856620510}">
      <p14:defaultImageDpi xmlns:mc="http://schemas.openxmlformats.org/markup-compatibility/2006" xmlns:mv="urn:schemas-microsoft-com:mac:vml"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5" d="100"/>
          <a:sy n="25" d="100"/>
        </p:scale>
        <p:origin x="-1590" y="-162"/>
      </p:cViewPr>
      <p:guideLst>
        <p:guide orient="horz" pos="10368"/>
        <p:guide pos="12672"/>
        <p:guide pos="16752"/>
        <p:guide pos="854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13910097" cy="1959135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8182834" y="1"/>
            <a:ext cx="13908516" cy="1959135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r">
              <a:defRPr sz="1200"/>
            </a:lvl1pPr>
          </a:lstStyle>
          <a:p>
            <a:fld id="{7AD4CF7B-E4F4-48E4-8D5C-60A06CEC14F1}" type="datetimeFigureOut">
              <a:rPr lang="en-US" smtClean="0"/>
              <a:pPr/>
              <a:t>4/10/2013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69138" y="2938463"/>
            <a:ext cx="17960975" cy="14695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63" tIns="45382" rIns="90763" bIns="4538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3209293" y="18613358"/>
            <a:ext cx="25680664" cy="17633790"/>
          </a:xfrm>
          <a:prstGeom prst="rect">
            <a:avLst/>
          </a:prstGeom>
        </p:spPr>
        <p:txBody>
          <a:bodyPr vert="horz" lIns="90763" tIns="45382" rIns="90763" bIns="4538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37220426"/>
            <a:ext cx="13910097" cy="1959135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8182834" y="37220426"/>
            <a:ext cx="13908516" cy="1959135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r">
              <a:defRPr sz="1200"/>
            </a:lvl1pPr>
          </a:lstStyle>
          <a:p>
            <a:fld id="{10667DF2-2356-41CD-A911-3F831782AF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="" val="253397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67DF2-2356-41CD-A911-3F831782AFE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="" val="1907616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10226042"/>
            <a:ext cx="3419856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35040" y="18653760"/>
            <a:ext cx="2816352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900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80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270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360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450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5402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630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720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EA6F8-92F7-458A-907F-6A8D2EF6554B}" type="datetimeFigureOut">
              <a:rPr lang="en-US" smtClean="0"/>
              <a:pPr/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6021F-0B82-49F8-9088-8D118C54F60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EA6F8-92F7-458A-907F-6A8D2EF6554B}" type="datetimeFigureOut">
              <a:rPr lang="en-US" smtClean="0"/>
              <a:pPr/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6021F-0B82-49F8-9088-8D118C54F60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8177" y="21153122"/>
            <a:ext cx="34198560" cy="6537960"/>
          </a:xfrm>
        </p:spPr>
        <p:txBody>
          <a:bodyPr anchor="t"/>
          <a:lstStyle>
            <a:lvl1pPr algn="l">
              <a:defRPr sz="18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78177" y="13952225"/>
            <a:ext cx="34198560" cy="7200898"/>
          </a:xfrm>
        </p:spPr>
        <p:txBody>
          <a:bodyPr anchor="b"/>
          <a:lstStyle>
            <a:lvl1pPr marL="0" indent="0">
              <a:buNone/>
              <a:defRPr sz="9100">
                <a:solidFill>
                  <a:schemeClr val="tx1">
                    <a:tint val="75000"/>
                  </a:schemeClr>
                </a:solidFill>
              </a:defRPr>
            </a:lvl1pPr>
            <a:lvl2pPr marL="2090044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2pPr>
            <a:lvl3pPr marL="4180088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3pPr>
            <a:lvl4pPr marL="6270132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 marL="8360176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  <a:lvl6pPr marL="1045022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6pPr>
            <a:lvl7pPr marL="12540264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7pPr>
            <a:lvl8pPr marL="14630309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8pPr>
            <a:lvl9pPr marL="16720353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EA6F8-92F7-458A-907F-6A8D2EF6554B}" type="datetimeFigureOut">
              <a:rPr lang="en-US" smtClean="0"/>
              <a:pPr/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6021F-0B82-49F8-9088-8D118C54F60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49999" y="36865560"/>
            <a:ext cx="79328643" cy="104279702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849200" y="36865560"/>
            <a:ext cx="79328647" cy="104279702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EA6F8-92F7-458A-907F-6A8D2EF6554B}" type="datetimeFigureOut">
              <a:rPr lang="en-US" smtClean="0"/>
              <a:pPr/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6021F-0B82-49F8-9088-8D118C54F60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80" y="1318262"/>
            <a:ext cx="3621024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1680" y="7368542"/>
            <a:ext cx="17776827" cy="3070858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90044" indent="0">
              <a:buNone/>
              <a:defRPr sz="9100" b="1"/>
            </a:lvl2pPr>
            <a:lvl3pPr marL="4180088" indent="0">
              <a:buNone/>
              <a:defRPr sz="8200" b="1"/>
            </a:lvl3pPr>
            <a:lvl4pPr marL="6270132" indent="0">
              <a:buNone/>
              <a:defRPr sz="7300" b="1"/>
            </a:lvl4pPr>
            <a:lvl5pPr marL="8360176" indent="0">
              <a:buNone/>
              <a:defRPr sz="7300" b="1"/>
            </a:lvl5pPr>
            <a:lvl6pPr marL="10450220" indent="0">
              <a:buNone/>
              <a:defRPr sz="7300" b="1"/>
            </a:lvl6pPr>
            <a:lvl7pPr marL="12540264" indent="0">
              <a:buNone/>
              <a:defRPr sz="7300" b="1"/>
            </a:lvl7pPr>
            <a:lvl8pPr marL="14630309" indent="0">
              <a:buNone/>
              <a:defRPr sz="7300" b="1"/>
            </a:lvl8pPr>
            <a:lvl9pPr marL="16720353" indent="0">
              <a:buNone/>
              <a:defRPr sz="7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1680" y="10439400"/>
            <a:ext cx="17776827" cy="18966182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438112" y="7368542"/>
            <a:ext cx="17783810" cy="3070858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90044" indent="0">
              <a:buNone/>
              <a:defRPr sz="9100" b="1"/>
            </a:lvl2pPr>
            <a:lvl3pPr marL="4180088" indent="0">
              <a:buNone/>
              <a:defRPr sz="8200" b="1"/>
            </a:lvl3pPr>
            <a:lvl4pPr marL="6270132" indent="0">
              <a:buNone/>
              <a:defRPr sz="7300" b="1"/>
            </a:lvl4pPr>
            <a:lvl5pPr marL="8360176" indent="0">
              <a:buNone/>
              <a:defRPr sz="7300" b="1"/>
            </a:lvl5pPr>
            <a:lvl6pPr marL="10450220" indent="0">
              <a:buNone/>
              <a:defRPr sz="7300" b="1"/>
            </a:lvl6pPr>
            <a:lvl7pPr marL="12540264" indent="0">
              <a:buNone/>
              <a:defRPr sz="7300" b="1"/>
            </a:lvl7pPr>
            <a:lvl8pPr marL="14630309" indent="0">
              <a:buNone/>
              <a:defRPr sz="7300" b="1"/>
            </a:lvl8pPr>
            <a:lvl9pPr marL="16720353" indent="0">
              <a:buNone/>
              <a:defRPr sz="7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438112" y="10439400"/>
            <a:ext cx="17783810" cy="18966182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EA6F8-92F7-458A-907F-6A8D2EF6554B}" type="datetimeFigureOut">
              <a:rPr lang="en-US" smtClean="0"/>
              <a:pPr/>
              <a:t>4/10/2013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6021F-0B82-49F8-9088-8D118C54F60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EA6F8-92F7-458A-907F-6A8D2EF6554B}" type="datetimeFigureOut">
              <a:rPr lang="en-US" smtClean="0"/>
              <a:pPr/>
              <a:t>4/10/2013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6021F-0B82-49F8-9088-8D118C54F60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EA6F8-92F7-458A-907F-6A8D2EF6554B}" type="datetimeFigureOut">
              <a:rPr lang="en-US" smtClean="0"/>
              <a:pPr/>
              <a:t>4/10/2013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6021F-0B82-49F8-9088-8D118C54F60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82" y="1310640"/>
            <a:ext cx="13236577" cy="5577840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30220" y="1310643"/>
            <a:ext cx="22491700" cy="28094942"/>
          </a:xfrm>
        </p:spPr>
        <p:txBody>
          <a:bodyPr/>
          <a:lstStyle>
            <a:lvl1pPr>
              <a:defRPr sz="14600"/>
            </a:lvl1pPr>
            <a:lvl2pPr>
              <a:defRPr sz="12800"/>
            </a:lvl2pPr>
            <a:lvl3pPr>
              <a:defRPr sz="11000"/>
            </a:lvl3pPr>
            <a:lvl4pPr>
              <a:defRPr sz="9100"/>
            </a:lvl4pPr>
            <a:lvl5pPr>
              <a:defRPr sz="9100"/>
            </a:lvl5pPr>
            <a:lvl6pPr>
              <a:defRPr sz="9100"/>
            </a:lvl6pPr>
            <a:lvl7pPr>
              <a:defRPr sz="9100"/>
            </a:lvl7pPr>
            <a:lvl8pPr>
              <a:defRPr sz="9100"/>
            </a:lvl8pPr>
            <a:lvl9pPr>
              <a:defRPr sz="9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682" y="6888483"/>
            <a:ext cx="13236577" cy="22517102"/>
          </a:xfrm>
        </p:spPr>
        <p:txBody>
          <a:bodyPr/>
          <a:lstStyle>
            <a:lvl1pPr marL="0" indent="0">
              <a:buNone/>
              <a:defRPr sz="6400"/>
            </a:lvl1pPr>
            <a:lvl2pPr marL="2090044" indent="0">
              <a:buNone/>
              <a:defRPr sz="5500"/>
            </a:lvl2pPr>
            <a:lvl3pPr marL="4180088" indent="0">
              <a:buNone/>
              <a:defRPr sz="4600"/>
            </a:lvl3pPr>
            <a:lvl4pPr marL="6270132" indent="0">
              <a:buNone/>
              <a:defRPr sz="4100"/>
            </a:lvl4pPr>
            <a:lvl5pPr marL="8360176" indent="0">
              <a:buNone/>
              <a:defRPr sz="4100"/>
            </a:lvl5pPr>
            <a:lvl6pPr marL="10450220" indent="0">
              <a:buNone/>
              <a:defRPr sz="4100"/>
            </a:lvl6pPr>
            <a:lvl7pPr marL="12540264" indent="0">
              <a:buNone/>
              <a:defRPr sz="4100"/>
            </a:lvl7pPr>
            <a:lvl8pPr marL="14630309" indent="0">
              <a:buNone/>
              <a:defRPr sz="4100"/>
            </a:lvl8pPr>
            <a:lvl9pPr marL="16720353" indent="0">
              <a:buNone/>
              <a:defRPr sz="4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EA6F8-92F7-458A-907F-6A8D2EF6554B}" type="datetimeFigureOut">
              <a:rPr lang="en-US" smtClean="0"/>
              <a:pPr/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6021F-0B82-49F8-9088-8D118C54F60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6067" y="23042880"/>
            <a:ext cx="24140160" cy="2720342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886067" y="2941320"/>
            <a:ext cx="24140160" cy="19751040"/>
          </a:xfrm>
        </p:spPr>
        <p:txBody>
          <a:bodyPr/>
          <a:lstStyle>
            <a:lvl1pPr marL="0" indent="0">
              <a:buNone/>
              <a:defRPr sz="14600"/>
            </a:lvl1pPr>
            <a:lvl2pPr marL="2090044" indent="0">
              <a:buNone/>
              <a:defRPr sz="12800"/>
            </a:lvl2pPr>
            <a:lvl3pPr marL="4180088" indent="0">
              <a:buNone/>
              <a:defRPr sz="11000"/>
            </a:lvl3pPr>
            <a:lvl4pPr marL="6270132" indent="0">
              <a:buNone/>
              <a:defRPr sz="9100"/>
            </a:lvl4pPr>
            <a:lvl5pPr marL="8360176" indent="0">
              <a:buNone/>
              <a:defRPr sz="9100"/>
            </a:lvl5pPr>
            <a:lvl6pPr marL="10450220" indent="0">
              <a:buNone/>
              <a:defRPr sz="9100"/>
            </a:lvl6pPr>
            <a:lvl7pPr marL="12540264" indent="0">
              <a:buNone/>
              <a:defRPr sz="9100"/>
            </a:lvl7pPr>
            <a:lvl8pPr marL="14630309" indent="0">
              <a:buNone/>
              <a:defRPr sz="9100"/>
            </a:lvl8pPr>
            <a:lvl9pPr marL="16720353" indent="0">
              <a:buNone/>
              <a:defRPr sz="91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86067" y="25763222"/>
            <a:ext cx="24140160" cy="3863338"/>
          </a:xfrm>
        </p:spPr>
        <p:txBody>
          <a:bodyPr/>
          <a:lstStyle>
            <a:lvl1pPr marL="0" indent="0">
              <a:buNone/>
              <a:defRPr sz="6400"/>
            </a:lvl1pPr>
            <a:lvl2pPr marL="2090044" indent="0">
              <a:buNone/>
              <a:defRPr sz="5500"/>
            </a:lvl2pPr>
            <a:lvl3pPr marL="4180088" indent="0">
              <a:buNone/>
              <a:defRPr sz="4600"/>
            </a:lvl3pPr>
            <a:lvl4pPr marL="6270132" indent="0">
              <a:buNone/>
              <a:defRPr sz="4100"/>
            </a:lvl4pPr>
            <a:lvl5pPr marL="8360176" indent="0">
              <a:buNone/>
              <a:defRPr sz="4100"/>
            </a:lvl5pPr>
            <a:lvl6pPr marL="10450220" indent="0">
              <a:buNone/>
              <a:defRPr sz="4100"/>
            </a:lvl6pPr>
            <a:lvl7pPr marL="12540264" indent="0">
              <a:buNone/>
              <a:defRPr sz="4100"/>
            </a:lvl7pPr>
            <a:lvl8pPr marL="14630309" indent="0">
              <a:buNone/>
              <a:defRPr sz="4100"/>
            </a:lvl8pPr>
            <a:lvl9pPr marL="16720353" indent="0">
              <a:buNone/>
              <a:defRPr sz="4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EA6F8-92F7-458A-907F-6A8D2EF6554B}" type="datetimeFigureOut">
              <a:rPr lang="en-US" smtClean="0"/>
              <a:pPr/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6021F-0B82-49F8-9088-8D118C54F60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EA6F8-92F7-458A-907F-6A8D2EF6554B}" type="datetimeFigureOut">
              <a:rPr lang="en-US" smtClean="0"/>
              <a:pPr/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6021F-0B82-49F8-9088-8D118C54F60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8349379" y="6324600"/>
            <a:ext cx="39828470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49997" y="6324600"/>
            <a:ext cx="118828820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EA6F8-92F7-458A-907F-6A8D2EF6554B}" type="datetimeFigureOut">
              <a:rPr lang="en-US" smtClean="0"/>
              <a:pPr/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6021F-0B82-49F8-9088-8D118C54F60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1680" y="1318262"/>
            <a:ext cx="36210240" cy="5486400"/>
          </a:xfrm>
          <a:prstGeom prst="rect">
            <a:avLst/>
          </a:prstGeom>
        </p:spPr>
        <p:txBody>
          <a:bodyPr vert="horz" lIns="418009" tIns="209004" rIns="418009" bIns="20900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1680" y="7680963"/>
            <a:ext cx="36210240" cy="21724622"/>
          </a:xfrm>
          <a:prstGeom prst="rect">
            <a:avLst/>
          </a:prstGeom>
        </p:spPr>
        <p:txBody>
          <a:bodyPr vert="horz" lIns="418009" tIns="209004" rIns="418009" bIns="20900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11680" y="30510482"/>
            <a:ext cx="9387840" cy="1752600"/>
          </a:xfrm>
          <a:prstGeom prst="rect">
            <a:avLst/>
          </a:prstGeom>
        </p:spPr>
        <p:txBody>
          <a:bodyPr vert="horz" lIns="418009" tIns="209004" rIns="418009" bIns="209004" rtlCol="0" anchor="ctr"/>
          <a:lstStyle>
            <a:lvl1pPr algn="l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EA6F8-92F7-458A-907F-6A8D2EF6554B}" type="datetimeFigureOut">
              <a:rPr lang="en-US" smtClean="0"/>
              <a:pPr/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46480" y="30510482"/>
            <a:ext cx="12740640" cy="1752600"/>
          </a:xfrm>
          <a:prstGeom prst="rect">
            <a:avLst/>
          </a:prstGeom>
        </p:spPr>
        <p:txBody>
          <a:bodyPr vert="horz" lIns="418009" tIns="209004" rIns="418009" bIns="209004" rtlCol="0" anchor="ctr"/>
          <a:lstStyle>
            <a:lvl1pPr algn="ct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834080" y="30510482"/>
            <a:ext cx="9387840" cy="1752600"/>
          </a:xfrm>
          <a:prstGeom prst="rect">
            <a:avLst/>
          </a:prstGeom>
        </p:spPr>
        <p:txBody>
          <a:bodyPr vert="horz" lIns="418009" tIns="209004" rIns="418009" bIns="209004" rtlCol="0" anchor="ctr"/>
          <a:lstStyle>
            <a:lvl1pPr algn="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F6021F-0B82-49F8-9088-8D118C54F60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180088" rtl="0" eaLnBrk="1" latinLnBrk="0" hangingPunct="1">
        <a:spcBef>
          <a:spcPct val="0"/>
        </a:spcBef>
        <a:buNone/>
        <a:defRPr sz="20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67533" indent="-1567533" algn="l" defTabSz="4180088" rtl="0" eaLnBrk="1" latinLnBrk="0" hangingPunct="1">
        <a:spcBef>
          <a:spcPct val="20000"/>
        </a:spcBef>
        <a:buFont typeface="Arial" pitchFamily="34" charset="0"/>
        <a:buChar char="•"/>
        <a:defRPr sz="14600" kern="1200">
          <a:solidFill>
            <a:schemeClr val="tx1"/>
          </a:solidFill>
          <a:latin typeface="+mn-lt"/>
          <a:ea typeface="+mn-ea"/>
          <a:cs typeface="+mn-cs"/>
        </a:defRPr>
      </a:lvl1pPr>
      <a:lvl2pPr marL="3396322" indent="-1306278" algn="l" defTabSz="4180088" rtl="0" eaLnBrk="1" latinLnBrk="0" hangingPunct="1">
        <a:spcBef>
          <a:spcPct val="20000"/>
        </a:spcBef>
        <a:buFont typeface="Arial" pitchFamily="34" charset="0"/>
        <a:buChar char="–"/>
        <a:defRPr sz="12800" kern="1200">
          <a:solidFill>
            <a:schemeClr val="tx1"/>
          </a:solidFill>
          <a:latin typeface="+mn-lt"/>
          <a:ea typeface="+mn-ea"/>
          <a:cs typeface="+mn-cs"/>
        </a:defRPr>
      </a:lvl2pPr>
      <a:lvl3pPr marL="5225110" indent="-1045022" algn="l" defTabSz="4180088" rtl="0" eaLnBrk="1" latinLnBrk="0" hangingPunct="1">
        <a:spcBef>
          <a:spcPct val="20000"/>
        </a:spcBef>
        <a:buFont typeface="Arial" pitchFamily="34" charset="0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3pPr>
      <a:lvl4pPr marL="7315154" indent="-1045022" algn="l" defTabSz="4180088" rtl="0" eaLnBrk="1" latinLnBrk="0" hangingPunct="1">
        <a:spcBef>
          <a:spcPct val="20000"/>
        </a:spcBef>
        <a:buFont typeface="Arial" pitchFamily="34" charset="0"/>
        <a:buChar char="–"/>
        <a:defRPr sz="9100" kern="1200">
          <a:solidFill>
            <a:schemeClr val="tx1"/>
          </a:solidFill>
          <a:latin typeface="+mn-lt"/>
          <a:ea typeface="+mn-ea"/>
          <a:cs typeface="+mn-cs"/>
        </a:defRPr>
      </a:lvl4pPr>
      <a:lvl5pPr marL="9405198" indent="-1045022" algn="l" defTabSz="4180088" rtl="0" eaLnBrk="1" latinLnBrk="0" hangingPunct="1">
        <a:spcBef>
          <a:spcPct val="20000"/>
        </a:spcBef>
        <a:buFont typeface="Arial" pitchFamily="34" charset="0"/>
        <a:buChar char="»"/>
        <a:defRPr sz="9100" kern="1200">
          <a:solidFill>
            <a:schemeClr val="tx1"/>
          </a:solidFill>
          <a:latin typeface="+mn-lt"/>
          <a:ea typeface="+mn-ea"/>
          <a:cs typeface="+mn-cs"/>
        </a:defRPr>
      </a:lvl5pPr>
      <a:lvl6pPr marL="11495242" indent="-1045022" algn="l" defTabSz="4180088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6pPr>
      <a:lvl7pPr marL="13585287" indent="-1045022" algn="l" defTabSz="4180088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7pPr>
      <a:lvl8pPr marL="15675331" indent="-1045022" algn="l" defTabSz="4180088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8pPr>
      <a:lvl9pPr marL="17765375" indent="-1045022" algn="l" defTabSz="4180088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1pPr>
      <a:lvl2pPr marL="2090044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2pPr>
      <a:lvl3pPr marL="4180088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3pPr>
      <a:lvl4pPr marL="6270132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360176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450220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540264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630309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6720353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microsoft.com/office/2007/relationships/hdphoto" Target="../media/hdphoto1.wdp"/><Relationship Id="rId10" Type="http://schemas.openxmlformats.org/officeDocument/2006/relationships/image" Target="../media/image7.png"/><Relationship Id="rId4" Type="http://schemas.openxmlformats.org/officeDocument/2006/relationships/image" Target="../media/image2.jpe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U:\Desktop\abstract-dna_0025713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mc="http://schemas.openxmlformats.org/markup-compatibility/2006" xmlns:mv="urn:schemas-microsoft-com:mac:vml" xmlns:a14="http://schemas.microsoft.com/office/drawing/2010/main" xmlns="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233600" cy="32918400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U:\Desktop\Untitled-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199" y="28346400"/>
            <a:ext cx="4794209" cy="4038600"/>
          </a:xfrm>
          <a:prstGeom prst="rect">
            <a:avLst/>
          </a:prstGeom>
          <a:ln w="76200" cap="sq">
            <a:solidFill>
              <a:srgbClr val="FF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2518480"/>
            <a:ext cx="7250614" cy="788144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609600" y="678180"/>
            <a:ext cx="38986968" cy="31767780"/>
            <a:chOff x="914401" y="1066800"/>
            <a:chExt cx="38679504" cy="30911274"/>
          </a:xfrm>
        </p:grpSpPr>
        <p:grpSp>
          <p:nvGrpSpPr>
            <p:cNvPr id="9" name="Group 67"/>
            <p:cNvGrpSpPr>
              <a:grpSpLocks/>
            </p:cNvGrpSpPr>
            <p:nvPr/>
          </p:nvGrpSpPr>
          <p:grpSpPr bwMode="auto">
            <a:xfrm>
              <a:off x="914401" y="1066800"/>
              <a:ext cx="38328600" cy="3394458"/>
              <a:chOff x="914401" y="1066800"/>
              <a:chExt cx="38328600" cy="3394458"/>
            </a:xfrm>
          </p:grpSpPr>
          <p:sp>
            <p:nvSpPr>
              <p:cNvPr id="10" name="Rectangle 9"/>
              <p:cNvSpPr/>
              <p:nvPr/>
            </p:nvSpPr>
            <p:spPr bwMode="auto">
              <a:xfrm>
                <a:off x="914401" y="1066800"/>
                <a:ext cx="38328600" cy="3394458"/>
              </a:xfrm>
              <a:prstGeom prst="rect">
                <a:avLst/>
              </a:prstGeom>
              <a:gradFill>
                <a:gsLst>
                  <a:gs pos="0">
                    <a:srgbClr val="C00000"/>
                  </a:gs>
                  <a:gs pos="36000">
                    <a:srgbClr val="C00000">
                      <a:alpha val="86000"/>
                    </a:srgbClr>
                  </a:gs>
                  <a:gs pos="80000">
                    <a:schemeClr val="tx1"/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>
                <a:innerShdw blurRad="63500" dist="50800" dir="13500000">
                  <a:srgbClr val="8064A2">
                    <a:lumMod val="60000"/>
                    <a:lumOff val="40000"/>
                    <a:alpha val="50000"/>
                  </a:srgbClr>
                </a:innerShdw>
              </a:effec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 bwMode="auto">
              <a:xfrm>
                <a:off x="9372600" y="1329426"/>
                <a:ext cx="21488400" cy="2785374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</a:ln>
              <a:effectLst>
                <a:glow rad="228600">
                  <a:srgbClr val="8064A2">
                    <a:satMod val="175000"/>
                    <a:alpha val="40000"/>
                  </a:srgbClr>
                </a:glow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lIns="76197" tIns="38098" rIns="76197" bIns="38098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8800" b="1" kern="0" noProof="0" dirty="0" smtClean="0">
                    <a:solidFill>
                      <a:schemeClr val="bg1"/>
                    </a:solidFill>
                    <a:effectLst>
                      <a:glow rad="228600">
                        <a:schemeClr val="tx1">
                          <a:alpha val="40000"/>
                        </a:schemeClr>
                      </a:glow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Evaluating The </a:t>
                </a:r>
                <a:r>
                  <a:rPr lang="en-US" sz="8800" b="1" kern="0" noProof="0" dirty="0" err="1" smtClean="0">
                    <a:solidFill>
                      <a:schemeClr val="bg1"/>
                    </a:solidFill>
                    <a:effectLst>
                      <a:glow rad="228600">
                        <a:schemeClr val="tx1">
                          <a:alpha val="40000"/>
                        </a:schemeClr>
                      </a:glow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Modulatory</a:t>
                </a:r>
                <a:r>
                  <a:rPr lang="en-US" sz="8800" b="1" kern="0" noProof="0" dirty="0" smtClean="0">
                    <a:solidFill>
                      <a:schemeClr val="bg1"/>
                    </a:solidFill>
                    <a:effectLst>
                      <a:glow rad="228600">
                        <a:schemeClr val="tx1">
                          <a:alpha val="40000"/>
                        </a:schemeClr>
                      </a:glow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 Effects of Dietary Fatty Acids on PGE</a:t>
                </a:r>
                <a:r>
                  <a:rPr lang="en-US" sz="8800" b="1" kern="0" baseline="-25000" noProof="0" dirty="0" smtClean="0">
                    <a:solidFill>
                      <a:schemeClr val="bg1"/>
                    </a:solidFill>
                    <a:effectLst>
                      <a:glow rad="228600">
                        <a:schemeClr val="tx1">
                          <a:alpha val="40000"/>
                        </a:schemeClr>
                      </a:glow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2</a:t>
                </a:r>
                <a:endParaRPr kumimoji="0" lang="en-US" sz="8800" b="0" i="0" u="none" strike="noStrike" kern="0" cap="none" spc="0" normalizeH="0" baseline="-25000" noProof="0" dirty="0">
                  <a:ln>
                    <a:noFill/>
                  </a:ln>
                  <a:solidFill>
                    <a:schemeClr val="bg1"/>
                  </a:solidFill>
                  <a:effectLst>
                    <a:glow rad="228600">
                      <a:schemeClr val="tx1">
                        <a:alpha val="4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 bwMode="auto">
              <a:xfrm>
                <a:off x="31683220" y="1215091"/>
                <a:ext cx="7086600" cy="2874995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tIns="91440" bIns="91440">
                <a:spAutoFit/>
              </a:bodyPr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Dr. Anthony R. </a:t>
                </a:r>
                <a:r>
                  <a:rPr kumimoji="0" lang="en-US" sz="3600" b="1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Tagliaferro</a:t>
                </a:r>
                <a:endParaRPr kumimoji="0" lang="en-US" sz="36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Anne Ronan</a:t>
                </a:r>
                <a:endParaRPr kumimoji="0" lang="en-US" sz="36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  <a:p>
                <a:pPr lvl="0" algn="r" defTabSz="914400">
                  <a:defRPr/>
                </a:pPr>
                <a:r>
                  <a:rPr kumimoji="0" lang="en-US" sz="36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  </a:t>
                </a:r>
                <a:r>
                  <a:rPr kumimoji="0" lang="en-US" sz="3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  <a:r>
                  <a:rPr lang="en-US" sz="3600" b="1" kern="0" dirty="0" smtClean="0">
                    <a:solidFill>
                      <a:schemeClr val="bg1"/>
                    </a:solidFill>
                  </a:rPr>
                  <a:t>Department of Molecular, Cellular </a:t>
                </a:r>
              </a:p>
              <a:p>
                <a:pPr lvl="0" algn="r" defTabSz="914400">
                  <a:defRPr/>
                </a:pPr>
                <a:r>
                  <a:rPr lang="en-US" sz="3600" b="1" kern="0" dirty="0" smtClean="0">
                    <a:solidFill>
                      <a:schemeClr val="bg1"/>
                    </a:solidFill>
                  </a:rPr>
                  <a:t>and Biomedical Sciences</a:t>
                </a:r>
              </a:p>
              <a:p>
                <a:pPr lvl="0" algn="r" defTabSz="914400">
                  <a:defRPr/>
                </a:pPr>
                <a:r>
                  <a:rPr lang="en-US" sz="3600" b="1" kern="0" dirty="0" smtClean="0">
                    <a:solidFill>
                      <a:schemeClr val="bg1"/>
                    </a:solidFill>
                  </a:rPr>
                  <a:t>University of New Hampshire</a:t>
                </a:r>
                <a:endParaRPr lang="en-US" sz="3600" b="1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TextBox 34"/>
              <p:cNvSpPr txBox="1">
                <a:spLocks noChangeArrowheads="1"/>
              </p:cNvSpPr>
              <p:nvPr/>
            </p:nvSpPr>
            <p:spPr bwMode="auto">
              <a:xfrm>
                <a:off x="1367995" y="1511674"/>
                <a:ext cx="7315200" cy="24003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37160" tIns="91440" rIns="137160" bIns="9144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6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Calibri"/>
                  </a:rPr>
                  <a:t>Jenny Jing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6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Calibri"/>
                  </a:rPr>
                  <a:t>Department of </a:t>
                </a:r>
                <a:r>
                  <a:rPr kumimoji="0" lang="en-US" sz="3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Calibri"/>
                  </a:rPr>
                  <a:t>Molecular, Cellular </a:t>
                </a:r>
                <a:endParaRPr kumimoji="0" lang="en-US" sz="36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6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Calibri"/>
                  </a:rPr>
                  <a:t>and Biomedical Sciences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6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Calibri"/>
                  </a:rPr>
                  <a:t>University of New Hampshire</a:t>
                </a:r>
              </a:p>
            </p:txBody>
          </p:sp>
        </p:grpSp>
        <p:grpSp>
          <p:nvGrpSpPr>
            <p:cNvPr id="29" name="Group 66"/>
            <p:cNvGrpSpPr>
              <a:grpSpLocks/>
            </p:cNvGrpSpPr>
            <p:nvPr/>
          </p:nvGrpSpPr>
          <p:grpSpPr bwMode="auto">
            <a:xfrm>
              <a:off x="990000" y="4996514"/>
              <a:ext cx="9601200" cy="22829410"/>
              <a:chOff x="913799" y="4996514"/>
              <a:chExt cx="9601200" cy="22829410"/>
            </a:xfrm>
          </p:grpSpPr>
          <p:sp>
            <p:nvSpPr>
              <p:cNvPr id="31" name="Rectangle 3"/>
              <p:cNvSpPr>
                <a:spLocks noChangeArrowheads="1"/>
              </p:cNvSpPr>
              <p:nvPr/>
            </p:nvSpPr>
            <p:spPr bwMode="auto">
              <a:xfrm>
                <a:off x="913799" y="20796927"/>
                <a:ext cx="9601200" cy="7028997"/>
              </a:xfrm>
              <a:prstGeom prst="rect">
                <a:avLst/>
              </a:prstGeom>
              <a:gradFill flip="none" rotWithShape="1">
                <a:gsLst>
                  <a:gs pos="1000">
                    <a:srgbClr val="C00000"/>
                  </a:gs>
                  <a:gs pos="0">
                    <a:srgbClr val="C00000"/>
                  </a:gs>
                  <a:gs pos="0">
                    <a:srgbClr val="C00000"/>
                  </a:gs>
                  <a:gs pos="40000">
                    <a:srgbClr val="780000"/>
                  </a:gs>
                  <a:gs pos="100000">
                    <a:schemeClr val="tx1"/>
                  </a:gs>
                </a:gsLst>
                <a:lin ang="5400000" scaled="1"/>
                <a:tileRect/>
              </a:gradFill>
              <a:ln w="9525">
                <a:noFill/>
                <a:miter lim="800000"/>
                <a:headEnd/>
                <a:tailEnd/>
              </a:ln>
            </p:spPr>
            <p:txBody>
              <a:bodyPr lIns="137160" rIns="137160">
                <a:spAutoFit/>
              </a:bodyPr>
              <a:lstStyle/>
              <a:p>
                <a:r>
                  <a:rPr lang="en-US" sz="2800" b="1" u="sng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Prostaglandin E</a:t>
                </a:r>
                <a:r>
                  <a:rPr lang="en-US" sz="2800" b="1" u="sng" baseline="-25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</a:p>
              <a:p>
                <a:endParaRPr lang="en-US" sz="2800" u="sng" baseline="-25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The </a:t>
                </a:r>
                <a:r>
                  <a:rPr lang="en-US" sz="2600" dirty="0" err="1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eicosanoid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, prostaglandin E2 (PGE</a:t>
                </a:r>
                <a:r>
                  <a:rPr lang="en-US" sz="2600" baseline="-25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), is a chemical product of the macrophage = suspected to be an important signal of transduction for activating  a T-lymphocyte response toward allergy development and related airway disease such as asthma.  Production of PGE</a:t>
                </a:r>
                <a:r>
                  <a:rPr lang="en-US" sz="2600" baseline="-25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by macrophages requires omega 6 fatty acids, particularly </a:t>
                </a:r>
                <a:r>
                  <a:rPr lang="en-US" sz="2600" dirty="0" err="1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arachidonate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, for its synthesis, but more importantly, correlated to the level of omega 6 relative to omega 3 fatty acids in the diet. It has been generally assumed that all AA-derived </a:t>
                </a:r>
                <a:r>
                  <a:rPr lang="en-US" sz="2600" dirty="0" err="1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eicosanoids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are pro-inflammatory; however, it has been shown that prostaglandin E2 (PGE</a:t>
                </a:r>
                <a:r>
                  <a:rPr lang="en-US" sz="2600" baseline="-25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), a biosynthetic product of AA, has been shown in vitro to modify T-helper and B-lymphocytes to phenotypes associated with allergy development. Like n-6, n-3 fatty acids, </a:t>
                </a:r>
                <a:r>
                  <a:rPr lang="en-US" sz="2600" dirty="0" err="1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eicosapentaenoic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acid (EPA) and </a:t>
                </a:r>
                <a:r>
                  <a:rPr lang="en-US" sz="2600" dirty="0" err="1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docosahexaenoic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acid (DHA), also are incorporated into inflammatory cell phospholipids in a time- and dose-dependent manner</a:t>
                </a:r>
                <a:r>
                  <a:rPr lang="en-US" sz="2600" baseline="-25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. </a:t>
                </a:r>
              </a:p>
              <a:p>
                <a:endParaRPr lang="en-US" sz="2800" u="sng" baseline="-25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endParaRPr lang="en-US" sz="2800" baseline="-25000" dirty="0" smtClean="0">
                  <a:solidFill>
                    <a:schemeClr val="bg1"/>
                  </a:solidFill>
                </a:endParaRPr>
              </a:p>
              <a:p>
                <a:endParaRPr lang="en-US" sz="2800" baseline="-250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Rectangle 42"/>
              <p:cNvSpPr>
                <a:spLocks noChangeArrowheads="1"/>
              </p:cNvSpPr>
              <p:nvPr/>
            </p:nvSpPr>
            <p:spPr bwMode="auto">
              <a:xfrm>
                <a:off x="913799" y="4996514"/>
                <a:ext cx="9601200" cy="7157537"/>
              </a:xfrm>
              <a:prstGeom prst="rect">
                <a:avLst/>
              </a:prstGeom>
              <a:gradFill flip="none" rotWithShape="1">
                <a:gsLst>
                  <a:gs pos="0">
                    <a:srgbClr val="FF0000"/>
                  </a:gs>
                  <a:gs pos="34000">
                    <a:srgbClr val="C00000"/>
                  </a:gs>
                  <a:gs pos="100000">
                    <a:schemeClr val="tx1"/>
                  </a:gs>
                </a:gsLst>
                <a:lin ang="5400000" scaled="1"/>
                <a:tileRect/>
              </a:gradFill>
              <a:ln w="9525">
                <a:noFill/>
                <a:miter lim="800000"/>
                <a:headEnd/>
                <a:tailEnd/>
              </a:ln>
            </p:spPr>
            <p:txBody>
              <a:bodyPr lIns="137160" rIns="137160">
                <a:spAutoFit/>
              </a:bodyPr>
              <a:lstStyle/>
              <a:p>
                <a:r>
                  <a:rPr lang="en-US" sz="2800" b="1" u="sng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Background and Significance</a:t>
                </a:r>
              </a:p>
              <a:p>
                <a:endParaRPr lang="en-US" sz="2800" b="1" u="sng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Respiratory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allergy and related airway diseases, including asthma, have increased dramatically in the last thirty years in the 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U.S.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suggesting that the environment may have a causal role.  The typical American diet highly consists of processed food and grain-fed animal products and has been found to be imbalanced in the proportion of omega 6 and omega 3 fatty acids that can range from 10 to 20:1.  The fatty acid ratio considered optimum for health is &lt; 4:1 omega 6:omega 3 fatty acids.  There is a growing body of experimental evidence that suggests the alveolar macrophage is an important innate immune cell that not only serves as a first line of immune defense against foreign agents in respiration but also can functions as an antigen-presenting cell of allergens to T-helper lymphocytes, that in turn, activate an elaborate immune response involving other 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T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and B-lymphocytes toward development of allergy. </a:t>
                </a:r>
              </a:p>
            </p:txBody>
          </p:sp>
        </p:grpSp>
        <p:grpSp>
          <p:nvGrpSpPr>
            <p:cNvPr id="39" name="Group 61"/>
            <p:cNvGrpSpPr>
              <a:grpSpLocks/>
            </p:cNvGrpSpPr>
            <p:nvPr/>
          </p:nvGrpSpPr>
          <p:grpSpPr bwMode="auto">
            <a:xfrm>
              <a:off x="11044675" y="5105398"/>
              <a:ext cx="28549230" cy="26872676"/>
              <a:chOff x="11092236" y="5105398"/>
              <a:chExt cx="28549230" cy="26872676"/>
            </a:xfrm>
          </p:grpSpPr>
          <p:sp>
            <p:nvSpPr>
              <p:cNvPr id="60" name="Rectangle 59"/>
              <p:cNvSpPr/>
              <p:nvPr/>
            </p:nvSpPr>
            <p:spPr bwMode="auto">
              <a:xfrm>
                <a:off x="11092236" y="7220881"/>
                <a:ext cx="15087600" cy="9965162"/>
              </a:xfrm>
              <a:prstGeom prst="rect">
                <a:avLst/>
              </a:prstGeom>
              <a:gradFill flip="none" rotWithShape="1">
                <a:gsLst>
                  <a:gs pos="0">
                    <a:srgbClr val="FF0000"/>
                  </a:gs>
                  <a:gs pos="36666">
                    <a:srgbClr val="C80000"/>
                  </a:gs>
                  <a:gs pos="100000">
                    <a:schemeClr val="tx1"/>
                  </a:gs>
                </a:gsLst>
                <a:lin ang="5400000" scaled="1"/>
                <a:tileRect/>
              </a:gradFill>
            </p:spPr>
            <p:txBody>
              <a:bodyPr lIns="137160" rIns="137160"/>
              <a:lstStyle/>
              <a:p>
                <a:pPr>
                  <a:defRPr/>
                </a:pPr>
                <a:r>
                  <a:rPr lang="en-US" sz="2800" b="1" u="sng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Methods</a:t>
                </a:r>
              </a:p>
              <a:p>
                <a:pPr>
                  <a:defRPr/>
                </a:pPr>
                <a:endParaRPr lang="en-US" sz="2800" u="sng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defRPr/>
                </a:pPr>
                <a:r>
                  <a:rPr lang="en-US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• 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C57BL/6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male 28-day-old mice were assigned randomly to one of three respective milk fat diet conditions where the ratios between n-6:n-3 are: 1) Low [1:1], 2) Medium [6:1], 3) High [15:1].  </a:t>
                </a:r>
              </a:p>
              <a:p>
                <a:pPr>
                  <a:defRPr/>
                </a:pPr>
                <a:endParaRPr lang="en-US" sz="2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defRPr/>
                </a:pP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• The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animals were fed for 16 weeks. On weeks 12 and 13, the mice were sensitized to OVA (20 </a:t>
                </a:r>
                <a:r>
                  <a:rPr lang="en-US" sz="2600" dirty="0" err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ug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) adsorbed to 100 </a:t>
                </a:r>
                <a:r>
                  <a:rPr lang="en-US" sz="2600" dirty="0" err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ul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of Alum </a:t>
                </a:r>
                <a:r>
                  <a:rPr lang="en-US" sz="2600" dirty="0" err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Imject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[an aqueous solution of aluminum hydroxide (40mg/ml) and magnesium hydroxide (40 mg/ml)], by </a:t>
                </a:r>
                <a:r>
                  <a:rPr lang="en-US" sz="2600" dirty="0" err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intraperitoneal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injection.</a:t>
                </a:r>
              </a:p>
              <a:p>
                <a:pPr>
                  <a:defRPr/>
                </a:pPr>
                <a:endParaRPr lang="en-US" sz="2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defRPr/>
                </a:pP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• At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the end of week 16, animals from each diet group were euthanized by CO2 asphyxiation and alveolar macrophages were taken by </a:t>
                </a:r>
                <a:r>
                  <a:rPr lang="en-US" sz="2600" dirty="0" err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bronchoalveolar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lavage (BAL). </a:t>
                </a:r>
              </a:p>
              <a:p>
                <a:pPr>
                  <a:defRPr/>
                </a:pPr>
                <a:endParaRPr lang="en-US" sz="2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defRPr/>
                </a:pP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• Cells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were counted and seeded at three quarters of a million cells, incubated in growth media RPMI-1640 + FBS for 2 hours for adhesion. They were then stimulated with either LPS (1 </a:t>
                </a:r>
                <a:r>
                  <a:rPr lang="en-US" sz="2600" dirty="0" err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ug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/ml) or LPS + IC : </a:t>
                </a:r>
                <a:r>
                  <a:rPr lang="en-US" sz="2600" dirty="0" err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IgG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/OVA (4.8mg/mL:1ug) over 23 hours in 6 well plates.  </a:t>
                </a:r>
              </a:p>
              <a:p>
                <a:pPr>
                  <a:defRPr/>
                </a:pPr>
                <a:endParaRPr lang="en-US" sz="2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defRPr/>
                </a:pP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• After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23 hours, cells were centrifuged and supernatant frozen at -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80 C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for later assay of 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PGE</a:t>
                </a:r>
                <a:r>
                  <a:rPr lang="en-US" sz="2600" baseline="-25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.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Cells were scraped for RNA extraction (QIAGEN </a:t>
                </a:r>
                <a:r>
                  <a:rPr lang="en-US" sz="2600" dirty="0" err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RNeasy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600" dirty="0" err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Microkit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) and stored at -80o C for later microarray analysis. </a:t>
                </a:r>
              </a:p>
              <a:p>
                <a:pPr>
                  <a:defRPr/>
                </a:pPr>
                <a:endParaRPr lang="en-US" sz="2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defRPr/>
                </a:pP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• PGE</a:t>
                </a:r>
                <a:r>
                  <a:rPr lang="en-US" sz="2600" baseline="-25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2 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assay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done using a commercial kit (R&amp;D Systems, Inc). </a:t>
                </a:r>
              </a:p>
              <a:p>
                <a:pPr>
                  <a:defRPr/>
                </a:pPr>
                <a:endParaRPr lang="en-US" sz="2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defRPr/>
                </a:pP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• Statistical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analysis of diet treatment effects on 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PGE</a:t>
                </a:r>
                <a:r>
                  <a:rPr lang="en-US" sz="2600" baseline="-25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2 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was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analyzed using ANOVA GLM. Since there was considerable variability in 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PGE</a:t>
                </a:r>
                <a:r>
                  <a:rPr lang="en-US" sz="2600" baseline="-25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2 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within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the treatment groups, data was log transformed for statistical analysis.</a:t>
                </a:r>
              </a:p>
              <a:p>
                <a:pPr>
                  <a:defRPr/>
                </a:pPr>
                <a:endParaRPr lang="en-US" sz="2800" b="1" u="sng" dirty="0">
                  <a:solidFill>
                    <a:schemeClr val="bg1"/>
                  </a:solidFill>
                </a:endParaRPr>
              </a:p>
              <a:p>
                <a:pPr>
                  <a:defRPr/>
                </a:pPr>
                <a:endParaRPr lang="en-US" sz="2800" b="1" u="sng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6" name="Rectangle 4"/>
              <p:cNvSpPr>
                <a:spLocks noChangeArrowheads="1"/>
              </p:cNvSpPr>
              <p:nvPr/>
            </p:nvSpPr>
            <p:spPr bwMode="auto">
              <a:xfrm>
                <a:off x="11108402" y="5105398"/>
                <a:ext cx="15087600" cy="1677080"/>
              </a:xfrm>
              <a:prstGeom prst="rect">
                <a:avLst/>
              </a:prstGeom>
              <a:gradFill flip="none" rotWithShape="1">
                <a:gsLst>
                  <a:gs pos="92900">
                    <a:schemeClr val="tx1"/>
                  </a:gs>
                  <a:gs pos="2917">
                    <a:srgbClr val="FF0000"/>
                  </a:gs>
                  <a:gs pos="35000">
                    <a:srgbClr val="C00000"/>
                  </a:gs>
                </a:gsLst>
                <a:lin ang="5400000" scaled="1"/>
                <a:tileRect/>
              </a:gradFill>
              <a:ln w="9525">
                <a:noFill/>
                <a:miter lim="800000"/>
                <a:headEnd/>
                <a:tailEnd/>
              </a:ln>
            </p:spPr>
            <p:txBody>
              <a:bodyPr lIns="137160" rIns="137160">
                <a:spAutoFit/>
              </a:bodyPr>
              <a:lstStyle/>
              <a:p>
                <a:r>
                  <a:rPr lang="en-US" sz="2800" b="1" u="sng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Hypothesis</a:t>
                </a:r>
              </a:p>
              <a:p>
                <a:endParaRPr lang="en-US" sz="2600" b="1" u="sng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Alveolar macrophage of mice that consume a diet that is high in omega 6 relative to omega 3 fatty acid will produce more 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PGE2</a:t>
                </a:r>
                <a:endParaRPr lang="en-US" sz="2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 bwMode="auto">
              <a:xfrm>
                <a:off x="11092236" y="17675404"/>
                <a:ext cx="15179675" cy="11566706"/>
              </a:xfrm>
              <a:prstGeom prst="rect">
                <a:avLst/>
              </a:prstGeom>
              <a:gradFill flip="none" rotWithShape="1">
                <a:gsLst>
                  <a:gs pos="0">
                    <a:srgbClr val="FF0000"/>
                  </a:gs>
                  <a:gs pos="43000">
                    <a:srgbClr val="C00000"/>
                  </a:gs>
                  <a:gs pos="100000">
                    <a:schemeClr val="tx1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wrap="square" lIns="137160" tIns="9144" rIns="137160">
                <a:spAutoFit/>
              </a:bodyPr>
              <a:lstStyle/>
              <a:p>
                <a:pPr>
                  <a:defRPr/>
                </a:pPr>
                <a:r>
                  <a:rPr lang="en-US" sz="2800" b="1" u="sng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Results </a:t>
                </a:r>
              </a:p>
              <a:p>
                <a:pPr>
                  <a:defRPr/>
                </a:pPr>
                <a:endParaRPr lang="en-US" sz="2800" b="1" u="sng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r>
                  <a:rPr lang="en-US" sz="26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PGE</a:t>
                </a:r>
                <a:r>
                  <a:rPr lang="en-US" sz="2600" baseline="-250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2</a:t>
                </a:r>
                <a:r>
                  <a:rPr lang="en-US" sz="26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 production was significantly higher from macrophages of animals fed the 15:1 and 6:1 diets when combined as one group in comparison to the 1:1 treatment. P = 0.05</a:t>
                </a:r>
              </a:p>
              <a:p>
                <a:pPr>
                  <a:defRPr/>
                </a:pPr>
                <a:r>
                  <a:rPr lang="en-US" sz="26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In response to IC 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stimulation, </a:t>
                </a:r>
                <a:r>
                  <a:rPr lang="en-US" sz="26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PGE</a:t>
                </a:r>
                <a:r>
                  <a:rPr lang="en-US" sz="2600" baseline="-250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2</a:t>
                </a:r>
                <a:r>
                  <a:rPr lang="en-US" sz="26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 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production </a:t>
                </a:r>
                <a:r>
                  <a:rPr lang="en-US" sz="26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of macrophages from mice fed 1:1 diet increased in comparison to macrophages of animals fed 6:1 and 15:1 when combined as 1 group. P = 0.03</a:t>
                </a: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</p:txBody>
          </p:sp>
          <p:grpSp>
            <p:nvGrpSpPr>
              <p:cNvPr id="44" name="Group 57"/>
              <p:cNvGrpSpPr>
                <a:grpSpLocks/>
              </p:cNvGrpSpPr>
              <p:nvPr/>
            </p:nvGrpSpPr>
            <p:grpSpPr bwMode="auto">
              <a:xfrm>
                <a:off x="11243434" y="23614457"/>
                <a:ext cx="28398032" cy="8363617"/>
                <a:chOff x="11243434" y="23614457"/>
                <a:chExt cx="28398032" cy="8363617"/>
              </a:xfrm>
            </p:grpSpPr>
            <p:sp>
              <p:nvSpPr>
                <p:cNvPr id="46" name="Rectangle 8"/>
                <p:cNvSpPr>
                  <a:spLocks noChangeArrowheads="1"/>
                </p:cNvSpPr>
                <p:nvPr/>
              </p:nvSpPr>
              <p:spPr bwMode="auto">
                <a:xfrm>
                  <a:off x="26741242" y="23614457"/>
                  <a:ext cx="12900224" cy="8363617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FF0000"/>
                    </a:gs>
                    <a:gs pos="38000">
                      <a:srgbClr val="C00000"/>
                    </a:gs>
                    <a:gs pos="100000">
                      <a:schemeClr val="tx1"/>
                    </a:gs>
                  </a:gsLst>
                  <a:lin ang="5400000" scaled="1"/>
                  <a:tileRect/>
                </a:gradFill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137160" rIns="137160">
                  <a:spAutoFit/>
                </a:bodyPr>
                <a:lstStyle/>
                <a:p>
                  <a:r>
                    <a:rPr lang="en-US" sz="2800" b="1" u="sng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References</a:t>
                  </a:r>
                </a:p>
                <a:p>
                  <a:endParaRPr lang="en-US" sz="2800" b="1" u="sng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  <a:p>
                  <a:r>
                    <a:rPr lang="en-US" sz="2600" dirty="0" err="1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Simopoulos</a:t>
                  </a:r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 AP. The importance of the ratio of omega-6/omega-3 essential fatty acids.  Biomed </a:t>
                  </a:r>
                  <a:r>
                    <a:rPr lang="en-US" sz="2600" dirty="0" err="1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Pharmacother</a:t>
                  </a:r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 2002;56:326-79.</a:t>
                  </a:r>
                </a:p>
                <a:p>
                  <a:endPara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  <a:p>
                  <a:r>
                    <a:rPr lang="en-US" sz="2600" dirty="0" err="1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Snijdewint</a:t>
                  </a:r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 FGM, </a:t>
                  </a:r>
                  <a:r>
                    <a:rPr lang="en-US" sz="2600" dirty="0" err="1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Kalinski</a:t>
                  </a:r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 P, </a:t>
                  </a:r>
                  <a:r>
                    <a:rPr lang="en-US" sz="2600" dirty="0" err="1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Wierenga</a:t>
                  </a:r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 EA, </a:t>
                  </a:r>
                  <a:r>
                    <a:rPr lang="en-US" sz="2600" dirty="0" err="1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Bos</a:t>
                  </a:r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 JD, </a:t>
                  </a:r>
                  <a:r>
                    <a:rPr lang="en-US" sz="2600" dirty="0" err="1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Kapsenherg</a:t>
                  </a:r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 ML.  Prostaglandin E2 differentially modulates cytokine secretion profiles of human T-helper lymphocytes.  J Of Immunology 1993; 150:5321-5329.</a:t>
                  </a:r>
                </a:p>
                <a:p>
                  <a:endPara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  <a:p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Mito N, </a:t>
                  </a:r>
                  <a:r>
                    <a:rPr lang="en-US" sz="2600" dirty="0" err="1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Kitada</a:t>
                  </a:r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 C, </a:t>
                  </a:r>
                  <a:r>
                    <a:rPr lang="en-US" sz="2600" dirty="0" err="1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Hosoda</a:t>
                  </a:r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 T, Sato K.  Effect of diet-induced obesity on </a:t>
                  </a:r>
                  <a:r>
                    <a:rPr lang="en-US" sz="2600" dirty="0" err="1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ovalbumin</a:t>
                  </a:r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-specific immune response in a </a:t>
                  </a:r>
                  <a:r>
                    <a:rPr lang="en-US" sz="2600" dirty="0" err="1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murine</a:t>
                  </a:r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 asthma model.  Metabolism 2002; 51(10):1241-1246.</a:t>
                  </a:r>
                </a:p>
                <a:p>
                  <a:endPara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  <a:p>
                  <a:pPr marL="342900" marR="0" indent="-342900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2600" dirty="0" err="1" smtClean="0">
                      <a:solidFill>
                        <a:schemeClr val="bg1"/>
                      </a:solidFill>
                      <a:latin typeface="Arial" pitchFamily="34" charset="0"/>
                      <a:ea typeface="Times New Roman"/>
                      <a:cs typeface="Arial" pitchFamily="34" charset="0"/>
                    </a:rPr>
                    <a:t>Tantisira</a:t>
                  </a:r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ea typeface="Times New Roman"/>
                      <a:cs typeface="Arial" pitchFamily="34" charset="0"/>
                    </a:rPr>
                    <a:t> KG, Weiss ST.  Complex interactions in complex traits: Obesity and asthma. Thorax 2001; 56 (Supp 11): 1164-74.</a:t>
                  </a:r>
                </a:p>
                <a:p>
                  <a:pPr marL="342900" marR="0" indent="-342900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2600" dirty="0" smtClean="0">
                    <a:solidFill>
                      <a:schemeClr val="bg1"/>
                    </a:solidFill>
                    <a:latin typeface="Arial" pitchFamily="34" charset="0"/>
                    <a:ea typeface="Times New Roman"/>
                    <a:cs typeface="Arial" pitchFamily="34" charset="0"/>
                  </a:endParaRPr>
                </a:p>
                <a:p>
                  <a:pPr marL="342900" marR="0" indent="-342900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ea typeface="Times New Roman"/>
                      <a:cs typeface="Arial" pitchFamily="34" charset="0"/>
                    </a:rPr>
                    <a:t>CDC self-reported asthma prevalence among adults-United States 2000.  MMWR, 2001;50:682-686.</a:t>
                  </a:r>
                </a:p>
                <a:p>
                  <a:pPr marL="342900" marR="0" indent="-342900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2600" dirty="0" smtClean="0">
                    <a:solidFill>
                      <a:schemeClr val="bg1"/>
                    </a:solidFill>
                    <a:latin typeface="Arial" pitchFamily="34" charset="0"/>
                    <a:ea typeface="Times New Roman"/>
                    <a:cs typeface="Arial" pitchFamily="34" charset="0"/>
                  </a:endParaRPr>
                </a:p>
                <a:p>
                  <a:pPr marL="342900" marR="0" indent="-342900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2600" dirty="0" err="1" smtClean="0">
                      <a:solidFill>
                        <a:schemeClr val="bg1"/>
                      </a:solidFill>
                      <a:latin typeface="Arial" pitchFamily="34" charset="0"/>
                      <a:ea typeface="Times New Roman"/>
                      <a:cs typeface="Arial" pitchFamily="34" charset="0"/>
                    </a:rPr>
                    <a:t>Kerver</a:t>
                  </a:r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ea typeface="Times New Roman"/>
                      <a:cs typeface="Arial" pitchFamily="34" charset="0"/>
                    </a:rPr>
                    <a:t> J, Yang JE, Bianchi L, Sung WO.  Dietary patterns associated with risk factors for cardiovascular disease in healthy adults.  Am J </a:t>
                  </a:r>
                  <a:r>
                    <a:rPr lang="en-US" sz="2600" dirty="0" err="1" smtClean="0">
                      <a:solidFill>
                        <a:schemeClr val="bg1"/>
                      </a:solidFill>
                      <a:latin typeface="Arial" pitchFamily="34" charset="0"/>
                      <a:ea typeface="Times New Roman"/>
                      <a:cs typeface="Arial" pitchFamily="34" charset="0"/>
                    </a:rPr>
                    <a:t>Clin</a:t>
                  </a:r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ea typeface="Times New Roman"/>
                      <a:cs typeface="Arial" pitchFamily="34" charset="0"/>
                    </a:rPr>
                    <a:t> </a:t>
                  </a:r>
                  <a:r>
                    <a:rPr lang="en-US" sz="2600" dirty="0" err="1" smtClean="0">
                      <a:solidFill>
                        <a:schemeClr val="bg1"/>
                      </a:solidFill>
                      <a:latin typeface="Arial" pitchFamily="34" charset="0"/>
                      <a:ea typeface="Times New Roman"/>
                      <a:cs typeface="Arial" pitchFamily="34" charset="0"/>
                    </a:rPr>
                    <a:t>Nutr</a:t>
                  </a:r>
                  <a:r>
                    <a:rPr lang="en-US" sz="2600" dirty="0" smtClean="0">
                      <a:solidFill>
                        <a:schemeClr val="bg1"/>
                      </a:solidFill>
                      <a:latin typeface="Arial" pitchFamily="34" charset="0"/>
                      <a:ea typeface="Times New Roman"/>
                      <a:cs typeface="Arial" pitchFamily="34" charset="0"/>
                    </a:rPr>
                    <a:t> 2003;78:1103-10.</a:t>
                  </a:r>
                </a:p>
                <a:p>
                  <a:endParaRPr lang="en-US" sz="2000" dirty="0" smtClean="0"/>
                </a:p>
                <a:p>
                  <a:endParaRPr lang="en-US" sz="2000" b="1" u="sng" dirty="0" smtClean="0">
                    <a:solidFill>
                      <a:schemeClr val="bg1"/>
                    </a:solidFill>
                  </a:endParaRPr>
                </a:p>
                <a:p>
                  <a:endParaRPr lang="en-US" sz="2000" b="1" u="sng" dirty="0" smtClean="0">
                    <a:solidFill>
                      <a:schemeClr val="bg1"/>
                    </a:solidFill>
                  </a:endParaRPr>
                </a:p>
                <a:p>
                  <a:endParaRPr lang="en-US" sz="2000" b="1" u="sng" dirty="0" smtClean="0">
                    <a:solidFill>
                      <a:schemeClr val="bg1"/>
                    </a:solidFill>
                  </a:endParaRPr>
                </a:p>
                <a:p>
                  <a:endParaRPr lang="en-US" sz="2000" b="1" u="sng" dirty="0" smtClean="0">
                    <a:solidFill>
                      <a:schemeClr val="bg1"/>
                    </a:solidFill>
                  </a:endParaRPr>
                </a:p>
                <a:p>
                  <a:endParaRPr lang="en-US" sz="2000" b="1" u="sng" dirty="0" smtClean="0">
                    <a:solidFill>
                      <a:schemeClr val="bg1"/>
                    </a:solidFill>
                  </a:endParaRPr>
                </a:p>
                <a:p>
                  <a:endParaRPr lang="en-US" sz="2000" b="1" u="sng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47" name="TextBox 10"/>
                <p:cNvSpPr txBox="1">
                  <a:spLocks noChangeArrowheads="1"/>
                </p:cNvSpPr>
                <p:nvPr/>
              </p:nvSpPr>
              <p:spPr bwMode="auto">
                <a:xfrm>
                  <a:off x="11243434" y="29620246"/>
                  <a:ext cx="14817416" cy="2186193"/>
                </a:xfrm>
                <a:prstGeom prst="rect">
                  <a:avLst/>
                </a:prstGeom>
                <a:gradFill>
                  <a:gsLst>
                    <a:gs pos="0">
                      <a:srgbClr val="FF0000"/>
                    </a:gs>
                    <a:gs pos="39000">
                      <a:srgbClr val="C00000"/>
                    </a:gs>
                    <a:gs pos="100000">
                      <a:schemeClr val="tx1"/>
                    </a:gs>
                  </a:gsLst>
                  <a:lin ang="5400000" scaled="0"/>
                </a:gradFill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r>
                    <a:rPr lang="en-US" sz="2800" b="1" u="sng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Acknowledgements</a:t>
                  </a:r>
                </a:p>
                <a:p>
                  <a:endParaRPr lang="en-US" sz="28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  <a:p>
                  <a:r>
                    <a:rPr lang="en-US" sz="28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Funded </a:t>
                  </a:r>
                  <a:r>
                    <a:rPr lang="en-US" sz="2800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by the </a:t>
                  </a:r>
                  <a:r>
                    <a:rPr lang="en-US" sz="2800" dirty="0" err="1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T</a:t>
                  </a:r>
                  <a:r>
                    <a:rPr lang="en-US" sz="2800" b="1" dirty="0" err="1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he</a:t>
                  </a:r>
                  <a:r>
                    <a:rPr lang="en-US" sz="2800" b="1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 </a:t>
                  </a:r>
                  <a:r>
                    <a:rPr lang="en-US" sz="28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New Hampshire Agricultural Experiment Station.  </a:t>
                  </a:r>
                  <a:r>
                    <a:rPr lang="en-US" sz="2800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Additional funding provided by UNH: The Hamel Center for Undergraduate Research, </a:t>
                  </a:r>
                  <a:r>
                    <a:rPr lang="en-US" sz="28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The </a:t>
                  </a:r>
                  <a:r>
                    <a:rPr lang="en-US" sz="2800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Office of Faculty Development and Inclusive Excellence </a:t>
                  </a:r>
                  <a:r>
                    <a:rPr lang="en-US" sz="28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Initiatives </a:t>
                  </a:r>
                  <a:r>
                    <a:rPr lang="en-US" sz="2800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and the University Honors Program.</a:t>
                  </a:r>
                </a:p>
              </p:txBody>
            </p:sp>
          </p:grpSp>
        </p:grpSp>
        <p:grpSp>
          <p:nvGrpSpPr>
            <p:cNvPr id="71" name="Group 70"/>
            <p:cNvGrpSpPr/>
            <p:nvPr/>
          </p:nvGrpSpPr>
          <p:grpSpPr>
            <a:xfrm>
              <a:off x="26618082" y="5070662"/>
              <a:ext cx="12801000" cy="18202736"/>
              <a:chOff x="27611729" y="5070662"/>
              <a:chExt cx="12801000" cy="18202736"/>
            </a:xfrm>
          </p:grpSpPr>
          <p:sp>
            <p:nvSpPr>
              <p:cNvPr id="64" name="TextBox 63"/>
              <p:cNvSpPr txBox="1"/>
              <p:nvPr/>
            </p:nvSpPr>
            <p:spPr bwMode="auto">
              <a:xfrm>
                <a:off x="27687328" y="17312092"/>
                <a:ext cx="12725401" cy="5961306"/>
              </a:xfrm>
              <a:prstGeom prst="rect">
                <a:avLst/>
              </a:prstGeom>
              <a:gradFill flip="none" rotWithShape="1">
                <a:gsLst>
                  <a:gs pos="0">
                    <a:srgbClr val="FF0000"/>
                  </a:gs>
                  <a:gs pos="39000">
                    <a:srgbClr val="C00000"/>
                  </a:gs>
                  <a:gs pos="100000">
                    <a:schemeClr val="tx1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lIns="137160" rIns="137160">
                <a:spAutoFit/>
              </a:bodyPr>
              <a:lstStyle/>
              <a:p>
                <a:pPr>
                  <a:defRPr/>
                </a:pPr>
                <a:r>
                  <a:rPr lang="en-US" sz="2800" b="1" u="sng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Conclusions and </a:t>
                </a:r>
                <a:r>
                  <a:rPr lang="en-US" sz="2800" b="1" u="sng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Next Steps</a:t>
                </a:r>
                <a:endParaRPr lang="en-US" sz="2800" b="1" u="sng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defRPr/>
                </a:pPr>
                <a:endParaRPr lang="en-US" sz="2800" b="1" u="sng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defRPr/>
                </a:pP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Alveolar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macrophages of the animals that have been sensitized to OVA and fed the 6:1 or 15:1 diets were found to produce more </a:t>
                </a:r>
                <a:r>
                  <a:rPr lang="en-US" sz="26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PGE</a:t>
                </a:r>
                <a:r>
                  <a:rPr lang="en-US" sz="2600" baseline="-250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2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in comparison to the 1:1 diet. The response to IC stimulation was unexpected, but we speculate that the macrophages exposed to the 1:1, produced more </a:t>
                </a:r>
                <a:r>
                  <a:rPr lang="en-US" sz="26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PGE</a:t>
                </a:r>
                <a:r>
                  <a:rPr lang="en-US" sz="2600" baseline="-250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2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that may cause an up-regulation of IL-10, a cytokine that can neutralize inflammatory responses. </a:t>
                </a:r>
                <a:endParaRPr lang="en-US" sz="26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defRPr/>
                </a:pPr>
                <a:endParaRPr lang="en-US" sz="2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defRPr/>
                </a:pP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Current findings support further the hypothesis that </a:t>
                </a:r>
                <a:r>
                  <a:rPr lang="en-US" sz="26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PGE</a:t>
                </a:r>
                <a:r>
                  <a:rPr lang="en-US" sz="2600" baseline="-250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2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is an important signal for lymphocytes to modify them towards an antibody-related and away from inflammatory acquired 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immunity</a:t>
                </a:r>
              </a:p>
              <a:p>
                <a:pPr>
                  <a:defRPr/>
                </a:pP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.</a:t>
                </a:r>
                <a:endParaRPr lang="en-US" sz="2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defRPr/>
                </a:pPr>
                <a:r>
                  <a:rPr lang="en-US" sz="26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The next step is to investigate key regulatory genes associated with allergy and their association to </a:t>
                </a:r>
                <a:r>
                  <a:rPr lang="en-US" sz="26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PGE</a:t>
                </a:r>
                <a:r>
                  <a:rPr lang="en-US" sz="2600" baseline="-250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2</a:t>
                </a:r>
                <a:r>
                  <a:rPr lang="en-US" sz="2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using PCR microarray.</a:t>
                </a:r>
                <a:endParaRPr lang="en-US" sz="2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defRPr/>
                </a:pPr>
                <a:endParaRPr lang="en-US" sz="2800" b="1" u="sng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9" name="TextBox 68"/>
              <p:cNvSpPr txBox="1"/>
              <p:nvPr/>
            </p:nvSpPr>
            <p:spPr bwMode="auto">
              <a:xfrm>
                <a:off x="27611729" y="5070662"/>
                <a:ext cx="12725400" cy="6851050"/>
              </a:xfrm>
              <a:prstGeom prst="rect">
                <a:avLst/>
              </a:prstGeom>
              <a:gradFill flip="none" rotWithShape="1">
                <a:gsLst>
                  <a:gs pos="0">
                    <a:srgbClr val="FF0000"/>
                  </a:gs>
                  <a:gs pos="34593">
                    <a:srgbClr val="C70000"/>
                  </a:gs>
                  <a:gs pos="39000">
                    <a:srgbClr val="C00000"/>
                  </a:gs>
                  <a:gs pos="100000">
                    <a:schemeClr val="tx1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wrap="square" lIns="137160" rIns="137160">
                <a:spAutoFit/>
              </a:bodyPr>
              <a:lstStyle/>
              <a:p>
                <a:pPr>
                  <a:defRPr/>
                </a:pPr>
                <a:r>
                  <a:rPr lang="en-US" sz="2800" b="1" u="sng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Results – </a:t>
                </a:r>
                <a:r>
                  <a:rPr lang="en-US" sz="2800" b="1" u="sng" dirty="0" smtClean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Table Summary</a:t>
                </a:r>
              </a:p>
              <a:p>
                <a:pPr>
                  <a:defRPr/>
                </a:pPr>
                <a:endParaRPr lang="en-US" sz="2800" b="1" u="sng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r>
                  <a:rPr lang="en-US" sz="2800" dirty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PGE2 concentration of control and stimulated cells before and after log transformation is presented in Table </a:t>
                </a:r>
                <a:r>
                  <a:rPr lang="en-US" sz="2800" dirty="0" smtClean="0">
                    <a:solidFill>
                      <a:schemeClr val="bg1"/>
                    </a:solidFill>
                    <a:latin typeface="Arial" charset="0"/>
                    <a:cs typeface="Arial" charset="0"/>
                  </a:rPr>
                  <a:t>1</a:t>
                </a: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 smtClean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 smtClean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 smtClean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 smtClean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 smtClean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 smtClean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 smtClean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 smtClean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  <a:latin typeface="Arial" charset="0"/>
                  <a:cs typeface="Arial" charset="0"/>
                </a:endParaRPr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11430000" y="20421600"/>
            <a:ext cx="14050469" cy="7815297"/>
            <a:chOff x="11277600" y="23012400"/>
            <a:chExt cx="14050469" cy="7815297"/>
          </a:xfrm>
        </p:grpSpPr>
        <p:pic>
          <p:nvPicPr>
            <p:cNvPr id="76" name="Picture 75"/>
            <p:cNvPicPr/>
            <p:nvPr/>
          </p:nvPicPr>
          <p:blipFill rotWithShape="1">
            <a:blip r:embed="rId8" cstate="print">
              <a:extLst>
                <a:ext uri="{28A0092B-C50C-407E-A947-70E740481C1C}">
                  <a14:useLocalDpi xmlns:mc="http://schemas.openxmlformats.org/markup-compatibility/2006" xmlns:mv="urn:schemas-microsoft-com:mac:vml" xmlns:a14="http://schemas.microsoft.com/office/drawing/2010/main" xmlns="" val="0"/>
                </a:ext>
              </a:extLst>
            </a:blip>
            <a:srcRect l="5110" t="6281" r="6083" b="1691"/>
            <a:stretch/>
          </p:blipFill>
          <p:spPr bwMode="auto">
            <a:xfrm>
              <a:off x="11277600" y="23012400"/>
              <a:ext cx="6586478" cy="7739097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mc="http://schemas.openxmlformats.org/markup-compatibility/2006" xmlns:mv="urn:schemas-microsoft-com:mac:vml" xmlns:a14="http://schemas.microsoft.com/office/drawing/2010/main" xmlns=""/>
              </a:ext>
            </a:extLst>
          </p:spPr>
        </p:pic>
        <p:pic>
          <p:nvPicPr>
            <p:cNvPr id="77" name="Picture 76"/>
            <p:cNvPicPr/>
            <p:nvPr/>
          </p:nvPicPr>
          <p:blipFill rotWithShape="1">
            <a:blip r:embed="rId9" cstate="print">
              <a:extLst>
                <a:ext uri="{28A0092B-C50C-407E-A947-70E740481C1C}">
                  <a14:useLocalDpi xmlns:mc="http://schemas.openxmlformats.org/markup-compatibility/2006" xmlns:mv="urn:schemas-microsoft-com:mac:vml" xmlns:a14="http://schemas.microsoft.com/office/drawing/2010/main" xmlns="" val="0"/>
                </a:ext>
              </a:extLst>
            </a:blip>
            <a:srcRect l="4304" t="2921" r="4051" b="4380"/>
            <a:stretch/>
          </p:blipFill>
          <p:spPr bwMode="auto">
            <a:xfrm>
              <a:off x="18745200" y="23088600"/>
              <a:ext cx="6582869" cy="7739097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mc="http://schemas.openxmlformats.org/markup-compatibility/2006" xmlns:mv="urn:schemas-microsoft-com:mac:vml" xmlns:a14="http://schemas.microsoft.com/office/drawing/2010/main" xmlns=""/>
              </a:ext>
            </a:extLst>
          </p:spPr>
        </p:pic>
      </p:grpSp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279600" y="6934200"/>
            <a:ext cx="11173138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7965400" y="12268200"/>
            <a:ext cx="4645152" cy="4645152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33" name="Picture 32"/>
          <p:cNvPicPr/>
          <p:nvPr/>
        </p:nvPicPr>
        <p:blipFill>
          <a:blip r:embed="rId12" cstate="print">
            <a:extLst>
              <a:ext uri="{28A0092B-C50C-407E-A947-70E740481C1C}">
                <a14:useLocalDpi xmlns:mv="urn:schemas-microsoft-com:mac:vml"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14="http://schemas.microsoft.com/office/drawing/2010/main" xmlns:lc="http://schemas.openxmlformats.org/drawingml/2006/lockedCanvas" val="0"/>
              </a:ext>
            </a:extLst>
          </a:blip>
          <a:srcRect l="3030" t="4412" r="3030" b="5882"/>
          <a:stretch>
            <a:fillRect/>
          </a:stretch>
        </p:blipFill>
        <p:spPr bwMode="auto">
          <a:xfrm>
            <a:off x="33604200" y="12268200"/>
            <a:ext cx="4645152" cy="46482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1067</Words>
  <Application>Microsoft Office PowerPoint</Application>
  <PresentationFormat>Custom</PresentationFormat>
  <Paragraphs>97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colsa-co</dc:creator>
  <cp:lastModifiedBy>Michael Routhier</cp:lastModifiedBy>
  <cp:revision>30</cp:revision>
  <dcterms:created xsi:type="dcterms:W3CDTF">2013-04-10T20:10:17Z</dcterms:created>
  <dcterms:modified xsi:type="dcterms:W3CDTF">2013-04-10T22:21:48Z</dcterms:modified>
</cp:coreProperties>
</file>