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62" r:id="rId2"/>
  </p:sldIdLst>
  <p:sldSz cx="38404800" cy="31089600"/>
  <p:notesSz cx="9309100" cy="6954838"/>
  <p:defaultTextStyle>
    <a:defPPr>
      <a:defRPr lang="en-US"/>
    </a:defPPr>
    <a:lvl1pPr algn="l" defTabSz="3970338" rtl="0" fontAlgn="base">
      <a:spcBef>
        <a:spcPct val="0"/>
      </a:spcBef>
      <a:spcAft>
        <a:spcPct val="0"/>
      </a:spcAft>
      <a:defRPr sz="7900" kern="1200">
        <a:solidFill>
          <a:schemeClr val="tx1"/>
        </a:solidFill>
        <a:latin typeface="Arial" charset="0"/>
        <a:ea typeface="+mn-ea"/>
        <a:cs typeface="+mn-cs"/>
      </a:defRPr>
    </a:lvl1pPr>
    <a:lvl2pPr marL="1984375" indent="-1527175" algn="l" defTabSz="3970338" rtl="0" fontAlgn="base">
      <a:spcBef>
        <a:spcPct val="0"/>
      </a:spcBef>
      <a:spcAft>
        <a:spcPct val="0"/>
      </a:spcAft>
      <a:defRPr sz="7900" kern="1200">
        <a:solidFill>
          <a:schemeClr val="tx1"/>
        </a:solidFill>
        <a:latin typeface="Arial" charset="0"/>
        <a:ea typeface="+mn-ea"/>
        <a:cs typeface="+mn-cs"/>
      </a:defRPr>
    </a:lvl2pPr>
    <a:lvl3pPr marL="3970338" indent="-3055938" algn="l" defTabSz="3970338" rtl="0" fontAlgn="base">
      <a:spcBef>
        <a:spcPct val="0"/>
      </a:spcBef>
      <a:spcAft>
        <a:spcPct val="0"/>
      </a:spcAft>
      <a:defRPr sz="7900" kern="1200">
        <a:solidFill>
          <a:schemeClr val="tx1"/>
        </a:solidFill>
        <a:latin typeface="Arial" charset="0"/>
        <a:ea typeface="+mn-ea"/>
        <a:cs typeface="+mn-cs"/>
      </a:defRPr>
    </a:lvl3pPr>
    <a:lvl4pPr marL="5956300" indent="-4584700" algn="l" defTabSz="3970338" rtl="0" fontAlgn="base">
      <a:spcBef>
        <a:spcPct val="0"/>
      </a:spcBef>
      <a:spcAft>
        <a:spcPct val="0"/>
      </a:spcAft>
      <a:defRPr sz="7900" kern="1200">
        <a:solidFill>
          <a:schemeClr val="tx1"/>
        </a:solidFill>
        <a:latin typeface="Arial" charset="0"/>
        <a:ea typeface="+mn-ea"/>
        <a:cs typeface="+mn-cs"/>
      </a:defRPr>
    </a:lvl4pPr>
    <a:lvl5pPr marL="7940675" indent="-6111875" algn="l" defTabSz="3970338" rtl="0" fontAlgn="base">
      <a:spcBef>
        <a:spcPct val="0"/>
      </a:spcBef>
      <a:spcAft>
        <a:spcPct val="0"/>
      </a:spcAft>
      <a:defRPr sz="7900" kern="1200">
        <a:solidFill>
          <a:schemeClr val="tx1"/>
        </a:solidFill>
        <a:latin typeface="Arial" charset="0"/>
        <a:ea typeface="+mn-ea"/>
        <a:cs typeface="+mn-cs"/>
      </a:defRPr>
    </a:lvl5pPr>
    <a:lvl6pPr marL="2286000" algn="l" defTabSz="914400" rtl="0" eaLnBrk="1" latinLnBrk="0" hangingPunct="1">
      <a:defRPr sz="7900" kern="1200">
        <a:solidFill>
          <a:schemeClr val="tx1"/>
        </a:solidFill>
        <a:latin typeface="Arial" charset="0"/>
        <a:ea typeface="+mn-ea"/>
        <a:cs typeface="+mn-cs"/>
      </a:defRPr>
    </a:lvl6pPr>
    <a:lvl7pPr marL="2743200" algn="l" defTabSz="914400" rtl="0" eaLnBrk="1" latinLnBrk="0" hangingPunct="1">
      <a:defRPr sz="7900" kern="1200">
        <a:solidFill>
          <a:schemeClr val="tx1"/>
        </a:solidFill>
        <a:latin typeface="Arial" charset="0"/>
        <a:ea typeface="+mn-ea"/>
        <a:cs typeface="+mn-cs"/>
      </a:defRPr>
    </a:lvl7pPr>
    <a:lvl8pPr marL="3200400" algn="l" defTabSz="914400" rtl="0" eaLnBrk="1" latinLnBrk="0" hangingPunct="1">
      <a:defRPr sz="7900" kern="1200">
        <a:solidFill>
          <a:schemeClr val="tx1"/>
        </a:solidFill>
        <a:latin typeface="Arial" charset="0"/>
        <a:ea typeface="+mn-ea"/>
        <a:cs typeface="+mn-cs"/>
      </a:defRPr>
    </a:lvl8pPr>
    <a:lvl9pPr marL="3657600" algn="l" defTabSz="914400" rtl="0" eaLnBrk="1" latinLnBrk="0" hangingPunct="1">
      <a:defRPr sz="7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82"/>
    <a:srgbClr val="FFFFFF"/>
    <a:srgbClr val="FDFDBB"/>
    <a:srgbClr val="FFFE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88" autoAdjust="0"/>
    <p:restoredTop sz="99112" autoAdjust="0"/>
  </p:normalViewPr>
  <p:slideViewPr>
    <p:cSldViewPr>
      <p:cViewPr>
        <p:scale>
          <a:sx n="50" d="100"/>
          <a:sy n="50" d="100"/>
        </p:scale>
        <p:origin x="-222" y="3792"/>
      </p:cViewPr>
      <p:guideLst>
        <p:guide orient="horz" pos="9792"/>
        <p:guide pos="12096"/>
      </p:guideLst>
    </p:cSldViewPr>
  </p:slideViewPr>
  <p:notesTextViewPr>
    <p:cViewPr>
      <p:scale>
        <a:sx n="100" d="100"/>
        <a:sy n="100" d="100"/>
      </p:scale>
      <p:origin x="0" y="0"/>
    </p:cViewPr>
  </p:notesTextViewPr>
  <p:sorterViewPr>
    <p:cViewPr>
      <p:scale>
        <a:sx n="66" d="100"/>
        <a:sy n="66" d="100"/>
      </p:scale>
      <p:origin x="0" y="2820"/>
    </p:cViewPr>
  </p:sorterViewPr>
  <p:notesViewPr>
    <p:cSldViewPr>
      <p:cViewPr varScale="1">
        <p:scale>
          <a:sx n="74" d="100"/>
          <a:sy n="74" d="100"/>
        </p:scale>
        <p:origin x="-1884" y="-84"/>
      </p:cViewPr>
      <p:guideLst>
        <p:guide orient="horz" pos="2190"/>
        <p:guide pos="293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image" Target="../media/image13.emf"/><Relationship Id="rId3" Type="http://schemas.openxmlformats.org/officeDocument/2006/relationships/image" Target="../media/image3.emf"/><Relationship Id="rId7" Type="http://schemas.openxmlformats.org/officeDocument/2006/relationships/image" Target="../media/image7.emf"/><Relationship Id="rId12" Type="http://schemas.openxmlformats.org/officeDocument/2006/relationships/image" Target="../media/image12.emf"/><Relationship Id="rId2" Type="http://schemas.openxmlformats.org/officeDocument/2006/relationships/image" Target="../media/image2.emf"/><Relationship Id="rId16" Type="http://schemas.openxmlformats.org/officeDocument/2006/relationships/image" Target="../media/image16.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5" Type="http://schemas.openxmlformats.org/officeDocument/2006/relationships/image" Target="../media/image1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 Id="rId14"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838" cy="347663"/>
          </a:xfrm>
          <a:prstGeom prst="rect">
            <a:avLst/>
          </a:prstGeom>
        </p:spPr>
        <p:txBody>
          <a:bodyPr vert="horz" lIns="92930" tIns="46465" rIns="92930" bIns="46465" rtlCol="0"/>
          <a:lstStyle>
            <a:lvl1pPr algn="l" defTabSz="3971056"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5273675" y="0"/>
            <a:ext cx="4033838" cy="347663"/>
          </a:xfrm>
          <a:prstGeom prst="rect">
            <a:avLst/>
          </a:prstGeom>
        </p:spPr>
        <p:txBody>
          <a:bodyPr vert="horz" lIns="92930" tIns="46465" rIns="92930" bIns="46465" rtlCol="0"/>
          <a:lstStyle>
            <a:lvl1pPr algn="r" defTabSz="3971056" fontAlgn="auto">
              <a:spcBef>
                <a:spcPts val="0"/>
              </a:spcBef>
              <a:spcAft>
                <a:spcPts val="0"/>
              </a:spcAft>
              <a:defRPr sz="1200">
                <a:latin typeface="+mn-lt"/>
              </a:defRPr>
            </a:lvl1pPr>
          </a:lstStyle>
          <a:p>
            <a:pPr>
              <a:defRPr/>
            </a:pPr>
            <a:fld id="{6F464027-C772-4170-9A59-078EB2EB8807}" type="datetimeFigureOut">
              <a:rPr lang="en-US"/>
              <a:pPr>
                <a:defRPr/>
              </a:pPr>
              <a:t>4/11/2013</a:t>
            </a:fld>
            <a:endParaRPr lang="en-US"/>
          </a:p>
        </p:txBody>
      </p:sp>
      <p:sp>
        <p:nvSpPr>
          <p:cNvPr id="4" name="Footer Placeholder 3"/>
          <p:cNvSpPr>
            <a:spLocks noGrp="1"/>
          </p:cNvSpPr>
          <p:nvPr>
            <p:ph type="ftr" sz="quarter" idx="2"/>
          </p:nvPr>
        </p:nvSpPr>
        <p:spPr>
          <a:xfrm>
            <a:off x="0" y="6605588"/>
            <a:ext cx="4033838" cy="347662"/>
          </a:xfrm>
          <a:prstGeom prst="rect">
            <a:avLst/>
          </a:prstGeom>
        </p:spPr>
        <p:txBody>
          <a:bodyPr vert="horz" lIns="92930" tIns="46465" rIns="92930" bIns="46465" rtlCol="0" anchor="b"/>
          <a:lstStyle>
            <a:lvl1pPr algn="l" defTabSz="3971056"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5273675" y="6605588"/>
            <a:ext cx="4033838" cy="347662"/>
          </a:xfrm>
          <a:prstGeom prst="rect">
            <a:avLst/>
          </a:prstGeom>
        </p:spPr>
        <p:txBody>
          <a:bodyPr vert="horz" lIns="92930" tIns="46465" rIns="92930" bIns="46465" rtlCol="0" anchor="b"/>
          <a:lstStyle>
            <a:lvl1pPr algn="r" defTabSz="3971056" fontAlgn="auto">
              <a:spcBef>
                <a:spcPts val="0"/>
              </a:spcBef>
              <a:spcAft>
                <a:spcPts val="0"/>
              </a:spcAft>
              <a:defRPr sz="1200">
                <a:latin typeface="+mn-lt"/>
              </a:defRPr>
            </a:lvl1pPr>
          </a:lstStyle>
          <a:p>
            <a:pPr>
              <a:defRPr/>
            </a:pPr>
            <a:fld id="{84003D7F-5A8C-4505-AFEC-D7A294F38043}" type="slidenum">
              <a:rPr lang="en-US"/>
              <a:pPr>
                <a:defRPr/>
              </a:pPr>
              <a:t>‹#›</a:t>
            </a:fld>
            <a:endParaRPr lang="en-US"/>
          </a:p>
        </p:txBody>
      </p:sp>
    </p:spTree>
    <p:extLst>
      <p:ext uri="{BB962C8B-B14F-4D97-AF65-F5344CB8AC3E}">
        <p14:creationId xmlns:p14="http://schemas.microsoft.com/office/powerpoint/2010/main" val="2678655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838" cy="347663"/>
          </a:xfrm>
          <a:prstGeom prst="rect">
            <a:avLst/>
          </a:prstGeom>
        </p:spPr>
        <p:txBody>
          <a:bodyPr vert="horz" lIns="92930" tIns="46465" rIns="92930" bIns="46465" rtlCol="0"/>
          <a:lstStyle>
            <a:lvl1pPr algn="l" defTabSz="3971056"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5273675" y="0"/>
            <a:ext cx="4033838" cy="347663"/>
          </a:xfrm>
          <a:prstGeom prst="rect">
            <a:avLst/>
          </a:prstGeom>
        </p:spPr>
        <p:txBody>
          <a:bodyPr vert="horz" lIns="92930" tIns="46465" rIns="92930" bIns="46465" rtlCol="0"/>
          <a:lstStyle>
            <a:lvl1pPr algn="r" defTabSz="3971056" fontAlgn="auto">
              <a:spcBef>
                <a:spcPts val="0"/>
              </a:spcBef>
              <a:spcAft>
                <a:spcPts val="0"/>
              </a:spcAft>
              <a:defRPr sz="1200">
                <a:latin typeface="+mn-lt"/>
              </a:defRPr>
            </a:lvl1pPr>
          </a:lstStyle>
          <a:p>
            <a:pPr>
              <a:defRPr/>
            </a:pPr>
            <a:fld id="{446A2B30-96A9-4558-95E8-4CD22098DB59}" type="datetimeFigureOut">
              <a:rPr lang="en-US"/>
              <a:pPr>
                <a:defRPr/>
              </a:pPr>
              <a:t>4/11/2013</a:t>
            </a:fld>
            <a:endParaRPr lang="en-US"/>
          </a:p>
        </p:txBody>
      </p:sp>
      <p:sp>
        <p:nvSpPr>
          <p:cNvPr id="4" name="Slide Image Placeholder 3"/>
          <p:cNvSpPr>
            <a:spLocks noGrp="1" noRot="1" noChangeAspect="1"/>
          </p:cNvSpPr>
          <p:nvPr>
            <p:ph type="sldImg" idx="2"/>
          </p:nvPr>
        </p:nvSpPr>
        <p:spPr>
          <a:xfrm>
            <a:off x="3044825" y="522288"/>
            <a:ext cx="3219450" cy="2606675"/>
          </a:xfrm>
          <a:prstGeom prst="rect">
            <a:avLst/>
          </a:prstGeom>
          <a:noFill/>
          <a:ln w="12700">
            <a:solidFill>
              <a:prstClr val="black"/>
            </a:solidFill>
          </a:ln>
        </p:spPr>
        <p:txBody>
          <a:bodyPr vert="horz" lIns="92930" tIns="46465" rIns="92930" bIns="46465" rtlCol="0" anchor="ctr"/>
          <a:lstStyle/>
          <a:p>
            <a:pPr lvl="0"/>
            <a:endParaRPr lang="en-US" noProof="0"/>
          </a:p>
        </p:txBody>
      </p:sp>
      <p:sp>
        <p:nvSpPr>
          <p:cNvPr id="5" name="Notes Placeholder 4"/>
          <p:cNvSpPr>
            <a:spLocks noGrp="1"/>
          </p:cNvSpPr>
          <p:nvPr>
            <p:ph type="body" sz="quarter" idx="3"/>
          </p:nvPr>
        </p:nvSpPr>
        <p:spPr>
          <a:xfrm>
            <a:off x="930275" y="3303588"/>
            <a:ext cx="7448550" cy="3128962"/>
          </a:xfrm>
          <a:prstGeom prst="rect">
            <a:avLst/>
          </a:prstGeom>
        </p:spPr>
        <p:txBody>
          <a:bodyPr vert="horz" lIns="92930" tIns="46465" rIns="92930" bIns="46465"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6605588"/>
            <a:ext cx="4033838" cy="347662"/>
          </a:xfrm>
          <a:prstGeom prst="rect">
            <a:avLst/>
          </a:prstGeom>
        </p:spPr>
        <p:txBody>
          <a:bodyPr vert="horz" lIns="92930" tIns="46465" rIns="92930" bIns="46465" rtlCol="0" anchor="b"/>
          <a:lstStyle>
            <a:lvl1pPr algn="l" defTabSz="3971056"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5273675" y="6605588"/>
            <a:ext cx="4033838" cy="347662"/>
          </a:xfrm>
          <a:prstGeom prst="rect">
            <a:avLst/>
          </a:prstGeom>
        </p:spPr>
        <p:txBody>
          <a:bodyPr vert="horz" lIns="92930" tIns="46465" rIns="92930" bIns="46465" rtlCol="0" anchor="b"/>
          <a:lstStyle>
            <a:lvl1pPr algn="r" defTabSz="3971056" fontAlgn="auto">
              <a:spcBef>
                <a:spcPts val="0"/>
              </a:spcBef>
              <a:spcAft>
                <a:spcPts val="0"/>
              </a:spcAft>
              <a:defRPr sz="1200">
                <a:latin typeface="+mn-lt"/>
              </a:defRPr>
            </a:lvl1pPr>
          </a:lstStyle>
          <a:p>
            <a:pPr>
              <a:defRPr/>
            </a:pPr>
            <a:fld id="{96C248EE-2B38-4BD4-9C25-1C8118C663E3}" type="slidenum">
              <a:rPr lang="en-US"/>
              <a:pPr>
                <a:defRPr/>
              </a:pPr>
              <a:t>‹#›</a:t>
            </a:fld>
            <a:endParaRPr lang="en-US"/>
          </a:p>
        </p:txBody>
      </p:sp>
    </p:spTree>
    <p:extLst>
      <p:ext uri="{BB962C8B-B14F-4D97-AF65-F5344CB8AC3E}">
        <p14:creationId xmlns:p14="http://schemas.microsoft.com/office/powerpoint/2010/main" val="3413188816"/>
      </p:ext>
    </p:extLst>
  </p:cSld>
  <p:clrMap bg1="lt1" tx1="dk1" bg2="lt2" tx2="dk2" accent1="accent1" accent2="accent2" accent3="accent3" accent4="accent4" accent5="accent5" accent6="accent6" hlink="hlink" folHlink="folHlink"/>
  <p:notesStyle>
    <a:lvl1pPr algn="l" defTabSz="3970338" rtl="0" eaLnBrk="0" fontAlgn="base" hangingPunct="0">
      <a:spcBef>
        <a:spcPct val="30000"/>
      </a:spcBef>
      <a:spcAft>
        <a:spcPct val="0"/>
      </a:spcAft>
      <a:defRPr sz="5200" kern="1200">
        <a:solidFill>
          <a:schemeClr val="tx1"/>
        </a:solidFill>
        <a:latin typeface="+mn-lt"/>
        <a:ea typeface="+mn-ea"/>
        <a:cs typeface="+mn-cs"/>
      </a:defRPr>
    </a:lvl1pPr>
    <a:lvl2pPr marL="1984375" algn="l" defTabSz="3970338" rtl="0" eaLnBrk="0" fontAlgn="base" hangingPunct="0">
      <a:spcBef>
        <a:spcPct val="30000"/>
      </a:spcBef>
      <a:spcAft>
        <a:spcPct val="0"/>
      </a:spcAft>
      <a:defRPr sz="5200" kern="1200">
        <a:solidFill>
          <a:schemeClr val="tx1"/>
        </a:solidFill>
        <a:latin typeface="+mn-lt"/>
        <a:ea typeface="+mn-ea"/>
        <a:cs typeface="+mn-cs"/>
      </a:defRPr>
    </a:lvl2pPr>
    <a:lvl3pPr marL="3970338" algn="l" defTabSz="3970338" rtl="0" eaLnBrk="0" fontAlgn="base" hangingPunct="0">
      <a:spcBef>
        <a:spcPct val="30000"/>
      </a:spcBef>
      <a:spcAft>
        <a:spcPct val="0"/>
      </a:spcAft>
      <a:defRPr sz="5200" kern="1200">
        <a:solidFill>
          <a:schemeClr val="tx1"/>
        </a:solidFill>
        <a:latin typeface="+mn-lt"/>
        <a:ea typeface="+mn-ea"/>
        <a:cs typeface="+mn-cs"/>
      </a:defRPr>
    </a:lvl3pPr>
    <a:lvl4pPr marL="5956300" algn="l" defTabSz="3970338" rtl="0" eaLnBrk="0" fontAlgn="base" hangingPunct="0">
      <a:spcBef>
        <a:spcPct val="30000"/>
      </a:spcBef>
      <a:spcAft>
        <a:spcPct val="0"/>
      </a:spcAft>
      <a:defRPr sz="5200" kern="1200">
        <a:solidFill>
          <a:schemeClr val="tx1"/>
        </a:solidFill>
        <a:latin typeface="+mn-lt"/>
        <a:ea typeface="+mn-ea"/>
        <a:cs typeface="+mn-cs"/>
      </a:defRPr>
    </a:lvl4pPr>
    <a:lvl5pPr marL="7940675" algn="l" defTabSz="3970338" rtl="0" eaLnBrk="0" fontAlgn="base" hangingPunct="0">
      <a:spcBef>
        <a:spcPct val="30000"/>
      </a:spcBef>
      <a:spcAft>
        <a:spcPct val="0"/>
      </a:spcAft>
      <a:defRPr sz="5200" kern="1200">
        <a:solidFill>
          <a:schemeClr val="tx1"/>
        </a:solidFill>
        <a:latin typeface="+mn-lt"/>
        <a:ea typeface="+mn-ea"/>
        <a:cs typeface="+mn-cs"/>
      </a:defRPr>
    </a:lvl5pPr>
    <a:lvl6pPr marL="9927641" algn="l" defTabSz="3971056" rtl="0" eaLnBrk="1" latinLnBrk="0" hangingPunct="1">
      <a:defRPr sz="5200" kern="1200">
        <a:solidFill>
          <a:schemeClr val="tx1"/>
        </a:solidFill>
        <a:latin typeface="+mn-lt"/>
        <a:ea typeface="+mn-ea"/>
        <a:cs typeface="+mn-cs"/>
      </a:defRPr>
    </a:lvl6pPr>
    <a:lvl7pPr marL="11913169" algn="l" defTabSz="3971056" rtl="0" eaLnBrk="1" latinLnBrk="0" hangingPunct="1">
      <a:defRPr sz="5200" kern="1200">
        <a:solidFill>
          <a:schemeClr val="tx1"/>
        </a:solidFill>
        <a:latin typeface="+mn-lt"/>
        <a:ea typeface="+mn-ea"/>
        <a:cs typeface="+mn-cs"/>
      </a:defRPr>
    </a:lvl7pPr>
    <a:lvl8pPr marL="13898697" algn="l" defTabSz="3971056" rtl="0" eaLnBrk="1" latinLnBrk="0" hangingPunct="1">
      <a:defRPr sz="5200" kern="1200">
        <a:solidFill>
          <a:schemeClr val="tx1"/>
        </a:solidFill>
        <a:latin typeface="+mn-lt"/>
        <a:ea typeface="+mn-ea"/>
        <a:cs typeface="+mn-cs"/>
      </a:defRPr>
    </a:lvl8pPr>
    <a:lvl9pPr marL="15884225" algn="l" defTabSz="397105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defTabSz="3970338" fontAlgn="base">
              <a:spcBef>
                <a:spcPct val="0"/>
              </a:spcBef>
              <a:spcAft>
                <a:spcPct val="0"/>
              </a:spcAft>
              <a:defRPr/>
            </a:pPr>
            <a:fld id="{43D9DDAE-D2E2-40EE-9B17-82689BB67DA8}" type="slidenum">
              <a:rPr lang="en-US"/>
              <a:pPr defTabSz="3970338" fontAlgn="base">
                <a:spcBef>
                  <a:spcPct val="0"/>
                </a:spcBef>
                <a:spcAft>
                  <a:spcPct val="0"/>
                </a:spcAft>
                <a:defRPr/>
              </a:pPr>
              <a:t>1</a:t>
            </a:fld>
            <a:endParaRPr lang="en-US"/>
          </a:p>
        </p:txBody>
      </p:sp>
      <p:sp>
        <p:nvSpPr>
          <p:cNvPr id="17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4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29"/>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5528" indent="0" algn="ctr">
              <a:buNone/>
              <a:defRPr>
                <a:solidFill>
                  <a:schemeClr val="tx1">
                    <a:tint val="75000"/>
                  </a:schemeClr>
                </a:solidFill>
              </a:defRPr>
            </a:lvl2pPr>
            <a:lvl3pPr marL="3971056" indent="0" algn="ctr">
              <a:buNone/>
              <a:defRPr>
                <a:solidFill>
                  <a:schemeClr val="tx1">
                    <a:tint val="75000"/>
                  </a:schemeClr>
                </a:solidFill>
              </a:defRPr>
            </a:lvl3pPr>
            <a:lvl4pPr marL="5956584" indent="0" algn="ctr">
              <a:buNone/>
              <a:defRPr>
                <a:solidFill>
                  <a:schemeClr val="tx1">
                    <a:tint val="75000"/>
                  </a:schemeClr>
                </a:solidFill>
              </a:defRPr>
            </a:lvl4pPr>
            <a:lvl5pPr marL="7942113" indent="0" algn="ctr">
              <a:buNone/>
              <a:defRPr>
                <a:solidFill>
                  <a:schemeClr val="tx1">
                    <a:tint val="75000"/>
                  </a:schemeClr>
                </a:solidFill>
              </a:defRPr>
            </a:lvl5pPr>
            <a:lvl6pPr marL="9927641" indent="0" algn="ctr">
              <a:buNone/>
              <a:defRPr>
                <a:solidFill>
                  <a:schemeClr val="tx1">
                    <a:tint val="75000"/>
                  </a:schemeClr>
                </a:solidFill>
              </a:defRPr>
            </a:lvl6pPr>
            <a:lvl7pPr marL="11913169" indent="0" algn="ctr">
              <a:buNone/>
              <a:defRPr>
                <a:solidFill>
                  <a:schemeClr val="tx1">
                    <a:tint val="75000"/>
                  </a:schemeClr>
                </a:solidFill>
              </a:defRPr>
            </a:lvl7pPr>
            <a:lvl8pPr marL="13898697" indent="0" algn="ctr">
              <a:buNone/>
              <a:defRPr>
                <a:solidFill>
                  <a:schemeClr val="tx1">
                    <a:tint val="75000"/>
                  </a:schemeClr>
                </a:solidFill>
              </a:defRPr>
            </a:lvl8pPr>
            <a:lvl9pPr marL="1588422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ln/>
        </p:spPr>
        <p:txBody>
          <a:bodyPr/>
          <a:lstStyle>
            <a:lvl1pPr>
              <a:defRPr/>
            </a:lvl1pPr>
          </a:lstStyle>
          <a:p>
            <a:pPr>
              <a:defRPr/>
            </a:pPr>
            <a:fld id="{3B5A61E1-4A9D-4B01-990A-E9C4F11745FD}" type="datetimeFigureOut">
              <a:rPr lang="en-US"/>
              <a:pPr>
                <a:defRPr/>
              </a:pPr>
              <a:t>4/11/2013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C7801C2E-DCBE-4894-B826-B961997DBCD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4843CAB7-3473-45B0-8FD9-9AB01FDB07B7}" type="datetimeFigureOut">
              <a:rPr lang="en-US"/>
              <a:pPr>
                <a:defRPr/>
              </a:pPr>
              <a:t>4/11/2013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81CA1DD1-559B-4237-B44E-1B86A23C60E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49"/>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5528" indent="0">
              <a:buNone/>
              <a:defRPr sz="7800">
                <a:solidFill>
                  <a:schemeClr val="tx1">
                    <a:tint val="75000"/>
                  </a:schemeClr>
                </a:solidFill>
              </a:defRPr>
            </a:lvl2pPr>
            <a:lvl3pPr marL="3971056" indent="0">
              <a:buNone/>
              <a:defRPr sz="6900">
                <a:solidFill>
                  <a:schemeClr val="tx1">
                    <a:tint val="75000"/>
                  </a:schemeClr>
                </a:solidFill>
              </a:defRPr>
            </a:lvl3pPr>
            <a:lvl4pPr marL="5956584" indent="0">
              <a:buNone/>
              <a:defRPr sz="6100">
                <a:solidFill>
                  <a:schemeClr val="tx1">
                    <a:tint val="75000"/>
                  </a:schemeClr>
                </a:solidFill>
              </a:defRPr>
            </a:lvl4pPr>
            <a:lvl5pPr marL="7942113" indent="0">
              <a:buNone/>
              <a:defRPr sz="6100">
                <a:solidFill>
                  <a:schemeClr val="tx1">
                    <a:tint val="75000"/>
                  </a:schemeClr>
                </a:solidFill>
              </a:defRPr>
            </a:lvl5pPr>
            <a:lvl6pPr marL="9927641" indent="0">
              <a:buNone/>
              <a:defRPr sz="6100">
                <a:solidFill>
                  <a:schemeClr val="tx1">
                    <a:tint val="75000"/>
                  </a:schemeClr>
                </a:solidFill>
              </a:defRPr>
            </a:lvl6pPr>
            <a:lvl7pPr marL="11913169" indent="0">
              <a:buNone/>
              <a:defRPr sz="6100">
                <a:solidFill>
                  <a:schemeClr val="tx1">
                    <a:tint val="75000"/>
                  </a:schemeClr>
                </a:solidFill>
              </a:defRPr>
            </a:lvl7pPr>
            <a:lvl8pPr marL="13898697" indent="0">
              <a:buNone/>
              <a:defRPr sz="6100">
                <a:solidFill>
                  <a:schemeClr val="tx1">
                    <a:tint val="75000"/>
                  </a:schemeClr>
                </a:solidFill>
              </a:defRPr>
            </a:lvl8pPr>
            <a:lvl9pPr marL="15884225"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ln/>
        </p:spPr>
        <p:txBody>
          <a:bodyPr/>
          <a:lstStyle>
            <a:lvl1pPr>
              <a:defRPr/>
            </a:lvl1pPr>
          </a:lstStyle>
          <a:p>
            <a:pPr>
              <a:defRPr/>
            </a:pPr>
            <a:fld id="{ADCB5ED6-5E5D-4145-9B60-10F82739E067}" type="datetimeFigureOut">
              <a:rPr lang="en-US"/>
              <a:pPr>
                <a:defRPr/>
              </a:pPr>
              <a:t>4/11/2013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E7C8C088-C3DB-4EEC-8AA9-DA75CEB5219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20240" y="7254242"/>
            <a:ext cx="16962120" cy="20517699"/>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522440" y="7254242"/>
            <a:ext cx="16962120" cy="20517699"/>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ln/>
        </p:spPr>
        <p:txBody>
          <a:bodyPr/>
          <a:lstStyle>
            <a:lvl1pPr>
              <a:defRPr/>
            </a:lvl1pPr>
          </a:lstStyle>
          <a:p>
            <a:pPr>
              <a:defRPr/>
            </a:pPr>
            <a:fld id="{8835424B-4EDD-4393-B175-E14B826AE2A1}" type="datetimeFigureOut">
              <a:rPr lang="en-US"/>
              <a:pPr>
                <a:defRPr/>
              </a:pPr>
              <a:t>4/11/2013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DA1E3578-42AF-4D22-90CF-F557B2B451E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959179"/>
            <a:ext cx="16968790" cy="2900254"/>
          </a:xfrm>
        </p:spPr>
        <p:txBody>
          <a:bodyPr anchor="b"/>
          <a:lstStyle>
            <a:lvl1pPr marL="0" indent="0">
              <a:buNone/>
              <a:defRPr sz="10400" b="1"/>
            </a:lvl1pPr>
            <a:lvl2pPr marL="1985528" indent="0">
              <a:buNone/>
              <a:defRPr sz="8700" b="1"/>
            </a:lvl2pPr>
            <a:lvl3pPr marL="3971056" indent="0">
              <a:buNone/>
              <a:defRPr sz="7800" b="1"/>
            </a:lvl3pPr>
            <a:lvl4pPr marL="5956584" indent="0">
              <a:buNone/>
              <a:defRPr sz="6900" b="1"/>
            </a:lvl4pPr>
            <a:lvl5pPr marL="7942113" indent="0">
              <a:buNone/>
              <a:defRPr sz="6900" b="1"/>
            </a:lvl5pPr>
            <a:lvl6pPr marL="9927641" indent="0">
              <a:buNone/>
              <a:defRPr sz="6900" b="1"/>
            </a:lvl6pPr>
            <a:lvl7pPr marL="11913169" indent="0">
              <a:buNone/>
              <a:defRPr sz="6900" b="1"/>
            </a:lvl7pPr>
            <a:lvl8pPr marL="13898697" indent="0">
              <a:buNone/>
              <a:defRPr sz="6900" b="1"/>
            </a:lvl8pPr>
            <a:lvl9pPr marL="15884225"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0"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959179"/>
            <a:ext cx="16975455" cy="2900254"/>
          </a:xfrm>
        </p:spPr>
        <p:txBody>
          <a:bodyPr anchor="b"/>
          <a:lstStyle>
            <a:lvl1pPr marL="0" indent="0">
              <a:buNone/>
              <a:defRPr sz="10400" b="1"/>
            </a:lvl1pPr>
            <a:lvl2pPr marL="1985528" indent="0">
              <a:buNone/>
              <a:defRPr sz="8700" b="1"/>
            </a:lvl2pPr>
            <a:lvl3pPr marL="3971056" indent="0">
              <a:buNone/>
              <a:defRPr sz="7800" b="1"/>
            </a:lvl3pPr>
            <a:lvl4pPr marL="5956584" indent="0">
              <a:buNone/>
              <a:defRPr sz="6900" b="1"/>
            </a:lvl4pPr>
            <a:lvl5pPr marL="7942113" indent="0">
              <a:buNone/>
              <a:defRPr sz="6900" b="1"/>
            </a:lvl5pPr>
            <a:lvl6pPr marL="9927641" indent="0">
              <a:buNone/>
              <a:defRPr sz="6900" b="1"/>
            </a:lvl6pPr>
            <a:lvl7pPr marL="11913169" indent="0">
              <a:buNone/>
              <a:defRPr sz="6900" b="1"/>
            </a:lvl7pPr>
            <a:lvl8pPr marL="13898697" indent="0">
              <a:buNone/>
              <a:defRPr sz="6900" b="1"/>
            </a:lvl8pPr>
            <a:lvl9pPr marL="15884225"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07"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ln/>
        </p:spPr>
        <p:txBody>
          <a:bodyPr/>
          <a:lstStyle>
            <a:lvl1pPr>
              <a:defRPr/>
            </a:lvl1pPr>
          </a:lstStyle>
          <a:p>
            <a:pPr>
              <a:defRPr/>
            </a:pPr>
            <a:fld id="{787B25DE-70B6-4820-AF95-7006D4C90DB8}" type="datetimeFigureOut">
              <a:rPr lang="en-US"/>
              <a:pPr>
                <a:defRPr/>
              </a:pPr>
              <a:t>4/11/2013</a:t>
            </a:fld>
            <a:endParaRPr lang="en-US"/>
          </a:p>
        </p:txBody>
      </p:sp>
      <p:sp>
        <p:nvSpPr>
          <p:cNvPr id="8" name="Footer Placeholder 4"/>
          <p:cNvSpPr>
            <a:spLocks noGrp="1"/>
          </p:cNvSpPr>
          <p:nvPr>
            <p:ph type="ftr" sz="quarter" idx="11"/>
          </p:nvPr>
        </p:nvSpPr>
        <p:spPr>
          <a:ln/>
        </p:spPr>
        <p:txBody>
          <a:bodyPr/>
          <a:lstStyle>
            <a:lvl1pPr>
              <a:defRPr/>
            </a:lvl1pPr>
          </a:lstStyle>
          <a:p>
            <a:pPr>
              <a:defRPr/>
            </a:pPr>
            <a:endParaRPr lang="en-US"/>
          </a:p>
        </p:txBody>
      </p:sp>
      <p:sp>
        <p:nvSpPr>
          <p:cNvPr id="9" name="Slide Number Placeholder 5"/>
          <p:cNvSpPr>
            <a:spLocks noGrp="1"/>
          </p:cNvSpPr>
          <p:nvPr>
            <p:ph type="sldNum" sz="quarter" idx="12"/>
          </p:nvPr>
        </p:nvSpPr>
        <p:spPr>
          <a:ln/>
        </p:spPr>
        <p:txBody>
          <a:bodyPr/>
          <a:lstStyle>
            <a:lvl1pPr>
              <a:defRPr/>
            </a:lvl1pPr>
          </a:lstStyle>
          <a:p>
            <a:pPr>
              <a:defRPr/>
            </a:pPr>
            <a:fld id="{7EBFBBCA-0426-4020-BD3C-E6D675E301F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a:ln/>
        </p:spPr>
        <p:txBody>
          <a:bodyPr/>
          <a:lstStyle>
            <a:lvl1pPr>
              <a:defRPr/>
            </a:lvl1pPr>
          </a:lstStyle>
          <a:p>
            <a:pPr>
              <a:defRPr/>
            </a:pPr>
            <a:fld id="{3CD03135-EF79-4188-95D3-5BE97FE22165}" type="datetimeFigureOut">
              <a:rPr lang="en-US"/>
              <a:pPr>
                <a:defRPr/>
              </a:pPr>
              <a:t>4/11/2013</a:t>
            </a:fld>
            <a:endParaRPr lang="en-US"/>
          </a:p>
        </p:txBody>
      </p:sp>
      <p:sp>
        <p:nvSpPr>
          <p:cNvPr id="4" name="Footer Placeholder 4"/>
          <p:cNvSpPr>
            <a:spLocks noGrp="1"/>
          </p:cNvSpPr>
          <p:nvPr>
            <p:ph type="ftr" sz="quarter" idx="11"/>
          </p:nvPr>
        </p:nvSpPr>
        <p:spPr>
          <a:ln/>
        </p:spPr>
        <p:txBody>
          <a:bodyPr/>
          <a:lstStyle>
            <a:lvl1pPr>
              <a:defRPr/>
            </a:lvl1pPr>
          </a:lstStyle>
          <a:p>
            <a:pPr>
              <a:defRPr/>
            </a:pPr>
            <a:endParaRPr lang="en-US"/>
          </a:p>
        </p:txBody>
      </p:sp>
      <p:sp>
        <p:nvSpPr>
          <p:cNvPr id="5" name="Slide Number Placeholder 5"/>
          <p:cNvSpPr>
            <a:spLocks noGrp="1"/>
          </p:cNvSpPr>
          <p:nvPr>
            <p:ph type="sldNum" sz="quarter" idx="12"/>
          </p:nvPr>
        </p:nvSpPr>
        <p:spPr>
          <a:ln/>
        </p:spPr>
        <p:txBody>
          <a:bodyPr/>
          <a:lstStyle>
            <a:lvl1pPr>
              <a:defRPr/>
            </a:lvl1pPr>
          </a:lstStyle>
          <a:p>
            <a:pPr>
              <a:defRPr/>
            </a:pPr>
            <a:fld id="{7E88808B-D9A8-4DC1-8161-0633F27686D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ln/>
        </p:spPr>
        <p:txBody>
          <a:bodyPr/>
          <a:lstStyle>
            <a:lvl1pPr>
              <a:defRPr/>
            </a:lvl1pPr>
          </a:lstStyle>
          <a:p>
            <a:pPr>
              <a:defRPr/>
            </a:pPr>
            <a:fld id="{1C8EB42E-FFFE-4416-A8B9-0D875C210EF0}" type="datetimeFigureOut">
              <a:rPr lang="en-US"/>
              <a:pPr>
                <a:defRPr/>
              </a:pPr>
              <a:t>4/11/2013</a:t>
            </a:fld>
            <a:endParaRPr lang="en-US"/>
          </a:p>
        </p:txBody>
      </p:sp>
      <p:sp>
        <p:nvSpPr>
          <p:cNvPr id="3" name="Footer Placeholder 4"/>
          <p:cNvSpPr>
            <a:spLocks noGrp="1"/>
          </p:cNvSpPr>
          <p:nvPr>
            <p:ph type="ftr" sz="quarter" idx="11"/>
          </p:nvPr>
        </p:nvSpPr>
        <p:spPr>
          <a:ln/>
        </p:spPr>
        <p:txBody>
          <a:bodyPr/>
          <a:lstStyle>
            <a:lvl1pPr>
              <a:defRPr/>
            </a:lvl1pPr>
          </a:lstStyle>
          <a:p>
            <a:pPr>
              <a:defRPr/>
            </a:pPr>
            <a:endParaRPr lang="en-US"/>
          </a:p>
        </p:txBody>
      </p:sp>
      <p:sp>
        <p:nvSpPr>
          <p:cNvPr id="4" name="Slide Number Placeholder 5"/>
          <p:cNvSpPr>
            <a:spLocks noGrp="1"/>
          </p:cNvSpPr>
          <p:nvPr>
            <p:ph type="sldNum" sz="quarter" idx="12"/>
          </p:nvPr>
        </p:nvSpPr>
        <p:spPr>
          <a:ln/>
        </p:spPr>
        <p:txBody>
          <a:bodyPr/>
          <a:lstStyle>
            <a:lvl1pPr>
              <a:defRPr/>
            </a:lvl1pPr>
          </a:lstStyle>
          <a:p>
            <a:pPr>
              <a:defRPr/>
            </a:pPr>
            <a:fld id="{C4E57EC5-4D58-49BD-BC1F-FE0168C506E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505789"/>
            <a:ext cx="12634915" cy="21266152"/>
          </a:xfrm>
        </p:spPr>
        <p:txBody>
          <a:bodyPr/>
          <a:lstStyle>
            <a:lvl1pPr marL="0" indent="0">
              <a:buNone/>
              <a:defRPr sz="6100"/>
            </a:lvl1pPr>
            <a:lvl2pPr marL="1985528" indent="0">
              <a:buNone/>
              <a:defRPr sz="5200"/>
            </a:lvl2pPr>
            <a:lvl3pPr marL="3971056" indent="0">
              <a:buNone/>
              <a:defRPr sz="4300"/>
            </a:lvl3pPr>
            <a:lvl4pPr marL="5956584" indent="0">
              <a:buNone/>
              <a:defRPr sz="3900"/>
            </a:lvl4pPr>
            <a:lvl5pPr marL="7942113" indent="0">
              <a:buNone/>
              <a:defRPr sz="3900"/>
            </a:lvl5pPr>
            <a:lvl6pPr marL="9927641" indent="0">
              <a:buNone/>
              <a:defRPr sz="3900"/>
            </a:lvl6pPr>
            <a:lvl7pPr marL="11913169" indent="0">
              <a:buNone/>
              <a:defRPr sz="3900"/>
            </a:lvl7pPr>
            <a:lvl8pPr marL="13898697" indent="0">
              <a:buNone/>
              <a:defRPr sz="3900"/>
            </a:lvl8pPr>
            <a:lvl9pPr marL="15884225" indent="0">
              <a:buNone/>
              <a:defRPr sz="3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pPr>
              <a:defRPr/>
            </a:pPr>
            <a:fld id="{6A1DE928-0032-4C32-A9A0-09D1F4D84893}" type="datetimeFigureOut">
              <a:rPr lang="en-US"/>
              <a:pPr>
                <a:defRPr/>
              </a:pPr>
              <a:t>4/11/2013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3E9549AF-5D58-4244-B7E1-09EC96CF332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lIns="397106" tIns="198553" rIns="397106" bIns="198553" rtlCol="0">
            <a:normAutofit/>
          </a:bodyPr>
          <a:lstStyle>
            <a:lvl1pPr marL="0" indent="0">
              <a:buNone/>
              <a:defRPr sz="13900"/>
            </a:lvl1pPr>
            <a:lvl2pPr marL="1985528" indent="0">
              <a:buNone/>
              <a:defRPr sz="12200"/>
            </a:lvl2pPr>
            <a:lvl3pPr marL="3971056" indent="0">
              <a:buNone/>
              <a:defRPr sz="10400"/>
            </a:lvl3pPr>
            <a:lvl4pPr marL="5956584" indent="0">
              <a:buNone/>
              <a:defRPr sz="8700"/>
            </a:lvl4pPr>
            <a:lvl5pPr marL="7942113" indent="0">
              <a:buNone/>
              <a:defRPr sz="8700"/>
            </a:lvl5pPr>
            <a:lvl6pPr marL="9927641" indent="0">
              <a:buNone/>
              <a:defRPr sz="8700"/>
            </a:lvl6pPr>
            <a:lvl7pPr marL="11913169" indent="0">
              <a:buNone/>
              <a:defRPr sz="8700"/>
            </a:lvl7pPr>
            <a:lvl8pPr marL="13898697" indent="0">
              <a:buNone/>
              <a:defRPr sz="8700"/>
            </a:lvl8pPr>
            <a:lvl9pPr marL="15884225" indent="0">
              <a:buNone/>
              <a:defRPr sz="8700"/>
            </a:lvl9pPr>
          </a:lstStyle>
          <a:p>
            <a:pPr lvl="0"/>
            <a:endParaRPr lang="en-US" noProof="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5528" indent="0">
              <a:buNone/>
              <a:defRPr sz="5200"/>
            </a:lvl2pPr>
            <a:lvl3pPr marL="3971056" indent="0">
              <a:buNone/>
              <a:defRPr sz="4300"/>
            </a:lvl3pPr>
            <a:lvl4pPr marL="5956584" indent="0">
              <a:buNone/>
              <a:defRPr sz="3900"/>
            </a:lvl4pPr>
            <a:lvl5pPr marL="7942113" indent="0">
              <a:buNone/>
              <a:defRPr sz="3900"/>
            </a:lvl5pPr>
            <a:lvl6pPr marL="9927641" indent="0">
              <a:buNone/>
              <a:defRPr sz="3900"/>
            </a:lvl6pPr>
            <a:lvl7pPr marL="11913169" indent="0">
              <a:buNone/>
              <a:defRPr sz="3900"/>
            </a:lvl7pPr>
            <a:lvl8pPr marL="13898697" indent="0">
              <a:buNone/>
              <a:defRPr sz="3900"/>
            </a:lvl8pPr>
            <a:lvl9pPr marL="15884225" indent="0">
              <a:buNone/>
              <a:defRPr sz="3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pPr>
              <a:defRPr/>
            </a:pPr>
            <a:fld id="{23AF2842-4CE3-424B-9EE7-AA424EC00606}" type="datetimeFigureOut">
              <a:rPr lang="en-US"/>
              <a:pPr>
                <a:defRPr/>
              </a:pPr>
              <a:t>4/11/2013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D7E6DB6B-AB20-42E9-9957-2E8EAE69FF8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6C05B6DF-CDF0-4135-B32B-C79C005EB599}" type="datetimeFigureOut">
              <a:rPr lang="en-US"/>
              <a:pPr>
                <a:defRPr/>
              </a:pPr>
              <a:t>4/11/2013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6338AF63-3F67-4970-8191-86063487A67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245028"/>
            <a:ext cx="8641080" cy="265269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20240" y="1245028"/>
            <a:ext cx="25283160" cy="26526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904A1B5C-020C-4529-87BE-37ACDD6F8F55}" type="datetimeFigureOut">
              <a:rPr lang="en-US"/>
              <a:pPr>
                <a:defRPr/>
              </a:pPr>
              <a:t>4/11/2013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48428613-FD8B-4D8B-8A2F-8CD3490D0DF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875" y="1244600"/>
            <a:ext cx="34563050" cy="5181600"/>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1920875" y="7254875"/>
            <a:ext cx="34563050" cy="20516850"/>
          </a:xfrm>
          <a:prstGeom prst="rect">
            <a:avLst/>
          </a:prstGeom>
          <a:noFill/>
          <a:ln w="9525">
            <a:noFill/>
            <a:miter lim="800000"/>
            <a:headEnd/>
            <a:tailEnd/>
          </a:ln>
        </p:spPr>
        <p:txBody>
          <a:bodyPr vert="horz" wrap="square" lIns="397055" tIns="198527" rIns="397055" bIns="19852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bwMode="auto">
          <a:xfrm>
            <a:off x="1920875" y="28814713"/>
            <a:ext cx="89598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defRPr sz="5400">
                <a:solidFill>
                  <a:srgbClr val="898989"/>
                </a:solidFill>
                <a:latin typeface="Calibri" pitchFamily="34" charset="0"/>
              </a:defRPr>
            </a:lvl1pPr>
          </a:lstStyle>
          <a:p>
            <a:pPr>
              <a:defRPr/>
            </a:pPr>
            <a:fld id="{8FDCDDC6-2581-4A69-AC14-94F96FA5B5B1}" type="datetimeFigureOut">
              <a:rPr lang="en-US"/>
              <a:pPr>
                <a:defRPr/>
              </a:pPr>
              <a:t>4/11/2013</a:t>
            </a:fld>
            <a:endParaRPr lang="en-US"/>
          </a:p>
        </p:txBody>
      </p:sp>
      <p:sp>
        <p:nvSpPr>
          <p:cNvPr id="5" name="Footer Placeholder 4"/>
          <p:cNvSpPr>
            <a:spLocks noGrp="1"/>
          </p:cNvSpPr>
          <p:nvPr>
            <p:ph type="ftr" sz="quarter" idx="3"/>
          </p:nvPr>
        </p:nvSpPr>
        <p:spPr bwMode="auto">
          <a:xfrm>
            <a:off x="13122275" y="28814713"/>
            <a:ext cx="121602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lgn="ctr">
              <a:defRPr sz="5400">
                <a:solidFill>
                  <a:srgbClr val="898989"/>
                </a:solidFill>
                <a:latin typeface="Calibri" pitchFamily="34" charset="0"/>
              </a:defRPr>
            </a:lvl1pPr>
          </a:lstStyle>
          <a:p>
            <a:pPr>
              <a:defRPr/>
            </a:pPr>
            <a:endParaRPr lang="en-US"/>
          </a:p>
        </p:txBody>
      </p:sp>
      <p:sp>
        <p:nvSpPr>
          <p:cNvPr id="6" name="Slide Number Placeholder 5"/>
          <p:cNvSpPr>
            <a:spLocks noGrp="1"/>
          </p:cNvSpPr>
          <p:nvPr>
            <p:ph type="sldNum" sz="quarter" idx="4"/>
          </p:nvPr>
        </p:nvSpPr>
        <p:spPr bwMode="auto">
          <a:xfrm>
            <a:off x="27524075" y="28814713"/>
            <a:ext cx="89598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lgn="r">
              <a:defRPr sz="5400">
                <a:solidFill>
                  <a:srgbClr val="898989"/>
                </a:solidFill>
                <a:latin typeface="Calibri" pitchFamily="34" charset="0"/>
              </a:defRPr>
            </a:lvl1pPr>
          </a:lstStyle>
          <a:p>
            <a:pPr>
              <a:defRPr/>
            </a:pPr>
            <a:fld id="{979F7270-2E50-4AC3-B0E2-FADEB496A53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3968750" rtl="0" eaLnBrk="0" fontAlgn="base" hangingPunct="0">
        <a:spcBef>
          <a:spcPct val="0"/>
        </a:spcBef>
        <a:spcAft>
          <a:spcPct val="0"/>
        </a:spcAft>
        <a:defRPr sz="19100" kern="1200">
          <a:solidFill>
            <a:schemeClr val="tx1"/>
          </a:solidFill>
          <a:latin typeface="+mj-lt"/>
          <a:ea typeface="+mj-ea"/>
          <a:cs typeface="+mj-cs"/>
        </a:defRPr>
      </a:lvl1pPr>
      <a:lvl2pPr algn="ctr" defTabSz="3968750" rtl="0" eaLnBrk="0" fontAlgn="base" hangingPunct="0">
        <a:spcBef>
          <a:spcPct val="0"/>
        </a:spcBef>
        <a:spcAft>
          <a:spcPct val="0"/>
        </a:spcAft>
        <a:defRPr sz="19100">
          <a:solidFill>
            <a:schemeClr val="tx1"/>
          </a:solidFill>
          <a:latin typeface="Calibri" pitchFamily="34" charset="0"/>
        </a:defRPr>
      </a:lvl2pPr>
      <a:lvl3pPr algn="ctr" defTabSz="3968750" rtl="0" eaLnBrk="0" fontAlgn="base" hangingPunct="0">
        <a:spcBef>
          <a:spcPct val="0"/>
        </a:spcBef>
        <a:spcAft>
          <a:spcPct val="0"/>
        </a:spcAft>
        <a:defRPr sz="19100">
          <a:solidFill>
            <a:schemeClr val="tx1"/>
          </a:solidFill>
          <a:latin typeface="Calibri" pitchFamily="34" charset="0"/>
        </a:defRPr>
      </a:lvl3pPr>
      <a:lvl4pPr algn="ctr" defTabSz="3968750" rtl="0" eaLnBrk="0" fontAlgn="base" hangingPunct="0">
        <a:spcBef>
          <a:spcPct val="0"/>
        </a:spcBef>
        <a:spcAft>
          <a:spcPct val="0"/>
        </a:spcAft>
        <a:defRPr sz="19100">
          <a:solidFill>
            <a:schemeClr val="tx1"/>
          </a:solidFill>
          <a:latin typeface="Calibri" pitchFamily="34" charset="0"/>
        </a:defRPr>
      </a:lvl4pPr>
      <a:lvl5pPr algn="ctr" defTabSz="3968750" rtl="0" eaLnBrk="0" fontAlgn="base" hangingPunct="0">
        <a:spcBef>
          <a:spcPct val="0"/>
        </a:spcBef>
        <a:spcAft>
          <a:spcPct val="0"/>
        </a:spcAft>
        <a:defRPr sz="19100">
          <a:solidFill>
            <a:schemeClr val="tx1"/>
          </a:solidFill>
          <a:latin typeface="Calibri" pitchFamily="34" charset="0"/>
        </a:defRPr>
      </a:lvl5pPr>
      <a:lvl6pPr marL="457200" algn="ctr" defTabSz="3968750" rtl="0" fontAlgn="base">
        <a:spcBef>
          <a:spcPct val="0"/>
        </a:spcBef>
        <a:spcAft>
          <a:spcPct val="0"/>
        </a:spcAft>
        <a:defRPr sz="19100">
          <a:solidFill>
            <a:schemeClr val="tx1"/>
          </a:solidFill>
          <a:latin typeface="Calibri" pitchFamily="34" charset="0"/>
        </a:defRPr>
      </a:lvl6pPr>
      <a:lvl7pPr marL="914400" algn="ctr" defTabSz="3968750" rtl="0" fontAlgn="base">
        <a:spcBef>
          <a:spcPct val="0"/>
        </a:spcBef>
        <a:spcAft>
          <a:spcPct val="0"/>
        </a:spcAft>
        <a:defRPr sz="19100">
          <a:solidFill>
            <a:schemeClr val="tx1"/>
          </a:solidFill>
          <a:latin typeface="Calibri" pitchFamily="34" charset="0"/>
        </a:defRPr>
      </a:lvl7pPr>
      <a:lvl8pPr marL="1371600" algn="ctr" defTabSz="3968750" rtl="0" fontAlgn="base">
        <a:spcBef>
          <a:spcPct val="0"/>
        </a:spcBef>
        <a:spcAft>
          <a:spcPct val="0"/>
        </a:spcAft>
        <a:defRPr sz="19100">
          <a:solidFill>
            <a:schemeClr val="tx1"/>
          </a:solidFill>
          <a:latin typeface="Calibri" pitchFamily="34" charset="0"/>
        </a:defRPr>
      </a:lvl8pPr>
      <a:lvl9pPr marL="1828800" algn="ctr" defTabSz="3968750" rtl="0" fontAlgn="base">
        <a:spcBef>
          <a:spcPct val="0"/>
        </a:spcBef>
        <a:spcAft>
          <a:spcPct val="0"/>
        </a:spcAft>
        <a:defRPr sz="19100">
          <a:solidFill>
            <a:schemeClr val="tx1"/>
          </a:solidFill>
          <a:latin typeface="Calibri" pitchFamily="34" charset="0"/>
        </a:defRPr>
      </a:lvl9pPr>
    </p:titleStyle>
    <p:bodyStyle>
      <a:lvl1pPr marL="1487488" indent="-1487488" algn="l" defTabSz="3968750" rtl="0" eaLnBrk="0" fontAlgn="base" hangingPunct="0">
        <a:spcBef>
          <a:spcPct val="20000"/>
        </a:spcBef>
        <a:spcAft>
          <a:spcPct val="0"/>
        </a:spcAft>
        <a:buFont typeface="Arial" charset="0"/>
        <a:buChar char="•"/>
        <a:defRPr sz="14100" kern="1200">
          <a:solidFill>
            <a:schemeClr val="tx1"/>
          </a:solidFill>
          <a:latin typeface="+mn-lt"/>
          <a:ea typeface="+mn-ea"/>
          <a:cs typeface="+mn-cs"/>
        </a:defRPr>
      </a:lvl1pPr>
      <a:lvl2pPr marL="3224213" indent="-1236663" algn="l" defTabSz="3968750" rtl="0" eaLnBrk="0" fontAlgn="base" hangingPunct="0">
        <a:spcBef>
          <a:spcPct val="20000"/>
        </a:spcBef>
        <a:spcAft>
          <a:spcPct val="0"/>
        </a:spcAft>
        <a:buFont typeface="Arial" charset="0"/>
        <a:buChar char="–"/>
        <a:defRPr sz="12000" kern="1200">
          <a:solidFill>
            <a:schemeClr val="tx1"/>
          </a:solidFill>
          <a:latin typeface="+mn-lt"/>
          <a:ea typeface="+mn-ea"/>
          <a:cs typeface="+mn-cs"/>
        </a:defRPr>
      </a:lvl2pPr>
      <a:lvl3pPr marL="4962525" indent="-993775" algn="l" defTabSz="3968750" rtl="0" eaLnBrk="0" fontAlgn="base" hangingPunct="0">
        <a:spcBef>
          <a:spcPct val="20000"/>
        </a:spcBef>
        <a:spcAft>
          <a:spcPct val="0"/>
        </a:spcAft>
        <a:buFont typeface="Arial" charset="0"/>
        <a:buChar char="•"/>
        <a:defRPr sz="10400" kern="1200">
          <a:solidFill>
            <a:schemeClr val="tx1"/>
          </a:solidFill>
          <a:latin typeface="+mn-lt"/>
          <a:ea typeface="+mn-ea"/>
          <a:cs typeface="+mn-cs"/>
        </a:defRPr>
      </a:lvl3pPr>
      <a:lvl4pPr marL="6950075" indent="-993775" algn="l" defTabSz="3968750" rtl="0" eaLnBrk="0" fontAlgn="base" hangingPunct="0">
        <a:spcBef>
          <a:spcPct val="20000"/>
        </a:spcBef>
        <a:spcAft>
          <a:spcPct val="0"/>
        </a:spcAft>
        <a:buFont typeface="Arial" charset="0"/>
        <a:buChar char="–"/>
        <a:defRPr sz="8700" kern="1200">
          <a:solidFill>
            <a:schemeClr val="tx1"/>
          </a:solidFill>
          <a:latin typeface="+mn-lt"/>
          <a:ea typeface="+mn-ea"/>
          <a:cs typeface="+mn-cs"/>
        </a:defRPr>
      </a:lvl4pPr>
      <a:lvl5pPr marL="8929688" indent="-987425" algn="l" defTabSz="3968750" rtl="0" eaLnBrk="0" fontAlgn="base" hangingPunct="0">
        <a:spcBef>
          <a:spcPct val="20000"/>
        </a:spcBef>
        <a:spcAft>
          <a:spcPct val="0"/>
        </a:spcAft>
        <a:buFont typeface="Arial" charset="0"/>
        <a:buChar char="»"/>
        <a:defRPr sz="8700" kern="1200">
          <a:solidFill>
            <a:schemeClr val="tx1"/>
          </a:solidFill>
          <a:latin typeface="+mn-lt"/>
          <a:ea typeface="+mn-ea"/>
          <a:cs typeface="+mn-cs"/>
        </a:defRPr>
      </a:lvl5pPr>
      <a:lvl6pPr marL="10920405"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6pPr>
      <a:lvl7pPr marL="12905933"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7pPr>
      <a:lvl8pPr marL="14891461"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8pPr>
      <a:lvl9pPr marL="16876989"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9pPr>
    </p:bodyStyle>
    <p:otherStyle>
      <a:defPPr>
        <a:defRPr lang="en-US"/>
      </a:defPPr>
      <a:lvl1pPr marL="0" algn="l" defTabSz="3971056" rtl="0" eaLnBrk="1" latinLnBrk="0" hangingPunct="1">
        <a:defRPr sz="7800" kern="1200">
          <a:solidFill>
            <a:schemeClr val="tx1"/>
          </a:solidFill>
          <a:latin typeface="+mn-lt"/>
          <a:ea typeface="+mn-ea"/>
          <a:cs typeface="+mn-cs"/>
        </a:defRPr>
      </a:lvl1pPr>
      <a:lvl2pPr marL="1985528" algn="l" defTabSz="3971056" rtl="0" eaLnBrk="1" latinLnBrk="0" hangingPunct="1">
        <a:defRPr sz="7800" kern="1200">
          <a:solidFill>
            <a:schemeClr val="tx1"/>
          </a:solidFill>
          <a:latin typeface="+mn-lt"/>
          <a:ea typeface="+mn-ea"/>
          <a:cs typeface="+mn-cs"/>
        </a:defRPr>
      </a:lvl2pPr>
      <a:lvl3pPr marL="3971056" algn="l" defTabSz="3971056" rtl="0" eaLnBrk="1" latinLnBrk="0" hangingPunct="1">
        <a:defRPr sz="7800" kern="1200">
          <a:solidFill>
            <a:schemeClr val="tx1"/>
          </a:solidFill>
          <a:latin typeface="+mn-lt"/>
          <a:ea typeface="+mn-ea"/>
          <a:cs typeface="+mn-cs"/>
        </a:defRPr>
      </a:lvl3pPr>
      <a:lvl4pPr marL="5956584" algn="l" defTabSz="3971056" rtl="0" eaLnBrk="1" latinLnBrk="0" hangingPunct="1">
        <a:defRPr sz="7800" kern="1200">
          <a:solidFill>
            <a:schemeClr val="tx1"/>
          </a:solidFill>
          <a:latin typeface="+mn-lt"/>
          <a:ea typeface="+mn-ea"/>
          <a:cs typeface="+mn-cs"/>
        </a:defRPr>
      </a:lvl4pPr>
      <a:lvl5pPr marL="7942113" algn="l" defTabSz="3971056" rtl="0" eaLnBrk="1" latinLnBrk="0" hangingPunct="1">
        <a:defRPr sz="7800" kern="1200">
          <a:solidFill>
            <a:schemeClr val="tx1"/>
          </a:solidFill>
          <a:latin typeface="+mn-lt"/>
          <a:ea typeface="+mn-ea"/>
          <a:cs typeface="+mn-cs"/>
        </a:defRPr>
      </a:lvl5pPr>
      <a:lvl6pPr marL="9927641" algn="l" defTabSz="3971056" rtl="0" eaLnBrk="1" latinLnBrk="0" hangingPunct="1">
        <a:defRPr sz="7800" kern="1200">
          <a:solidFill>
            <a:schemeClr val="tx1"/>
          </a:solidFill>
          <a:latin typeface="+mn-lt"/>
          <a:ea typeface="+mn-ea"/>
          <a:cs typeface="+mn-cs"/>
        </a:defRPr>
      </a:lvl6pPr>
      <a:lvl7pPr marL="11913169" algn="l" defTabSz="3971056" rtl="0" eaLnBrk="1" latinLnBrk="0" hangingPunct="1">
        <a:defRPr sz="7800" kern="1200">
          <a:solidFill>
            <a:schemeClr val="tx1"/>
          </a:solidFill>
          <a:latin typeface="+mn-lt"/>
          <a:ea typeface="+mn-ea"/>
          <a:cs typeface="+mn-cs"/>
        </a:defRPr>
      </a:lvl7pPr>
      <a:lvl8pPr marL="13898697" algn="l" defTabSz="3971056" rtl="0" eaLnBrk="1" latinLnBrk="0" hangingPunct="1">
        <a:defRPr sz="7800" kern="1200">
          <a:solidFill>
            <a:schemeClr val="tx1"/>
          </a:solidFill>
          <a:latin typeface="+mn-lt"/>
          <a:ea typeface="+mn-ea"/>
          <a:cs typeface="+mn-cs"/>
        </a:defRPr>
      </a:lvl8pPr>
      <a:lvl9pPr marL="15884225" algn="l" defTabSz="397105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embeddings/oleObject5.bin"/><Relationship Id="rId18" Type="http://schemas.openxmlformats.org/officeDocument/2006/relationships/image" Target="../media/image6.emf"/><Relationship Id="rId26" Type="http://schemas.openxmlformats.org/officeDocument/2006/relationships/image" Target="../media/image10.emf"/><Relationship Id="rId39" Type="http://schemas.openxmlformats.org/officeDocument/2006/relationships/oleObject" Target="../embeddings/oleObject16.bin"/><Relationship Id="rId3" Type="http://schemas.openxmlformats.org/officeDocument/2006/relationships/notesSlide" Target="../notesSlides/notesSlide1.xml"/><Relationship Id="rId21" Type="http://schemas.openxmlformats.org/officeDocument/2006/relationships/oleObject" Target="../embeddings/oleObject8.bin"/><Relationship Id="rId34" Type="http://schemas.openxmlformats.org/officeDocument/2006/relationships/image" Target="../media/image13.emf"/><Relationship Id="rId7" Type="http://schemas.openxmlformats.org/officeDocument/2006/relationships/oleObject" Target="../embeddings/oleObject2.bin"/><Relationship Id="rId12" Type="http://schemas.openxmlformats.org/officeDocument/2006/relationships/image" Target="../media/image4.emf"/><Relationship Id="rId17" Type="http://schemas.openxmlformats.org/officeDocument/2006/relationships/oleObject" Target="../embeddings/oleObject6.bin"/><Relationship Id="rId25" Type="http://schemas.openxmlformats.org/officeDocument/2006/relationships/oleObject" Target="../embeddings/oleObject10.bin"/><Relationship Id="rId33" Type="http://schemas.openxmlformats.org/officeDocument/2006/relationships/oleObject" Target="../embeddings/oleObject13.bin"/><Relationship Id="rId38" Type="http://schemas.openxmlformats.org/officeDocument/2006/relationships/image" Target="../media/image15.emf"/><Relationship Id="rId2" Type="http://schemas.openxmlformats.org/officeDocument/2006/relationships/slideLayout" Target="../slideLayouts/slideLayout1.xml"/><Relationship Id="rId16" Type="http://schemas.openxmlformats.org/officeDocument/2006/relationships/image" Target="../media/image19.tiff"/><Relationship Id="rId20" Type="http://schemas.openxmlformats.org/officeDocument/2006/relationships/image" Target="../media/image7.emf"/><Relationship Id="rId29" Type="http://schemas.openxmlformats.org/officeDocument/2006/relationships/image" Target="../media/image20.tiff"/><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24" Type="http://schemas.openxmlformats.org/officeDocument/2006/relationships/image" Target="../media/image9.emf"/><Relationship Id="rId32" Type="http://schemas.openxmlformats.org/officeDocument/2006/relationships/image" Target="../media/image12.emf"/><Relationship Id="rId37" Type="http://schemas.openxmlformats.org/officeDocument/2006/relationships/oleObject" Target="../embeddings/oleObject15.bin"/><Relationship Id="rId40" Type="http://schemas.openxmlformats.org/officeDocument/2006/relationships/image" Target="../media/image16.emf"/><Relationship Id="rId5" Type="http://schemas.openxmlformats.org/officeDocument/2006/relationships/oleObject" Target="../embeddings/oleObject1.bin"/><Relationship Id="rId15" Type="http://schemas.openxmlformats.org/officeDocument/2006/relationships/image" Target="../media/image18.tiff"/><Relationship Id="rId23" Type="http://schemas.openxmlformats.org/officeDocument/2006/relationships/oleObject" Target="../embeddings/oleObject9.bin"/><Relationship Id="rId28" Type="http://schemas.openxmlformats.org/officeDocument/2006/relationships/image" Target="../media/image11.emf"/><Relationship Id="rId36" Type="http://schemas.openxmlformats.org/officeDocument/2006/relationships/image" Target="../media/image14.emf"/><Relationship Id="rId10" Type="http://schemas.openxmlformats.org/officeDocument/2006/relationships/image" Target="../media/image3.emf"/><Relationship Id="rId19" Type="http://schemas.openxmlformats.org/officeDocument/2006/relationships/oleObject" Target="../embeddings/oleObject7.bin"/><Relationship Id="rId31" Type="http://schemas.openxmlformats.org/officeDocument/2006/relationships/oleObject" Target="../embeddings/oleObject12.bin"/><Relationship Id="rId4" Type="http://schemas.openxmlformats.org/officeDocument/2006/relationships/image" Target="../media/image17.jpeg"/><Relationship Id="rId9" Type="http://schemas.openxmlformats.org/officeDocument/2006/relationships/oleObject" Target="../embeddings/oleObject3.bin"/><Relationship Id="rId14" Type="http://schemas.openxmlformats.org/officeDocument/2006/relationships/image" Target="../media/image5.emf"/><Relationship Id="rId22" Type="http://schemas.openxmlformats.org/officeDocument/2006/relationships/image" Target="../media/image8.emf"/><Relationship Id="rId27" Type="http://schemas.openxmlformats.org/officeDocument/2006/relationships/oleObject" Target="../embeddings/oleObject11.bin"/><Relationship Id="rId30" Type="http://schemas.openxmlformats.org/officeDocument/2006/relationships/image" Target="../media/image21.png"/><Relationship Id="rId35" Type="http://schemas.openxmlformats.org/officeDocument/2006/relationships/oleObject" Target="../embeddings/oleObject14.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6493" name="Rectangle 55"/>
          <p:cNvSpPr>
            <a:spLocks noChangeArrowheads="1"/>
          </p:cNvSpPr>
          <p:nvPr/>
        </p:nvSpPr>
        <p:spPr bwMode="auto">
          <a:xfrm>
            <a:off x="0" y="0"/>
            <a:ext cx="38404800" cy="3275013"/>
          </a:xfrm>
          <a:prstGeom prst="rect">
            <a:avLst/>
          </a:prstGeom>
          <a:solidFill>
            <a:srgbClr val="003082"/>
          </a:solidFill>
          <a:ln w="25400" algn="ctr">
            <a:solidFill>
              <a:srgbClr val="385D8A"/>
            </a:solidFill>
            <a:miter lim="800000"/>
            <a:headEnd/>
            <a:tailEnd/>
          </a:ln>
        </p:spPr>
        <p:txBody>
          <a:bodyPr lIns="91427" tIns="45715" rIns="91427" bIns="45715" anchor="ctr"/>
          <a:lstStyle/>
          <a:p>
            <a:pPr algn="ctr" defTabSz="3968750"/>
            <a:endParaRPr lang="en-US" dirty="0">
              <a:solidFill>
                <a:srgbClr val="FFFFFF"/>
              </a:solidFill>
              <a:latin typeface="Calibri" pitchFamily="34" charset="0"/>
            </a:endParaRPr>
          </a:p>
        </p:txBody>
      </p:sp>
      <p:sp>
        <p:nvSpPr>
          <p:cNvPr id="16495" name="Rectangle 11"/>
          <p:cNvSpPr>
            <a:spLocks noChangeArrowheads="1"/>
          </p:cNvSpPr>
          <p:nvPr/>
        </p:nvSpPr>
        <p:spPr bwMode="auto">
          <a:xfrm>
            <a:off x="16663988" y="3805252"/>
            <a:ext cx="21564599" cy="26903347"/>
          </a:xfrm>
          <a:prstGeom prst="rect">
            <a:avLst/>
          </a:prstGeom>
          <a:solidFill>
            <a:schemeClr val="bg1"/>
          </a:solidFill>
          <a:ln w="6350">
            <a:solidFill>
              <a:srgbClr val="003082"/>
            </a:solidFill>
            <a:miter lim="800000"/>
            <a:headEnd/>
            <a:tailEnd/>
          </a:ln>
        </p:spPr>
        <p:txBody>
          <a:bodyPr wrap="none" lIns="91427" tIns="45715" rIns="91427" bIns="45715" anchor="ctr"/>
          <a:lstStyle/>
          <a:p>
            <a:pPr defTabSz="3968750"/>
            <a:endParaRPr lang="en-US" dirty="0">
              <a:latin typeface="Calibri" pitchFamily="34" charset="0"/>
            </a:endParaRPr>
          </a:p>
        </p:txBody>
      </p:sp>
      <p:sp>
        <p:nvSpPr>
          <p:cNvPr id="16496" name="Rectangle 11"/>
          <p:cNvSpPr>
            <a:spLocks noChangeArrowheads="1"/>
          </p:cNvSpPr>
          <p:nvPr/>
        </p:nvSpPr>
        <p:spPr bwMode="auto">
          <a:xfrm>
            <a:off x="307976" y="3763961"/>
            <a:ext cx="15922624" cy="26944637"/>
          </a:xfrm>
          <a:prstGeom prst="rect">
            <a:avLst/>
          </a:prstGeom>
          <a:solidFill>
            <a:schemeClr val="bg1"/>
          </a:solidFill>
          <a:ln w="6350">
            <a:solidFill>
              <a:srgbClr val="003082"/>
            </a:solidFill>
            <a:miter lim="800000"/>
            <a:headEnd/>
            <a:tailEnd/>
          </a:ln>
        </p:spPr>
        <p:txBody>
          <a:bodyPr wrap="none" lIns="91427" tIns="45715" rIns="91427" bIns="45715" anchor="ctr"/>
          <a:lstStyle/>
          <a:p>
            <a:pPr defTabSz="3968750"/>
            <a:endParaRPr lang="en-US" sz="3200" dirty="0">
              <a:latin typeface="Calibri" pitchFamily="34" charset="0"/>
            </a:endParaRPr>
          </a:p>
        </p:txBody>
      </p:sp>
      <p:sp>
        <p:nvSpPr>
          <p:cNvPr id="16498" name="Line 9"/>
          <p:cNvSpPr>
            <a:spLocks noChangeShapeType="1"/>
          </p:cNvSpPr>
          <p:nvPr/>
        </p:nvSpPr>
        <p:spPr bwMode="auto">
          <a:xfrm>
            <a:off x="0" y="3267075"/>
            <a:ext cx="38404800" cy="0"/>
          </a:xfrm>
          <a:prstGeom prst="line">
            <a:avLst/>
          </a:prstGeom>
          <a:noFill/>
          <a:ln w="9525">
            <a:solidFill>
              <a:srgbClr val="003082"/>
            </a:solidFill>
            <a:round/>
            <a:headEnd/>
            <a:tailEnd/>
          </a:ln>
        </p:spPr>
        <p:txBody>
          <a:bodyPr/>
          <a:lstStyle/>
          <a:p>
            <a:endParaRPr lang="en-US" dirty="0"/>
          </a:p>
        </p:txBody>
      </p:sp>
      <p:sp>
        <p:nvSpPr>
          <p:cNvPr id="16499" name="Line 10"/>
          <p:cNvSpPr>
            <a:spLocks noChangeShapeType="1"/>
          </p:cNvSpPr>
          <p:nvPr/>
        </p:nvSpPr>
        <p:spPr bwMode="auto">
          <a:xfrm flipV="1">
            <a:off x="-12700" y="3276600"/>
            <a:ext cx="38417500" cy="0"/>
          </a:xfrm>
          <a:prstGeom prst="line">
            <a:avLst/>
          </a:prstGeom>
          <a:noFill/>
          <a:ln w="76200">
            <a:solidFill>
              <a:srgbClr val="003082"/>
            </a:solidFill>
            <a:round/>
            <a:headEnd/>
            <a:tailEnd/>
          </a:ln>
        </p:spPr>
        <p:txBody>
          <a:bodyPr/>
          <a:lstStyle/>
          <a:p>
            <a:endParaRPr lang="en-US" dirty="0"/>
          </a:p>
        </p:txBody>
      </p:sp>
      <p:sp>
        <p:nvSpPr>
          <p:cNvPr id="16500" name="Rectangle 587"/>
          <p:cNvSpPr>
            <a:spLocks noChangeArrowheads="1"/>
          </p:cNvSpPr>
          <p:nvPr/>
        </p:nvSpPr>
        <p:spPr bwMode="auto">
          <a:xfrm>
            <a:off x="0" y="13342938"/>
            <a:ext cx="184150" cy="1281112"/>
          </a:xfrm>
          <a:prstGeom prst="rect">
            <a:avLst/>
          </a:prstGeom>
          <a:noFill/>
          <a:ln w="9525">
            <a:noFill/>
            <a:miter lim="800000"/>
            <a:headEnd/>
            <a:tailEnd/>
          </a:ln>
        </p:spPr>
        <p:txBody>
          <a:bodyPr wrap="none" lIns="91427" tIns="45715" rIns="91427" bIns="45715" anchor="ctr">
            <a:spAutoFit/>
          </a:bodyPr>
          <a:lstStyle/>
          <a:p>
            <a:pPr defTabSz="3968750"/>
            <a:endParaRPr lang="en-US" dirty="0">
              <a:latin typeface="Calibri" pitchFamily="34" charset="0"/>
            </a:endParaRPr>
          </a:p>
        </p:txBody>
      </p:sp>
      <p:sp>
        <p:nvSpPr>
          <p:cNvPr id="16501" name="Rectangle 589"/>
          <p:cNvSpPr>
            <a:spLocks noChangeArrowheads="1"/>
          </p:cNvSpPr>
          <p:nvPr/>
        </p:nvSpPr>
        <p:spPr bwMode="auto">
          <a:xfrm>
            <a:off x="0" y="13615988"/>
            <a:ext cx="184150" cy="1281112"/>
          </a:xfrm>
          <a:prstGeom prst="rect">
            <a:avLst/>
          </a:prstGeom>
          <a:noFill/>
          <a:ln w="9525">
            <a:noFill/>
            <a:miter lim="800000"/>
            <a:headEnd/>
            <a:tailEnd/>
          </a:ln>
        </p:spPr>
        <p:txBody>
          <a:bodyPr wrap="none" lIns="91427" tIns="45715" rIns="91427" bIns="45715" anchor="ctr">
            <a:spAutoFit/>
          </a:bodyPr>
          <a:lstStyle/>
          <a:p>
            <a:pPr defTabSz="3968750"/>
            <a:endParaRPr lang="en-US" dirty="0">
              <a:latin typeface="Calibri" pitchFamily="34" charset="0"/>
            </a:endParaRPr>
          </a:p>
        </p:txBody>
      </p:sp>
      <p:sp>
        <p:nvSpPr>
          <p:cNvPr id="16502" name="Rectangle 591"/>
          <p:cNvSpPr>
            <a:spLocks noChangeArrowheads="1"/>
          </p:cNvSpPr>
          <p:nvPr/>
        </p:nvSpPr>
        <p:spPr bwMode="auto">
          <a:xfrm>
            <a:off x="-468313" y="12996863"/>
            <a:ext cx="185738" cy="1281112"/>
          </a:xfrm>
          <a:prstGeom prst="rect">
            <a:avLst/>
          </a:prstGeom>
          <a:noFill/>
          <a:ln w="9525">
            <a:noFill/>
            <a:miter lim="800000"/>
            <a:headEnd/>
            <a:tailEnd/>
          </a:ln>
        </p:spPr>
        <p:txBody>
          <a:bodyPr wrap="none" lIns="91427" tIns="45715" rIns="91427" bIns="45715" anchor="ctr">
            <a:spAutoFit/>
          </a:bodyPr>
          <a:lstStyle/>
          <a:p>
            <a:pPr defTabSz="3968750"/>
            <a:endParaRPr lang="en-US" dirty="0">
              <a:latin typeface="Calibri" pitchFamily="34" charset="0"/>
            </a:endParaRPr>
          </a:p>
        </p:txBody>
      </p:sp>
      <p:sp>
        <p:nvSpPr>
          <p:cNvPr id="16503" name="Rectangle 608"/>
          <p:cNvSpPr>
            <a:spLocks noChangeArrowheads="1"/>
          </p:cNvSpPr>
          <p:nvPr/>
        </p:nvSpPr>
        <p:spPr bwMode="auto">
          <a:xfrm>
            <a:off x="0" y="13709650"/>
            <a:ext cx="184150" cy="1281113"/>
          </a:xfrm>
          <a:prstGeom prst="rect">
            <a:avLst/>
          </a:prstGeom>
          <a:noFill/>
          <a:ln w="9525">
            <a:noFill/>
            <a:miter lim="800000"/>
            <a:headEnd/>
            <a:tailEnd/>
          </a:ln>
        </p:spPr>
        <p:txBody>
          <a:bodyPr wrap="none" lIns="91427" tIns="45715" rIns="91427" bIns="45715" anchor="ctr">
            <a:spAutoFit/>
          </a:bodyPr>
          <a:lstStyle/>
          <a:p>
            <a:pPr defTabSz="3968750"/>
            <a:endParaRPr lang="en-US" dirty="0">
              <a:latin typeface="Calibri" pitchFamily="34" charset="0"/>
            </a:endParaRPr>
          </a:p>
        </p:txBody>
      </p:sp>
      <p:sp>
        <p:nvSpPr>
          <p:cNvPr id="16504" name="TextBox 63"/>
          <p:cNvSpPr txBox="1">
            <a:spLocks noChangeArrowheads="1"/>
          </p:cNvSpPr>
          <p:nvPr/>
        </p:nvSpPr>
        <p:spPr bwMode="auto">
          <a:xfrm>
            <a:off x="14776450" y="21712238"/>
            <a:ext cx="185738" cy="641350"/>
          </a:xfrm>
          <a:prstGeom prst="rect">
            <a:avLst/>
          </a:prstGeom>
          <a:noFill/>
          <a:ln w="9525">
            <a:noFill/>
            <a:miter lim="800000"/>
            <a:headEnd/>
            <a:tailEnd/>
          </a:ln>
        </p:spPr>
        <p:txBody>
          <a:bodyPr wrap="none" lIns="91427" tIns="45715" rIns="91427" bIns="45715">
            <a:spAutoFit/>
          </a:bodyPr>
          <a:lstStyle/>
          <a:p>
            <a:pPr defTabSz="3968750"/>
            <a:endParaRPr lang="en-US" sz="1700" dirty="0">
              <a:latin typeface="Calibri" pitchFamily="34" charset="0"/>
              <a:cs typeface="Times New Roman" pitchFamily="18" charset="0"/>
            </a:endParaRPr>
          </a:p>
          <a:p>
            <a:pPr defTabSz="3968750"/>
            <a:endParaRPr lang="en-US" sz="1700" dirty="0">
              <a:latin typeface="Calibri" pitchFamily="34" charset="0"/>
              <a:cs typeface="Times New Roman" pitchFamily="18" charset="0"/>
            </a:endParaRPr>
          </a:p>
        </p:txBody>
      </p:sp>
      <p:sp>
        <p:nvSpPr>
          <p:cNvPr id="16505" name="TextBox 64"/>
          <p:cNvSpPr txBox="1">
            <a:spLocks noChangeArrowheads="1"/>
          </p:cNvSpPr>
          <p:nvPr/>
        </p:nvSpPr>
        <p:spPr bwMode="auto">
          <a:xfrm flipH="1">
            <a:off x="14020800" y="25606375"/>
            <a:ext cx="5926138" cy="358775"/>
          </a:xfrm>
          <a:prstGeom prst="rect">
            <a:avLst/>
          </a:prstGeom>
          <a:noFill/>
          <a:ln w="9525">
            <a:noFill/>
            <a:miter lim="800000"/>
            <a:headEnd/>
            <a:tailEnd/>
          </a:ln>
        </p:spPr>
        <p:txBody>
          <a:bodyPr lIns="91427" tIns="45715" rIns="91427" bIns="45715">
            <a:spAutoFit/>
          </a:bodyPr>
          <a:lstStyle/>
          <a:p>
            <a:pPr defTabSz="3968750"/>
            <a:endParaRPr lang="en-US" sz="2500" baseline="30000" dirty="0">
              <a:latin typeface="Calibri" pitchFamily="34" charset="0"/>
              <a:cs typeface="Times New Roman" pitchFamily="18" charset="0"/>
            </a:endParaRPr>
          </a:p>
        </p:txBody>
      </p:sp>
      <p:sp>
        <p:nvSpPr>
          <p:cNvPr id="16506" name="Text Box 98"/>
          <p:cNvSpPr txBox="1">
            <a:spLocks noChangeArrowheads="1"/>
          </p:cNvSpPr>
          <p:nvPr/>
        </p:nvSpPr>
        <p:spPr bwMode="auto">
          <a:xfrm>
            <a:off x="16785433" y="4649787"/>
            <a:ext cx="21543167" cy="661710"/>
          </a:xfrm>
          <a:prstGeom prst="rect">
            <a:avLst/>
          </a:prstGeom>
          <a:noFill/>
          <a:ln w="9525">
            <a:noFill/>
            <a:miter lim="800000"/>
            <a:headEnd/>
            <a:tailEnd/>
          </a:ln>
        </p:spPr>
        <p:txBody>
          <a:bodyPr wrap="square" lIns="91427" tIns="45715" rIns="91427" bIns="45715">
            <a:spAutoFit/>
          </a:bodyPr>
          <a:lstStyle/>
          <a:p>
            <a:pPr algn="ctr" defTabSz="3968750"/>
            <a:r>
              <a:rPr lang="en-US" sz="3700" b="1" dirty="0" smtClean="0">
                <a:solidFill>
                  <a:srgbClr val="003082"/>
                </a:solidFill>
                <a:latin typeface="Calibri" pitchFamily="34" charset="0"/>
              </a:rPr>
              <a:t>Further Attempts Towards the Synthesis of Benzo-Annelated Cross-Bridged Cyclam</a:t>
            </a:r>
            <a:endParaRPr lang="en-US" sz="3700" b="1" dirty="0">
              <a:solidFill>
                <a:srgbClr val="003082"/>
              </a:solidFill>
              <a:latin typeface="Calibri" pitchFamily="34" charset="0"/>
            </a:endParaRPr>
          </a:p>
        </p:txBody>
      </p:sp>
      <p:sp>
        <p:nvSpPr>
          <p:cNvPr id="16508" name="Text Box 117"/>
          <p:cNvSpPr txBox="1">
            <a:spLocks noChangeArrowheads="1"/>
          </p:cNvSpPr>
          <p:nvPr/>
        </p:nvSpPr>
        <p:spPr bwMode="auto">
          <a:xfrm>
            <a:off x="307975" y="4419600"/>
            <a:ext cx="15922627" cy="661710"/>
          </a:xfrm>
          <a:prstGeom prst="rect">
            <a:avLst/>
          </a:prstGeom>
          <a:noFill/>
          <a:ln w="9525">
            <a:noFill/>
            <a:miter lim="800000"/>
            <a:headEnd/>
            <a:tailEnd/>
          </a:ln>
        </p:spPr>
        <p:txBody>
          <a:bodyPr wrap="square" lIns="91427" tIns="45715" rIns="91427" bIns="45715">
            <a:spAutoFit/>
          </a:bodyPr>
          <a:lstStyle/>
          <a:p>
            <a:pPr algn="ctr" defTabSz="3968750"/>
            <a:r>
              <a:rPr lang="en-US" sz="3700" b="1" dirty="0" smtClean="0">
                <a:solidFill>
                  <a:srgbClr val="003082"/>
                </a:solidFill>
                <a:latin typeface="Calibri" pitchFamily="34" charset="0"/>
              </a:rPr>
              <a:t>Synthesis of Cross-Bridged Benzocyclam</a:t>
            </a:r>
            <a:endParaRPr lang="en-US" sz="3700" b="1" dirty="0">
              <a:solidFill>
                <a:srgbClr val="003082"/>
              </a:solidFill>
              <a:latin typeface="Calibri" pitchFamily="34" charset="0"/>
            </a:endParaRPr>
          </a:p>
        </p:txBody>
      </p:sp>
      <p:sp>
        <p:nvSpPr>
          <p:cNvPr id="16510" name="Text Box 126"/>
          <p:cNvSpPr txBox="1">
            <a:spLocks noChangeArrowheads="1"/>
          </p:cNvSpPr>
          <p:nvPr/>
        </p:nvSpPr>
        <p:spPr bwMode="auto">
          <a:xfrm>
            <a:off x="16687801" y="29773612"/>
            <a:ext cx="21488399" cy="553988"/>
          </a:xfrm>
          <a:prstGeom prst="rect">
            <a:avLst/>
          </a:prstGeom>
          <a:noFill/>
          <a:ln w="9525">
            <a:noFill/>
            <a:miter lim="800000"/>
            <a:headEnd/>
            <a:tailEnd/>
          </a:ln>
        </p:spPr>
        <p:txBody>
          <a:bodyPr wrap="square" lIns="91427" tIns="45715" rIns="91427" bIns="45715">
            <a:spAutoFit/>
          </a:bodyPr>
          <a:lstStyle/>
          <a:p>
            <a:pPr defTabSz="3968750"/>
            <a:r>
              <a:rPr lang="en-US" sz="3000" dirty="0" smtClean="0">
                <a:latin typeface="Calibri" pitchFamily="34" charset="0"/>
              </a:rPr>
              <a:t>The Department of Chemistry </a:t>
            </a:r>
            <a:r>
              <a:rPr lang="en-US" sz="3000" dirty="0" smtClean="0">
                <a:latin typeface="Calibri" pitchFamily="34" charset="0"/>
              </a:rPr>
              <a:t>of the </a:t>
            </a:r>
            <a:r>
              <a:rPr lang="en-US" sz="3000" dirty="0" smtClean="0">
                <a:latin typeface="Calibri" pitchFamily="34" charset="0"/>
              </a:rPr>
              <a:t>University </a:t>
            </a:r>
            <a:r>
              <a:rPr lang="en-US" sz="3000" dirty="0" smtClean="0">
                <a:latin typeface="Calibri" pitchFamily="34" charset="0"/>
              </a:rPr>
              <a:t>of New Hampshire </a:t>
            </a:r>
            <a:r>
              <a:rPr lang="en-US" sz="3000" dirty="0" smtClean="0">
                <a:latin typeface="Calibri" pitchFamily="34" charset="0"/>
              </a:rPr>
              <a:t>is acknowledged for financial </a:t>
            </a:r>
            <a:r>
              <a:rPr lang="en-US" sz="3000" dirty="0" smtClean="0">
                <a:latin typeface="Calibri" pitchFamily="34" charset="0"/>
              </a:rPr>
              <a:t>support and all W-W group members.</a:t>
            </a:r>
            <a:endParaRPr lang="en-US" sz="3000" dirty="0">
              <a:latin typeface="Calibri" pitchFamily="34" charset="0"/>
            </a:endParaRPr>
          </a:p>
        </p:txBody>
      </p:sp>
      <p:sp>
        <p:nvSpPr>
          <p:cNvPr id="16512" name="Text Box 14"/>
          <p:cNvSpPr txBox="1">
            <a:spLocks noChangeArrowheads="1"/>
          </p:cNvSpPr>
          <p:nvPr/>
        </p:nvSpPr>
        <p:spPr bwMode="auto">
          <a:xfrm>
            <a:off x="307976" y="3763962"/>
            <a:ext cx="15922626" cy="600106"/>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a:solidFill>
                  <a:schemeClr val="bg1"/>
                </a:solidFill>
                <a:latin typeface="Calibri" pitchFamily="34" charset="0"/>
              </a:rPr>
              <a:t>Introduction</a:t>
            </a:r>
          </a:p>
        </p:txBody>
      </p:sp>
      <p:sp>
        <p:nvSpPr>
          <p:cNvPr id="16513" name="Rectangle 47"/>
          <p:cNvSpPr>
            <a:spLocks noChangeArrowheads="1"/>
          </p:cNvSpPr>
          <p:nvPr/>
        </p:nvSpPr>
        <p:spPr bwMode="auto">
          <a:xfrm>
            <a:off x="21401883" y="10287000"/>
            <a:ext cx="12397579" cy="661710"/>
          </a:xfrm>
          <a:prstGeom prst="rect">
            <a:avLst/>
          </a:prstGeom>
          <a:noFill/>
          <a:ln w="9525">
            <a:noFill/>
            <a:miter lim="800000"/>
            <a:headEnd/>
            <a:tailEnd/>
          </a:ln>
        </p:spPr>
        <p:txBody>
          <a:bodyPr wrap="square" lIns="91427" tIns="45715" rIns="91427" bIns="45715">
            <a:spAutoFit/>
          </a:bodyPr>
          <a:lstStyle/>
          <a:p>
            <a:pPr algn="ctr" defTabSz="3968750"/>
            <a:r>
              <a:rPr lang="en-US" sz="3700" b="1" dirty="0" smtClean="0">
                <a:solidFill>
                  <a:srgbClr val="003082"/>
                </a:solidFill>
                <a:latin typeface="Calibri" pitchFamily="34" charset="0"/>
              </a:rPr>
              <a:t>Synthesis of Adjacent-Bridged Benzo-Annelated Cyclam (21)</a:t>
            </a:r>
            <a:endParaRPr lang="en-US" sz="3700" b="1" dirty="0">
              <a:solidFill>
                <a:srgbClr val="003082"/>
              </a:solidFill>
              <a:latin typeface="Calibri" pitchFamily="34" charset="0"/>
            </a:endParaRPr>
          </a:p>
        </p:txBody>
      </p:sp>
      <p:sp>
        <p:nvSpPr>
          <p:cNvPr id="16514" name="Text Box 14"/>
          <p:cNvSpPr txBox="1">
            <a:spLocks noChangeArrowheads="1"/>
          </p:cNvSpPr>
          <p:nvPr/>
        </p:nvSpPr>
        <p:spPr bwMode="auto">
          <a:xfrm>
            <a:off x="16687802" y="3819494"/>
            <a:ext cx="21564598" cy="600106"/>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Results </a:t>
            </a:r>
            <a:r>
              <a:rPr lang="en-US" sz="3300" b="1" dirty="0" smtClean="0">
                <a:solidFill>
                  <a:schemeClr val="bg1"/>
                </a:solidFill>
                <a:latin typeface="Calibri" pitchFamily="34" charset="0"/>
              </a:rPr>
              <a:t>and Discussion</a:t>
            </a:r>
            <a:endParaRPr lang="en-US" sz="3300" b="1" dirty="0">
              <a:solidFill>
                <a:schemeClr val="bg1"/>
              </a:solidFill>
              <a:latin typeface="Calibri" pitchFamily="34" charset="0"/>
            </a:endParaRPr>
          </a:p>
        </p:txBody>
      </p:sp>
      <p:sp>
        <p:nvSpPr>
          <p:cNvPr id="16515" name="Text Box 14"/>
          <p:cNvSpPr txBox="1">
            <a:spLocks noChangeArrowheads="1"/>
          </p:cNvSpPr>
          <p:nvPr/>
        </p:nvSpPr>
        <p:spPr bwMode="auto">
          <a:xfrm>
            <a:off x="317500" y="27066155"/>
            <a:ext cx="15913100" cy="600106"/>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a:solidFill>
                  <a:schemeClr val="bg1"/>
                </a:solidFill>
                <a:latin typeface="Calibri" pitchFamily="34" charset="0"/>
              </a:rPr>
              <a:t>References</a:t>
            </a:r>
          </a:p>
        </p:txBody>
      </p:sp>
      <p:sp>
        <p:nvSpPr>
          <p:cNvPr id="16516" name="Text Box 14"/>
          <p:cNvSpPr txBox="1">
            <a:spLocks noChangeArrowheads="1"/>
          </p:cNvSpPr>
          <p:nvPr/>
        </p:nvSpPr>
        <p:spPr bwMode="auto">
          <a:xfrm>
            <a:off x="16687800" y="29117894"/>
            <a:ext cx="21564600" cy="600106"/>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a:solidFill>
                  <a:schemeClr val="bg1"/>
                </a:solidFill>
                <a:latin typeface="Calibri" pitchFamily="34" charset="0"/>
              </a:rPr>
              <a:t>Acknowledgements</a:t>
            </a:r>
          </a:p>
        </p:txBody>
      </p:sp>
      <p:sp>
        <p:nvSpPr>
          <p:cNvPr id="16518" name="Text Box 98"/>
          <p:cNvSpPr txBox="1">
            <a:spLocks noChangeArrowheads="1"/>
          </p:cNvSpPr>
          <p:nvPr/>
        </p:nvSpPr>
        <p:spPr bwMode="auto">
          <a:xfrm>
            <a:off x="377826" y="10210800"/>
            <a:ext cx="15624174" cy="1569650"/>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Figure </a:t>
            </a:r>
            <a:r>
              <a:rPr lang="en-US" sz="3100" b="1" i="1" dirty="0" smtClean="0">
                <a:latin typeface="Times New Roman" pitchFamily="18" charset="0"/>
                <a:cs typeface="Times New Roman" pitchFamily="18" charset="0"/>
              </a:rPr>
              <a:t>1. </a:t>
            </a:r>
            <a:r>
              <a:rPr lang="en-US" sz="3100" b="1" i="1" dirty="0" smtClean="0">
                <a:latin typeface="Times New Roman" pitchFamily="18" charset="0"/>
                <a:cs typeface="Times New Roman" pitchFamily="18" charset="0"/>
              </a:rPr>
              <a:t>Structures of cyclam (1) and cyclen (2) and their cross-bridged analogues (3) &amp; (4)  including </a:t>
            </a:r>
            <a:r>
              <a:rPr lang="en-US" sz="3100" b="1" i="1" dirty="0">
                <a:latin typeface="Times New Roman" pitchFamily="18" charset="0"/>
                <a:cs typeface="Times New Roman" pitchFamily="18" charset="0"/>
              </a:rPr>
              <a:t>a </a:t>
            </a:r>
            <a:r>
              <a:rPr lang="en-US" sz="3100" b="1" i="1" dirty="0" smtClean="0">
                <a:latin typeface="Times New Roman" pitchFamily="18" charset="0"/>
                <a:cs typeface="Times New Roman" pitchFamily="18" charset="0"/>
              </a:rPr>
              <a:t>low-energy</a:t>
            </a:r>
            <a:r>
              <a:rPr lang="en-US" sz="3100" b="1" i="1" dirty="0">
                <a:latin typeface="Times New Roman" pitchFamily="18" charset="0"/>
                <a:cs typeface="Times New Roman" pitchFamily="18" charset="0"/>
              </a:rPr>
              <a:t>, </a:t>
            </a:r>
            <a:r>
              <a:rPr lang="en-US" sz="3100" b="1" i="1" dirty="0" smtClean="0">
                <a:latin typeface="Times New Roman" pitchFamily="18" charset="0"/>
                <a:cs typeface="Times New Roman" pitchFamily="18" charset="0"/>
              </a:rPr>
              <a:t>diamond-lattice-type conformation (5) and </a:t>
            </a:r>
            <a:r>
              <a:rPr lang="en-US" sz="3100" b="1" i="1" dirty="0" smtClean="0">
                <a:latin typeface="Times New Roman" pitchFamily="18" charset="0"/>
                <a:cs typeface="Times New Roman" pitchFamily="18" charset="0"/>
              </a:rPr>
              <a:t>metal-coordinated </a:t>
            </a:r>
            <a:r>
              <a:rPr lang="en-US" sz="3100" b="1" i="1" dirty="0" smtClean="0">
                <a:latin typeface="Times New Roman" pitchFamily="18" charset="0"/>
                <a:cs typeface="Times New Roman" pitchFamily="18" charset="0"/>
              </a:rPr>
              <a:t>low energy conformation (6).</a:t>
            </a:r>
            <a:endParaRPr lang="en-US" sz="3100" b="1" i="1" dirty="0">
              <a:latin typeface="Times New Roman" pitchFamily="18" charset="0"/>
              <a:cs typeface="Times New Roman" pitchFamily="18" charset="0"/>
            </a:endParaRPr>
          </a:p>
        </p:txBody>
      </p:sp>
      <p:sp>
        <p:nvSpPr>
          <p:cNvPr id="16520" name="Rectangle 4"/>
          <p:cNvSpPr>
            <a:spLocks noChangeArrowheads="1"/>
          </p:cNvSpPr>
          <p:nvPr/>
        </p:nvSpPr>
        <p:spPr bwMode="auto">
          <a:xfrm>
            <a:off x="13109575" y="28051125"/>
            <a:ext cx="12112625" cy="415488"/>
          </a:xfrm>
          <a:prstGeom prst="rect">
            <a:avLst/>
          </a:prstGeom>
          <a:noFill/>
          <a:ln w="9525">
            <a:noFill/>
            <a:miter lim="800000"/>
            <a:headEnd/>
            <a:tailEnd/>
          </a:ln>
        </p:spPr>
        <p:txBody>
          <a:bodyPr lIns="91427" tIns="45715" rIns="91427" bIns="45715">
            <a:spAutoFit/>
          </a:bodyPr>
          <a:lstStyle/>
          <a:p>
            <a:pPr marL="1504950" indent="-1504950" defTabSz="3968750"/>
            <a:endParaRPr lang="en-US" sz="2100" dirty="0">
              <a:latin typeface="Calibri" pitchFamily="34" charset="0"/>
            </a:endParaRPr>
          </a:p>
        </p:txBody>
      </p:sp>
      <p:sp>
        <p:nvSpPr>
          <p:cNvPr id="16521" name="Rectangle 6"/>
          <p:cNvSpPr>
            <a:spLocks noChangeArrowheads="1"/>
          </p:cNvSpPr>
          <p:nvPr/>
        </p:nvSpPr>
        <p:spPr bwMode="auto">
          <a:xfrm>
            <a:off x="377826" y="5029200"/>
            <a:ext cx="15624174" cy="2400647"/>
          </a:xfrm>
          <a:prstGeom prst="rect">
            <a:avLst/>
          </a:prstGeom>
          <a:noFill/>
          <a:ln w="9525">
            <a:noFill/>
            <a:miter lim="800000"/>
            <a:headEnd/>
            <a:tailEnd/>
          </a:ln>
        </p:spPr>
        <p:txBody>
          <a:bodyPr wrap="square" lIns="91427" tIns="45715" rIns="91427" bIns="45715">
            <a:spAutoFit/>
          </a:bodyPr>
          <a:lstStyle/>
          <a:p>
            <a:pPr algn="just" defTabSz="3968750"/>
            <a:r>
              <a:rPr lang="en-US" sz="3000" dirty="0">
                <a:latin typeface="+mn-lt"/>
              </a:rPr>
              <a:t>Cyclam is a </a:t>
            </a:r>
            <a:r>
              <a:rPr lang="en-US" sz="3000" dirty="0" smtClean="0">
                <a:latin typeface="+mn-lt"/>
              </a:rPr>
              <a:t>14-membered </a:t>
            </a:r>
            <a:r>
              <a:rPr lang="en-US" sz="3000" dirty="0">
                <a:latin typeface="+mn-lt"/>
              </a:rPr>
              <a:t>cyclic tetraamine </a:t>
            </a:r>
            <a:r>
              <a:rPr lang="en-US" sz="3000" dirty="0" smtClean="0">
                <a:latin typeface="+mn-lt"/>
              </a:rPr>
              <a:t>ligand </a:t>
            </a:r>
            <a:r>
              <a:rPr lang="en-US" sz="3000" dirty="0">
                <a:latin typeface="+mn-lt"/>
              </a:rPr>
              <a:t>that has the ability to strongly </a:t>
            </a:r>
            <a:r>
              <a:rPr lang="en-US" sz="3000" dirty="0" smtClean="0">
                <a:latin typeface="+mn-lt"/>
              </a:rPr>
              <a:t>bind </a:t>
            </a:r>
            <a:r>
              <a:rPr lang="en-US" sz="3000" dirty="0">
                <a:latin typeface="+mn-lt"/>
              </a:rPr>
              <a:t>metal </a:t>
            </a:r>
            <a:r>
              <a:rPr lang="en-US" sz="3000" dirty="0" smtClean="0">
                <a:latin typeface="+mn-lt"/>
              </a:rPr>
              <a:t>cations </a:t>
            </a:r>
            <a:r>
              <a:rPr lang="en-US" sz="3000" dirty="0">
                <a:latin typeface="+mn-lt"/>
              </a:rPr>
              <a:t>(</a:t>
            </a:r>
            <a:r>
              <a:rPr lang="en-US" sz="3000" b="1" dirty="0">
                <a:latin typeface="+mn-lt"/>
              </a:rPr>
              <a:t>1</a:t>
            </a:r>
            <a:r>
              <a:rPr lang="en-US" sz="3000" dirty="0">
                <a:latin typeface="+mn-lt"/>
              </a:rPr>
              <a:t> and </a:t>
            </a:r>
            <a:r>
              <a:rPr lang="en-US" sz="3000" b="1" dirty="0">
                <a:latin typeface="+mn-lt"/>
              </a:rPr>
              <a:t>2, </a:t>
            </a:r>
            <a:r>
              <a:rPr lang="en-US" sz="3000" dirty="0">
                <a:latin typeface="+mn-lt"/>
              </a:rPr>
              <a:t>Figure </a:t>
            </a:r>
            <a:r>
              <a:rPr lang="en-US" sz="3000" dirty="0" smtClean="0">
                <a:latin typeface="+mn-lt"/>
              </a:rPr>
              <a:t>1). Structural </a:t>
            </a:r>
            <a:r>
              <a:rPr lang="en-US" sz="3000" dirty="0">
                <a:latin typeface="+mn-lt"/>
              </a:rPr>
              <a:t>modifications were made by </a:t>
            </a:r>
            <a:r>
              <a:rPr lang="en-US" sz="3000" dirty="0" smtClean="0">
                <a:latin typeface="+mn-lt"/>
              </a:rPr>
              <a:t>Weisman and coworkers</a:t>
            </a:r>
            <a:r>
              <a:rPr lang="en-US" sz="3000" baseline="30000" dirty="0" smtClean="0">
                <a:latin typeface="+mn-lt"/>
              </a:rPr>
              <a:t>1</a:t>
            </a:r>
            <a:r>
              <a:rPr lang="en-US" sz="3000" dirty="0" smtClean="0">
                <a:latin typeface="+mn-lt"/>
              </a:rPr>
              <a:t> </a:t>
            </a:r>
            <a:r>
              <a:rPr lang="en-US" sz="3000" dirty="0">
                <a:latin typeface="+mn-lt"/>
              </a:rPr>
              <a:t>to the parent polyazamacrocycles </a:t>
            </a:r>
            <a:r>
              <a:rPr lang="en-US" sz="3000" dirty="0" smtClean="0">
                <a:latin typeface="+mn-lt"/>
              </a:rPr>
              <a:t>“cyclam</a:t>
            </a:r>
            <a:r>
              <a:rPr lang="en-US" sz="3000" dirty="0">
                <a:latin typeface="+mn-lt"/>
              </a:rPr>
              <a:t>” and </a:t>
            </a:r>
            <a:r>
              <a:rPr lang="en-US" sz="3000" dirty="0" smtClean="0">
                <a:latin typeface="+mn-lt"/>
              </a:rPr>
              <a:t>“cyclen</a:t>
            </a:r>
            <a:r>
              <a:rPr lang="en-US" sz="3000" dirty="0">
                <a:latin typeface="+mn-lt"/>
              </a:rPr>
              <a:t>” </a:t>
            </a:r>
            <a:r>
              <a:rPr lang="en-US" sz="3000" dirty="0" smtClean="0">
                <a:latin typeface="+mn-lt"/>
              </a:rPr>
              <a:t>ligands to form the “</a:t>
            </a:r>
            <a:r>
              <a:rPr lang="en-US" sz="3000" dirty="0">
                <a:latin typeface="+mn-lt"/>
              </a:rPr>
              <a:t>cross-bridged” tetraazamacrocycles, which have nonadjacent nitrogens bridged with an ethylene unit, </a:t>
            </a:r>
            <a:r>
              <a:rPr lang="en-US" sz="3000" dirty="0" smtClean="0">
                <a:latin typeface="+mn-lt"/>
              </a:rPr>
              <a:t>first </a:t>
            </a:r>
            <a:r>
              <a:rPr lang="en-US" sz="3000" dirty="0">
                <a:latin typeface="+mn-lt"/>
              </a:rPr>
              <a:t>reported </a:t>
            </a:r>
            <a:r>
              <a:rPr lang="en-US" sz="3000" dirty="0" smtClean="0">
                <a:latin typeface="+mn-lt"/>
              </a:rPr>
              <a:t>in 1990</a:t>
            </a:r>
            <a:r>
              <a:rPr lang="en-US" sz="3000" baseline="30000" dirty="0" smtClean="0">
                <a:latin typeface="+mn-lt"/>
              </a:rPr>
              <a:t>1</a:t>
            </a:r>
            <a:r>
              <a:rPr lang="en-US" sz="3000" dirty="0" smtClean="0">
                <a:latin typeface="+mn-lt"/>
              </a:rPr>
              <a:t> (</a:t>
            </a:r>
            <a:r>
              <a:rPr lang="en-US" sz="3000" b="1" dirty="0" smtClean="0">
                <a:latin typeface="+mn-lt"/>
              </a:rPr>
              <a:t>3</a:t>
            </a:r>
            <a:r>
              <a:rPr lang="en-US" sz="3000" dirty="0" smtClean="0">
                <a:latin typeface="+mn-lt"/>
              </a:rPr>
              <a:t> and </a:t>
            </a:r>
            <a:r>
              <a:rPr lang="en-US" sz="3000" b="1" dirty="0" smtClean="0">
                <a:latin typeface="+mn-lt"/>
              </a:rPr>
              <a:t>4</a:t>
            </a:r>
            <a:r>
              <a:rPr lang="en-US" sz="3000" dirty="0" smtClean="0">
                <a:latin typeface="+mn-lt"/>
              </a:rPr>
              <a:t>, Figure 1). </a:t>
            </a:r>
            <a:endParaRPr lang="en-US" sz="3000" dirty="0">
              <a:latin typeface="+mn-lt"/>
            </a:endParaRPr>
          </a:p>
        </p:txBody>
      </p:sp>
      <p:sp>
        <p:nvSpPr>
          <p:cNvPr id="16524" name="TextBox 8"/>
          <p:cNvSpPr txBox="1">
            <a:spLocks noChangeArrowheads="1"/>
          </p:cNvSpPr>
          <p:nvPr/>
        </p:nvSpPr>
        <p:spPr bwMode="auto">
          <a:xfrm>
            <a:off x="407192" y="18592800"/>
            <a:ext cx="15750383" cy="1231096"/>
          </a:xfrm>
          <a:prstGeom prst="rect">
            <a:avLst/>
          </a:prstGeom>
          <a:solidFill>
            <a:srgbClr val="FFFFFF"/>
          </a:solidFill>
          <a:ln w="9525">
            <a:noFill/>
            <a:miter lim="800000"/>
            <a:headEnd/>
            <a:tailEnd/>
          </a:ln>
        </p:spPr>
        <p:txBody>
          <a:bodyPr wrap="square" lIns="91427" tIns="45715" rIns="91427" bIns="45715">
            <a:spAutoFit/>
          </a:bodyPr>
          <a:lstStyle/>
          <a:p>
            <a:pPr algn="ctr" defTabSz="3968750"/>
            <a:r>
              <a:rPr lang="en-US" sz="3700" b="1" dirty="0" smtClean="0">
                <a:solidFill>
                  <a:srgbClr val="003082"/>
                </a:solidFill>
                <a:latin typeface="+mj-lt"/>
                <a:cs typeface="Times New Roman" pitchFamily="18" charset="0"/>
              </a:rPr>
              <a:t>Initial Attempt Towards </a:t>
            </a:r>
            <a:r>
              <a:rPr lang="en-US" sz="3700" b="1" dirty="0">
                <a:solidFill>
                  <a:srgbClr val="003082"/>
                </a:solidFill>
                <a:latin typeface="+mj-lt"/>
                <a:cs typeface="Times New Roman" pitchFamily="18" charset="0"/>
              </a:rPr>
              <a:t>t</a:t>
            </a:r>
            <a:r>
              <a:rPr lang="en-US" sz="3700" b="1" dirty="0" smtClean="0">
                <a:solidFill>
                  <a:srgbClr val="003082"/>
                </a:solidFill>
                <a:latin typeface="+mj-lt"/>
                <a:cs typeface="Times New Roman" pitchFamily="18" charset="0"/>
              </a:rPr>
              <a:t>he Synthesis of Cross-Bridged Benzo-Annelated Cyclam</a:t>
            </a:r>
          </a:p>
          <a:p>
            <a:pPr algn="ctr" defTabSz="3968750"/>
            <a:r>
              <a:rPr lang="en-US" sz="3700" b="1" dirty="0">
                <a:solidFill>
                  <a:srgbClr val="003082"/>
                </a:solidFill>
                <a:latin typeface="+mj-lt"/>
                <a:cs typeface="Times New Roman" pitchFamily="18" charset="0"/>
              </a:rPr>
              <a:t>a</a:t>
            </a:r>
            <a:r>
              <a:rPr lang="en-US" sz="3700" b="1" dirty="0" smtClean="0">
                <a:solidFill>
                  <a:srgbClr val="003082"/>
                </a:solidFill>
                <a:latin typeface="+mj-lt"/>
                <a:cs typeface="Times New Roman" pitchFamily="18" charset="0"/>
              </a:rPr>
              <a:t>nd Actual Synthesis of an Adjacent-Bridged Benzo-Annelated Cyclam</a:t>
            </a:r>
            <a:endParaRPr lang="en-US" sz="3700" b="1" dirty="0">
              <a:solidFill>
                <a:srgbClr val="003082"/>
              </a:solidFill>
              <a:latin typeface="+mj-lt"/>
              <a:cs typeface="Times New Roman" pitchFamily="18" charset="0"/>
            </a:endParaRPr>
          </a:p>
        </p:txBody>
      </p:sp>
      <p:sp>
        <p:nvSpPr>
          <p:cNvPr id="16525" name="TextBox 2"/>
          <p:cNvSpPr txBox="1">
            <a:spLocks noChangeArrowheads="1"/>
          </p:cNvSpPr>
          <p:nvPr/>
        </p:nvSpPr>
        <p:spPr bwMode="auto">
          <a:xfrm>
            <a:off x="16718280" y="5411788"/>
            <a:ext cx="21305520" cy="1938982"/>
          </a:xfrm>
          <a:prstGeom prst="rect">
            <a:avLst/>
          </a:prstGeom>
          <a:noFill/>
          <a:ln w="9525">
            <a:noFill/>
            <a:miter lim="800000"/>
            <a:headEnd/>
            <a:tailEnd/>
          </a:ln>
        </p:spPr>
        <p:txBody>
          <a:bodyPr wrap="square" lIns="91427" tIns="45715" rIns="91427" bIns="45715">
            <a:spAutoFit/>
          </a:bodyPr>
          <a:lstStyle/>
          <a:p>
            <a:pPr algn="just" defTabSz="3968750"/>
            <a:r>
              <a:rPr lang="en-US" sz="3000" dirty="0" smtClean="0">
                <a:latin typeface="Calibri" pitchFamily="34" charset="0"/>
              </a:rPr>
              <a:t>One of our research goals was </a:t>
            </a:r>
            <a:r>
              <a:rPr lang="en-US" sz="3000" dirty="0">
                <a:latin typeface="Calibri" pitchFamily="34" charset="0"/>
              </a:rPr>
              <a:t>to build </a:t>
            </a:r>
            <a:r>
              <a:rPr lang="en-US" sz="3000" dirty="0" smtClean="0">
                <a:latin typeface="Calibri" pitchFamily="34" charset="0"/>
              </a:rPr>
              <a:t>the benzo-annelated cross-bridged cyclam </a:t>
            </a:r>
            <a:r>
              <a:rPr lang="en-US" sz="3000" b="1" dirty="0" smtClean="0">
                <a:latin typeface="Calibri" pitchFamily="34" charset="0"/>
              </a:rPr>
              <a:t>8</a:t>
            </a:r>
            <a:r>
              <a:rPr lang="en-US" sz="3000" dirty="0" smtClean="0">
                <a:latin typeface="Calibri" pitchFamily="34" charset="0"/>
              </a:rPr>
              <a:t> (R = Me). </a:t>
            </a:r>
            <a:r>
              <a:rPr lang="en-US" sz="3000" dirty="0">
                <a:latin typeface="Calibri" pitchFamily="34" charset="0"/>
              </a:rPr>
              <a:t>A</a:t>
            </a:r>
            <a:r>
              <a:rPr lang="en-US" sz="3000" dirty="0" smtClean="0">
                <a:latin typeface="Calibri" pitchFamily="34" charset="0"/>
              </a:rPr>
              <a:t>n alternative synthetic route was </a:t>
            </a:r>
            <a:r>
              <a:rPr lang="en-US" sz="3000" dirty="0">
                <a:latin typeface="Calibri" pitchFamily="34" charset="0"/>
              </a:rPr>
              <a:t>designed under kinetic conditions </a:t>
            </a:r>
            <a:r>
              <a:rPr lang="en-US" sz="3000" dirty="0" smtClean="0">
                <a:latin typeface="Calibri" pitchFamily="34" charset="0"/>
              </a:rPr>
              <a:t>employing a strong alkylating agent, methyl trifluoromethanesulfonate (magic methyl). Following Reed’s procedure, the bisaminal </a:t>
            </a:r>
            <a:r>
              <a:rPr lang="en-US" sz="3000" b="1" dirty="0" smtClean="0">
                <a:latin typeface="Calibri" pitchFamily="34" charset="0"/>
              </a:rPr>
              <a:t>14</a:t>
            </a:r>
            <a:r>
              <a:rPr lang="en-US" sz="3000" dirty="0" smtClean="0">
                <a:latin typeface="Calibri" pitchFamily="34" charset="0"/>
              </a:rPr>
              <a:t> was prepared. We were able to achieve the alkylation though it was not selective. Unfortunately the subsequent reduction gave mixture of products.</a:t>
            </a:r>
            <a:r>
              <a:rPr lang="en-US" sz="3000" dirty="0">
                <a:latin typeface="Calibri" pitchFamily="34" charset="0"/>
              </a:rPr>
              <a:t> </a:t>
            </a:r>
          </a:p>
        </p:txBody>
      </p:sp>
      <p:sp>
        <p:nvSpPr>
          <p:cNvPr id="16526" name="TextBox 11"/>
          <p:cNvSpPr txBox="1">
            <a:spLocks noChangeArrowheads="1"/>
          </p:cNvSpPr>
          <p:nvPr/>
        </p:nvSpPr>
        <p:spPr bwMode="auto">
          <a:xfrm>
            <a:off x="16718280" y="11125200"/>
            <a:ext cx="21381720" cy="2862312"/>
          </a:xfrm>
          <a:prstGeom prst="rect">
            <a:avLst/>
          </a:prstGeom>
          <a:noFill/>
          <a:ln w="9525">
            <a:noFill/>
            <a:miter lim="800000"/>
            <a:headEnd/>
            <a:tailEnd/>
          </a:ln>
        </p:spPr>
        <p:txBody>
          <a:bodyPr wrap="square" lIns="91427" tIns="45715" rIns="91427" bIns="45715">
            <a:spAutoFit/>
          </a:bodyPr>
          <a:lstStyle/>
          <a:p>
            <a:pPr algn="just" defTabSz="3968750"/>
            <a:r>
              <a:rPr lang="en-US" sz="3000" dirty="0">
                <a:latin typeface="+mn-lt"/>
              </a:rPr>
              <a:t>Our </a:t>
            </a:r>
            <a:r>
              <a:rPr lang="en-US" sz="3000" dirty="0" smtClean="0">
                <a:latin typeface="+mn-lt"/>
              </a:rPr>
              <a:t>approach towards the synthesis of adjacent-bridged benzocyclam </a:t>
            </a:r>
            <a:r>
              <a:rPr lang="en-US" sz="3000" b="1" dirty="0" smtClean="0">
                <a:latin typeface="+mn-lt"/>
              </a:rPr>
              <a:t>21 </a:t>
            </a:r>
            <a:r>
              <a:rPr lang="en-US" sz="3000" dirty="0" smtClean="0">
                <a:latin typeface="+mn-lt"/>
              </a:rPr>
              <a:t>involves alkylation </a:t>
            </a:r>
            <a:r>
              <a:rPr lang="en-US" sz="3000" dirty="0" smtClean="0">
                <a:latin typeface="+mn-lt"/>
              </a:rPr>
              <a:t>using allylbromide </a:t>
            </a:r>
            <a:r>
              <a:rPr lang="en-US" sz="3000" dirty="0" smtClean="0">
                <a:latin typeface="+mn-lt"/>
              </a:rPr>
              <a:t>and reductive ring expansion by a mild reducing </a:t>
            </a:r>
            <a:r>
              <a:rPr lang="en-US" sz="3000" dirty="0" smtClean="0">
                <a:latin typeface="+mn-lt"/>
              </a:rPr>
              <a:t>agent, </a:t>
            </a:r>
            <a:r>
              <a:rPr lang="en-US" sz="3000" dirty="0" smtClean="0">
                <a:latin typeface="+mn-lt"/>
              </a:rPr>
              <a:t>NaBH</a:t>
            </a:r>
            <a:r>
              <a:rPr lang="en-US" sz="3000" baseline="-25000" dirty="0" smtClean="0">
                <a:latin typeface="+mn-lt"/>
              </a:rPr>
              <a:t>4</a:t>
            </a:r>
            <a:r>
              <a:rPr lang="en-US" sz="3000" dirty="0" smtClean="0">
                <a:latin typeface="+mn-lt"/>
              </a:rPr>
              <a:t>. Finally, deallylation gave the desired product </a:t>
            </a:r>
            <a:r>
              <a:rPr lang="en-US" sz="3000" b="1" dirty="0" smtClean="0">
                <a:latin typeface="+mn-lt"/>
              </a:rPr>
              <a:t>21</a:t>
            </a:r>
            <a:r>
              <a:rPr lang="en-US" sz="3000" dirty="0" smtClean="0">
                <a:latin typeface="+mn-lt"/>
              </a:rPr>
              <a:t>. Compound </a:t>
            </a:r>
            <a:r>
              <a:rPr lang="en-US" sz="3000" b="1" dirty="0" smtClean="0">
                <a:latin typeface="+mn-lt"/>
              </a:rPr>
              <a:t>21</a:t>
            </a:r>
            <a:r>
              <a:rPr lang="en-US" sz="3000" dirty="0" smtClean="0">
                <a:latin typeface="+mn-lt"/>
              </a:rPr>
              <a:t> was characterized by </a:t>
            </a:r>
            <a:r>
              <a:rPr lang="en-US" sz="3000" baseline="30000" dirty="0" smtClean="0">
                <a:latin typeface="+mn-lt"/>
              </a:rPr>
              <a:t>1</a:t>
            </a:r>
            <a:r>
              <a:rPr lang="en-US" sz="3000" dirty="0" smtClean="0">
                <a:latin typeface="+mn-lt"/>
              </a:rPr>
              <a:t>H and </a:t>
            </a:r>
            <a:r>
              <a:rPr lang="en-US" sz="3000" baseline="30000" dirty="0" smtClean="0">
                <a:latin typeface="+mn-lt"/>
              </a:rPr>
              <a:t>13</a:t>
            </a:r>
            <a:r>
              <a:rPr lang="en-US" sz="3000" dirty="0" smtClean="0">
                <a:latin typeface="+mn-lt"/>
              </a:rPr>
              <a:t>C{</a:t>
            </a:r>
            <a:r>
              <a:rPr lang="en-US" sz="3000" baseline="30000" dirty="0" smtClean="0">
                <a:latin typeface="+mn-lt"/>
              </a:rPr>
              <a:t>1</a:t>
            </a:r>
            <a:r>
              <a:rPr lang="en-US" sz="3000" dirty="0" smtClean="0">
                <a:latin typeface="+mn-lt"/>
              </a:rPr>
              <a:t>H} NMR, 2-D NMR, ESI+ HRMS, IR and melting point. Isomerization of </a:t>
            </a:r>
            <a:r>
              <a:rPr lang="en-US" sz="3000" b="1" dirty="0" smtClean="0">
                <a:latin typeface="+mn-lt"/>
              </a:rPr>
              <a:t>18</a:t>
            </a:r>
            <a:r>
              <a:rPr lang="en-US" sz="3000" dirty="0" smtClean="0">
                <a:latin typeface="+mn-lt"/>
              </a:rPr>
              <a:t> </a:t>
            </a:r>
            <a:r>
              <a:rPr lang="en-US" sz="3000" dirty="0" smtClean="0">
                <a:latin typeface="+mn-lt"/>
              </a:rPr>
              <a:t>to </a:t>
            </a:r>
            <a:r>
              <a:rPr lang="en-US" sz="3000" b="1" dirty="0" smtClean="0">
                <a:latin typeface="+mn-lt"/>
              </a:rPr>
              <a:t>19 </a:t>
            </a:r>
            <a:r>
              <a:rPr lang="en-US" sz="3000" dirty="0" smtClean="0">
                <a:latin typeface="+mn-lt"/>
              </a:rPr>
              <a:t>from (87:13) ratio to (40:60)</a:t>
            </a:r>
            <a:r>
              <a:rPr lang="en-US" sz="3000" b="1" dirty="0" smtClean="0">
                <a:latin typeface="+mn-lt"/>
              </a:rPr>
              <a:t> </a:t>
            </a:r>
            <a:r>
              <a:rPr lang="en-US" sz="3000" dirty="0" smtClean="0">
                <a:latin typeface="+mn-lt"/>
              </a:rPr>
              <a:t>was also observed following </a:t>
            </a:r>
            <a:r>
              <a:rPr lang="en-US" sz="3000" dirty="0" smtClean="0">
                <a:latin typeface="+mn-lt"/>
              </a:rPr>
              <a:t>54</a:t>
            </a:r>
            <a:r>
              <a:rPr lang="en-US" sz="3000" dirty="0" smtClean="0">
                <a:latin typeface="+mn-lt"/>
              </a:rPr>
              <a:t> hours of </a:t>
            </a:r>
            <a:r>
              <a:rPr lang="en-US" sz="3000" dirty="0" smtClean="0">
                <a:latin typeface="+mn-lt"/>
              </a:rPr>
              <a:t>heating, suggesting </a:t>
            </a:r>
            <a:r>
              <a:rPr lang="en-US" sz="3000" b="1" dirty="0" smtClean="0">
                <a:latin typeface="+mn-lt"/>
              </a:rPr>
              <a:t>18 </a:t>
            </a:r>
            <a:r>
              <a:rPr lang="en-US" sz="3000" dirty="0" smtClean="0">
                <a:latin typeface="+mn-lt"/>
              </a:rPr>
              <a:t>is the kinetic product and </a:t>
            </a:r>
            <a:r>
              <a:rPr lang="en-US" sz="3000" b="1" dirty="0" smtClean="0">
                <a:latin typeface="+mn-lt"/>
              </a:rPr>
              <a:t>19 </a:t>
            </a:r>
            <a:r>
              <a:rPr lang="en-US" sz="3000" dirty="0" smtClean="0">
                <a:latin typeface="+mn-lt"/>
              </a:rPr>
              <a:t>is the thermodynamically stable product. This isomerization is explained </a:t>
            </a:r>
            <a:r>
              <a:rPr lang="en-US" sz="3000" dirty="0">
                <a:latin typeface="+mn-lt"/>
              </a:rPr>
              <a:t>by </a:t>
            </a:r>
            <a:r>
              <a:rPr lang="en-US" sz="3000" dirty="0" smtClean="0">
                <a:latin typeface="+mn-lt"/>
              </a:rPr>
              <a:t>an </a:t>
            </a:r>
            <a:r>
              <a:rPr lang="en-US" sz="3000" dirty="0">
                <a:latin typeface="+mn-lt"/>
              </a:rPr>
              <a:t>endo anomeric effect which is </a:t>
            </a:r>
            <a:r>
              <a:rPr lang="en-US" sz="3000" dirty="0" smtClean="0">
                <a:latin typeface="+mn-lt"/>
              </a:rPr>
              <a:t>hypothesized to be the </a:t>
            </a:r>
            <a:r>
              <a:rPr lang="en-US" sz="3000" dirty="0">
                <a:latin typeface="+mn-lt"/>
              </a:rPr>
              <a:t>dominant stabilizing interaction with axial </a:t>
            </a:r>
            <a:r>
              <a:rPr lang="en-US" sz="3000" dirty="0" smtClean="0">
                <a:latin typeface="+mn-lt"/>
              </a:rPr>
              <a:t>substituents having anti-</a:t>
            </a:r>
            <a:r>
              <a:rPr lang="en-US" sz="3000" dirty="0" err="1" smtClean="0">
                <a:latin typeface="+mn-lt"/>
              </a:rPr>
              <a:t>periplanar</a:t>
            </a:r>
            <a:r>
              <a:rPr lang="en-US" sz="3000" dirty="0" smtClean="0">
                <a:latin typeface="+mn-lt"/>
              </a:rPr>
              <a:t> orientation to the anilino  nitrogen lone pair. </a:t>
            </a:r>
            <a:endParaRPr lang="en-US" sz="3000" dirty="0">
              <a:latin typeface="+mn-lt"/>
            </a:endParaRPr>
          </a:p>
        </p:txBody>
      </p:sp>
      <p:sp>
        <p:nvSpPr>
          <p:cNvPr id="16530" name="Rectangle 4"/>
          <p:cNvSpPr>
            <a:spLocks noChangeArrowheads="1"/>
          </p:cNvSpPr>
          <p:nvPr/>
        </p:nvSpPr>
        <p:spPr bwMode="auto">
          <a:xfrm>
            <a:off x="3962400" y="0"/>
            <a:ext cx="29302075" cy="3277736"/>
          </a:xfrm>
          <a:prstGeom prst="rect">
            <a:avLst/>
          </a:prstGeom>
          <a:solidFill>
            <a:srgbClr val="003082"/>
          </a:solidFill>
          <a:ln w="9525">
            <a:noFill/>
            <a:miter lim="800000"/>
            <a:headEnd/>
            <a:tailEnd/>
          </a:ln>
        </p:spPr>
        <p:txBody>
          <a:bodyPr lIns="91365" tIns="45678" rIns="91365" bIns="45678">
            <a:spAutoFit/>
          </a:bodyPr>
          <a:lstStyle/>
          <a:p>
            <a:pPr algn="ctr"/>
            <a:r>
              <a:rPr lang="en-US" sz="5400" b="1" i="1" dirty="0" smtClean="0">
                <a:solidFill>
                  <a:schemeClr val="bg1"/>
                </a:solidFill>
                <a:latin typeface="Times New Roman" pitchFamily="18" charset="0"/>
                <a:cs typeface="Times New Roman" pitchFamily="18" charset="0"/>
              </a:rPr>
              <a:t>        Synthesis </a:t>
            </a:r>
            <a:r>
              <a:rPr lang="en-US" sz="5400" b="1" i="1" dirty="0">
                <a:solidFill>
                  <a:schemeClr val="bg1"/>
                </a:solidFill>
                <a:latin typeface="Times New Roman" pitchFamily="18" charset="0"/>
                <a:cs typeface="Times New Roman" pitchFamily="18" charset="0"/>
              </a:rPr>
              <a:t>of </a:t>
            </a:r>
            <a:r>
              <a:rPr lang="en-US" sz="5400" b="1" i="1" dirty="0" smtClean="0">
                <a:solidFill>
                  <a:schemeClr val="bg1"/>
                </a:solidFill>
                <a:latin typeface="Times New Roman" pitchFamily="18" charset="0"/>
                <a:cs typeface="Times New Roman" pitchFamily="18" charset="0"/>
              </a:rPr>
              <a:t>Adjacent-Bridged Benzo-Annelated Cyclam  and  Attempted Synthesis of</a:t>
            </a:r>
          </a:p>
          <a:p>
            <a:pPr algn="ctr"/>
            <a:r>
              <a:rPr lang="en-US" sz="5400" b="1" i="1" dirty="0" smtClean="0">
                <a:solidFill>
                  <a:schemeClr val="bg1"/>
                </a:solidFill>
                <a:latin typeface="Times New Roman" pitchFamily="18" charset="0"/>
                <a:cs typeface="Times New Roman" pitchFamily="18" charset="0"/>
              </a:rPr>
              <a:t>  Cross-Bridged Benzo-Annelated Cyclam</a:t>
            </a:r>
            <a:endParaRPr lang="en-US" sz="5400" dirty="0" smtClean="0">
              <a:solidFill>
                <a:schemeClr val="bg1"/>
              </a:solidFill>
              <a:latin typeface="Times New Roman" pitchFamily="18" charset="0"/>
              <a:cs typeface="Times New Roman" pitchFamily="18" charset="0"/>
            </a:endParaRPr>
          </a:p>
          <a:p>
            <a:pPr algn="ctr" defTabSz="914400" eaLnBrk="0" hangingPunct="0"/>
            <a:r>
              <a:rPr lang="en-US" sz="3300" b="1" dirty="0" smtClean="0">
                <a:solidFill>
                  <a:schemeClr val="bg1"/>
                </a:solidFill>
                <a:latin typeface="Calibri" pitchFamily="34" charset="0"/>
                <a:cs typeface="Times New Roman" pitchFamily="18" charset="0"/>
              </a:rPr>
              <a:t>    </a:t>
            </a:r>
            <a:r>
              <a:rPr lang="en-US" sz="3300" b="1" dirty="0" err="1" smtClean="0">
                <a:solidFill>
                  <a:schemeClr val="bg1"/>
                </a:solidFill>
                <a:latin typeface="Calibri" pitchFamily="34" charset="0"/>
                <a:cs typeface="Times New Roman" pitchFamily="18" charset="0"/>
              </a:rPr>
              <a:t>Amanuel</a:t>
            </a:r>
            <a:r>
              <a:rPr lang="en-US" sz="3300" b="1" dirty="0" smtClean="0">
                <a:solidFill>
                  <a:schemeClr val="bg1"/>
                </a:solidFill>
                <a:latin typeface="Calibri" pitchFamily="34" charset="0"/>
                <a:cs typeface="Times New Roman" pitchFamily="18" charset="0"/>
              </a:rPr>
              <a:t> B. </a:t>
            </a:r>
            <a:r>
              <a:rPr lang="en-US" sz="3300" b="1" dirty="0" err="1" smtClean="0">
                <a:solidFill>
                  <a:schemeClr val="bg1"/>
                </a:solidFill>
                <a:latin typeface="Calibri" pitchFamily="34" charset="0"/>
                <a:cs typeface="Times New Roman" pitchFamily="18" charset="0"/>
              </a:rPr>
              <a:t>Ghidey</a:t>
            </a:r>
            <a:r>
              <a:rPr lang="en-US" sz="3300" b="1" dirty="0" smtClean="0">
                <a:solidFill>
                  <a:schemeClr val="bg1"/>
                </a:solidFill>
                <a:latin typeface="Calibri" pitchFamily="34" charset="0"/>
                <a:cs typeface="Times New Roman" pitchFamily="18" charset="0"/>
              </a:rPr>
              <a:t>*, Edward H. Wong and Gary R. Weisman  </a:t>
            </a:r>
          </a:p>
          <a:p>
            <a:pPr algn="ctr" defTabSz="914400" eaLnBrk="0" hangingPunct="0"/>
            <a:r>
              <a:rPr lang="en-US" sz="3300" b="1" dirty="0" smtClean="0">
                <a:solidFill>
                  <a:schemeClr val="bg1"/>
                </a:solidFill>
                <a:latin typeface="Calibri" pitchFamily="34" charset="0"/>
                <a:cs typeface="Times New Roman" pitchFamily="18" charset="0"/>
              </a:rPr>
              <a:t>         University </a:t>
            </a:r>
            <a:r>
              <a:rPr lang="en-US" sz="3300" b="1" dirty="0">
                <a:solidFill>
                  <a:schemeClr val="bg1"/>
                </a:solidFill>
                <a:latin typeface="Calibri" pitchFamily="34" charset="0"/>
                <a:cs typeface="Times New Roman" pitchFamily="18" charset="0"/>
              </a:rPr>
              <a:t>of New Hampshire, Department of Chemistry, Durham, NH 03824</a:t>
            </a:r>
          </a:p>
          <a:p>
            <a:pPr algn="ctr" defTabSz="914400" eaLnBrk="0" hangingPunct="0"/>
            <a:r>
              <a:rPr lang="en-US" sz="3300" b="1" dirty="0" smtClean="0">
                <a:solidFill>
                  <a:schemeClr val="bg1"/>
                </a:solidFill>
                <a:latin typeface="Calibri" pitchFamily="34" charset="0"/>
                <a:cs typeface="Times New Roman" pitchFamily="18" charset="0"/>
              </a:rPr>
              <a:t>abi43@unh.edu</a:t>
            </a:r>
            <a:endParaRPr lang="en-US" sz="3300" b="1" dirty="0">
              <a:solidFill>
                <a:schemeClr val="bg1"/>
              </a:solidFill>
              <a:latin typeface="Calibri" pitchFamily="34" charset="0"/>
              <a:cs typeface="Times New Roman" pitchFamily="18" charset="0"/>
            </a:endParaRPr>
          </a:p>
        </p:txBody>
      </p:sp>
      <p:pic>
        <p:nvPicPr>
          <p:cNvPr id="16532" name="Picture 13" descr="C:\Users\aaa\Pictures\Logo_white_blue grey.jpg"/>
          <p:cNvPicPr>
            <a:picLocks noChangeAspect="1" noChangeArrowheads="1"/>
          </p:cNvPicPr>
          <p:nvPr/>
        </p:nvPicPr>
        <p:blipFill>
          <a:blip r:embed="rId4">
            <a:clrChange>
              <a:clrFrom>
                <a:srgbClr val="010066"/>
              </a:clrFrom>
              <a:clrTo>
                <a:srgbClr val="010066">
                  <a:alpha val="0"/>
                </a:srgbClr>
              </a:clrTo>
            </a:clrChange>
          </a:blip>
          <a:srcRect/>
          <a:stretch>
            <a:fillRect/>
          </a:stretch>
        </p:blipFill>
        <p:spPr bwMode="auto">
          <a:xfrm>
            <a:off x="34116963" y="238125"/>
            <a:ext cx="2763837" cy="2813050"/>
          </a:xfrm>
          <a:prstGeom prst="rect">
            <a:avLst/>
          </a:prstGeom>
          <a:noFill/>
          <a:ln w="9525">
            <a:noFill/>
            <a:miter lim="800000"/>
            <a:headEnd/>
            <a:tailEnd/>
          </a:ln>
        </p:spPr>
      </p:pic>
      <p:graphicFrame>
        <p:nvGraphicFramePr>
          <p:cNvPr id="4" name="Object 3"/>
          <p:cNvGraphicFramePr>
            <a:graphicFrameLocks noChangeAspect="1"/>
          </p:cNvGraphicFramePr>
          <p:nvPr>
            <p:extLst>
              <p:ext uri="{D42A27DB-BD31-4B8C-83A1-F6EECF244321}">
                <p14:modId xmlns:p14="http://schemas.microsoft.com/office/powerpoint/2010/main" val="3155364247"/>
              </p:ext>
            </p:extLst>
          </p:nvPr>
        </p:nvGraphicFramePr>
        <p:xfrm>
          <a:off x="1066800" y="7467600"/>
          <a:ext cx="3687392" cy="2709054"/>
        </p:xfrm>
        <a:graphic>
          <a:graphicData uri="http://schemas.openxmlformats.org/presentationml/2006/ole">
            <mc:AlternateContent xmlns:mc="http://schemas.openxmlformats.org/markup-compatibility/2006">
              <mc:Choice xmlns:v="urn:schemas-microsoft-com:vml" Requires="v">
                <p:oleObj spid="_x0000_s3205" name="CS ChemDraw Drawing" r:id="rId5" imgW="1843696" imgH="1354527" progId="ChemDraw.Document.6.0">
                  <p:embed/>
                </p:oleObj>
              </mc:Choice>
              <mc:Fallback>
                <p:oleObj name="CS ChemDraw Drawing" r:id="rId5" imgW="1843696" imgH="1354527" progId="ChemDraw.Document.6.0">
                  <p:embed/>
                  <p:pic>
                    <p:nvPicPr>
                      <p:cNvPr id="0" name=""/>
                      <p:cNvPicPr/>
                      <p:nvPr/>
                    </p:nvPicPr>
                    <p:blipFill>
                      <a:blip r:embed="rId6"/>
                      <a:stretch>
                        <a:fillRect/>
                      </a:stretch>
                    </p:blipFill>
                    <p:spPr>
                      <a:xfrm>
                        <a:off x="1066800" y="7467600"/>
                        <a:ext cx="3687392" cy="2709054"/>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901964090"/>
              </p:ext>
            </p:extLst>
          </p:nvPr>
        </p:nvGraphicFramePr>
        <p:xfrm>
          <a:off x="5410200" y="7543800"/>
          <a:ext cx="4254500" cy="2239963"/>
        </p:xfrm>
        <a:graphic>
          <a:graphicData uri="http://schemas.openxmlformats.org/presentationml/2006/ole">
            <mc:AlternateContent xmlns:mc="http://schemas.openxmlformats.org/markup-compatibility/2006">
              <mc:Choice xmlns:v="urn:schemas-microsoft-com:vml" Requires="v">
                <p:oleObj spid="_x0000_s3206" name="CS ChemDraw Drawing" r:id="rId7" imgW="2127134" imgH="1121304" progId="ChemDraw.Document.6.0">
                  <p:embed/>
                </p:oleObj>
              </mc:Choice>
              <mc:Fallback>
                <p:oleObj name="CS ChemDraw Drawing" r:id="rId7" imgW="2127134" imgH="1121304" progId="ChemDraw.Document.6.0">
                  <p:embed/>
                  <p:pic>
                    <p:nvPicPr>
                      <p:cNvPr id="0" name=""/>
                      <p:cNvPicPr/>
                      <p:nvPr/>
                    </p:nvPicPr>
                    <p:blipFill>
                      <a:blip r:embed="rId8"/>
                      <a:stretch>
                        <a:fillRect/>
                      </a:stretch>
                    </p:blipFill>
                    <p:spPr>
                      <a:xfrm>
                        <a:off x="5410200" y="7543800"/>
                        <a:ext cx="4254500" cy="2239963"/>
                      </a:xfrm>
                      <a:prstGeom prst="rect">
                        <a:avLst/>
                      </a:prstGeom>
                    </p:spPr>
                  </p:pic>
                </p:oleObj>
              </mc:Fallback>
            </mc:AlternateContent>
          </a:graphicData>
        </a:graphic>
      </p:graphicFrame>
      <p:sp>
        <p:nvSpPr>
          <p:cNvPr id="48" name="Text Box 98"/>
          <p:cNvSpPr txBox="1">
            <a:spLocks noChangeArrowheads="1"/>
          </p:cNvSpPr>
          <p:nvPr/>
        </p:nvSpPr>
        <p:spPr bwMode="auto">
          <a:xfrm>
            <a:off x="367817" y="17907000"/>
            <a:ext cx="15786584" cy="569377"/>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Figure </a:t>
            </a:r>
            <a:r>
              <a:rPr lang="en-US" sz="3100" b="1" i="1" dirty="0" smtClean="0">
                <a:latin typeface="Times New Roman" pitchFamily="18" charset="0"/>
                <a:cs typeface="Times New Roman" pitchFamily="18" charset="0"/>
              </a:rPr>
              <a:t>2. </a:t>
            </a:r>
            <a:r>
              <a:rPr lang="en-US" sz="3100" b="1" i="1" dirty="0" smtClean="0">
                <a:latin typeface="Times New Roman" pitchFamily="18" charset="0"/>
                <a:cs typeface="Times New Roman" pitchFamily="18" charset="0"/>
              </a:rPr>
              <a:t>Proposed structures to decrease the basicity of cross-bridged </a:t>
            </a:r>
            <a:r>
              <a:rPr lang="en-US" sz="3100" b="1" i="1" dirty="0" smtClean="0">
                <a:latin typeface="Times New Roman" pitchFamily="18" charset="0"/>
                <a:cs typeface="Times New Roman" pitchFamily="18" charset="0"/>
              </a:rPr>
              <a:t>cyclam.</a:t>
            </a:r>
            <a:endParaRPr lang="en-US" sz="3100" b="1" i="1" dirty="0">
              <a:latin typeface="Times New Roman" pitchFamily="18" charset="0"/>
              <a:cs typeface="Times New Roman"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94290216"/>
              </p:ext>
            </p:extLst>
          </p:nvPr>
        </p:nvGraphicFramePr>
        <p:xfrm>
          <a:off x="10287000" y="7239000"/>
          <a:ext cx="5675312" cy="2819400"/>
        </p:xfrm>
        <a:graphic>
          <a:graphicData uri="http://schemas.openxmlformats.org/presentationml/2006/ole">
            <mc:AlternateContent xmlns:mc="http://schemas.openxmlformats.org/markup-compatibility/2006">
              <mc:Choice xmlns:v="urn:schemas-microsoft-com:vml" Requires="v">
                <p:oleObj spid="_x0000_s3207" name="CS ChemDraw Drawing" r:id="rId9" imgW="2838968" imgH="1409323" progId="ChemDraw.Document.6.0">
                  <p:embed/>
                </p:oleObj>
              </mc:Choice>
              <mc:Fallback>
                <p:oleObj name="CS ChemDraw Drawing" r:id="rId9" imgW="2838968" imgH="1409323" progId="ChemDraw.Document.6.0">
                  <p:embed/>
                  <p:pic>
                    <p:nvPicPr>
                      <p:cNvPr id="0" name=""/>
                      <p:cNvPicPr/>
                      <p:nvPr/>
                    </p:nvPicPr>
                    <p:blipFill>
                      <a:blip r:embed="rId10"/>
                      <a:stretch>
                        <a:fillRect/>
                      </a:stretch>
                    </p:blipFill>
                    <p:spPr>
                      <a:xfrm>
                        <a:off x="10287000" y="7239000"/>
                        <a:ext cx="5675312" cy="2819400"/>
                      </a:xfrm>
                      <a:prstGeom prst="rect">
                        <a:avLst/>
                      </a:prstGeom>
                    </p:spPr>
                  </p:pic>
                </p:oleObj>
              </mc:Fallback>
            </mc:AlternateContent>
          </a:graphicData>
        </a:graphic>
      </p:graphicFrame>
      <p:sp>
        <p:nvSpPr>
          <p:cNvPr id="50" name="TextBox 8"/>
          <p:cNvSpPr txBox="1">
            <a:spLocks noChangeArrowheads="1"/>
          </p:cNvSpPr>
          <p:nvPr/>
        </p:nvSpPr>
        <p:spPr bwMode="auto">
          <a:xfrm>
            <a:off x="377826" y="11963400"/>
            <a:ext cx="15624174" cy="3354754"/>
          </a:xfrm>
          <a:prstGeom prst="rect">
            <a:avLst/>
          </a:prstGeom>
          <a:noFill/>
          <a:ln w="9525">
            <a:noFill/>
            <a:miter lim="800000"/>
            <a:headEnd/>
            <a:tailEnd/>
          </a:ln>
        </p:spPr>
        <p:txBody>
          <a:bodyPr wrap="square" lIns="91427" tIns="45715" rIns="91427" bIns="45715">
            <a:spAutoFit/>
          </a:bodyPr>
          <a:lstStyle/>
          <a:p>
            <a:pPr algn="just" defTabSz="3968750"/>
            <a:r>
              <a:rPr lang="en-US" sz="3000" dirty="0" smtClean="0">
                <a:latin typeface="+mn-lt"/>
              </a:rPr>
              <a:t>A clamshell-shaped cavity or cleft is created as a result of this bridging. These free ligands are flexible, but when coordinated to metal cations “they adopt a low energy conformation having all four nitrogen lone pairs convergent upon a cleft for complexation of small metal ions and encapsulation of protons”.</a:t>
            </a:r>
            <a:r>
              <a:rPr lang="en-US" sz="3000" baseline="30000" dirty="0" smtClean="0">
                <a:latin typeface="+mn-lt"/>
              </a:rPr>
              <a:t>2</a:t>
            </a:r>
            <a:r>
              <a:rPr lang="en-US" sz="3000" dirty="0" smtClean="0">
                <a:latin typeface="+mn-lt"/>
              </a:rPr>
              <a:t> As a result of the convergent </a:t>
            </a:r>
            <a:r>
              <a:rPr lang="en-US" sz="3000" dirty="0" smtClean="0">
                <a:latin typeface="+mn-lt"/>
              </a:rPr>
              <a:t>conformation, </a:t>
            </a:r>
            <a:r>
              <a:rPr lang="en-US" sz="3000" dirty="0" smtClean="0">
                <a:latin typeface="+mn-lt"/>
              </a:rPr>
              <a:t>these ligands exhibit high metal ion complexing ability and strong basicity. The strong basicity can hamper their use in metal ion complexing applications. In order to decrease the strong basic nature, conjugating the amine lone pairs to a π-system was proposed. Some of the proposed structures are depicted in Figure 2.</a:t>
            </a:r>
            <a:endParaRPr lang="en-US" sz="3000" dirty="0">
              <a:latin typeface="+mn-lt"/>
            </a:endParaRPr>
          </a:p>
        </p:txBody>
      </p:sp>
      <p:sp>
        <p:nvSpPr>
          <p:cNvPr id="45" name="Text Box 126"/>
          <p:cNvSpPr txBox="1">
            <a:spLocks noChangeArrowheads="1"/>
          </p:cNvSpPr>
          <p:nvPr/>
        </p:nvSpPr>
        <p:spPr bwMode="auto">
          <a:xfrm>
            <a:off x="367817" y="19812000"/>
            <a:ext cx="15634183" cy="1477317"/>
          </a:xfrm>
          <a:prstGeom prst="rect">
            <a:avLst/>
          </a:prstGeom>
          <a:noFill/>
          <a:ln w="9525">
            <a:noFill/>
            <a:miter lim="800000"/>
            <a:headEnd/>
            <a:tailEnd/>
          </a:ln>
        </p:spPr>
        <p:txBody>
          <a:bodyPr wrap="square" lIns="91427" tIns="45715" rIns="91427" bIns="45715">
            <a:spAutoFit/>
          </a:bodyPr>
          <a:lstStyle/>
          <a:p>
            <a:pPr algn="just" defTabSz="3968750"/>
            <a:r>
              <a:rPr lang="en-US" sz="3000" dirty="0" smtClean="0">
                <a:latin typeface="Calibri" pitchFamily="34" charset="0"/>
              </a:rPr>
              <a:t>Reed</a:t>
            </a:r>
            <a:r>
              <a:rPr lang="en-US" sz="3000" dirty="0">
                <a:latin typeface="Calibri" pitchFamily="34" charset="0"/>
              </a:rPr>
              <a:t> </a:t>
            </a:r>
            <a:r>
              <a:rPr lang="en-US" sz="3000" dirty="0" smtClean="0">
                <a:latin typeface="Calibri" pitchFamily="34" charset="0"/>
              </a:rPr>
              <a:t>has synthesized benzocyclam </a:t>
            </a:r>
            <a:r>
              <a:rPr lang="en-US" sz="3000" b="1" dirty="0" smtClean="0">
                <a:latin typeface="Calibri" pitchFamily="34" charset="0"/>
              </a:rPr>
              <a:t>13</a:t>
            </a:r>
            <a:r>
              <a:rPr lang="en-US" sz="3000" dirty="0" smtClean="0">
                <a:latin typeface="Calibri" pitchFamily="34" charset="0"/>
              </a:rPr>
              <a:t> which is the main precursor to get to the target material and proposed a possible route to synthesize cross-bridged benzocyclam (</a:t>
            </a:r>
            <a:r>
              <a:rPr lang="en-US" sz="3000" b="1" dirty="0" smtClean="0">
                <a:latin typeface="Calibri" pitchFamily="34" charset="0"/>
              </a:rPr>
              <a:t>8</a:t>
            </a:r>
            <a:r>
              <a:rPr lang="en-US" sz="3000" dirty="0" smtClean="0">
                <a:latin typeface="Calibri" pitchFamily="34" charset="0"/>
              </a:rPr>
              <a:t>, R= Me).</a:t>
            </a:r>
            <a:r>
              <a:rPr lang="en-US" sz="3000" baseline="30000" dirty="0" smtClean="0">
                <a:latin typeface="Calibri" pitchFamily="34" charset="0"/>
              </a:rPr>
              <a:t>3</a:t>
            </a:r>
            <a:r>
              <a:rPr lang="en-US" sz="3000" dirty="0" smtClean="0">
                <a:latin typeface="Calibri" pitchFamily="34" charset="0"/>
              </a:rPr>
              <a:t> Condon following Reed’s methodology has synthesized the adjacent-bridged benzocyclam </a:t>
            </a:r>
            <a:r>
              <a:rPr lang="en-US" sz="3000" b="1" dirty="0" smtClean="0">
                <a:latin typeface="Calibri" pitchFamily="34" charset="0"/>
              </a:rPr>
              <a:t>16</a:t>
            </a:r>
            <a:r>
              <a:rPr lang="en-US" sz="3000" dirty="0" smtClean="0">
                <a:latin typeface="Calibri" pitchFamily="34" charset="0"/>
              </a:rPr>
              <a:t>.</a:t>
            </a:r>
            <a:r>
              <a:rPr lang="en-US" sz="3000" baseline="30000" dirty="0" smtClean="0">
                <a:latin typeface="Calibri" pitchFamily="34" charset="0"/>
              </a:rPr>
              <a:t>4</a:t>
            </a:r>
            <a:endParaRPr lang="en-US" sz="3000" baseline="30000" dirty="0">
              <a:latin typeface="Calibri" pitchFamily="34" charset="0"/>
            </a:endParaRPr>
          </a:p>
        </p:txBody>
      </p:sp>
      <p:sp>
        <p:nvSpPr>
          <p:cNvPr id="47" name="Text Box 126"/>
          <p:cNvSpPr txBox="1">
            <a:spLocks noChangeArrowheads="1"/>
          </p:cNvSpPr>
          <p:nvPr/>
        </p:nvSpPr>
        <p:spPr bwMode="auto">
          <a:xfrm>
            <a:off x="407193" y="26481390"/>
            <a:ext cx="15823407" cy="584765"/>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Scheme </a:t>
            </a:r>
            <a:r>
              <a:rPr lang="en-US" sz="3100" b="1" i="1" dirty="0" smtClean="0">
                <a:latin typeface="Times New Roman" pitchFamily="18" charset="0"/>
                <a:cs typeface="Times New Roman" pitchFamily="18" charset="0"/>
              </a:rPr>
              <a:t>1. </a:t>
            </a:r>
            <a:r>
              <a:rPr lang="en-US" sz="3100" b="1" i="1" dirty="0" smtClean="0">
                <a:latin typeface="Times New Roman" pitchFamily="18" charset="0"/>
                <a:cs typeface="Times New Roman" pitchFamily="18" charset="0"/>
              </a:rPr>
              <a:t>First synthesis of benzocyclam 13 and compound </a:t>
            </a:r>
            <a:r>
              <a:rPr lang="en-US" sz="3100" b="1" i="1" dirty="0" smtClean="0">
                <a:latin typeface="Times New Roman" pitchFamily="18" charset="0"/>
                <a:cs typeface="Times New Roman" pitchFamily="18" charset="0"/>
              </a:rPr>
              <a:t>16 .</a:t>
            </a:r>
            <a:endParaRPr lang="en-US" sz="3100" b="1" i="1" baseline="30000" dirty="0">
              <a:latin typeface="Times New Roman" pitchFamily="18" charset="0"/>
              <a:cs typeface="Times New Roman" pitchFamily="18" charset="0"/>
            </a:endParaRPr>
          </a:p>
        </p:txBody>
      </p:sp>
      <p:sp>
        <p:nvSpPr>
          <p:cNvPr id="51" name="Text Box 126"/>
          <p:cNvSpPr txBox="1">
            <a:spLocks noChangeArrowheads="1"/>
          </p:cNvSpPr>
          <p:nvPr/>
        </p:nvSpPr>
        <p:spPr bwMode="auto">
          <a:xfrm>
            <a:off x="16663988" y="9632667"/>
            <a:ext cx="19150012" cy="584765"/>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Scheme </a:t>
            </a:r>
            <a:r>
              <a:rPr lang="en-US" sz="3100" b="1" i="1" dirty="0" smtClean="0">
                <a:latin typeface="Times New Roman" pitchFamily="18" charset="0"/>
                <a:cs typeface="Times New Roman" pitchFamily="18" charset="0"/>
              </a:rPr>
              <a:t>2. </a:t>
            </a:r>
            <a:r>
              <a:rPr lang="en-US" sz="3100" b="1" i="1" dirty="0" smtClean="0">
                <a:latin typeface="Times New Roman" pitchFamily="18" charset="0"/>
                <a:cs typeface="Times New Roman" pitchFamily="18" charset="0"/>
              </a:rPr>
              <a:t>Methylation of 14 under kinetic conditions.</a:t>
            </a:r>
            <a:endParaRPr lang="en-US" sz="3100" b="1" i="1" baseline="30000" dirty="0">
              <a:latin typeface="Times New Roman" pitchFamily="18" charset="0"/>
              <a:cs typeface="Times New Roman"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3501402818"/>
              </p:ext>
            </p:extLst>
          </p:nvPr>
        </p:nvGraphicFramePr>
        <p:xfrm>
          <a:off x="16984663" y="14173200"/>
          <a:ext cx="8389937" cy="4989513"/>
        </p:xfrm>
        <a:graphic>
          <a:graphicData uri="http://schemas.openxmlformats.org/presentationml/2006/ole">
            <mc:AlternateContent xmlns:mc="http://schemas.openxmlformats.org/markup-compatibility/2006">
              <mc:Choice xmlns:v="urn:schemas-microsoft-com:vml" Requires="v">
                <p:oleObj spid="_x0000_s3208" name="CS ChemDraw Drawing" r:id="rId11" imgW="4195151" imgH="2494456" progId="ChemDraw.Document.6.0">
                  <p:embed/>
                </p:oleObj>
              </mc:Choice>
              <mc:Fallback>
                <p:oleObj name="CS ChemDraw Drawing" r:id="rId11" imgW="4195151" imgH="2494456" progId="ChemDraw.Document.6.0">
                  <p:embed/>
                  <p:pic>
                    <p:nvPicPr>
                      <p:cNvPr id="0" name=""/>
                      <p:cNvPicPr/>
                      <p:nvPr/>
                    </p:nvPicPr>
                    <p:blipFill>
                      <a:blip r:embed="rId12"/>
                      <a:stretch>
                        <a:fillRect/>
                      </a:stretch>
                    </p:blipFill>
                    <p:spPr>
                      <a:xfrm>
                        <a:off x="16984663" y="14173200"/>
                        <a:ext cx="8389937" cy="4989513"/>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4103277417"/>
              </p:ext>
            </p:extLst>
          </p:nvPr>
        </p:nvGraphicFramePr>
        <p:xfrm>
          <a:off x="32761238" y="14097000"/>
          <a:ext cx="4727575" cy="4937125"/>
        </p:xfrm>
        <a:graphic>
          <a:graphicData uri="http://schemas.openxmlformats.org/presentationml/2006/ole">
            <mc:AlternateContent xmlns:mc="http://schemas.openxmlformats.org/markup-compatibility/2006">
              <mc:Choice xmlns:v="urn:schemas-microsoft-com:vml" Requires="v">
                <p:oleObj spid="_x0000_s3209" name="CS ChemDraw Drawing" r:id="rId13" imgW="3151020" imgH="3292920" progId="ChemDraw.Document.6.0">
                  <p:embed/>
                </p:oleObj>
              </mc:Choice>
              <mc:Fallback>
                <p:oleObj name="CS ChemDraw Drawing" r:id="rId13" imgW="3151020" imgH="3292920" progId="ChemDraw.Document.6.0">
                  <p:embed/>
                  <p:pic>
                    <p:nvPicPr>
                      <p:cNvPr id="0" name=""/>
                      <p:cNvPicPr/>
                      <p:nvPr/>
                    </p:nvPicPr>
                    <p:blipFill>
                      <a:blip r:embed="rId14"/>
                      <a:stretch>
                        <a:fillRect/>
                      </a:stretch>
                    </p:blipFill>
                    <p:spPr>
                      <a:xfrm>
                        <a:off x="32761238" y="14097000"/>
                        <a:ext cx="4727575" cy="4937125"/>
                      </a:xfrm>
                      <a:prstGeom prst="rect">
                        <a:avLst/>
                      </a:prstGeom>
                    </p:spPr>
                  </p:pic>
                </p:oleObj>
              </mc:Fallback>
            </mc:AlternateContent>
          </a:graphicData>
        </a:graphic>
      </p:graphicFrame>
      <p:sp>
        <p:nvSpPr>
          <p:cNvPr id="53" name="Text Box 98"/>
          <p:cNvSpPr txBox="1">
            <a:spLocks noChangeArrowheads="1"/>
          </p:cNvSpPr>
          <p:nvPr/>
        </p:nvSpPr>
        <p:spPr bwMode="auto">
          <a:xfrm>
            <a:off x="16841733" y="19074835"/>
            <a:ext cx="8380467" cy="584765"/>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Scheme </a:t>
            </a:r>
            <a:r>
              <a:rPr lang="en-US" sz="3100" b="1" i="1" dirty="0" smtClean="0">
                <a:latin typeface="Times New Roman" pitchFamily="18" charset="0"/>
                <a:cs typeface="Times New Roman" pitchFamily="18" charset="0"/>
              </a:rPr>
              <a:t>3. </a:t>
            </a:r>
            <a:r>
              <a:rPr lang="en-US" sz="3100" b="1" i="1" dirty="0" smtClean="0">
                <a:latin typeface="Times New Roman" pitchFamily="18" charset="0"/>
                <a:cs typeface="Times New Roman" pitchFamily="18" charset="0"/>
              </a:rPr>
              <a:t>Synthesis of novel ligand </a:t>
            </a:r>
            <a:r>
              <a:rPr lang="en-US" sz="3100" b="1" i="1" dirty="0" smtClean="0">
                <a:latin typeface="Times New Roman" pitchFamily="18" charset="0"/>
                <a:cs typeface="Times New Roman" pitchFamily="18" charset="0"/>
              </a:rPr>
              <a:t>21.</a:t>
            </a:r>
            <a:endParaRPr lang="en-US" sz="3100" b="1" i="1" dirty="0">
              <a:latin typeface="Times New Roman" pitchFamily="18" charset="0"/>
              <a:cs typeface="Times New Roman" pitchFamily="18" charset="0"/>
            </a:endParaRPr>
          </a:p>
        </p:txBody>
      </p:sp>
      <p:sp>
        <p:nvSpPr>
          <p:cNvPr id="54" name="Text Box 98"/>
          <p:cNvSpPr txBox="1">
            <a:spLocks noChangeArrowheads="1"/>
          </p:cNvSpPr>
          <p:nvPr/>
        </p:nvSpPr>
        <p:spPr bwMode="auto">
          <a:xfrm>
            <a:off x="31327725" y="19074835"/>
            <a:ext cx="6848475" cy="584765"/>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Scheme </a:t>
            </a:r>
            <a:r>
              <a:rPr lang="en-US" sz="3100" b="1" i="1" dirty="0" smtClean="0">
                <a:latin typeface="Times New Roman" pitchFamily="18" charset="0"/>
                <a:cs typeface="Times New Roman" pitchFamily="18" charset="0"/>
              </a:rPr>
              <a:t>4. </a:t>
            </a:r>
            <a:r>
              <a:rPr lang="en-US" sz="3100" b="1" i="1" dirty="0" smtClean="0">
                <a:latin typeface="Times New Roman" pitchFamily="18" charset="0"/>
                <a:cs typeface="Times New Roman" pitchFamily="18" charset="0"/>
              </a:rPr>
              <a:t>Isomerization of </a:t>
            </a:r>
            <a:r>
              <a:rPr lang="en-US" sz="3100" b="1" i="1" dirty="0">
                <a:latin typeface="Times New Roman" pitchFamily="18" charset="0"/>
                <a:cs typeface="Times New Roman" pitchFamily="18" charset="0"/>
              </a:rPr>
              <a:t> </a:t>
            </a:r>
            <a:r>
              <a:rPr lang="en-US" sz="3100" b="1" i="1" dirty="0" smtClean="0">
                <a:latin typeface="Times New Roman" pitchFamily="18" charset="0"/>
                <a:cs typeface="Times New Roman" pitchFamily="18" charset="0"/>
              </a:rPr>
              <a:t>18 and </a:t>
            </a:r>
            <a:r>
              <a:rPr lang="en-US" sz="3100" b="1" i="1" dirty="0" smtClean="0">
                <a:latin typeface="Times New Roman" pitchFamily="18" charset="0"/>
                <a:cs typeface="Times New Roman" pitchFamily="18" charset="0"/>
              </a:rPr>
              <a:t>19. </a:t>
            </a:r>
            <a:endParaRPr lang="en-US" sz="3100" b="1" i="1" dirty="0">
              <a:latin typeface="Times New Roman" pitchFamily="18" charset="0"/>
              <a:cs typeface="Times New Roman" pitchFamily="18" charset="0"/>
            </a:endParaRPr>
          </a:p>
        </p:txBody>
      </p:sp>
      <p:pic>
        <p:nvPicPr>
          <p:cNvPr id="13" name="Picture 1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6870680" y="19812000"/>
            <a:ext cx="6217920" cy="4337685"/>
          </a:xfrm>
          <a:prstGeom prst="rect">
            <a:avLst/>
          </a:prstGeom>
        </p:spPr>
      </p:pic>
      <p:sp>
        <p:nvSpPr>
          <p:cNvPr id="14" name="TextBox 13"/>
          <p:cNvSpPr txBox="1"/>
          <p:nvPr/>
        </p:nvSpPr>
        <p:spPr>
          <a:xfrm>
            <a:off x="16983869" y="20040600"/>
            <a:ext cx="4774064" cy="523220"/>
          </a:xfrm>
          <a:prstGeom prst="rect">
            <a:avLst/>
          </a:prstGeom>
          <a:noFill/>
        </p:spPr>
        <p:txBody>
          <a:bodyPr wrap="none" rtlCol="0">
            <a:spAutoFit/>
          </a:bodyPr>
          <a:lstStyle/>
          <a:p>
            <a:r>
              <a:rPr lang="en-US" sz="2800" baseline="30000" dirty="0" smtClean="0">
                <a:latin typeface="Times New Roman" pitchFamily="18" charset="0"/>
                <a:cs typeface="Times New Roman" pitchFamily="18" charset="0"/>
              </a:rPr>
              <a:t>1</a:t>
            </a:r>
            <a:r>
              <a:rPr lang="en-US" sz="2800" dirty="0" smtClean="0">
                <a:latin typeface="Times New Roman" pitchFamily="18" charset="0"/>
                <a:cs typeface="Times New Roman" pitchFamily="18" charset="0"/>
              </a:rPr>
              <a:t>H NMR of </a:t>
            </a:r>
            <a:r>
              <a:rPr lang="en-US" sz="2800" b="1" dirty="0" smtClean="0">
                <a:latin typeface="Times New Roman" pitchFamily="18" charset="0"/>
                <a:cs typeface="Times New Roman" pitchFamily="18" charset="0"/>
              </a:rPr>
              <a:t>21</a:t>
            </a:r>
            <a:r>
              <a:rPr lang="en-US" sz="2800" dirty="0" smtClean="0">
                <a:latin typeface="Times New Roman" pitchFamily="18" charset="0"/>
                <a:cs typeface="Times New Roman" pitchFamily="18" charset="0"/>
              </a:rPr>
              <a:t>, C</a:t>
            </a:r>
            <a:r>
              <a:rPr lang="en-US" sz="2800" baseline="-25000" dirty="0" smtClean="0">
                <a:latin typeface="Times New Roman" pitchFamily="18" charset="0"/>
                <a:cs typeface="Times New Roman" pitchFamily="18" charset="0"/>
              </a:rPr>
              <a:t>6</a:t>
            </a:r>
            <a:r>
              <a:rPr lang="en-US" sz="2800" dirty="0" smtClean="0">
                <a:latin typeface="Times New Roman" pitchFamily="18" charset="0"/>
                <a:cs typeface="Times New Roman" pitchFamily="18" charset="0"/>
              </a:rPr>
              <a:t>D</a:t>
            </a:r>
            <a:r>
              <a:rPr lang="en-US" sz="2800" baseline="-25000" dirty="0" smtClean="0">
                <a:latin typeface="Times New Roman" pitchFamily="18" charset="0"/>
                <a:cs typeface="Times New Roman" pitchFamily="18" charset="0"/>
              </a:rPr>
              <a:t>6</a:t>
            </a:r>
            <a:r>
              <a:rPr lang="en-US" sz="2800" dirty="0" smtClean="0">
                <a:latin typeface="Times New Roman" pitchFamily="18" charset="0"/>
                <a:cs typeface="Times New Roman" pitchFamily="18" charset="0"/>
              </a:rPr>
              <a:t>, 500 MHz</a:t>
            </a:r>
            <a:endParaRPr lang="en-US" sz="2800" dirty="0">
              <a:latin typeface="Times New Roman" pitchFamily="18" charset="0"/>
              <a:cs typeface="Times New Roman" pitchFamily="18" charset="0"/>
            </a:endParaRPr>
          </a:p>
        </p:txBody>
      </p:sp>
      <p:pic>
        <p:nvPicPr>
          <p:cNvPr id="15" name="Picture 1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3850600" y="19812000"/>
            <a:ext cx="6217920" cy="4337685"/>
          </a:xfrm>
          <a:prstGeom prst="rect">
            <a:avLst/>
          </a:prstGeom>
        </p:spPr>
      </p:pic>
      <p:sp>
        <p:nvSpPr>
          <p:cNvPr id="60" name="TextBox 59"/>
          <p:cNvSpPr txBox="1"/>
          <p:nvPr/>
        </p:nvSpPr>
        <p:spPr>
          <a:xfrm>
            <a:off x="24891262" y="20040600"/>
            <a:ext cx="5599610" cy="523220"/>
          </a:xfrm>
          <a:prstGeom prst="rect">
            <a:avLst/>
          </a:prstGeom>
          <a:noFill/>
        </p:spPr>
        <p:txBody>
          <a:bodyPr wrap="none" rtlCol="0">
            <a:spAutoFit/>
          </a:bodyPr>
          <a:lstStyle/>
          <a:p>
            <a:r>
              <a:rPr lang="en-US" sz="2800" baseline="30000" dirty="0" smtClean="0">
                <a:latin typeface="Times New Roman" pitchFamily="18" charset="0"/>
                <a:cs typeface="Times New Roman" pitchFamily="18" charset="0"/>
              </a:rPr>
              <a:t>13</a:t>
            </a:r>
            <a:r>
              <a:rPr lang="en-US" sz="2800" dirty="0" smtClean="0">
                <a:latin typeface="Times New Roman" pitchFamily="18" charset="0"/>
                <a:cs typeface="Times New Roman" pitchFamily="18" charset="0"/>
              </a:rPr>
              <a:t>C{</a:t>
            </a:r>
            <a:r>
              <a:rPr lang="en-US" sz="2800" baseline="30000" dirty="0" smtClean="0">
                <a:latin typeface="Times New Roman" pitchFamily="18" charset="0"/>
                <a:cs typeface="Times New Roman" pitchFamily="18" charset="0"/>
              </a:rPr>
              <a:t>1</a:t>
            </a:r>
            <a:r>
              <a:rPr lang="en-US" sz="2800" dirty="0" smtClean="0">
                <a:latin typeface="Times New Roman" pitchFamily="18" charset="0"/>
                <a:cs typeface="Times New Roman" pitchFamily="18" charset="0"/>
              </a:rPr>
              <a:t>H} NMR of </a:t>
            </a:r>
            <a:r>
              <a:rPr lang="en-US" sz="2800" b="1" dirty="0" smtClean="0">
                <a:latin typeface="Times New Roman" pitchFamily="18" charset="0"/>
                <a:cs typeface="Times New Roman" pitchFamily="18" charset="0"/>
              </a:rPr>
              <a:t>21</a:t>
            </a:r>
            <a:r>
              <a:rPr lang="en-US" sz="2800" dirty="0" smtClean="0">
                <a:latin typeface="Times New Roman" pitchFamily="18" charset="0"/>
                <a:cs typeface="Times New Roman" pitchFamily="18" charset="0"/>
              </a:rPr>
              <a:t>, C</a:t>
            </a:r>
            <a:r>
              <a:rPr lang="en-US" sz="2800" baseline="-25000" dirty="0" smtClean="0">
                <a:latin typeface="Times New Roman" pitchFamily="18" charset="0"/>
                <a:cs typeface="Times New Roman" pitchFamily="18" charset="0"/>
              </a:rPr>
              <a:t>6</a:t>
            </a:r>
            <a:r>
              <a:rPr lang="en-US" sz="2800" dirty="0" smtClean="0">
                <a:latin typeface="Times New Roman" pitchFamily="18" charset="0"/>
                <a:cs typeface="Times New Roman" pitchFamily="18" charset="0"/>
              </a:rPr>
              <a:t>D</a:t>
            </a:r>
            <a:r>
              <a:rPr lang="en-US" sz="2800" baseline="-25000" dirty="0" smtClean="0">
                <a:latin typeface="Times New Roman" pitchFamily="18" charset="0"/>
                <a:cs typeface="Times New Roman" pitchFamily="18" charset="0"/>
              </a:rPr>
              <a:t>6</a:t>
            </a:r>
            <a:r>
              <a:rPr lang="en-US" sz="2800" dirty="0" smtClean="0">
                <a:latin typeface="Times New Roman" pitchFamily="18" charset="0"/>
                <a:cs typeface="Times New Roman" pitchFamily="18" charset="0"/>
              </a:rPr>
              <a:t>, 125 MHz</a:t>
            </a:r>
            <a:endParaRPr lang="en-US" sz="2800" dirty="0">
              <a:latin typeface="Times New Roman" pitchFamily="18" charset="0"/>
              <a:cs typeface="Times New Roman" pitchFamily="18" charset="0"/>
            </a:endParaRPr>
          </a:p>
        </p:txBody>
      </p:sp>
      <p:sp>
        <p:nvSpPr>
          <p:cNvPr id="69" name="Text Box 126"/>
          <p:cNvSpPr txBox="1">
            <a:spLocks noChangeArrowheads="1"/>
          </p:cNvSpPr>
          <p:nvPr/>
        </p:nvSpPr>
        <p:spPr bwMode="auto">
          <a:xfrm>
            <a:off x="377824" y="27660600"/>
            <a:ext cx="16081378" cy="3210099"/>
          </a:xfrm>
          <a:prstGeom prst="rect">
            <a:avLst/>
          </a:prstGeom>
          <a:noFill/>
          <a:ln w="9525">
            <a:noFill/>
            <a:miter lim="800000"/>
            <a:headEnd/>
            <a:tailEnd/>
          </a:ln>
        </p:spPr>
        <p:txBody>
          <a:bodyPr wrap="square" lIns="91427" tIns="45715" rIns="91427" bIns="45715">
            <a:spAutoFit/>
          </a:bodyPr>
          <a:lstStyle/>
          <a:p>
            <a:r>
              <a:rPr lang="en-US" sz="3000" dirty="0" smtClean="0">
                <a:latin typeface="+mn-lt"/>
                <a:cs typeface="Times New Roman" pitchFamily="18" charset="0"/>
              </a:rPr>
              <a:t>1) Weisman</a:t>
            </a:r>
            <a:r>
              <a:rPr lang="en-US" sz="3000" dirty="0">
                <a:latin typeface="+mn-lt"/>
                <a:cs typeface="Times New Roman" pitchFamily="18" charset="0"/>
              </a:rPr>
              <a:t>, G. R.; Rogers, M. E.; Wong, E. H.; </a:t>
            </a:r>
            <a:r>
              <a:rPr lang="en-US" sz="3000" dirty="0" err="1">
                <a:latin typeface="+mn-lt"/>
                <a:cs typeface="Times New Roman" pitchFamily="18" charset="0"/>
              </a:rPr>
              <a:t>Jasinski</a:t>
            </a:r>
            <a:r>
              <a:rPr lang="en-US" sz="3000" dirty="0">
                <a:latin typeface="+mn-lt"/>
                <a:cs typeface="Times New Roman" pitchFamily="18" charset="0"/>
              </a:rPr>
              <a:t>, J. P.; </a:t>
            </a:r>
            <a:r>
              <a:rPr lang="en-US" sz="3000" dirty="0" err="1">
                <a:latin typeface="+mn-lt"/>
                <a:cs typeface="Times New Roman" pitchFamily="18" charset="0"/>
              </a:rPr>
              <a:t>Paight</a:t>
            </a:r>
            <a:r>
              <a:rPr lang="en-US" sz="3000" dirty="0">
                <a:latin typeface="+mn-lt"/>
                <a:cs typeface="Times New Roman" pitchFamily="18" charset="0"/>
              </a:rPr>
              <a:t>, E. S. </a:t>
            </a:r>
            <a:r>
              <a:rPr lang="en-US" sz="3000" i="1" dirty="0">
                <a:latin typeface="+mn-lt"/>
                <a:cs typeface="Times New Roman" pitchFamily="18" charset="0"/>
              </a:rPr>
              <a:t>J. </a:t>
            </a:r>
            <a:r>
              <a:rPr lang="en-US" sz="3000" i="1" dirty="0" smtClean="0">
                <a:latin typeface="+mn-lt"/>
                <a:cs typeface="Times New Roman" pitchFamily="18" charset="0"/>
              </a:rPr>
              <a:t>Am. Chem</a:t>
            </a:r>
            <a:r>
              <a:rPr lang="en-US" sz="3000" i="1" dirty="0">
                <a:latin typeface="+mn-lt"/>
                <a:cs typeface="Times New Roman" pitchFamily="18" charset="0"/>
              </a:rPr>
              <a:t>. Soc.</a:t>
            </a:r>
            <a:r>
              <a:rPr lang="en-US" sz="3000" dirty="0">
                <a:latin typeface="+mn-lt"/>
                <a:cs typeface="Times New Roman" pitchFamily="18" charset="0"/>
              </a:rPr>
              <a:t> </a:t>
            </a:r>
            <a:r>
              <a:rPr lang="en-US" sz="3000" b="1" dirty="0">
                <a:latin typeface="+mn-lt"/>
                <a:cs typeface="Times New Roman" pitchFamily="18" charset="0"/>
              </a:rPr>
              <a:t>1990</a:t>
            </a:r>
            <a:r>
              <a:rPr lang="en-US" sz="3000" dirty="0">
                <a:latin typeface="+mn-lt"/>
                <a:cs typeface="Times New Roman" pitchFamily="18" charset="0"/>
              </a:rPr>
              <a:t>, </a:t>
            </a:r>
            <a:r>
              <a:rPr lang="en-US" sz="3000" i="1" dirty="0">
                <a:latin typeface="+mn-lt"/>
                <a:cs typeface="Times New Roman" pitchFamily="18" charset="0"/>
              </a:rPr>
              <a:t>112</a:t>
            </a:r>
            <a:r>
              <a:rPr lang="en-US" sz="3000" dirty="0">
                <a:latin typeface="+mn-lt"/>
                <a:cs typeface="Times New Roman" pitchFamily="18" charset="0"/>
              </a:rPr>
              <a:t>, </a:t>
            </a:r>
            <a:r>
              <a:rPr lang="en-US" sz="3000" dirty="0" smtClean="0">
                <a:latin typeface="+mn-lt"/>
                <a:cs typeface="Times New Roman" pitchFamily="18" charset="0"/>
              </a:rPr>
              <a:t> </a:t>
            </a:r>
          </a:p>
          <a:p>
            <a:r>
              <a:rPr lang="en-US" sz="3000" dirty="0">
                <a:latin typeface="+mn-lt"/>
                <a:cs typeface="Times New Roman" pitchFamily="18" charset="0"/>
              </a:rPr>
              <a:t> </a:t>
            </a:r>
            <a:r>
              <a:rPr lang="en-US" sz="3000" dirty="0" smtClean="0">
                <a:latin typeface="+mn-lt"/>
                <a:cs typeface="Times New Roman" pitchFamily="18" charset="0"/>
              </a:rPr>
              <a:t>    8604.</a:t>
            </a:r>
          </a:p>
          <a:p>
            <a:pPr marL="0" marR="0">
              <a:lnSpc>
                <a:spcPct val="115000"/>
              </a:lnSpc>
              <a:spcBef>
                <a:spcPts val="0"/>
              </a:spcBef>
              <a:spcAft>
                <a:spcPts val="0"/>
              </a:spcAft>
            </a:pPr>
            <a:r>
              <a:rPr lang="en-US" sz="3000" dirty="0" smtClean="0">
                <a:latin typeface="+mn-lt"/>
                <a:ea typeface="Times New Roman"/>
                <a:cs typeface="Times New Roman"/>
              </a:rPr>
              <a:t>2) </a:t>
            </a:r>
            <a:r>
              <a:rPr lang="en-US" sz="3000" dirty="0">
                <a:latin typeface="+mn-lt"/>
                <a:ea typeface="Times New Roman"/>
                <a:cs typeface="Times New Roman"/>
              </a:rPr>
              <a:t>Wong, E. H.; Weisman, G. R.; Hill, D. C.; Reed, D. P.; Rogers, M. E</a:t>
            </a:r>
            <a:r>
              <a:rPr lang="en-US" sz="3000" dirty="0" smtClean="0">
                <a:latin typeface="+mn-lt"/>
                <a:ea typeface="Times New Roman"/>
                <a:cs typeface="Times New Roman"/>
              </a:rPr>
              <a:t>.; Condon</a:t>
            </a:r>
            <a:r>
              <a:rPr lang="en-US" sz="3000" dirty="0">
                <a:latin typeface="+mn-lt"/>
                <a:ea typeface="Times New Roman"/>
                <a:cs typeface="Times New Roman"/>
              </a:rPr>
              <a:t>, J. </a:t>
            </a:r>
            <a:r>
              <a:rPr lang="en-US" sz="3000" dirty="0" smtClean="0">
                <a:latin typeface="+mn-lt"/>
                <a:ea typeface="Times New Roman"/>
                <a:cs typeface="Times New Roman"/>
              </a:rPr>
              <a:t>S</a:t>
            </a:r>
            <a:r>
              <a:rPr lang="en-US" sz="3000" dirty="0">
                <a:latin typeface="+mn-lt"/>
                <a:ea typeface="Times New Roman"/>
                <a:cs typeface="Times New Roman"/>
              </a:rPr>
              <a:t>.; Fagan, M. A.; </a:t>
            </a:r>
            <a:r>
              <a:rPr lang="en-US" sz="3000" dirty="0" smtClean="0">
                <a:latin typeface="+mn-lt"/>
                <a:ea typeface="Times New Roman"/>
                <a:cs typeface="Times New Roman"/>
              </a:rPr>
              <a:t> </a:t>
            </a:r>
          </a:p>
          <a:p>
            <a:pPr marL="0" marR="0">
              <a:lnSpc>
                <a:spcPct val="115000"/>
              </a:lnSpc>
              <a:spcBef>
                <a:spcPts val="0"/>
              </a:spcBef>
              <a:spcAft>
                <a:spcPts val="0"/>
              </a:spcAft>
            </a:pPr>
            <a:r>
              <a:rPr lang="en-US" sz="3000" dirty="0">
                <a:latin typeface="+mn-lt"/>
                <a:ea typeface="Times New Roman"/>
                <a:cs typeface="Times New Roman"/>
              </a:rPr>
              <a:t> </a:t>
            </a:r>
            <a:r>
              <a:rPr lang="en-US" sz="3000" dirty="0" smtClean="0">
                <a:latin typeface="+mn-lt"/>
                <a:ea typeface="Times New Roman"/>
                <a:cs typeface="Times New Roman"/>
              </a:rPr>
              <a:t>    Calabrese</a:t>
            </a:r>
            <a:r>
              <a:rPr lang="en-US" sz="3000" dirty="0">
                <a:latin typeface="+mn-lt"/>
                <a:ea typeface="Times New Roman"/>
                <a:cs typeface="Times New Roman"/>
              </a:rPr>
              <a:t>, J. C.; Lam, K. C.; </a:t>
            </a:r>
            <a:r>
              <a:rPr lang="en-US" sz="3000" dirty="0" err="1">
                <a:latin typeface="+mn-lt"/>
                <a:ea typeface="Times New Roman"/>
                <a:cs typeface="Times New Roman"/>
              </a:rPr>
              <a:t>Guzei</a:t>
            </a:r>
            <a:r>
              <a:rPr lang="en-US" sz="3000" dirty="0">
                <a:latin typeface="+mn-lt"/>
                <a:ea typeface="Times New Roman"/>
                <a:cs typeface="Times New Roman"/>
              </a:rPr>
              <a:t>, I. A.; </a:t>
            </a:r>
            <a:r>
              <a:rPr lang="en-US" sz="3000" dirty="0" smtClean="0">
                <a:latin typeface="+mn-lt"/>
                <a:ea typeface="Times New Roman"/>
                <a:cs typeface="Times New Roman"/>
              </a:rPr>
              <a:t>Rheingold</a:t>
            </a:r>
            <a:r>
              <a:rPr lang="en-US" sz="3000" dirty="0">
                <a:latin typeface="+mn-lt"/>
                <a:ea typeface="Times New Roman"/>
                <a:cs typeface="Times New Roman"/>
              </a:rPr>
              <a:t>, A. L. </a:t>
            </a:r>
            <a:r>
              <a:rPr lang="en-US" sz="3000" i="1" dirty="0" smtClean="0">
                <a:latin typeface="+mn-lt"/>
                <a:ea typeface="Times New Roman"/>
                <a:cs typeface="Times New Roman"/>
              </a:rPr>
              <a:t>J. Am. Chem. Soc.</a:t>
            </a:r>
            <a:r>
              <a:rPr lang="en-US" sz="3000" dirty="0" smtClean="0">
                <a:latin typeface="+mn-lt"/>
                <a:ea typeface="Times New Roman"/>
                <a:cs typeface="Times New Roman"/>
              </a:rPr>
              <a:t> </a:t>
            </a:r>
            <a:r>
              <a:rPr lang="en-US" sz="3000" b="1" dirty="0">
                <a:latin typeface="+mn-lt"/>
                <a:ea typeface="Times New Roman"/>
                <a:cs typeface="Times New Roman"/>
              </a:rPr>
              <a:t>2000</a:t>
            </a:r>
            <a:r>
              <a:rPr lang="en-US" sz="3000" dirty="0">
                <a:latin typeface="+mn-lt"/>
                <a:ea typeface="Times New Roman"/>
                <a:cs typeface="Times New Roman"/>
              </a:rPr>
              <a:t>, </a:t>
            </a:r>
            <a:r>
              <a:rPr lang="en-US" sz="3000" i="1" dirty="0">
                <a:latin typeface="+mn-lt"/>
                <a:ea typeface="Times New Roman"/>
                <a:cs typeface="Times New Roman"/>
              </a:rPr>
              <a:t>122</a:t>
            </a:r>
            <a:r>
              <a:rPr lang="en-US" sz="3000" dirty="0">
                <a:latin typeface="+mn-lt"/>
                <a:ea typeface="Times New Roman"/>
                <a:cs typeface="Times New Roman"/>
              </a:rPr>
              <a:t>, 10561</a:t>
            </a:r>
            <a:r>
              <a:rPr lang="en-US" sz="3000" dirty="0" smtClean="0">
                <a:latin typeface="+mn-lt"/>
                <a:ea typeface="Times New Roman"/>
                <a:cs typeface="Times New Roman"/>
              </a:rPr>
              <a:t>.</a:t>
            </a:r>
          </a:p>
          <a:p>
            <a:pPr marL="0" marR="0">
              <a:lnSpc>
                <a:spcPct val="115000"/>
              </a:lnSpc>
              <a:spcBef>
                <a:spcPts val="0"/>
              </a:spcBef>
              <a:spcAft>
                <a:spcPts val="0"/>
              </a:spcAft>
            </a:pPr>
            <a:r>
              <a:rPr lang="en-US" sz="3000" dirty="0" smtClean="0">
                <a:latin typeface="+mn-lt"/>
                <a:ea typeface="Times New Roman"/>
                <a:cs typeface="Times New Roman"/>
              </a:rPr>
              <a:t>3) </a:t>
            </a:r>
            <a:r>
              <a:rPr lang="en-US" sz="3000" dirty="0">
                <a:latin typeface="+mn-lt"/>
                <a:ea typeface="Times New Roman"/>
              </a:rPr>
              <a:t>Reed, D. P</a:t>
            </a:r>
            <a:r>
              <a:rPr lang="en-US" sz="3000" dirty="0" smtClean="0">
                <a:latin typeface="+mn-lt"/>
                <a:ea typeface="Times New Roman"/>
              </a:rPr>
              <a:t>. Ph.D. Dissertation, </a:t>
            </a:r>
            <a:r>
              <a:rPr lang="en-US" sz="3000" dirty="0">
                <a:latin typeface="+mn-lt"/>
                <a:ea typeface="Times New Roman"/>
              </a:rPr>
              <a:t>University of New Hampshire, 1998</a:t>
            </a:r>
            <a:r>
              <a:rPr lang="en-US" sz="3000" dirty="0" smtClean="0">
                <a:latin typeface="+mn-lt"/>
                <a:ea typeface="Times New Roman"/>
              </a:rPr>
              <a:t>.</a:t>
            </a:r>
          </a:p>
          <a:p>
            <a:pPr marL="0" marR="0">
              <a:lnSpc>
                <a:spcPct val="115000"/>
              </a:lnSpc>
              <a:spcBef>
                <a:spcPts val="0"/>
              </a:spcBef>
              <a:spcAft>
                <a:spcPts val="0"/>
              </a:spcAft>
            </a:pPr>
            <a:r>
              <a:rPr lang="en-US" sz="3000" dirty="0" smtClean="0">
                <a:latin typeface="+mn-lt"/>
                <a:ea typeface="Times New Roman"/>
                <a:cs typeface="Times New Roman"/>
              </a:rPr>
              <a:t>4) </a:t>
            </a:r>
            <a:r>
              <a:rPr lang="en-US" sz="3000" dirty="0">
                <a:latin typeface="+mn-lt"/>
                <a:ea typeface="Times New Roman"/>
              </a:rPr>
              <a:t>Condon, J. S. </a:t>
            </a:r>
            <a:r>
              <a:rPr lang="en-US" sz="3000" dirty="0" smtClean="0">
                <a:latin typeface="+mn-lt"/>
                <a:ea typeface="Times New Roman"/>
              </a:rPr>
              <a:t>M.S. Thesis</a:t>
            </a:r>
            <a:r>
              <a:rPr lang="en-US" sz="3000" dirty="0">
                <a:latin typeface="+mn-lt"/>
                <a:ea typeface="Times New Roman"/>
              </a:rPr>
              <a:t>, University of New Hampshire, </a:t>
            </a:r>
            <a:r>
              <a:rPr lang="en-US" sz="3000" dirty="0" smtClean="0">
                <a:latin typeface="+mn-lt"/>
                <a:ea typeface="Times New Roman"/>
              </a:rPr>
              <a:t>2002.</a:t>
            </a:r>
            <a:endParaRPr lang="en-US" sz="3000" baseline="30000" dirty="0">
              <a:latin typeface="+mn-lt"/>
            </a:endParaRPr>
          </a:p>
        </p:txBody>
      </p:sp>
      <p:graphicFrame>
        <p:nvGraphicFramePr>
          <p:cNvPr id="18" name="Object 17"/>
          <p:cNvGraphicFramePr>
            <a:graphicFrameLocks noChangeAspect="1"/>
          </p:cNvGraphicFramePr>
          <p:nvPr>
            <p:extLst>
              <p:ext uri="{D42A27DB-BD31-4B8C-83A1-F6EECF244321}">
                <p14:modId xmlns:p14="http://schemas.microsoft.com/office/powerpoint/2010/main" val="3404792886"/>
              </p:ext>
            </p:extLst>
          </p:nvPr>
        </p:nvGraphicFramePr>
        <p:xfrm>
          <a:off x="18516600" y="7696526"/>
          <a:ext cx="2279380" cy="1675748"/>
        </p:xfrm>
        <a:graphic>
          <a:graphicData uri="http://schemas.openxmlformats.org/presentationml/2006/ole">
            <mc:AlternateContent xmlns:mc="http://schemas.openxmlformats.org/markup-compatibility/2006">
              <mc:Choice xmlns:v="urn:schemas-microsoft-com:vml" Requires="v">
                <p:oleObj spid="_x0000_s3210" name="CS ChemDraw Drawing" r:id="rId17" imgW="1139690" imgH="837874" progId="ChemDraw.Document.6.0">
                  <p:embed/>
                </p:oleObj>
              </mc:Choice>
              <mc:Fallback>
                <p:oleObj name="CS ChemDraw Drawing" r:id="rId17" imgW="1139690" imgH="837874" progId="ChemDraw.Document.6.0">
                  <p:embed/>
                  <p:pic>
                    <p:nvPicPr>
                      <p:cNvPr id="0" name=""/>
                      <p:cNvPicPr/>
                      <p:nvPr/>
                    </p:nvPicPr>
                    <p:blipFill>
                      <a:blip r:embed="rId18"/>
                      <a:stretch>
                        <a:fillRect/>
                      </a:stretch>
                    </p:blipFill>
                    <p:spPr>
                      <a:xfrm>
                        <a:off x="18516600" y="7696526"/>
                        <a:ext cx="2279380" cy="1675748"/>
                      </a:xfrm>
                      <a:prstGeom prst="rect">
                        <a:avLst/>
                      </a:prstGeom>
                    </p:spPr>
                  </p:pic>
                </p:oleObj>
              </mc:Fallback>
            </mc:AlternateContent>
          </a:graphicData>
        </a:graphic>
      </p:graphicFrame>
      <p:pic>
        <p:nvPicPr>
          <p:cNvPr id="70" name="Picture 13" descr="C:\Users\aaa\Pictures\Logo_white_blue grey.jpg"/>
          <p:cNvPicPr>
            <a:picLocks noChangeAspect="1" noChangeArrowheads="1"/>
          </p:cNvPicPr>
          <p:nvPr/>
        </p:nvPicPr>
        <p:blipFill>
          <a:blip r:embed="rId4">
            <a:clrChange>
              <a:clrFrom>
                <a:srgbClr val="010066"/>
              </a:clrFrom>
              <a:clrTo>
                <a:srgbClr val="010066">
                  <a:alpha val="0"/>
                </a:srgbClr>
              </a:clrTo>
            </a:clrChange>
          </a:blip>
          <a:srcRect/>
          <a:stretch>
            <a:fillRect/>
          </a:stretch>
        </p:blipFill>
        <p:spPr bwMode="auto">
          <a:xfrm>
            <a:off x="1274763" y="230981"/>
            <a:ext cx="2763837" cy="2813050"/>
          </a:xfrm>
          <a:prstGeom prst="rect">
            <a:avLst/>
          </a:prstGeom>
          <a:noFill/>
          <a:ln w="9525">
            <a:noFill/>
            <a:miter lim="800000"/>
            <a:headEnd/>
            <a:tailEnd/>
          </a:ln>
        </p:spPr>
      </p:pic>
      <p:graphicFrame>
        <p:nvGraphicFramePr>
          <p:cNvPr id="22" name="Object 21"/>
          <p:cNvGraphicFramePr>
            <a:graphicFrameLocks noChangeAspect="1"/>
          </p:cNvGraphicFramePr>
          <p:nvPr>
            <p:extLst>
              <p:ext uri="{D42A27DB-BD31-4B8C-83A1-F6EECF244321}">
                <p14:modId xmlns:p14="http://schemas.microsoft.com/office/powerpoint/2010/main" val="3986620430"/>
              </p:ext>
            </p:extLst>
          </p:nvPr>
        </p:nvGraphicFramePr>
        <p:xfrm>
          <a:off x="6858000" y="15397162"/>
          <a:ext cx="2307995" cy="2150426"/>
        </p:xfrm>
        <a:graphic>
          <a:graphicData uri="http://schemas.openxmlformats.org/presentationml/2006/ole">
            <mc:AlternateContent xmlns:mc="http://schemas.openxmlformats.org/markup-compatibility/2006">
              <mc:Choice xmlns:v="urn:schemas-microsoft-com:vml" Requires="v">
                <p:oleObj spid="_x0000_s3211" name="CS ChemDraw Drawing" r:id="rId19" imgW="1538663" imgH="1433617" progId="ChemDraw.Document.6.0">
                  <p:embed/>
                </p:oleObj>
              </mc:Choice>
              <mc:Fallback>
                <p:oleObj name="CS ChemDraw Drawing" r:id="rId19" imgW="1538663" imgH="1433617" progId="ChemDraw.Document.6.0">
                  <p:embed/>
                  <p:pic>
                    <p:nvPicPr>
                      <p:cNvPr id="0" name=""/>
                      <p:cNvPicPr/>
                      <p:nvPr/>
                    </p:nvPicPr>
                    <p:blipFill>
                      <a:blip r:embed="rId20"/>
                      <a:stretch>
                        <a:fillRect/>
                      </a:stretch>
                    </p:blipFill>
                    <p:spPr>
                      <a:xfrm>
                        <a:off x="6858000" y="15397162"/>
                        <a:ext cx="2307995" cy="2150426"/>
                      </a:xfrm>
                      <a:prstGeom prst="rect">
                        <a:avLst/>
                      </a:prstGeom>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2026242856"/>
              </p:ext>
            </p:extLst>
          </p:nvPr>
        </p:nvGraphicFramePr>
        <p:xfrm>
          <a:off x="13012738" y="15399856"/>
          <a:ext cx="1128488" cy="2507144"/>
        </p:xfrm>
        <a:graphic>
          <a:graphicData uri="http://schemas.openxmlformats.org/presentationml/2006/ole">
            <mc:AlternateContent xmlns:mc="http://schemas.openxmlformats.org/markup-compatibility/2006">
              <mc:Choice xmlns:v="urn:schemas-microsoft-com:vml" Requires="v">
                <p:oleObj spid="_x0000_s3212" name="CS ChemDraw Drawing" r:id="rId21" imgW="752325" imgH="1671429" progId="ChemDraw.Document.6.0">
                  <p:embed/>
                </p:oleObj>
              </mc:Choice>
              <mc:Fallback>
                <p:oleObj name="CS ChemDraw Drawing" r:id="rId21" imgW="752325" imgH="1671429" progId="ChemDraw.Document.6.0">
                  <p:embed/>
                  <p:pic>
                    <p:nvPicPr>
                      <p:cNvPr id="0" name=""/>
                      <p:cNvPicPr/>
                      <p:nvPr/>
                    </p:nvPicPr>
                    <p:blipFill>
                      <a:blip r:embed="rId22"/>
                      <a:stretch>
                        <a:fillRect/>
                      </a:stretch>
                    </p:blipFill>
                    <p:spPr>
                      <a:xfrm>
                        <a:off x="13012738" y="15399856"/>
                        <a:ext cx="1128488" cy="2507144"/>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2801049275"/>
              </p:ext>
            </p:extLst>
          </p:nvPr>
        </p:nvGraphicFramePr>
        <p:xfrm>
          <a:off x="21793200" y="7306764"/>
          <a:ext cx="11737030" cy="2294436"/>
        </p:xfrm>
        <a:graphic>
          <a:graphicData uri="http://schemas.openxmlformats.org/presentationml/2006/ole">
            <mc:AlternateContent xmlns:mc="http://schemas.openxmlformats.org/markup-compatibility/2006">
              <mc:Choice xmlns:v="urn:schemas-microsoft-com:vml" Requires="v">
                <p:oleObj spid="_x0000_s3213" name="CS ChemDraw Drawing" r:id="rId23" imgW="5868515" imgH="1147218" progId="ChemDraw.Document.6.0">
                  <p:embed/>
                </p:oleObj>
              </mc:Choice>
              <mc:Fallback>
                <p:oleObj name="CS ChemDraw Drawing" r:id="rId23" imgW="5868515" imgH="1147218" progId="ChemDraw.Document.6.0">
                  <p:embed/>
                  <p:pic>
                    <p:nvPicPr>
                      <p:cNvPr id="0" name=""/>
                      <p:cNvPicPr/>
                      <p:nvPr/>
                    </p:nvPicPr>
                    <p:blipFill>
                      <a:blip r:embed="rId24"/>
                      <a:stretch>
                        <a:fillRect/>
                      </a:stretch>
                    </p:blipFill>
                    <p:spPr>
                      <a:xfrm>
                        <a:off x="21793200" y="7306764"/>
                        <a:ext cx="11737030" cy="2294436"/>
                      </a:xfrm>
                      <a:prstGeom prst="rect">
                        <a:avLst/>
                      </a:prstGeom>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2574876506"/>
              </p:ext>
            </p:extLst>
          </p:nvPr>
        </p:nvGraphicFramePr>
        <p:xfrm>
          <a:off x="33604200" y="7958756"/>
          <a:ext cx="2940736" cy="956644"/>
        </p:xfrm>
        <a:graphic>
          <a:graphicData uri="http://schemas.openxmlformats.org/presentationml/2006/ole">
            <mc:AlternateContent xmlns:mc="http://schemas.openxmlformats.org/markup-compatibility/2006">
              <mc:Choice xmlns:v="urn:schemas-microsoft-com:vml" Requires="v">
                <p:oleObj spid="_x0000_s3214" name="CS ChemDraw Drawing" r:id="rId25" imgW="1470368" imgH="478322" progId="ChemDraw.Document.6.0">
                  <p:embed/>
                </p:oleObj>
              </mc:Choice>
              <mc:Fallback>
                <p:oleObj name="CS ChemDraw Drawing" r:id="rId25" imgW="1470368" imgH="478322" progId="ChemDraw.Document.6.0">
                  <p:embed/>
                  <p:pic>
                    <p:nvPicPr>
                      <p:cNvPr id="0" name=""/>
                      <p:cNvPicPr/>
                      <p:nvPr/>
                    </p:nvPicPr>
                    <p:blipFill>
                      <a:blip r:embed="rId26"/>
                      <a:stretch>
                        <a:fillRect/>
                      </a:stretch>
                    </p:blipFill>
                    <p:spPr>
                      <a:xfrm>
                        <a:off x="33604200" y="7958756"/>
                        <a:ext cx="2940736" cy="956644"/>
                      </a:xfrm>
                      <a:prstGeom prst="rect">
                        <a:avLst/>
                      </a:prstGeom>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1640918483"/>
              </p:ext>
            </p:extLst>
          </p:nvPr>
        </p:nvGraphicFramePr>
        <p:xfrm>
          <a:off x="16902112" y="26212800"/>
          <a:ext cx="10606088" cy="2286000"/>
        </p:xfrm>
        <a:graphic>
          <a:graphicData uri="http://schemas.openxmlformats.org/presentationml/2006/ole">
            <mc:AlternateContent xmlns:mc="http://schemas.openxmlformats.org/markup-compatibility/2006">
              <mc:Choice xmlns:v="urn:schemas-microsoft-com:vml" Requires="v">
                <p:oleObj spid="_x0000_s3215" name="CS ChemDraw Drawing" r:id="rId27" imgW="5304608" imgH="1142629" progId="ChemDraw.Document.6.0">
                  <p:embed/>
                </p:oleObj>
              </mc:Choice>
              <mc:Fallback>
                <p:oleObj name="CS ChemDraw Drawing" r:id="rId27" imgW="5304608" imgH="1142629" progId="ChemDraw.Document.6.0">
                  <p:embed/>
                  <p:pic>
                    <p:nvPicPr>
                      <p:cNvPr id="0" name=""/>
                      <p:cNvPicPr/>
                      <p:nvPr/>
                    </p:nvPicPr>
                    <p:blipFill>
                      <a:blip r:embed="rId28"/>
                      <a:stretch>
                        <a:fillRect/>
                      </a:stretch>
                    </p:blipFill>
                    <p:spPr>
                      <a:xfrm>
                        <a:off x="16902112" y="26212800"/>
                        <a:ext cx="10606088" cy="2286000"/>
                      </a:xfrm>
                      <a:prstGeom prst="rect">
                        <a:avLst/>
                      </a:prstGeom>
                    </p:spPr>
                  </p:pic>
                </p:oleObj>
              </mc:Fallback>
            </mc:AlternateContent>
          </a:graphicData>
        </a:graphic>
      </p:graphicFrame>
      <p:pic>
        <p:nvPicPr>
          <p:cNvPr id="27" name="Picture 26"/>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30327600" y="23469600"/>
            <a:ext cx="7772400" cy="5422106"/>
          </a:xfrm>
          <a:prstGeom prst="rect">
            <a:avLst/>
          </a:prstGeom>
        </p:spPr>
      </p:pic>
      <p:pic>
        <p:nvPicPr>
          <p:cNvPr id="7" name="Picture 6"/>
          <p:cNvPicPr>
            <a:picLocks noChangeAspect="1"/>
          </p:cNvPicPr>
          <p:nvPr/>
        </p:nvPicPr>
        <p:blipFill rotWithShape="1">
          <a:blip r:embed="rId30">
            <a:extLst>
              <a:ext uri="{28A0092B-C50C-407E-A947-70E740481C1C}">
                <a14:useLocalDpi xmlns:a14="http://schemas.microsoft.com/office/drawing/2010/main" val="0"/>
              </a:ext>
            </a:extLst>
          </a:blip>
          <a:srcRect l="25758" r="23295"/>
          <a:stretch/>
        </p:blipFill>
        <p:spPr>
          <a:xfrm>
            <a:off x="26959560" y="14097000"/>
            <a:ext cx="3811312" cy="3580448"/>
          </a:xfrm>
          <a:prstGeom prst="rect">
            <a:avLst/>
          </a:prstGeom>
        </p:spPr>
      </p:pic>
      <p:sp>
        <p:nvSpPr>
          <p:cNvPr id="61" name="Text Box 126"/>
          <p:cNvSpPr txBox="1">
            <a:spLocks noChangeArrowheads="1"/>
          </p:cNvSpPr>
          <p:nvPr/>
        </p:nvSpPr>
        <p:spPr bwMode="auto">
          <a:xfrm>
            <a:off x="16718280" y="24384000"/>
            <a:ext cx="13772592" cy="1938982"/>
          </a:xfrm>
          <a:prstGeom prst="rect">
            <a:avLst/>
          </a:prstGeom>
          <a:noFill/>
          <a:ln w="9525">
            <a:noFill/>
            <a:miter lim="800000"/>
            <a:headEnd/>
            <a:tailEnd/>
          </a:ln>
        </p:spPr>
        <p:txBody>
          <a:bodyPr wrap="square" lIns="91427" tIns="45715" rIns="91427" bIns="45715">
            <a:spAutoFit/>
          </a:bodyPr>
          <a:lstStyle/>
          <a:p>
            <a:pPr defTabSz="3968750"/>
            <a:r>
              <a:rPr lang="en-US" sz="3000" dirty="0" smtClean="0">
                <a:latin typeface="Calibri" pitchFamily="34" charset="0"/>
              </a:rPr>
              <a:t>Transition metal complexation was investigated with Cu(II) and Zn(II</a:t>
            </a:r>
            <a:r>
              <a:rPr lang="en-US" sz="3000" dirty="0" smtClean="0">
                <a:latin typeface="Calibri" pitchFamily="34" charset="0"/>
              </a:rPr>
              <a:t>). Zinc </a:t>
            </a:r>
            <a:r>
              <a:rPr lang="en-US" sz="3000" dirty="0" smtClean="0">
                <a:latin typeface="Calibri" pitchFamily="34" charset="0"/>
              </a:rPr>
              <a:t>coordination was successful </a:t>
            </a:r>
            <a:r>
              <a:rPr lang="en-US" sz="3000" dirty="0" smtClean="0">
                <a:latin typeface="+mn-lt"/>
              </a:rPr>
              <a:t>according </a:t>
            </a:r>
            <a:r>
              <a:rPr lang="en-US" sz="3000" dirty="0">
                <a:latin typeface="+mn-lt"/>
              </a:rPr>
              <a:t>to its NMR </a:t>
            </a:r>
            <a:r>
              <a:rPr lang="en-US" sz="3000" dirty="0" smtClean="0">
                <a:latin typeface="+mn-lt"/>
              </a:rPr>
              <a:t>spectroscopy, though </a:t>
            </a:r>
            <a:r>
              <a:rPr lang="en-US" sz="3000" dirty="0">
                <a:latin typeface="+mn-lt"/>
              </a:rPr>
              <a:t>further purification </a:t>
            </a:r>
            <a:r>
              <a:rPr lang="en-US" sz="3000" dirty="0" smtClean="0">
                <a:latin typeface="+mn-lt"/>
              </a:rPr>
              <a:t>is </a:t>
            </a:r>
            <a:r>
              <a:rPr lang="en-US" sz="3000" dirty="0" smtClean="0">
                <a:latin typeface="+mn-lt"/>
              </a:rPr>
              <a:t>needed. Unfortunately</a:t>
            </a:r>
            <a:r>
              <a:rPr lang="en-US" sz="3000" dirty="0" smtClean="0">
                <a:latin typeface="Calibri" pitchFamily="34" charset="0"/>
              </a:rPr>
              <a:t> we were unable to achieve the Cu(II) complexation due to oxidative decomposition.</a:t>
            </a:r>
            <a:endParaRPr lang="en-US" sz="3000" baseline="30000" dirty="0">
              <a:latin typeface="Calibri" pitchFamily="34" charset="0"/>
            </a:endParaRPr>
          </a:p>
        </p:txBody>
      </p:sp>
      <p:sp>
        <p:nvSpPr>
          <p:cNvPr id="62" name="TextBox 61"/>
          <p:cNvSpPr txBox="1"/>
          <p:nvPr/>
        </p:nvSpPr>
        <p:spPr>
          <a:xfrm>
            <a:off x="30327600" y="22641580"/>
            <a:ext cx="5049780" cy="523220"/>
          </a:xfrm>
          <a:prstGeom prst="rect">
            <a:avLst/>
          </a:prstGeom>
          <a:noFill/>
        </p:spPr>
        <p:txBody>
          <a:bodyPr wrap="none" rtlCol="0">
            <a:spAutoFit/>
          </a:bodyPr>
          <a:lstStyle/>
          <a:p>
            <a:r>
              <a:rPr lang="en-US" sz="2800" baseline="30000" dirty="0" smtClean="0">
                <a:latin typeface="Times New Roman" pitchFamily="18" charset="0"/>
                <a:cs typeface="Times New Roman" pitchFamily="18" charset="0"/>
              </a:rPr>
              <a:t>1</a:t>
            </a:r>
            <a:r>
              <a:rPr lang="en-US" sz="2800" dirty="0" smtClean="0">
                <a:latin typeface="Times New Roman" pitchFamily="18" charset="0"/>
                <a:cs typeface="Times New Roman" pitchFamily="18" charset="0"/>
              </a:rPr>
              <a:t>H NMR, d</a:t>
            </a:r>
            <a:r>
              <a:rPr lang="en-US" sz="2800" baseline="-25000" dirty="0" smtClean="0">
                <a:latin typeface="Times New Roman" pitchFamily="18" charset="0"/>
                <a:cs typeface="Times New Roman" pitchFamily="18" charset="0"/>
              </a:rPr>
              <a:t>4</a:t>
            </a:r>
            <a:r>
              <a:rPr lang="en-US" sz="2800" dirty="0" smtClean="0">
                <a:latin typeface="Times New Roman" pitchFamily="18" charset="0"/>
                <a:cs typeface="Times New Roman" pitchFamily="18" charset="0"/>
              </a:rPr>
              <a:t>-Methanol, 500 MHz</a:t>
            </a:r>
            <a:endParaRPr lang="en-US" sz="2800" dirty="0">
              <a:latin typeface="Times New Roman" pitchFamily="18" charset="0"/>
              <a:cs typeface="Times New Roman" pitchFamily="18"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560084818"/>
              </p:ext>
            </p:extLst>
          </p:nvPr>
        </p:nvGraphicFramePr>
        <p:xfrm>
          <a:off x="2362200" y="15664347"/>
          <a:ext cx="1359692" cy="1937853"/>
        </p:xfrm>
        <a:graphic>
          <a:graphicData uri="http://schemas.openxmlformats.org/presentationml/2006/ole">
            <mc:AlternateContent xmlns:mc="http://schemas.openxmlformats.org/markup-compatibility/2006">
              <mc:Choice xmlns:v="urn:schemas-microsoft-com:vml" Requires="v">
                <p:oleObj spid="_x0000_s3216" name="CS ChemDraw Drawing" r:id="rId31" imgW="906461" imgH="1291902" progId="ChemDraw.Document.6.0">
                  <p:embed/>
                </p:oleObj>
              </mc:Choice>
              <mc:Fallback>
                <p:oleObj name="CS ChemDraw Drawing" r:id="rId31" imgW="906461" imgH="1291902" progId="ChemDraw.Document.6.0">
                  <p:embed/>
                  <p:pic>
                    <p:nvPicPr>
                      <p:cNvPr id="0" name=""/>
                      <p:cNvPicPr/>
                      <p:nvPr/>
                    </p:nvPicPr>
                    <p:blipFill>
                      <a:blip r:embed="rId32"/>
                      <a:stretch>
                        <a:fillRect/>
                      </a:stretch>
                    </p:blipFill>
                    <p:spPr>
                      <a:xfrm>
                        <a:off x="2362200" y="15664347"/>
                        <a:ext cx="1359692" cy="1937853"/>
                      </a:xfrm>
                      <a:prstGeom prst="rect">
                        <a:avLst/>
                      </a:prstGeom>
                    </p:spPr>
                  </p:pic>
                </p:oleObj>
              </mc:Fallback>
            </mc:AlternateContent>
          </a:graphicData>
        </a:graphic>
      </p:graphicFrame>
      <p:sp>
        <p:nvSpPr>
          <p:cNvPr id="63" name="TextBox 62"/>
          <p:cNvSpPr txBox="1"/>
          <p:nvPr/>
        </p:nvSpPr>
        <p:spPr>
          <a:xfrm>
            <a:off x="7459836" y="17373600"/>
            <a:ext cx="1150764" cy="553998"/>
          </a:xfrm>
          <a:prstGeom prst="rect">
            <a:avLst/>
          </a:prstGeom>
          <a:noFill/>
        </p:spPr>
        <p:txBody>
          <a:bodyPr wrap="none" rtlCol="0">
            <a:spAutoFit/>
          </a:bodyPr>
          <a:lstStyle/>
          <a:p>
            <a:r>
              <a:rPr lang="en-US" sz="3000" dirty="0" smtClean="0">
                <a:latin typeface="+mn-lt"/>
                <a:cs typeface="Times New Roman" pitchFamily="18" charset="0"/>
              </a:rPr>
              <a:t>Target</a:t>
            </a:r>
            <a:endParaRPr lang="en-US" sz="3000" dirty="0">
              <a:latin typeface="+mn-lt"/>
              <a:cs typeface="Times New Roman" pitchFamily="18" charset="0"/>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1957203137"/>
              </p:ext>
            </p:extLst>
          </p:nvPr>
        </p:nvGraphicFramePr>
        <p:xfrm>
          <a:off x="988749" y="21242254"/>
          <a:ext cx="9831651" cy="1846346"/>
        </p:xfrm>
        <a:graphic>
          <a:graphicData uri="http://schemas.openxmlformats.org/presentationml/2006/ole">
            <mc:AlternateContent xmlns:mc="http://schemas.openxmlformats.org/markup-compatibility/2006">
              <mc:Choice xmlns:v="urn:schemas-microsoft-com:vml" Requires="v">
                <p:oleObj spid="_x0000_s3217" name="CS ChemDraw Drawing" r:id="rId33" imgW="6554434" imgH="1230897" progId="ChemDraw.Document.6.0">
                  <p:embed/>
                </p:oleObj>
              </mc:Choice>
              <mc:Fallback>
                <p:oleObj name="CS ChemDraw Drawing" r:id="rId33" imgW="6554434" imgH="1230897" progId="ChemDraw.Document.6.0">
                  <p:embed/>
                  <p:pic>
                    <p:nvPicPr>
                      <p:cNvPr id="0" name=""/>
                      <p:cNvPicPr/>
                      <p:nvPr/>
                    </p:nvPicPr>
                    <p:blipFill>
                      <a:blip r:embed="rId34"/>
                      <a:stretch>
                        <a:fillRect/>
                      </a:stretch>
                    </p:blipFill>
                    <p:spPr>
                      <a:xfrm>
                        <a:off x="988749" y="21242254"/>
                        <a:ext cx="9831651" cy="1846346"/>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4031775385"/>
              </p:ext>
            </p:extLst>
          </p:nvPr>
        </p:nvGraphicFramePr>
        <p:xfrm>
          <a:off x="10937023" y="21258045"/>
          <a:ext cx="4345103" cy="1830555"/>
        </p:xfrm>
        <a:graphic>
          <a:graphicData uri="http://schemas.openxmlformats.org/presentationml/2006/ole">
            <mc:AlternateContent xmlns:mc="http://schemas.openxmlformats.org/markup-compatibility/2006">
              <mc:Choice xmlns:v="urn:schemas-microsoft-com:vml" Requires="v">
                <p:oleObj spid="_x0000_s3218" name="CS ChemDraw Drawing" r:id="rId35" imgW="2896735" imgH="1220370" progId="ChemDraw.Document.6.0">
                  <p:embed/>
                </p:oleObj>
              </mc:Choice>
              <mc:Fallback>
                <p:oleObj name="CS ChemDraw Drawing" r:id="rId35" imgW="2896735" imgH="1220370" progId="ChemDraw.Document.6.0">
                  <p:embed/>
                  <p:pic>
                    <p:nvPicPr>
                      <p:cNvPr id="0" name=""/>
                      <p:cNvPicPr/>
                      <p:nvPr/>
                    </p:nvPicPr>
                    <p:blipFill>
                      <a:blip r:embed="rId36"/>
                      <a:stretch>
                        <a:fillRect/>
                      </a:stretch>
                    </p:blipFill>
                    <p:spPr>
                      <a:xfrm>
                        <a:off x="10937023" y="21258045"/>
                        <a:ext cx="4345103" cy="1830555"/>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24577173"/>
              </p:ext>
            </p:extLst>
          </p:nvPr>
        </p:nvGraphicFramePr>
        <p:xfrm>
          <a:off x="4267200" y="23002873"/>
          <a:ext cx="7273422" cy="1762127"/>
        </p:xfrm>
        <a:graphic>
          <a:graphicData uri="http://schemas.openxmlformats.org/presentationml/2006/ole">
            <mc:AlternateContent xmlns:mc="http://schemas.openxmlformats.org/markup-compatibility/2006">
              <mc:Choice xmlns:v="urn:schemas-microsoft-com:vml" Requires="v">
                <p:oleObj spid="_x0000_s3219" name="CS ChemDraw Drawing" r:id="rId37" imgW="4848948" imgH="1174751" progId="ChemDraw.Document.6.0">
                  <p:embed/>
                </p:oleObj>
              </mc:Choice>
              <mc:Fallback>
                <p:oleObj name="CS ChemDraw Drawing" r:id="rId37" imgW="4848948" imgH="1174751" progId="ChemDraw.Document.6.0">
                  <p:embed/>
                  <p:pic>
                    <p:nvPicPr>
                      <p:cNvPr id="0" name=""/>
                      <p:cNvPicPr/>
                      <p:nvPr/>
                    </p:nvPicPr>
                    <p:blipFill>
                      <a:blip r:embed="rId38"/>
                      <a:stretch>
                        <a:fillRect/>
                      </a:stretch>
                    </p:blipFill>
                    <p:spPr>
                      <a:xfrm>
                        <a:off x="4267200" y="23002873"/>
                        <a:ext cx="7273422" cy="1762127"/>
                      </a:xfrm>
                      <a:prstGeom prst="rect">
                        <a:avLst/>
                      </a:prstGeom>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2161802474"/>
              </p:ext>
            </p:extLst>
          </p:nvPr>
        </p:nvGraphicFramePr>
        <p:xfrm>
          <a:off x="5176838" y="24664988"/>
          <a:ext cx="6329362" cy="1873250"/>
        </p:xfrm>
        <a:graphic>
          <a:graphicData uri="http://schemas.openxmlformats.org/presentationml/2006/ole">
            <mc:AlternateContent xmlns:mc="http://schemas.openxmlformats.org/markup-compatibility/2006">
              <mc:Choice xmlns:v="urn:schemas-microsoft-com:vml" Requires="v">
                <p:oleObj spid="_x0000_s3220" name="CS ChemDraw Drawing" r:id="rId39" imgW="4218096" imgH="1249253" progId="ChemDraw.Document.6.0">
                  <p:embed/>
                </p:oleObj>
              </mc:Choice>
              <mc:Fallback>
                <p:oleObj name="CS ChemDraw Drawing" r:id="rId39" imgW="4218096" imgH="1249253" progId="ChemDraw.Document.6.0">
                  <p:embed/>
                  <p:pic>
                    <p:nvPicPr>
                      <p:cNvPr id="0" name=""/>
                      <p:cNvPicPr/>
                      <p:nvPr/>
                    </p:nvPicPr>
                    <p:blipFill>
                      <a:blip r:embed="rId40"/>
                      <a:stretch>
                        <a:fillRect/>
                      </a:stretch>
                    </p:blipFill>
                    <p:spPr>
                      <a:xfrm>
                        <a:off x="5176838" y="24664988"/>
                        <a:ext cx="6329362" cy="1873250"/>
                      </a:xfrm>
                      <a:prstGeom prst="rect">
                        <a:avLst/>
                      </a:prstGeom>
                    </p:spPr>
                  </p:pic>
                </p:oleObj>
              </mc:Fallback>
            </mc:AlternateContent>
          </a:graphicData>
        </a:graphic>
      </p:graphicFrame>
      <p:cxnSp>
        <p:nvCxnSpPr>
          <p:cNvPr id="35" name="Straight Connector 34"/>
          <p:cNvCxnSpPr/>
          <p:nvPr/>
        </p:nvCxnSpPr>
        <p:spPr>
          <a:xfrm flipV="1">
            <a:off x="28422600" y="15467648"/>
            <a:ext cx="685800" cy="7620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28498800" y="16077248"/>
            <a:ext cx="609600" cy="45720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78" name="Text Box 98"/>
          <p:cNvSpPr txBox="1">
            <a:spLocks noChangeArrowheads="1"/>
          </p:cNvSpPr>
          <p:nvPr/>
        </p:nvSpPr>
        <p:spPr bwMode="auto">
          <a:xfrm>
            <a:off x="25307925" y="17754600"/>
            <a:ext cx="6848475" cy="1077208"/>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Figure </a:t>
            </a:r>
            <a:r>
              <a:rPr lang="en-US" sz="3100" b="1" i="1" dirty="0" smtClean="0">
                <a:latin typeface="Times New Roman" pitchFamily="18" charset="0"/>
                <a:cs typeface="Times New Roman" pitchFamily="18" charset="0"/>
              </a:rPr>
              <a:t>3. </a:t>
            </a:r>
            <a:r>
              <a:rPr lang="en-US" sz="3100" b="1" i="1" dirty="0" smtClean="0">
                <a:latin typeface="Times New Roman" pitchFamily="18" charset="0"/>
                <a:cs typeface="Times New Roman" pitchFamily="18" charset="0"/>
              </a:rPr>
              <a:t>Global minima of 21 (MMFF calculation).</a:t>
            </a:r>
            <a:endParaRPr lang="en-US" sz="3100" b="1" i="1" dirty="0">
              <a:latin typeface="Times New Roman" pitchFamily="18" charset="0"/>
              <a:cs typeface="Times New Roman" pitchFamily="18" charset="0"/>
            </a:endParaRPr>
          </a:p>
        </p:txBody>
      </p:sp>
      <p:sp>
        <p:nvSpPr>
          <p:cNvPr id="79" name="TextBox 78"/>
          <p:cNvSpPr txBox="1"/>
          <p:nvPr/>
        </p:nvSpPr>
        <p:spPr>
          <a:xfrm>
            <a:off x="33264475" y="23463707"/>
            <a:ext cx="441146" cy="553998"/>
          </a:xfrm>
          <a:prstGeom prst="rect">
            <a:avLst/>
          </a:prstGeom>
          <a:noFill/>
        </p:spPr>
        <p:txBody>
          <a:bodyPr wrap="none" rtlCol="0">
            <a:spAutoFit/>
          </a:bodyPr>
          <a:lstStyle/>
          <a:p>
            <a:r>
              <a:rPr lang="en-US" sz="3000" b="1" baseline="30000" dirty="0" smtClean="0">
                <a:latin typeface="+mn-lt"/>
                <a:cs typeface="Times New Roman" pitchFamily="18" charset="0"/>
              </a:rPr>
              <a:t>21</a:t>
            </a:r>
            <a:endParaRPr lang="en-US" sz="3000" b="1" dirty="0">
              <a:latin typeface="+mn-lt"/>
              <a:cs typeface="Times New Roman" pitchFamily="18" charset="0"/>
            </a:endParaRPr>
          </a:p>
        </p:txBody>
      </p:sp>
      <p:sp>
        <p:nvSpPr>
          <p:cNvPr id="80" name="TextBox 79"/>
          <p:cNvSpPr txBox="1"/>
          <p:nvPr/>
        </p:nvSpPr>
        <p:spPr>
          <a:xfrm>
            <a:off x="33256969" y="26497002"/>
            <a:ext cx="956831" cy="553998"/>
          </a:xfrm>
          <a:prstGeom prst="rect">
            <a:avLst/>
          </a:prstGeom>
          <a:noFill/>
        </p:spPr>
        <p:txBody>
          <a:bodyPr wrap="square" rtlCol="0">
            <a:spAutoFit/>
          </a:bodyPr>
          <a:lstStyle/>
          <a:p>
            <a:r>
              <a:rPr lang="en-US" sz="3000" b="1" baseline="30000" dirty="0" smtClean="0">
                <a:latin typeface="+mn-lt"/>
                <a:cs typeface="Times New Roman" pitchFamily="18" charset="0"/>
              </a:rPr>
              <a:t>22</a:t>
            </a:r>
            <a:endParaRPr lang="en-US" sz="3000" b="1" dirty="0">
              <a:latin typeface="+mn-lt"/>
              <a:cs typeface="Times New Roman" pitchFamily="18" charset="0"/>
            </a:endParaRPr>
          </a:p>
        </p:txBody>
      </p:sp>
      <p:sp>
        <p:nvSpPr>
          <p:cNvPr id="68" name="Text Box 98"/>
          <p:cNvSpPr txBox="1">
            <a:spLocks noChangeArrowheads="1"/>
          </p:cNvSpPr>
          <p:nvPr/>
        </p:nvSpPr>
        <p:spPr bwMode="auto">
          <a:xfrm>
            <a:off x="16916399" y="28462823"/>
            <a:ext cx="10684273" cy="569377"/>
          </a:xfrm>
          <a:prstGeom prst="rect">
            <a:avLst/>
          </a:prstGeom>
          <a:noFill/>
          <a:ln w="9525">
            <a:noFill/>
            <a:miter lim="800000"/>
            <a:headEnd/>
            <a:tailEnd/>
          </a:ln>
        </p:spPr>
        <p:txBody>
          <a:bodyPr wrap="square" lIns="91427" tIns="45715" rIns="91427" bIns="45715">
            <a:spAutoFit/>
          </a:bodyPr>
          <a:lstStyle/>
          <a:p>
            <a:pPr defTabSz="3968750"/>
            <a:r>
              <a:rPr lang="en-US" sz="3100" b="1" i="1" dirty="0" smtClean="0">
                <a:latin typeface="Times New Roman" pitchFamily="18" charset="0"/>
                <a:cs typeface="Times New Roman" pitchFamily="18" charset="0"/>
              </a:rPr>
              <a:t>Scheme </a:t>
            </a:r>
            <a:r>
              <a:rPr lang="en-US" sz="3100" b="1" i="1" dirty="0" smtClean="0">
                <a:latin typeface="Times New Roman" pitchFamily="18" charset="0"/>
                <a:cs typeface="Times New Roman" pitchFamily="18" charset="0"/>
              </a:rPr>
              <a:t>5. Transition metal complexation attempts. </a:t>
            </a:r>
            <a:endParaRPr lang="en-US" sz="3100" b="1"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6469</TotalTime>
  <Words>877</Words>
  <Application>Microsoft Office PowerPoint</Application>
  <PresentationFormat>Custom</PresentationFormat>
  <Paragraphs>42</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Amanuel B Ghidey</dc:creator>
  <cp:lastModifiedBy>EMMILEY</cp:lastModifiedBy>
  <cp:revision>277</cp:revision>
  <cp:lastPrinted>2011-06-16T14:05:07Z</cp:lastPrinted>
  <dcterms:created xsi:type="dcterms:W3CDTF">2006-08-16T00:00:00Z</dcterms:created>
  <dcterms:modified xsi:type="dcterms:W3CDTF">2013-04-11T14:12:24Z</dcterms:modified>
</cp:coreProperties>
</file>