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handoutMasterIdLst>
    <p:handoutMasterId r:id="rId3"/>
  </p:handoutMasterIdLst>
  <p:sldIdLst>
    <p:sldId id="256" r:id="rId2"/>
  </p:sldIdLst>
  <p:sldSz cx="43891200" cy="32918400"/>
  <p:notesSz cx="6858000" cy="9144000"/>
  <p:defaultTextStyle>
    <a:defPPr>
      <a:defRPr lang="en-US"/>
    </a:defPPr>
    <a:lvl1pPr marL="0" algn="l" defTabSz="4388074" rtl="0" eaLnBrk="1" latinLnBrk="0" hangingPunct="1">
      <a:defRPr sz="8600" kern="1200">
        <a:solidFill>
          <a:schemeClr val="tx1"/>
        </a:solidFill>
        <a:latin typeface="+mn-lt"/>
        <a:ea typeface="+mn-ea"/>
        <a:cs typeface="+mn-cs"/>
      </a:defRPr>
    </a:lvl1pPr>
    <a:lvl2pPr marL="2194037" algn="l" defTabSz="4388074" rtl="0" eaLnBrk="1" latinLnBrk="0" hangingPunct="1">
      <a:defRPr sz="8600" kern="1200">
        <a:solidFill>
          <a:schemeClr val="tx1"/>
        </a:solidFill>
        <a:latin typeface="+mn-lt"/>
        <a:ea typeface="+mn-ea"/>
        <a:cs typeface="+mn-cs"/>
      </a:defRPr>
    </a:lvl2pPr>
    <a:lvl3pPr marL="4388074" algn="l" defTabSz="4388074" rtl="0" eaLnBrk="1" latinLnBrk="0" hangingPunct="1">
      <a:defRPr sz="8600" kern="1200">
        <a:solidFill>
          <a:schemeClr val="tx1"/>
        </a:solidFill>
        <a:latin typeface="+mn-lt"/>
        <a:ea typeface="+mn-ea"/>
        <a:cs typeface="+mn-cs"/>
      </a:defRPr>
    </a:lvl3pPr>
    <a:lvl4pPr marL="6582115" algn="l" defTabSz="4388074" rtl="0" eaLnBrk="1" latinLnBrk="0" hangingPunct="1">
      <a:defRPr sz="8600" kern="1200">
        <a:solidFill>
          <a:schemeClr val="tx1"/>
        </a:solidFill>
        <a:latin typeface="+mn-lt"/>
        <a:ea typeface="+mn-ea"/>
        <a:cs typeface="+mn-cs"/>
      </a:defRPr>
    </a:lvl4pPr>
    <a:lvl5pPr marL="8776152" algn="l" defTabSz="4388074" rtl="0" eaLnBrk="1" latinLnBrk="0" hangingPunct="1">
      <a:defRPr sz="8600" kern="1200">
        <a:solidFill>
          <a:schemeClr val="tx1"/>
        </a:solidFill>
        <a:latin typeface="+mn-lt"/>
        <a:ea typeface="+mn-ea"/>
        <a:cs typeface="+mn-cs"/>
      </a:defRPr>
    </a:lvl5pPr>
    <a:lvl6pPr marL="10970189" algn="l" defTabSz="4388074" rtl="0" eaLnBrk="1" latinLnBrk="0" hangingPunct="1">
      <a:defRPr sz="8600" kern="1200">
        <a:solidFill>
          <a:schemeClr val="tx1"/>
        </a:solidFill>
        <a:latin typeface="+mn-lt"/>
        <a:ea typeface="+mn-ea"/>
        <a:cs typeface="+mn-cs"/>
      </a:defRPr>
    </a:lvl6pPr>
    <a:lvl7pPr marL="13164226" algn="l" defTabSz="4388074" rtl="0" eaLnBrk="1" latinLnBrk="0" hangingPunct="1">
      <a:defRPr sz="8600" kern="1200">
        <a:solidFill>
          <a:schemeClr val="tx1"/>
        </a:solidFill>
        <a:latin typeface="+mn-lt"/>
        <a:ea typeface="+mn-ea"/>
        <a:cs typeface="+mn-cs"/>
      </a:defRPr>
    </a:lvl7pPr>
    <a:lvl8pPr marL="15358267" algn="l" defTabSz="4388074" rtl="0" eaLnBrk="1" latinLnBrk="0" hangingPunct="1">
      <a:defRPr sz="8600" kern="1200">
        <a:solidFill>
          <a:schemeClr val="tx1"/>
        </a:solidFill>
        <a:latin typeface="+mn-lt"/>
        <a:ea typeface="+mn-ea"/>
        <a:cs typeface="+mn-cs"/>
      </a:defRPr>
    </a:lvl8pPr>
    <a:lvl9pPr marL="17552304" algn="l" defTabSz="4388074"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480" autoAdjust="0"/>
    <p:restoredTop sz="94660"/>
  </p:normalViewPr>
  <p:slideViewPr>
    <p:cSldViewPr>
      <p:cViewPr>
        <p:scale>
          <a:sx n="33" d="100"/>
          <a:sy n="33" d="100"/>
        </p:scale>
        <p:origin x="1254" y="-78"/>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AEF51D7-7865-4CDE-B4C2-C4BB16763ADA}" type="datetimeFigureOut">
              <a:rPr lang="en-US" smtClean="0"/>
              <a:pPr/>
              <a:t>4/7/2013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5889F8A-9AE3-49D6-A6FB-FE51B2831D7B}"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3989" indent="0" algn="ctr">
              <a:buNone/>
              <a:defRPr>
                <a:solidFill>
                  <a:schemeClr val="tx1">
                    <a:tint val="75000"/>
                  </a:schemeClr>
                </a:solidFill>
              </a:defRPr>
            </a:lvl2pPr>
            <a:lvl3pPr marL="4387982" indent="0" algn="ctr">
              <a:buNone/>
              <a:defRPr>
                <a:solidFill>
                  <a:schemeClr val="tx1">
                    <a:tint val="75000"/>
                  </a:schemeClr>
                </a:solidFill>
              </a:defRPr>
            </a:lvl3pPr>
            <a:lvl4pPr marL="6581966" indent="0" algn="ctr">
              <a:buNone/>
              <a:defRPr>
                <a:solidFill>
                  <a:schemeClr val="tx1">
                    <a:tint val="75000"/>
                  </a:schemeClr>
                </a:solidFill>
              </a:defRPr>
            </a:lvl4pPr>
            <a:lvl5pPr marL="8775960" indent="0" algn="ctr">
              <a:buNone/>
              <a:defRPr>
                <a:solidFill>
                  <a:schemeClr val="tx1">
                    <a:tint val="75000"/>
                  </a:schemeClr>
                </a:solidFill>
              </a:defRPr>
            </a:lvl5pPr>
            <a:lvl6pPr marL="10969949" indent="0" algn="ctr">
              <a:buNone/>
              <a:defRPr>
                <a:solidFill>
                  <a:schemeClr val="tx1">
                    <a:tint val="75000"/>
                  </a:schemeClr>
                </a:solidFill>
              </a:defRPr>
            </a:lvl6pPr>
            <a:lvl7pPr marL="13163942" indent="0" algn="ctr">
              <a:buNone/>
              <a:defRPr>
                <a:solidFill>
                  <a:schemeClr val="tx1">
                    <a:tint val="75000"/>
                  </a:schemeClr>
                </a:solidFill>
              </a:defRPr>
            </a:lvl7pPr>
            <a:lvl8pPr marL="15357931" indent="0" algn="ctr">
              <a:buNone/>
              <a:defRPr>
                <a:solidFill>
                  <a:schemeClr val="tx1">
                    <a:tint val="75000"/>
                  </a:schemeClr>
                </a:solidFill>
              </a:defRPr>
            </a:lvl8pPr>
            <a:lvl9pPr marL="1755192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B6BCB08-DAC4-4384-92D6-8DE81FD0AC7D}" type="datetimeFigureOut">
              <a:rPr lang="en-US" smtClean="0"/>
              <a:pPr/>
              <a:t>4/7/2013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6BCB08-DAC4-4384-92D6-8DE81FD0AC7D}" type="datetimeFigureOut">
              <a:rPr lang="en-US" smtClean="0"/>
              <a:pPr/>
              <a:t>4/7/2013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3989" indent="0">
              <a:buNone/>
              <a:defRPr sz="8600">
                <a:solidFill>
                  <a:schemeClr val="tx1">
                    <a:tint val="75000"/>
                  </a:schemeClr>
                </a:solidFill>
              </a:defRPr>
            </a:lvl2pPr>
            <a:lvl3pPr marL="4387982" indent="0">
              <a:buNone/>
              <a:defRPr sz="7700">
                <a:solidFill>
                  <a:schemeClr val="tx1">
                    <a:tint val="75000"/>
                  </a:schemeClr>
                </a:solidFill>
              </a:defRPr>
            </a:lvl3pPr>
            <a:lvl4pPr marL="6581966" indent="0">
              <a:buNone/>
              <a:defRPr sz="6700">
                <a:solidFill>
                  <a:schemeClr val="tx1">
                    <a:tint val="75000"/>
                  </a:schemeClr>
                </a:solidFill>
              </a:defRPr>
            </a:lvl4pPr>
            <a:lvl5pPr marL="8775960" indent="0">
              <a:buNone/>
              <a:defRPr sz="6700">
                <a:solidFill>
                  <a:schemeClr val="tx1">
                    <a:tint val="75000"/>
                  </a:schemeClr>
                </a:solidFill>
              </a:defRPr>
            </a:lvl5pPr>
            <a:lvl6pPr marL="10969949" indent="0">
              <a:buNone/>
              <a:defRPr sz="6700">
                <a:solidFill>
                  <a:schemeClr val="tx1">
                    <a:tint val="75000"/>
                  </a:schemeClr>
                </a:solidFill>
              </a:defRPr>
            </a:lvl6pPr>
            <a:lvl7pPr marL="13163942" indent="0">
              <a:buNone/>
              <a:defRPr sz="6700">
                <a:solidFill>
                  <a:schemeClr val="tx1">
                    <a:tint val="75000"/>
                  </a:schemeClr>
                </a:solidFill>
              </a:defRPr>
            </a:lvl7pPr>
            <a:lvl8pPr marL="15357931" indent="0">
              <a:buNone/>
              <a:defRPr sz="6700">
                <a:solidFill>
                  <a:schemeClr val="tx1">
                    <a:tint val="75000"/>
                  </a:schemeClr>
                </a:solidFill>
              </a:defRPr>
            </a:lvl8pPr>
            <a:lvl9pPr marL="17551925"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6BCB08-DAC4-4384-92D6-8DE81FD0AC7D}" type="datetimeFigureOut">
              <a:rPr lang="en-US" smtClean="0"/>
              <a:pPr/>
              <a:t>4/7/2013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291062" y="36865560"/>
            <a:ext cx="110238538"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3261127" y="36865560"/>
            <a:ext cx="110238542"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B6BCB08-DAC4-4384-92D6-8DE81FD0AC7D}" type="datetimeFigureOut">
              <a:rPr lang="en-US" smtClean="0"/>
              <a:pPr/>
              <a:t>4/7/2013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3989" indent="0">
              <a:buNone/>
              <a:defRPr sz="9600" b="1"/>
            </a:lvl2pPr>
            <a:lvl3pPr marL="4387982" indent="0">
              <a:buNone/>
              <a:defRPr sz="8600" b="1"/>
            </a:lvl3pPr>
            <a:lvl4pPr marL="6581966" indent="0">
              <a:buNone/>
              <a:defRPr sz="7700" b="1"/>
            </a:lvl4pPr>
            <a:lvl5pPr marL="8775960" indent="0">
              <a:buNone/>
              <a:defRPr sz="7700" b="1"/>
            </a:lvl5pPr>
            <a:lvl6pPr marL="10969949" indent="0">
              <a:buNone/>
              <a:defRPr sz="7700" b="1"/>
            </a:lvl6pPr>
            <a:lvl7pPr marL="13163942" indent="0">
              <a:buNone/>
              <a:defRPr sz="7700" b="1"/>
            </a:lvl7pPr>
            <a:lvl8pPr marL="15357931" indent="0">
              <a:buNone/>
              <a:defRPr sz="7700" b="1"/>
            </a:lvl8pPr>
            <a:lvl9pPr marL="17551925"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7368542"/>
            <a:ext cx="19400520" cy="3070858"/>
          </a:xfrm>
        </p:spPr>
        <p:txBody>
          <a:bodyPr anchor="b"/>
          <a:lstStyle>
            <a:lvl1pPr marL="0" indent="0">
              <a:buNone/>
              <a:defRPr sz="11500" b="1"/>
            </a:lvl1pPr>
            <a:lvl2pPr marL="2193989" indent="0">
              <a:buNone/>
              <a:defRPr sz="9600" b="1"/>
            </a:lvl2pPr>
            <a:lvl3pPr marL="4387982" indent="0">
              <a:buNone/>
              <a:defRPr sz="8600" b="1"/>
            </a:lvl3pPr>
            <a:lvl4pPr marL="6581966" indent="0">
              <a:buNone/>
              <a:defRPr sz="7700" b="1"/>
            </a:lvl4pPr>
            <a:lvl5pPr marL="8775960" indent="0">
              <a:buNone/>
              <a:defRPr sz="7700" b="1"/>
            </a:lvl5pPr>
            <a:lvl6pPr marL="10969949" indent="0">
              <a:buNone/>
              <a:defRPr sz="7700" b="1"/>
            </a:lvl6pPr>
            <a:lvl7pPr marL="13163942" indent="0">
              <a:buNone/>
              <a:defRPr sz="7700" b="1"/>
            </a:lvl7pPr>
            <a:lvl8pPr marL="15357931" indent="0">
              <a:buNone/>
              <a:defRPr sz="7700" b="1"/>
            </a:lvl8pPr>
            <a:lvl9pPr marL="17551925"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7"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B6BCB08-DAC4-4384-92D6-8DE81FD0AC7D}" type="datetimeFigureOut">
              <a:rPr lang="en-US" smtClean="0"/>
              <a:pPr/>
              <a:t>4/7/2013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B6BCB08-DAC4-4384-92D6-8DE81FD0AC7D}" type="datetimeFigureOut">
              <a:rPr lang="en-US" smtClean="0"/>
              <a:pPr/>
              <a:t>4/7/2013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6BCB08-DAC4-4384-92D6-8DE81FD0AC7D}" type="datetimeFigureOut">
              <a:rPr lang="en-US" smtClean="0"/>
              <a:pPr/>
              <a:t>4/7/2013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3989" indent="0">
              <a:buNone/>
              <a:defRPr sz="5800"/>
            </a:lvl2pPr>
            <a:lvl3pPr marL="4387982" indent="0">
              <a:buNone/>
              <a:defRPr sz="4800"/>
            </a:lvl3pPr>
            <a:lvl4pPr marL="6581966" indent="0">
              <a:buNone/>
              <a:defRPr sz="4300"/>
            </a:lvl4pPr>
            <a:lvl5pPr marL="8775960" indent="0">
              <a:buNone/>
              <a:defRPr sz="4300"/>
            </a:lvl5pPr>
            <a:lvl6pPr marL="10969949" indent="0">
              <a:buNone/>
              <a:defRPr sz="4300"/>
            </a:lvl6pPr>
            <a:lvl7pPr marL="13163942" indent="0">
              <a:buNone/>
              <a:defRPr sz="4300"/>
            </a:lvl7pPr>
            <a:lvl8pPr marL="15357931" indent="0">
              <a:buNone/>
              <a:defRPr sz="4300"/>
            </a:lvl8pPr>
            <a:lvl9pPr marL="17551925"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6BCB08-DAC4-4384-92D6-8DE81FD0AC7D}" type="datetimeFigureOut">
              <a:rPr lang="en-US" smtClean="0"/>
              <a:pPr/>
              <a:t>4/7/2013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3989" indent="0">
              <a:buNone/>
              <a:defRPr sz="13400"/>
            </a:lvl2pPr>
            <a:lvl3pPr marL="4387982" indent="0">
              <a:buNone/>
              <a:defRPr sz="11500"/>
            </a:lvl3pPr>
            <a:lvl4pPr marL="6581966" indent="0">
              <a:buNone/>
              <a:defRPr sz="9600"/>
            </a:lvl4pPr>
            <a:lvl5pPr marL="8775960" indent="0">
              <a:buNone/>
              <a:defRPr sz="9600"/>
            </a:lvl5pPr>
            <a:lvl6pPr marL="10969949" indent="0">
              <a:buNone/>
              <a:defRPr sz="9600"/>
            </a:lvl6pPr>
            <a:lvl7pPr marL="13163942" indent="0">
              <a:buNone/>
              <a:defRPr sz="9600"/>
            </a:lvl7pPr>
            <a:lvl8pPr marL="15357931" indent="0">
              <a:buNone/>
              <a:defRPr sz="9600"/>
            </a:lvl8pPr>
            <a:lvl9pPr marL="17551925"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3989" indent="0">
              <a:buNone/>
              <a:defRPr sz="5800"/>
            </a:lvl2pPr>
            <a:lvl3pPr marL="4387982" indent="0">
              <a:buNone/>
              <a:defRPr sz="4800"/>
            </a:lvl3pPr>
            <a:lvl4pPr marL="6581966" indent="0">
              <a:buNone/>
              <a:defRPr sz="4300"/>
            </a:lvl4pPr>
            <a:lvl5pPr marL="8775960" indent="0">
              <a:buNone/>
              <a:defRPr sz="4300"/>
            </a:lvl5pPr>
            <a:lvl6pPr marL="10969949" indent="0">
              <a:buNone/>
              <a:defRPr sz="4300"/>
            </a:lvl6pPr>
            <a:lvl7pPr marL="13163942" indent="0">
              <a:buNone/>
              <a:defRPr sz="4300"/>
            </a:lvl7pPr>
            <a:lvl8pPr marL="15357931" indent="0">
              <a:buNone/>
              <a:defRPr sz="4300"/>
            </a:lvl8pPr>
            <a:lvl9pPr marL="17551925"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6BCB08-DAC4-4384-92D6-8DE81FD0AC7D}" type="datetimeFigureOut">
              <a:rPr lang="en-US" smtClean="0"/>
              <a:pPr/>
              <a:t>4/7/2013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6BCB08-DAC4-4384-92D6-8DE81FD0AC7D}" type="datetimeFigureOut">
              <a:rPr lang="en-US" smtClean="0"/>
              <a:pPr/>
              <a:t>4/7/2013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8201320" y="6324600"/>
            <a:ext cx="55298342"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291069" y="6324600"/>
            <a:ext cx="165178738"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6BCB08-DAC4-4384-92D6-8DE81FD0AC7D}" type="datetimeFigureOut">
              <a:rPr lang="en-US" smtClean="0"/>
              <a:pPr/>
              <a:t>4/7/2013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D01AC0-1A9A-4ED4-B2F8-C2CFF712271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797" tIns="219403" rIns="438797" bIns="219403"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797" tIns="219403" rIns="438797" bIns="21940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797" tIns="219403" rIns="438797" bIns="219403" rtlCol="0" anchor="ctr"/>
          <a:lstStyle>
            <a:lvl1pPr algn="l">
              <a:defRPr sz="5800">
                <a:solidFill>
                  <a:schemeClr val="tx1">
                    <a:tint val="75000"/>
                  </a:schemeClr>
                </a:solidFill>
              </a:defRPr>
            </a:lvl1pPr>
          </a:lstStyle>
          <a:p>
            <a:fld id="{0B6BCB08-DAC4-4384-92D6-8DE81FD0AC7D}" type="datetimeFigureOut">
              <a:rPr lang="en-US" smtClean="0"/>
              <a:pPr/>
              <a:t>4/7/2013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797" tIns="219403" rIns="438797" bIns="219403"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797" tIns="219403" rIns="438797" bIns="219403" rtlCol="0" anchor="ctr"/>
          <a:lstStyle>
            <a:lvl1pPr algn="r">
              <a:defRPr sz="5800">
                <a:solidFill>
                  <a:schemeClr val="tx1">
                    <a:tint val="75000"/>
                  </a:schemeClr>
                </a:solidFill>
              </a:defRPr>
            </a:lvl1pPr>
          </a:lstStyle>
          <a:p>
            <a:fld id="{C7D01AC0-1A9A-4ED4-B2F8-C2CFF712271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387982" rtl="0" eaLnBrk="1" latinLnBrk="0" hangingPunct="1">
        <a:spcBef>
          <a:spcPct val="0"/>
        </a:spcBef>
        <a:buNone/>
        <a:defRPr sz="21100" kern="1200">
          <a:solidFill>
            <a:schemeClr val="tx1"/>
          </a:solidFill>
          <a:latin typeface="+mj-lt"/>
          <a:ea typeface="+mj-ea"/>
          <a:cs typeface="+mj-cs"/>
        </a:defRPr>
      </a:lvl1pPr>
    </p:titleStyle>
    <p:bodyStyle>
      <a:lvl1pPr marL="1645493" indent="-1645493" algn="l" defTabSz="4387982"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234" indent="-1371240" algn="l" defTabSz="4387982"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4974" indent="-1096997" algn="l" defTabSz="4387982"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8968" indent="-1096997" algn="l" defTabSz="4387982"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2957" indent="-1096997" algn="l" defTabSz="4387982"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6950" indent="-1096997" algn="l" defTabSz="4387982"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0939" indent="-1096997" algn="l" defTabSz="4387982"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4928" indent="-1096997" algn="l" defTabSz="4387982"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48917" indent="-1096997" algn="l" defTabSz="4387982"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7982" rtl="0" eaLnBrk="1" latinLnBrk="0" hangingPunct="1">
        <a:defRPr sz="8600" kern="1200">
          <a:solidFill>
            <a:schemeClr val="tx1"/>
          </a:solidFill>
          <a:latin typeface="+mn-lt"/>
          <a:ea typeface="+mn-ea"/>
          <a:cs typeface="+mn-cs"/>
        </a:defRPr>
      </a:lvl1pPr>
      <a:lvl2pPr marL="2193989" algn="l" defTabSz="4387982" rtl="0" eaLnBrk="1" latinLnBrk="0" hangingPunct="1">
        <a:defRPr sz="8600" kern="1200">
          <a:solidFill>
            <a:schemeClr val="tx1"/>
          </a:solidFill>
          <a:latin typeface="+mn-lt"/>
          <a:ea typeface="+mn-ea"/>
          <a:cs typeface="+mn-cs"/>
        </a:defRPr>
      </a:lvl2pPr>
      <a:lvl3pPr marL="4387982" algn="l" defTabSz="4387982" rtl="0" eaLnBrk="1" latinLnBrk="0" hangingPunct="1">
        <a:defRPr sz="8600" kern="1200">
          <a:solidFill>
            <a:schemeClr val="tx1"/>
          </a:solidFill>
          <a:latin typeface="+mn-lt"/>
          <a:ea typeface="+mn-ea"/>
          <a:cs typeface="+mn-cs"/>
        </a:defRPr>
      </a:lvl3pPr>
      <a:lvl4pPr marL="6581966" algn="l" defTabSz="4387982" rtl="0" eaLnBrk="1" latinLnBrk="0" hangingPunct="1">
        <a:defRPr sz="8600" kern="1200">
          <a:solidFill>
            <a:schemeClr val="tx1"/>
          </a:solidFill>
          <a:latin typeface="+mn-lt"/>
          <a:ea typeface="+mn-ea"/>
          <a:cs typeface="+mn-cs"/>
        </a:defRPr>
      </a:lvl4pPr>
      <a:lvl5pPr marL="8775960" algn="l" defTabSz="4387982" rtl="0" eaLnBrk="1" latinLnBrk="0" hangingPunct="1">
        <a:defRPr sz="8600" kern="1200">
          <a:solidFill>
            <a:schemeClr val="tx1"/>
          </a:solidFill>
          <a:latin typeface="+mn-lt"/>
          <a:ea typeface="+mn-ea"/>
          <a:cs typeface="+mn-cs"/>
        </a:defRPr>
      </a:lvl5pPr>
      <a:lvl6pPr marL="10969949" algn="l" defTabSz="4387982" rtl="0" eaLnBrk="1" latinLnBrk="0" hangingPunct="1">
        <a:defRPr sz="8600" kern="1200">
          <a:solidFill>
            <a:schemeClr val="tx1"/>
          </a:solidFill>
          <a:latin typeface="+mn-lt"/>
          <a:ea typeface="+mn-ea"/>
          <a:cs typeface="+mn-cs"/>
        </a:defRPr>
      </a:lvl6pPr>
      <a:lvl7pPr marL="13163942" algn="l" defTabSz="4387982" rtl="0" eaLnBrk="1" latinLnBrk="0" hangingPunct="1">
        <a:defRPr sz="8600" kern="1200">
          <a:solidFill>
            <a:schemeClr val="tx1"/>
          </a:solidFill>
          <a:latin typeface="+mn-lt"/>
          <a:ea typeface="+mn-ea"/>
          <a:cs typeface="+mn-cs"/>
        </a:defRPr>
      </a:lvl7pPr>
      <a:lvl8pPr marL="15357931" algn="l" defTabSz="4387982" rtl="0" eaLnBrk="1" latinLnBrk="0" hangingPunct="1">
        <a:defRPr sz="8600" kern="1200">
          <a:solidFill>
            <a:schemeClr val="tx1"/>
          </a:solidFill>
          <a:latin typeface="+mn-lt"/>
          <a:ea typeface="+mn-ea"/>
          <a:cs typeface="+mn-cs"/>
        </a:defRPr>
      </a:lvl8pPr>
      <a:lvl9pPr marL="17551925" algn="l" defTabSz="4387982"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3" name="Picture 15" descr="http://www.deviantart.com/download/72496013/Old_paper_33_stock_by_ofruin_stock.jpg"/>
          <p:cNvPicPr>
            <a:picLocks noChangeAspect="1" noChangeArrowheads="1"/>
          </p:cNvPicPr>
          <p:nvPr/>
        </p:nvPicPr>
        <p:blipFill>
          <a:blip r:embed="rId2" cstate="print"/>
          <a:srcRect/>
          <a:stretch>
            <a:fillRect/>
          </a:stretch>
        </p:blipFill>
        <p:spPr bwMode="auto">
          <a:xfrm>
            <a:off x="0" y="0"/>
            <a:ext cx="43891200" cy="32918400"/>
          </a:xfrm>
          <a:prstGeom prst="rect">
            <a:avLst/>
          </a:prstGeom>
          <a:noFill/>
        </p:spPr>
      </p:pic>
      <p:sp>
        <p:nvSpPr>
          <p:cNvPr id="2" name="Title 1"/>
          <p:cNvSpPr>
            <a:spLocks noGrp="1"/>
          </p:cNvSpPr>
          <p:nvPr>
            <p:ph type="ctrTitle"/>
          </p:nvPr>
        </p:nvSpPr>
        <p:spPr>
          <a:xfrm>
            <a:off x="838200" y="2"/>
            <a:ext cx="33528000" cy="5867400"/>
          </a:xfrm>
        </p:spPr>
        <p:txBody>
          <a:bodyPr>
            <a:normAutofit fontScale="90000"/>
          </a:bodyPr>
          <a:lstStyle/>
          <a:p>
            <a:pPr algn="l"/>
            <a:r>
              <a:rPr lang="en-US" sz="6700" dirty="0" smtClean="0">
                <a:latin typeface="Andalus" pitchFamily="2" charset="-78"/>
                <a:cs typeface="Andalus" pitchFamily="2" charset="-78"/>
              </a:rPr>
              <a:t>		                  </a:t>
            </a:r>
            <a:r>
              <a:rPr lang="en-US" sz="8200" b="1" i="1" dirty="0" smtClean="0">
                <a:latin typeface="Andalus" pitchFamily="2" charset="-78"/>
                <a:cs typeface="Andalus" pitchFamily="2" charset="-78"/>
              </a:rPr>
              <a:t>‘ </a:t>
            </a:r>
            <a:r>
              <a:rPr lang="en-US" sz="8200" b="1" dirty="0" smtClean="0">
                <a:latin typeface="Andalus" pitchFamily="2" charset="-78"/>
                <a:cs typeface="Andalus" pitchFamily="2" charset="-78"/>
              </a:rPr>
              <a:t>Balm of America’:  Nationalism, Advertising, and                                      </a:t>
            </a:r>
            <a:br>
              <a:rPr lang="en-US" sz="8200" b="1" dirty="0" smtClean="0">
                <a:latin typeface="Andalus" pitchFamily="2" charset="-78"/>
                <a:cs typeface="Andalus" pitchFamily="2" charset="-78"/>
              </a:rPr>
            </a:br>
            <a:r>
              <a:rPr lang="en-US" sz="8200" b="1" dirty="0" smtClean="0">
                <a:latin typeface="Andalus" pitchFamily="2" charset="-78"/>
                <a:cs typeface="Andalus" pitchFamily="2" charset="-78"/>
              </a:rPr>
              <a:t>		           Proprietary Medicines in Nineteenth-Century America</a:t>
            </a:r>
            <a:r>
              <a:rPr lang="en-US" sz="6700" dirty="0" smtClean="0">
                <a:latin typeface="Andalus" pitchFamily="2" charset="-78"/>
                <a:cs typeface="Andalus" pitchFamily="2" charset="-78"/>
              </a:rPr>
              <a:t/>
            </a:r>
            <a:br>
              <a:rPr lang="en-US" sz="6700" dirty="0" smtClean="0">
                <a:latin typeface="Andalus" pitchFamily="2" charset="-78"/>
                <a:cs typeface="Andalus" pitchFamily="2" charset="-78"/>
              </a:rPr>
            </a:br>
            <a:r>
              <a:rPr lang="en-US" sz="6700" dirty="0" smtClean="0">
                <a:latin typeface="Andalus" pitchFamily="2" charset="-78"/>
                <a:cs typeface="Andalus" pitchFamily="2" charset="-78"/>
              </a:rPr>
              <a:t>	</a:t>
            </a:r>
            <a:br>
              <a:rPr lang="en-US" sz="6700" dirty="0" smtClean="0">
                <a:latin typeface="Andalus" pitchFamily="2" charset="-78"/>
                <a:cs typeface="Andalus" pitchFamily="2" charset="-78"/>
              </a:rPr>
            </a:br>
            <a:endParaRPr lang="en-US" sz="6700" dirty="0"/>
          </a:p>
        </p:txBody>
      </p:sp>
      <p:sp>
        <p:nvSpPr>
          <p:cNvPr id="3" name="Subtitle 2"/>
          <p:cNvSpPr>
            <a:spLocks noGrp="1"/>
          </p:cNvSpPr>
          <p:nvPr>
            <p:ph type="subTitle" idx="1"/>
          </p:nvPr>
        </p:nvSpPr>
        <p:spPr/>
        <p:txBody>
          <a:bodyPr/>
          <a:lstStyle/>
          <a:p>
            <a:endParaRPr lang="en-US" dirty="0"/>
          </a:p>
        </p:txBody>
      </p:sp>
      <p:sp>
        <p:nvSpPr>
          <p:cNvPr id="7" name="TextBox 6"/>
          <p:cNvSpPr txBox="1"/>
          <p:nvPr/>
        </p:nvSpPr>
        <p:spPr>
          <a:xfrm>
            <a:off x="2743200" y="11049003"/>
            <a:ext cx="8077200" cy="1415774"/>
          </a:xfrm>
          <a:prstGeom prst="rect">
            <a:avLst/>
          </a:prstGeom>
          <a:noFill/>
        </p:spPr>
        <p:txBody>
          <a:bodyPr wrap="square" lIns="91426" tIns="45710" rIns="91426" bIns="45710" rtlCol="0">
            <a:spAutoFit/>
          </a:bodyPr>
          <a:lstStyle/>
          <a:p>
            <a:endParaRPr lang="en-US" dirty="0"/>
          </a:p>
        </p:txBody>
      </p:sp>
      <p:sp>
        <p:nvSpPr>
          <p:cNvPr id="10" name="TextBox 9"/>
          <p:cNvSpPr txBox="1"/>
          <p:nvPr/>
        </p:nvSpPr>
        <p:spPr>
          <a:xfrm>
            <a:off x="609602" y="914400"/>
            <a:ext cx="11049000" cy="9048611"/>
          </a:xfrm>
          <a:prstGeom prst="rect">
            <a:avLst/>
          </a:prstGeom>
          <a:noFill/>
          <a:ln>
            <a:solidFill>
              <a:schemeClr val="tx1"/>
            </a:solidFill>
          </a:ln>
        </p:spPr>
        <p:txBody>
          <a:bodyPr wrap="square" lIns="91426" tIns="45710" rIns="91426" bIns="45710" rtlCol="0">
            <a:spAutoFit/>
          </a:bodyPr>
          <a:lstStyle/>
          <a:p>
            <a:r>
              <a:rPr lang="en-US" sz="3800" b="1" dirty="0" smtClean="0">
                <a:latin typeface="Andalus" pitchFamily="2" charset="-78"/>
                <a:cs typeface="Andalus" pitchFamily="2" charset="-78"/>
              </a:rPr>
              <a:t>Abstract:</a:t>
            </a:r>
          </a:p>
          <a:p>
            <a:r>
              <a:rPr lang="en-US" sz="3400" dirty="0" smtClean="0">
                <a:latin typeface="Andalus" pitchFamily="18" charset="-78"/>
                <a:cs typeface="Andalus" pitchFamily="18" charset="-78"/>
              </a:rPr>
              <a:t>Proprietary medicines flourished in the nineteenth century. As Americans struggled to make sense of the new nation, savvy businesspeople and owners of patent formulas drew on new forms and methods of advertising to increase distribution and profits of such items as cure-alls, elixirs, fever powders, salves and medical devices. With little government regulation or resistance from the very-young professional medical community until the late 1800s, proprietary medicines found a niche in lay usage across the United States due to advertising campaigns that stressed uniqueness, scarcity, efficacy, and a distinctly American quality of the product. This poster visually demonstrates how advertisers linked health to nationalism to legitimate and sell products that, within a century, came to be termed "quackery" and "snake-oil".</a:t>
            </a:r>
          </a:p>
          <a:p>
            <a:endParaRPr lang="en-US" sz="3400" dirty="0">
              <a:latin typeface="Andalus" pitchFamily="2" charset="-78"/>
              <a:cs typeface="Andalus" pitchFamily="2" charset="-78"/>
            </a:endParaRPr>
          </a:p>
        </p:txBody>
      </p:sp>
      <p:sp>
        <p:nvSpPr>
          <p:cNvPr id="11" name="TextBox 10"/>
          <p:cNvSpPr txBox="1"/>
          <p:nvPr/>
        </p:nvSpPr>
        <p:spPr>
          <a:xfrm>
            <a:off x="1066802" y="10287003"/>
            <a:ext cx="10896600" cy="10433605"/>
          </a:xfrm>
          <a:prstGeom prst="rect">
            <a:avLst/>
          </a:prstGeom>
          <a:noFill/>
          <a:ln>
            <a:noFill/>
          </a:ln>
        </p:spPr>
        <p:txBody>
          <a:bodyPr wrap="square" lIns="91426" tIns="45710" rIns="91426" bIns="45710" rtlCol="0">
            <a:spAutoFit/>
          </a:bodyPr>
          <a:lstStyle/>
          <a:p>
            <a:r>
              <a:rPr lang="en-US" sz="3800" b="1" dirty="0" smtClean="0">
                <a:latin typeface="Andalus" pitchFamily="2" charset="-78"/>
                <a:cs typeface="Andalus" pitchFamily="2" charset="-78"/>
              </a:rPr>
              <a:t>Why did people seek ‘cure-alls’?</a:t>
            </a:r>
          </a:p>
          <a:p>
            <a:endParaRPr lang="en-US" sz="3800" b="1" dirty="0" smtClean="0">
              <a:latin typeface="Andalus" pitchFamily="2" charset="-78"/>
              <a:cs typeface="Andalus" pitchFamily="2" charset="-78"/>
            </a:endParaRPr>
          </a:p>
          <a:p>
            <a:r>
              <a:rPr lang="en-US" sz="3400" dirty="0" smtClean="0">
                <a:latin typeface="Andalus" pitchFamily="2" charset="-78"/>
                <a:cs typeface="Andalus" pitchFamily="2" charset="-78"/>
              </a:rPr>
              <a:t>Nineteenth-century ideas about medicine were informed by early modern beliefs in the “alkahest”, better known now as “the philosopher’s stone” or “Elixir of Life”.  Seventeenth-century chemists believed the alkahest, as a universal solvent, had medicinal properties that made it a cure-all.  As chemical and medical science developed, beliefs about human systems enforced the notion of a cure-all with the adoption of </a:t>
            </a:r>
            <a:r>
              <a:rPr lang="en-US" sz="3400" dirty="0" err="1" smtClean="0">
                <a:latin typeface="Andalus" pitchFamily="2" charset="-78"/>
                <a:cs typeface="Andalus" pitchFamily="2" charset="-78"/>
              </a:rPr>
              <a:t>Humorism</a:t>
            </a:r>
            <a:r>
              <a:rPr lang="en-US" sz="3400" dirty="0" smtClean="0">
                <a:latin typeface="Andalus" pitchFamily="2" charset="-78"/>
                <a:cs typeface="Andalus" pitchFamily="2" charset="-78"/>
              </a:rPr>
              <a:t>.  This theory posited that the human body contained four fluids, or humors, and internal imbalance explained illness; many patent medicines promised to balance the humors, thereby “curing all”. People did not need to be actively ill to be drawn to cure-alls: below, Dr. Kilmer’s “Female Remedy” is marketed as a sex-specific “system regulator” based on “female constitutions” and advised daily use.</a:t>
            </a:r>
          </a:p>
          <a:p>
            <a:endParaRPr lang="en-US" dirty="0"/>
          </a:p>
        </p:txBody>
      </p:sp>
      <p:pic>
        <p:nvPicPr>
          <p:cNvPr id="2050" name="Picture 2" descr="Balm of America broadside_cropped-1_edited-1"/>
          <p:cNvPicPr>
            <a:picLocks noChangeAspect="1" noChangeArrowheads="1"/>
          </p:cNvPicPr>
          <p:nvPr/>
        </p:nvPicPr>
        <p:blipFill>
          <a:blip r:embed="rId3" cstate="print"/>
          <a:srcRect/>
          <a:stretch>
            <a:fillRect/>
          </a:stretch>
        </p:blipFill>
        <p:spPr bwMode="auto">
          <a:xfrm>
            <a:off x="31470603" y="3276600"/>
            <a:ext cx="10854974" cy="7750454"/>
          </a:xfrm>
          <a:prstGeom prst="rect">
            <a:avLst/>
          </a:prstGeom>
          <a:noFill/>
          <a:ln w="12700">
            <a:solidFill>
              <a:schemeClr val="tx1"/>
            </a:solidFill>
          </a:ln>
        </p:spPr>
      </p:pic>
      <p:pic>
        <p:nvPicPr>
          <p:cNvPr id="2051" name="Picture 3" descr="C:\Users\sonic\Pictures\female remedy.png"/>
          <p:cNvPicPr>
            <a:picLocks noChangeAspect="1" noChangeArrowheads="1"/>
          </p:cNvPicPr>
          <p:nvPr/>
        </p:nvPicPr>
        <p:blipFill>
          <a:blip r:embed="rId4" cstate="print"/>
          <a:srcRect/>
          <a:stretch>
            <a:fillRect/>
          </a:stretch>
        </p:blipFill>
        <p:spPr bwMode="auto">
          <a:xfrm>
            <a:off x="-4495798" y="21183600"/>
            <a:ext cx="20664696" cy="9753600"/>
          </a:xfrm>
          <a:prstGeom prst="rect">
            <a:avLst/>
          </a:prstGeom>
          <a:noFill/>
        </p:spPr>
      </p:pic>
      <p:pic>
        <p:nvPicPr>
          <p:cNvPr id="2053" name="Picture 5" descr="Front cover of trade card for Ayer's Sarsaparilla, circa 1880"/>
          <p:cNvPicPr>
            <a:picLocks noChangeAspect="1" noChangeArrowheads="1"/>
          </p:cNvPicPr>
          <p:nvPr/>
        </p:nvPicPr>
        <p:blipFill>
          <a:blip r:embed="rId5" cstate="print"/>
          <a:srcRect/>
          <a:stretch>
            <a:fillRect/>
          </a:stretch>
        </p:blipFill>
        <p:spPr bwMode="auto">
          <a:xfrm>
            <a:off x="13639800" y="3429000"/>
            <a:ext cx="14630400" cy="7816819"/>
          </a:xfrm>
          <a:prstGeom prst="rect">
            <a:avLst/>
          </a:prstGeom>
          <a:noFill/>
          <a:ln w="12700">
            <a:solidFill>
              <a:schemeClr val="tx1"/>
            </a:solidFill>
          </a:ln>
        </p:spPr>
      </p:pic>
      <p:pic>
        <p:nvPicPr>
          <p:cNvPr id="2055" name="Picture 7" descr="undefined"/>
          <p:cNvPicPr>
            <a:picLocks noChangeAspect="1" noChangeArrowheads="1"/>
          </p:cNvPicPr>
          <p:nvPr/>
        </p:nvPicPr>
        <p:blipFill>
          <a:blip r:embed="rId6" cstate="print"/>
          <a:srcRect/>
          <a:stretch>
            <a:fillRect/>
          </a:stretch>
        </p:blipFill>
        <p:spPr bwMode="auto">
          <a:xfrm>
            <a:off x="14173200" y="11582400"/>
            <a:ext cx="9454531" cy="13030200"/>
          </a:xfrm>
          <a:prstGeom prst="rect">
            <a:avLst/>
          </a:prstGeom>
          <a:noFill/>
          <a:ln w="12700">
            <a:solidFill>
              <a:schemeClr val="tx1"/>
            </a:solidFill>
          </a:ln>
        </p:spPr>
      </p:pic>
      <p:pic>
        <p:nvPicPr>
          <p:cNvPr id="2057" name="Picture 9" descr="undefined"/>
          <p:cNvPicPr>
            <a:picLocks noChangeAspect="1" noChangeArrowheads="1"/>
          </p:cNvPicPr>
          <p:nvPr/>
        </p:nvPicPr>
        <p:blipFill>
          <a:blip r:embed="rId7" cstate="print"/>
          <a:srcRect/>
          <a:stretch>
            <a:fillRect/>
          </a:stretch>
        </p:blipFill>
        <p:spPr bwMode="auto">
          <a:xfrm>
            <a:off x="34671000" y="15392402"/>
            <a:ext cx="8485882" cy="13126200"/>
          </a:xfrm>
          <a:prstGeom prst="rect">
            <a:avLst/>
          </a:prstGeom>
          <a:noFill/>
          <a:ln w="12700">
            <a:solidFill>
              <a:schemeClr val="tx1"/>
            </a:solidFill>
          </a:ln>
        </p:spPr>
      </p:pic>
      <p:sp>
        <p:nvSpPr>
          <p:cNvPr id="20" name="TextBox 19"/>
          <p:cNvSpPr txBox="1"/>
          <p:nvPr/>
        </p:nvSpPr>
        <p:spPr>
          <a:xfrm>
            <a:off x="24993600" y="11582400"/>
            <a:ext cx="18440400" cy="3877964"/>
          </a:xfrm>
          <a:prstGeom prst="rect">
            <a:avLst/>
          </a:prstGeom>
          <a:noFill/>
        </p:spPr>
        <p:txBody>
          <a:bodyPr wrap="square" lIns="91426" tIns="45710" rIns="91426" bIns="45710" rtlCol="0">
            <a:spAutoFit/>
          </a:bodyPr>
          <a:lstStyle/>
          <a:p>
            <a:r>
              <a:rPr lang="en-US" sz="3800" b="1" dirty="0" smtClean="0">
                <a:latin typeface="Andalus" pitchFamily="18" charset="-78"/>
                <a:cs typeface="Andalus" pitchFamily="18" charset="-78"/>
              </a:rPr>
              <a:t>How were proprietary medicines advertised and sold?</a:t>
            </a:r>
          </a:p>
          <a:p>
            <a:r>
              <a:rPr lang="en-US" sz="3400" dirty="0" smtClean="0">
                <a:latin typeface="Andalus" pitchFamily="18" charset="-78"/>
                <a:cs typeface="Andalus" pitchFamily="18" charset="-78"/>
              </a:rPr>
              <a:t>Peddlers of patent medicines were savvy and advertised their products in almanacs, magazines and newspapers.  Companies often chose a nationalistic theme, which had renewed significance after the Civil War.  Ayer’s Sarsaparilla claimed to be “without doubt</a:t>
            </a:r>
            <a:r>
              <a:rPr lang="en-US" sz="3400" u="sng" dirty="0" smtClean="0">
                <a:latin typeface="Andalus" pitchFamily="18" charset="-78"/>
                <a:cs typeface="Andalus" pitchFamily="18" charset="-78"/>
              </a:rPr>
              <a:t> the </a:t>
            </a:r>
            <a:r>
              <a:rPr lang="en-US" sz="3400" dirty="0" smtClean="0">
                <a:latin typeface="Andalus" pitchFamily="18" charset="-78"/>
                <a:cs typeface="Andalus" pitchFamily="18" charset="-78"/>
              </a:rPr>
              <a:t>discovery of America” and depicted the first ship arriving to the continent, marked by the product.  Thomas Hollis’s “Balm of America” also used language of discovery and the product being unique to the United States.  </a:t>
            </a:r>
          </a:p>
          <a:p>
            <a:endParaRPr lang="en-US" sz="3800" dirty="0">
              <a:latin typeface="Andalus" pitchFamily="18" charset="-78"/>
              <a:cs typeface="Andalus" pitchFamily="18" charset="-78"/>
            </a:endParaRPr>
          </a:p>
        </p:txBody>
      </p:sp>
      <p:sp>
        <p:nvSpPr>
          <p:cNvPr id="21" name="TextBox 20"/>
          <p:cNvSpPr txBox="1"/>
          <p:nvPr/>
        </p:nvSpPr>
        <p:spPr>
          <a:xfrm>
            <a:off x="31851600" y="381003"/>
            <a:ext cx="11582400" cy="2508359"/>
          </a:xfrm>
          <a:prstGeom prst="rect">
            <a:avLst/>
          </a:prstGeom>
          <a:noFill/>
        </p:spPr>
        <p:txBody>
          <a:bodyPr wrap="square" lIns="91426" tIns="45710" rIns="91426" bIns="45710" rtlCol="0">
            <a:spAutoFit/>
          </a:bodyPr>
          <a:lstStyle/>
          <a:p>
            <a:pPr algn="r"/>
            <a:r>
              <a:rPr lang="en-US" sz="4300" dirty="0" smtClean="0">
                <a:latin typeface="Andalus" pitchFamily="18" charset="-78"/>
                <a:cs typeface="Andalus" pitchFamily="18" charset="-78"/>
              </a:rPr>
              <a:t>K.A. </a:t>
            </a:r>
            <a:r>
              <a:rPr lang="en-US" sz="4300" dirty="0" err="1" smtClean="0">
                <a:latin typeface="Andalus" pitchFamily="18" charset="-78"/>
                <a:cs typeface="Andalus" pitchFamily="18" charset="-78"/>
              </a:rPr>
              <a:t>Woytonik</a:t>
            </a:r>
            <a:endParaRPr lang="en-US" sz="4300" dirty="0" smtClean="0">
              <a:latin typeface="Andalus" pitchFamily="18" charset="-78"/>
              <a:cs typeface="Andalus" pitchFamily="18" charset="-78"/>
            </a:endParaRPr>
          </a:p>
          <a:p>
            <a:pPr algn="r"/>
            <a:r>
              <a:rPr lang="en-US" sz="3800" dirty="0" smtClean="0">
                <a:latin typeface="Andalus" pitchFamily="18" charset="-78"/>
                <a:cs typeface="Andalus" pitchFamily="18" charset="-78"/>
              </a:rPr>
              <a:t>PhD Candidate</a:t>
            </a:r>
          </a:p>
          <a:p>
            <a:pPr algn="r"/>
            <a:r>
              <a:rPr lang="en-US" sz="3800" dirty="0" smtClean="0">
                <a:latin typeface="Andalus" pitchFamily="18" charset="-78"/>
                <a:cs typeface="Andalus" pitchFamily="18" charset="-78"/>
              </a:rPr>
              <a:t>Department of History</a:t>
            </a:r>
          </a:p>
          <a:p>
            <a:pPr algn="r"/>
            <a:r>
              <a:rPr lang="en-US" sz="3800" dirty="0" smtClean="0">
                <a:latin typeface="Andalus" pitchFamily="18" charset="-78"/>
                <a:cs typeface="Andalus" pitchFamily="18" charset="-78"/>
              </a:rPr>
              <a:t>University of New Hampshire</a:t>
            </a:r>
            <a:endParaRPr lang="en-US" sz="3800" dirty="0">
              <a:latin typeface="Andalus" pitchFamily="18" charset="-78"/>
              <a:cs typeface="Andalus" pitchFamily="18" charset="-78"/>
            </a:endParaRPr>
          </a:p>
        </p:txBody>
      </p:sp>
      <p:sp>
        <p:nvSpPr>
          <p:cNvPr id="22" name="TextBox 21"/>
          <p:cNvSpPr txBox="1"/>
          <p:nvPr/>
        </p:nvSpPr>
        <p:spPr>
          <a:xfrm>
            <a:off x="25146002" y="16459202"/>
            <a:ext cx="9220200" cy="6894175"/>
          </a:xfrm>
          <a:prstGeom prst="rect">
            <a:avLst/>
          </a:prstGeom>
          <a:noFill/>
        </p:spPr>
        <p:txBody>
          <a:bodyPr wrap="square" lIns="91426" tIns="45710" rIns="91426" bIns="45710" rtlCol="0">
            <a:spAutoFit/>
          </a:bodyPr>
          <a:lstStyle/>
          <a:p>
            <a:r>
              <a:rPr lang="en-US" sz="3400" dirty="0" smtClean="0">
                <a:latin typeface="Andalus" pitchFamily="18" charset="-78"/>
                <a:cs typeface="Andalus" pitchFamily="18" charset="-78"/>
              </a:rPr>
              <a:t>The symbols of the nation featured prominently in ads such as Hill’s Mint Specific for Baldness.  Lady Liberty, bedecked in American flag garb, poses with an eagle and a shield bearing the products name.  Other advertisements extended the nationalistic representation to argue for America’s domination of the medicine market.  Leland’s Magic Curer out of Boston, Mass. displayed 54 nations’ flags, indicating a global consumer base, and alleging that the company dispensed “health to all the world.”  Ads had in common this exaggerated imagery, and made extraordinary claim in terms of both health benefits and market.</a:t>
            </a:r>
            <a:endParaRPr lang="en-US" sz="3400" dirty="0">
              <a:latin typeface="Andalus" pitchFamily="18" charset="-78"/>
              <a:cs typeface="Andalus" pitchFamily="18" charset="-78"/>
            </a:endParaRPr>
          </a:p>
        </p:txBody>
      </p:sp>
      <p:sp>
        <p:nvSpPr>
          <p:cNvPr id="23" name="TextBox 22"/>
          <p:cNvSpPr txBox="1"/>
          <p:nvPr/>
        </p:nvSpPr>
        <p:spPr>
          <a:xfrm>
            <a:off x="11125200" y="25069803"/>
            <a:ext cx="22860000" cy="6524843"/>
          </a:xfrm>
          <a:prstGeom prst="rect">
            <a:avLst/>
          </a:prstGeom>
          <a:noFill/>
        </p:spPr>
        <p:txBody>
          <a:bodyPr wrap="square" lIns="91426" tIns="45710" rIns="91426" bIns="45710" rtlCol="0">
            <a:spAutoFit/>
          </a:bodyPr>
          <a:lstStyle/>
          <a:p>
            <a:r>
              <a:rPr lang="en-US" sz="3800" b="1" dirty="0" smtClean="0">
                <a:latin typeface="Andalus" pitchFamily="18" charset="-78"/>
                <a:cs typeface="Andalus" pitchFamily="18" charset="-78"/>
              </a:rPr>
              <a:t>Why were proprietary medicines so popular in the nineteenth century?</a:t>
            </a:r>
            <a:endParaRPr lang="en-US" sz="3800" dirty="0" smtClean="0">
              <a:latin typeface="Andalus" pitchFamily="18" charset="-78"/>
              <a:cs typeface="Andalus" pitchFamily="18" charset="-78"/>
            </a:endParaRPr>
          </a:p>
          <a:p>
            <a:r>
              <a:rPr lang="en-US" sz="3800" dirty="0" smtClean="0">
                <a:latin typeface="Andalus" pitchFamily="18" charset="-78"/>
                <a:cs typeface="Andalus" pitchFamily="18" charset="-78"/>
              </a:rPr>
              <a:t>Several nineteenth-century societal conditions explain the boom in patent medicines between 1800 and 1900.  </a:t>
            </a:r>
          </a:p>
          <a:p>
            <a:r>
              <a:rPr lang="en-US" sz="3800" b="1" dirty="0" smtClean="0">
                <a:latin typeface="Andalus" pitchFamily="18" charset="-78"/>
                <a:cs typeface="Andalus" pitchFamily="18" charset="-78"/>
              </a:rPr>
              <a:t>1. </a:t>
            </a:r>
            <a:r>
              <a:rPr lang="en-US" sz="3800" dirty="0" smtClean="0">
                <a:latin typeface="Andalus" pitchFamily="18" charset="-78"/>
                <a:cs typeface="Andalus" pitchFamily="18" charset="-78"/>
              </a:rPr>
              <a:t>Professional medical fields were only just developing in America in this era, and hospitals and physicians were most frequently found in urban areas and in the North. By 1900, professional organizations and medicine manufacturers challenged patent-holders and claimed their products were “snake oil”. </a:t>
            </a:r>
          </a:p>
          <a:p>
            <a:r>
              <a:rPr lang="en-US" sz="3800" b="1" dirty="0" smtClean="0">
                <a:latin typeface="Andalus" pitchFamily="18" charset="-78"/>
                <a:cs typeface="Andalus" pitchFamily="18" charset="-78"/>
              </a:rPr>
              <a:t>2. </a:t>
            </a:r>
            <a:r>
              <a:rPr lang="en-US" sz="3800" dirty="0" smtClean="0">
                <a:latin typeface="Andalus" pitchFamily="18" charset="-78"/>
                <a:cs typeface="Andalus" pitchFamily="18" charset="-78"/>
              </a:rPr>
              <a:t>Americans maintained a long history of home care involving folk remedies and notions of preventative medicine.  Patent medicines, which could be easily purchased or ordered, fit into nineteenth-century home health practices. These medicines were also consumed by populations wary of new medical science.</a:t>
            </a:r>
          </a:p>
          <a:p>
            <a:r>
              <a:rPr lang="en-US" sz="3800" b="1" dirty="0" smtClean="0">
                <a:latin typeface="Andalus" pitchFamily="18" charset="-78"/>
                <a:cs typeface="Andalus" pitchFamily="18" charset="-78"/>
              </a:rPr>
              <a:t>3.  </a:t>
            </a:r>
            <a:r>
              <a:rPr lang="en-US" sz="3800" dirty="0" smtClean="0">
                <a:latin typeface="Andalus" pitchFamily="18" charset="-78"/>
                <a:cs typeface="Andalus" pitchFamily="18" charset="-78"/>
              </a:rPr>
              <a:t>With no medical or legal oversight and patents readily available, companies were able to create and sell medicines without regulation and without having to disclose ingredients.  By 1906 proprietors were under pressure from legislators who demanded governmental public health oversight.</a:t>
            </a:r>
            <a:endParaRPr lang="en-US" sz="3800" dirty="0">
              <a:latin typeface="Andalus" pitchFamily="18" charset="-78"/>
              <a:cs typeface="Andalus" pitchFamily="18" charset="-78"/>
            </a:endParaRPr>
          </a:p>
        </p:txBody>
      </p:sp>
      <p:sp>
        <p:nvSpPr>
          <p:cNvPr id="24" name="TextBox 23"/>
          <p:cNvSpPr txBox="1"/>
          <p:nvPr/>
        </p:nvSpPr>
        <p:spPr>
          <a:xfrm>
            <a:off x="36576000" y="28956000"/>
            <a:ext cx="5943600" cy="3662521"/>
          </a:xfrm>
          <a:prstGeom prst="rect">
            <a:avLst/>
          </a:prstGeom>
          <a:noFill/>
          <a:ln>
            <a:solidFill>
              <a:schemeClr val="tx1"/>
            </a:solidFill>
          </a:ln>
        </p:spPr>
        <p:txBody>
          <a:bodyPr wrap="square" lIns="91426" tIns="45710" rIns="91426" bIns="45710" rtlCol="0">
            <a:spAutoFit/>
          </a:bodyPr>
          <a:lstStyle/>
          <a:p>
            <a:r>
              <a:rPr lang="en-US" sz="2900" dirty="0" smtClean="0">
                <a:latin typeface="Andalus" pitchFamily="18" charset="-78"/>
                <a:cs typeface="Andalus" pitchFamily="18" charset="-78"/>
              </a:rPr>
              <a:t>Sources:</a:t>
            </a:r>
          </a:p>
          <a:p>
            <a:r>
              <a:rPr lang="en-US" sz="2900" dirty="0" smtClean="0">
                <a:latin typeface="Andalus" pitchFamily="18" charset="-78"/>
                <a:cs typeface="Andalus" pitchFamily="18" charset="-78"/>
              </a:rPr>
              <a:t>All advertisements from the manuscript collections of the following archives:</a:t>
            </a:r>
          </a:p>
          <a:p>
            <a:r>
              <a:rPr lang="en-US" sz="2900" dirty="0" err="1" smtClean="0">
                <a:latin typeface="Andalus" pitchFamily="18" charset="-78"/>
                <a:cs typeface="Andalus" pitchFamily="18" charset="-78"/>
              </a:rPr>
              <a:t>Hagley</a:t>
            </a:r>
            <a:r>
              <a:rPr lang="en-US" sz="2900" dirty="0" smtClean="0">
                <a:latin typeface="Andalus" pitchFamily="18" charset="-78"/>
                <a:cs typeface="Andalus" pitchFamily="18" charset="-78"/>
              </a:rPr>
              <a:t> Library</a:t>
            </a:r>
          </a:p>
          <a:p>
            <a:r>
              <a:rPr lang="en-US" sz="2900" dirty="0" smtClean="0">
                <a:latin typeface="Andalus" pitchFamily="18" charset="-78"/>
                <a:cs typeface="Andalus" pitchFamily="18" charset="-78"/>
              </a:rPr>
              <a:t>American Antiquarian Society</a:t>
            </a:r>
          </a:p>
          <a:p>
            <a:r>
              <a:rPr lang="en-US" sz="2900" dirty="0" smtClean="0">
                <a:latin typeface="Andalus" pitchFamily="18" charset="-78"/>
                <a:cs typeface="Andalus" pitchFamily="18" charset="-78"/>
              </a:rPr>
              <a:t>Natural Museum of American History at the Smithsonian Institute</a:t>
            </a:r>
            <a:endParaRPr lang="en-US" sz="2900"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16479</TotalTime>
  <Words>706</Words>
  <Application>Microsoft Office PowerPoint</Application>
  <PresentationFormat>Custom</PresentationFormat>
  <Paragraphs>23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                    ‘ Balm of America’:  Nationalism, Advertising, and                                                    Proprietary Medicines in Nineteenth-Century America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Fashioning Illness</dc:title>
  <dc:creator>Sonic</dc:creator>
  <cp:lastModifiedBy>sonic</cp:lastModifiedBy>
  <cp:revision>18</cp:revision>
  <dcterms:created xsi:type="dcterms:W3CDTF">2012-04-01T19:25:00Z</dcterms:created>
  <dcterms:modified xsi:type="dcterms:W3CDTF">2013-04-11T16:24:58Z</dcterms:modified>
</cp:coreProperties>
</file>