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rawings/drawing1.xml" ContentType="application/vnd.openxmlformats-officedocument.drawingml.chartshapes+xml"/>
  <Override PartName="/ppt/drawings/drawing2.xml" ContentType="application/vnd.openxmlformats-officedocument.drawingml.chartshapes+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charts/chart3.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Lst>
  <p:sldSz cx="38404800" cy="32918400"/>
  <p:notesSz cx="6858000" cy="9144000"/>
  <p:defaultTextStyle>
    <a:defPPr>
      <a:defRPr lang="en-US"/>
    </a:defPPr>
    <a:lvl1pPr marL="0" algn="l" defTabSz="4072243" rtl="0" eaLnBrk="1" latinLnBrk="0" hangingPunct="1">
      <a:defRPr sz="8000" kern="1200">
        <a:solidFill>
          <a:schemeClr val="tx1"/>
        </a:solidFill>
        <a:latin typeface="+mn-lt"/>
        <a:ea typeface="+mn-ea"/>
        <a:cs typeface="+mn-cs"/>
      </a:defRPr>
    </a:lvl1pPr>
    <a:lvl2pPr marL="2036119" algn="l" defTabSz="4072243" rtl="0" eaLnBrk="1" latinLnBrk="0" hangingPunct="1">
      <a:defRPr sz="8000" kern="1200">
        <a:solidFill>
          <a:schemeClr val="tx1"/>
        </a:solidFill>
        <a:latin typeface="+mn-lt"/>
        <a:ea typeface="+mn-ea"/>
        <a:cs typeface="+mn-cs"/>
      </a:defRPr>
    </a:lvl2pPr>
    <a:lvl3pPr marL="4072243" algn="l" defTabSz="4072243" rtl="0" eaLnBrk="1" latinLnBrk="0" hangingPunct="1">
      <a:defRPr sz="8000" kern="1200">
        <a:solidFill>
          <a:schemeClr val="tx1"/>
        </a:solidFill>
        <a:latin typeface="+mn-lt"/>
        <a:ea typeface="+mn-ea"/>
        <a:cs typeface="+mn-cs"/>
      </a:defRPr>
    </a:lvl3pPr>
    <a:lvl4pPr marL="6108357" algn="l" defTabSz="4072243" rtl="0" eaLnBrk="1" latinLnBrk="0" hangingPunct="1">
      <a:defRPr sz="8000" kern="1200">
        <a:solidFill>
          <a:schemeClr val="tx1"/>
        </a:solidFill>
        <a:latin typeface="+mn-lt"/>
        <a:ea typeface="+mn-ea"/>
        <a:cs typeface="+mn-cs"/>
      </a:defRPr>
    </a:lvl4pPr>
    <a:lvl5pPr marL="8144486" algn="l" defTabSz="4072243" rtl="0" eaLnBrk="1" latinLnBrk="0" hangingPunct="1">
      <a:defRPr sz="8000" kern="1200">
        <a:solidFill>
          <a:schemeClr val="tx1"/>
        </a:solidFill>
        <a:latin typeface="+mn-lt"/>
        <a:ea typeface="+mn-ea"/>
        <a:cs typeface="+mn-cs"/>
      </a:defRPr>
    </a:lvl5pPr>
    <a:lvl6pPr marL="10180600" algn="l" defTabSz="4072243" rtl="0" eaLnBrk="1" latinLnBrk="0" hangingPunct="1">
      <a:defRPr sz="8000" kern="1200">
        <a:solidFill>
          <a:schemeClr val="tx1"/>
        </a:solidFill>
        <a:latin typeface="+mn-lt"/>
        <a:ea typeface="+mn-ea"/>
        <a:cs typeface="+mn-cs"/>
      </a:defRPr>
    </a:lvl6pPr>
    <a:lvl7pPr marL="12216728" algn="l" defTabSz="4072243" rtl="0" eaLnBrk="1" latinLnBrk="0" hangingPunct="1">
      <a:defRPr sz="8000" kern="1200">
        <a:solidFill>
          <a:schemeClr val="tx1"/>
        </a:solidFill>
        <a:latin typeface="+mn-lt"/>
        <a:ea typeface="+mn-ea"/>
        <a:cs typeface="+mn-cs"/>
      </a:defRPr>
    </a:lvl7pPr>
    <a:lvl8pPr marL="14252848" algn="l" defTabSz="4072243" rtl="0" eaLnBrk="1" latinLnBrk="0" hangingPunct="1">
      <a:defRPr sz="8000" kern="1200">
        <a:solidFill>
          <a:schemeClr val="tx1"/>
        </a:solidFill>
        <a:latin typeface="+mn-lt"/>
        <a:ea typeface="+mn-ea"/>
        <a:cs typeface="+mn-cs"/>
      </a:defRPr>
    </a:lvl8pPr>
    <a:lvl9pPr marL="16288967" algn="l" defTabSz="4072243" rtl="0" eaLnBrk="1" latinLnBrk="0" hangingPunct="1">
      <a:defRPr sz="80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A806"/>
    <a:srgbClr val="AEFA06"/>
    <a:srgbClr val="8EF70F"/>
    <a:srgbClr val="4CAB05"/>
    <a:srgbClr val="00CC00"/>
    <a:srgbClr val="24A800"/>
    <a:srgbClr val="16AF01"/>
    <a:srgbClr val="00B050"/>
    <a:srgbClr val="3CDE02"/>
    <a:srgbClr val="0DF3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71" autoAdjust="0"/>
    <p:restoredTop sz="94660"/>
  </p:normalViewPr>
  <p:slideViewPr>
    <p:cSldViewPr>
      <p:cViewPr>
        <p:scale>
          <a:sx n="26" d="100"/>
          <a:sy n="26" d="100"/>
        </p:scale>
        <p:origin x="-186" y="828"/>
      </p:cViewPr>
      <p:guideLst>
        <p:guide orient="horz" pos="10368"/>
        <p:guide pos="12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lex\Documents\Research%20stuff\Poly(NIPA%2090-10%20MAA)%20zeta%20potential%20measurements%2025-60.xls"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Alex\Documents\Research%20stuff\Imprinted%20polymers.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Alex\Documents\Research%20stuff\polyNIPA%201.00%20%20size%20measuremen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sz="1000" b="0" i="0" u="none" strike="noStrike" baseline="0">
                <a:solidFill>
                  <a:srgbClr val="000000"/>
                </a:solidFill>
                <a:latin typeface="Arial"/>
                <a:ea typeface="Arial"/>
                <a:cs typeface="Arial"/>
              </a:defRPr>
            </a:pPr>
            <a:r>
              <a:rPr lang="en-US" dirty="0"/>
              <a:t>poly(NIPA </a:t>
            </a:r>
            <a:r>
              <a:rPr lang="en-US" dirty="0" smtClean="0"/>
              <a:t>80:20 </a:t>
            </a:r>
            <a:r>
              <a:rPr lang="en-US" dirty="0"/>
              <a:t>MAA)</a:t>
            </a:r>
          </a:p>
        </c:rich>
      </c:tx>
      <c:layout>
        <c:manualLayout>
          <c:xMode val="edge"/>
          <c:yMode val="edge"/>
          <c:x val="0.36326573464031275"/>
          <c:y val="3.7414965986394801E-2"/>
        </c:manualLayout>
      </c:layout>
      <c:spPr>
        <a:noFill/>
        <a:ln w="25400">
          <a:noFill/>
        </a:ln>
      </c:spPr>
    </c:title>
    <c:plotArea>
      <c:layout>
        <c:manualLayout>
          <c:layoutTarget val="inner"/>
          <c:xMode val="edge"/>
          <c:yMode val="edge"/>
          <c:x val="0.14493000874890638"/>
          <c:y val="0.20408225960391316"/>
          <c:w val="0.81224570735581825"/>
          <c:h val="0.56122635398847465"/>
        </c:manualLayout>
      </c:layout>
      <c:scatterChart>
        <c:scatterStyle val="lineMarker"/>
        <c:ser>
          <c:idx val="0"/>
          <c:order val="0"/>
          <c:tx>
            <c:v>poly(NIPA 90:10 MAA)</c:v>
          </c:tx>
          <c:spPr>
            <a:ln w="28575">
              <a:noFill/>
            </a:ln>
          </c:spPr>
          <c:marker>
            <c:symbol val="diamond"/>
            <c:size val="5"/>
            <c:spPr>
              <a:solidFill>
                <a:srgbClr val="000080"/>
              </a:solidFill>
              <a:ln>
                <a:solidFill>
                  <a:srgbClr val="000080"/>
                </a:solidFill>
                <a:prstDash val="solid"/>
              </a:ln>
            </c:spPr>
          </c:marker>
          <c:xVal>
            <c:numRef>
              <c:f>Sheet1!$E$3:$E$73</c:f>
              <c:numCache>
                <c:formatCode>General</c:formatCode>
                <c:ptCount val="71"/>
                <c:pt idx="0">
                  <c:v>25</c:v>
                </c:pt>
                <c:pt idx="1">
                  <c:v>25.5</c:v>
                </c:pt>
                <c:pt idx="2">
                  <c:v>26</c:v>
                </c:pt>
                <c:pt idx="3">
                  <c:v>26.5</c:v>
                </c:pt>
                <c:pt idx="4">
                  <c:v>27</c:v>
                </c:pt>
                <c:pt idx="5">
                  <c:v>27.5</c:v>
                </c:pt>
                <c:pt idx="6">
                  <c:v>28</c:v>
                </c:pt>
                <c:pt idx="7">
                  <c:v>28.5</c:v>
                </c:pt>
                <c:pt idx="8">
                  <c:v>29</c:v>
                </c:pt>
                <c:pt idx="9">
                  <c:v>29.5</c:v>
                </c:pt>
                <c:pt idx="10">
                  <c:v>30</c:v>
                </c:pt>
                <c:pt idx="11">
                  <c:v>30.5</c:v>
                </c:pt>
                <c:pt idx="12">
                  <c:v>31</c:v>
                </c:pt>
                <c:pt idx="13">
                  <c:v>31.5</c:v>
                </c:pt>
                <c:pt idx="14">
                  <c:v>32</c:v>
                </c:pt>
                <c:pt idx="15">
                  <c:v>32.5</c:v>
                </c:pt>
                <c:pt idx="16">
                  <c:v>33</c:v>
                </c:pt>
                <c:pt idx="17">
                  <c:v>33.5</c:v>
                </c:pt>
                <c:pt idx="18">
                  <c:v>34</c:v>
                </c:pt>
                <c:pt idx="19">
                  <c:v>34.5</c:v>
                </c:pt>
                <c:pt idx="20">
                  <c:v>35</c:v>
                </c:pt>
                <c:pt idx="21">
                  <c:v>35.5</c:v>
                </c:pt>
                <c:pt idx="22">
                  <c:v>36</c:v>
                </c:pt>
                <c:pt idx="23">
                  <c:v>36.5</c:v>
                </c:pt>
                <c:pt idx="24">
                  <c:v>37</c:v>
                </c:pt>
                <c:pt idx="25">
                  <c:v>37.5</c:v>
                </c:pt>
                <c:pt idx="26">
                  <c:v>38</c:v>
                </c:pt>
                <c:pt idx="27">
                  <c:v>38.5</c:v>
                </c:pt>
                <c:pt idx="28">
                  <c:v>39</c:v>
                </c:pt>
                <c:pt idx="29">
                  <c:v>39.5</c:v>
                </c:pt>
                <c:pt idx="30">
                  <c:v>40</c:v>
                </c:pt>
                <c:pt idx="31">
                  <c:v>40.5</c:v>
                </c:pt>
                <c:pt idx="32">
                  <c:v>41</c:v>
                </c:pt>
                <c:pt idx="33">
                  <c:v>41.5</c:v>
                </c:pt>
                <c:pt idx="34">
                  <c:v>42</c:v>
                </c:pt>
                <c:pt idx="35">
                  <c:v>42.5</c:v>
                </c:pt>
                <c:pt idx="36">
                  <c:v>43</c:v>
                </c:pt>
                <c:pt idx="37">
                  <c:v>43.5</c:v>
                </c:pt>
                <c:pt idx="38">
                  <c:v>44</c:v>
                </c:pt>
                <c:pt idx="39">
                  <c:v>44.5</c:v>
                </c:pt>
                <c:pt idx="40">
                  <c:v>45</c:v>
                </c:pt>
                <c:pt idx="41">
                  <c:v>45.5</c:v>
                </c:pt>
                <c:pt idx="42">
                  <c:v>46</c:v>
                </c:pt>
                <c:pt idx="43">
                  <c:v>46.5</c:v>
                </c:pt>
                <c:pt idx="44">
                  <c:v>47</c:v>
                </c:pt>
                <c:pt idx="45">
                  <c:v>47.5</c:v>
                </c:pt>
                <c:pt idx="46">
                  <c:v>48</c:v>
                </c:pt>
                <c:pt idx="47">
                  <c:v>48.5</c:v>
                </c:pt>
                <c:pt idx="48">
                  <c:v>49</c:v>
                </c:pt>
                <c:pt idx="49">
                  <c:v>49.5</c:v>
                </c:pt>
                <c:pt idx="50">
                  <c:v>50</c:v>
                </c:pt>
                <c:pt idx="51">
                  <c:v>50.5</c:v>
                </c:pt>
                <c:pt idx="52">
                  <c:v>51</c:v>
                </c:pt>
                <c:pt idx="53">
                  <c:v>51.5</c:v>
                </c:pt>
                <c:pt idx="54">
                  <c:v>52</c:v>
                </c:pt>
                <c:pt idx="55">
                  <c:v>52.5</c:v>
                </c:pt>
                <c:pt idx="56">
                  <c:v>53</c:v>
                </c:pt>
                <c:pt idx="57">
                  <c:v>53.5</c:v>
                </c:pt>
                <c:pt idx="58">
                  <c:v>54</c:v>
                </c:pt>
                <c:pt idx="59">
                  <c:v>54.5</c:v>
                </c:pt>
                <c:pt idx="60">
                  <c:v>55</c:v>
                </c:pt>
                <c:pt idx="61">
                  <c:v>55.5</c:v>
                </c:pt>
                <c:pt idx="62">
                  <c:v>56</c:v>
                </c:pt>
                <c:pt idx="63">
                  <c:v>56.5</c:v>
                </c:pt>
                <c:pt idx="64">
                  <c:v>57</c:v>
                </c:pt>
                <c:pt idx="65">
                  <c:v>57.5</c:v>
                </c:pt>
                <c:pt idx="66">
                  <c:v>58</c:v>
                </c:pt>
                <c:pt idx="67">
                  <c:v>58.5</c:v>
                </c:pt>
                <c:pt idx="68">
                  <c:v>59</c:v>
                </c:pt>
                <c:pt idx="69">
                  <c:v>59.5</c:v>
                </c:pt>
                <c:pt idx="70">
                  <c:v>60</c:v>
                </c:pt>
              </c:numCache>
            </c:numRef>
          </c:xVal>
          <c:yVal>
            <c:numRef>
              <c:f>Sheet1!$F$3:$F$73</c:f>
              <c:numCache>
                <c:formatCode>General</c:formatCode>
                <c:ptCount val="71"/>
                <c:pt idx="0">
                  <c:v>-4.298</c:v>
                </c:pt>
                <c:pt idx="1">
                  <c:v>-5.6169999999999956</c:v>
                </c:pt>
                <c:pt idx="2">
                  <c:v>-10.139999999999999</c:v>
                </c:pt>
                <c:pt idx="3">
                  <c:v>-11.139999999999999</c:v>
                </c:pt>
                <c:pt idx="4">
                  <c:v>-3.6640000000000001</c:v>
                </c:pt>
                <c:pt idx="5">
                  <c:v>-3.5859999999999999</c:v>
                </c:pt>
                <c:pt idx="6">
                  <c:v>-4.282</c:v>
                </c:pt>
                <c:pt idx="7">
                  <c:v>-6.0730000000000004</c:v>
                </c:pt>
                <c:pt idx="8">
                  <c:v>-9.0920000000000005</c:v>
                </c:pt>
                <c:pt idx="9">
                  <c:v>-4.5649999999999809</c:v>
                </c:pt>
                <c:pt idx="10">
                  <c:v>-8.1610000000000014</c:v>
                </c:pt>
                <c:pt idx="11">
                  <c:v>-4.0049999999999955</c:v>
                </c:pt>
                <c:pt idx="12">
                  <c:v>-5.0259999999999945</c:v>
                </c:pt>
                <c:pt idx="13">
                  <c:v>-5.016</c:v>
                </c:pt>
                <c:pt idx="14">
                  <c:v>-10.08</c:v>
                </c:pt>
                <c:pt idx="15">
                  <c:v>-7.8279999999999781</c:v>
                </c:pt>
                <c:pt idx="16">
                  <c:v>-5.7510000000000003</c:v>
                </c:pt>
                <c:pt idx="17">
                  <c:v>-8.1860000000000035</c:v>
                </c:pt>
                <c:pt idx="18">
                  <c:v>-5.492</c:v>
                </c:pt>
                <c:pt idx="19">
                  <c:v>-4.7770000000000001</c:v>
                </c:pt>
                <c:pt idx="20">
                  <c:v>-8.7379999999999995</c:v>
                </c:pt>
                <c:pt idx="21">
                  <c:v>-11.61</c:v>
                </c:pt>
                <c:pt idx="22">
                  <c:v>-14.360000000000024</c:v>
                </c:pt>
                <c:pt idx="23">
                  <c:v>-15.209999999999999</c:v>
                </c:pt>
                <c:pt idx="24">
                  <c:v>-15.639999999999999</c:v>
                </c:pt>
                <c:pt idx="25">
                  <c:v>-16.29</c:v>
                </c:pt>
                <c:pt idx="26">
                  <c:v>-16.260000000000002</c:v>
                </c:pt>
                <c:pt idx="27">
                  <c:v>-18.34</c:v>
                </c:pt>
                <c:pt idx="28">
                  <c:v>-17.130000000000031</c:v>
                </c:pt>
                <c:pt idx="29">
                  <c:v>-16.18</c:v>
                </c:pt>
                <c:pt idx="30">
                  <c:v>-17.52</c:v>
                </c:pt>
                <c:pt idx="31">
                  <c:v>-18.03</c:v>
                </c:pt>
                <c:pt idx="32">
                  <c:v>-18.439999999999987</c:v>
                </c:pt>
                <c:pt idx="33">
                  <c:v>-18.32</c:v>
                </c:pt>
                <c:pt idx="34">
                  <c:v>-18.38</c:v>
                </c:pt>
                <c:pt idx="35">
                  <c:v>-18.579999999999988</c:v>
                </c:pt>
                <c:pt idx="36">
                  <c:v>-18.39</c:v>
                </c:pt>
                <c:pt idx="37">
                  <c:v>-19.88</c:v>
                </c:pt>
                <c:pt idx="38">
                  <c:v>-19.03</c:v>
                </c:pt>
                <c:pt idx="39">
                  <c:v>-20.25</c:v>
                </c:pt>
                <c:pt idx="40">
                  <c:v>-21.25</c:v>
                </c:pt>
                <c:pt idx="41">
                  <c:v>-23.05</c:v>
                </c:pt>
                <c:pt idx="42">
                  <c:v>-20.91</c:v>
                </c:pt>
                <c:pt idx="43">
                  <c:v>-23.650000000000031</c:v>
                </c:pt>
                <c:pt idx="44">
                  <c:v>-19.72</c:v>
                </c:pt>
                <c:pt idx="45">
                  <c:v>-21.49</c:v>
                </c:pt>
                <c:pt idx="46">
                  <c:v>-23.19</c:v>
                </c:pt>
                <c:pt idx="47">
                  <c:v>-23.21</c:v>
                </c:pt>
                <c:pt idx="48">
                  <c:v>-24.14</c:v>
                </c:pt>
                <c:pt idx="49">
                  <c:v>-22.22</c:v>
                </c:pt>
                <c:pt idx="50">
                  <c:v>-23.810000000000031</c:v>
                </c:pt>
                <c:pt idx="51">
                  <c:v>-25.74</c:v>
                </c:pt>
                <c:pt idx="52">
                  <c:v>-27.130000000000031</c:v>
                </c:pt>
                <c:pt idx="53">
                  <c:v>-25.5</c:v>
                </c:pt>
                <c:pt idx="54">
                  <c:v>-26.14</c:v>
                </c:pt>
                <c:pt idx="55">
                  <c:v>-26.79</c:v>
                </c:pt>
                <c:pt idx="56">
                  <c:v>-26.55</c:v>
                </c:pt>
                <c:pt idx="57">
                  <c:v>-30.29</c:v>
                </c:pt>
                <c:pt idx="58">
                  <c:v>-24.99</c:v>
                </c:pt>
                <c:pt idx="59">
                  <c:v>-27.439999999999987</c:v>
                </c:pt>
                <c:pt idx="60">
                  <c:v>-26.51</c:v>
                </c:pt>
                <c:pt idx="61">
                  <c:v>-27.01</c:v>
                </c:pt>
                <c:pt idx="62">
                  <c:v>-27.150000000000031</c:v>
                </c:pt>
                <c:pt idx="63">
                  <c:v>-25.37</c:v>
                </c:pt>
                <c:pt idx="64">
                  <c:v>-27.25</c:v>
                </c:pt>
                <c:pt idx="65">
                  <c:v>-27.259999999999987</c:v>
                </c:pt>
                <c:pt idx="66">
                  <c:v>-27</c:v>
                </c:pt>
                <c:pt idx="67">
                  <c:v>-29.310000000000031</c:v>
                </c:pt>
                <c:pt idx="68">
                  <c:v>-27.459999999999987</c:v>
                </c:pt>
                <c:pt idx="69">
                  <c:v>-31.630000000000031</c:v>
                </c:pt>
                <c:pt idx="70">
                  <c:v>-30.650000000000031</c:v>
                </c:pt>
              </c:numCache>
            </c:numRef>
          </c:yVal>
        </c:ser>
        <c:axId val="149031552"/>
        <c:axId val="149173376"/>
      </c:scatterChart>
      <c:valAx>
        <c:axId val="149031552"/>
        <c:scaling>
          <c:orientation val="minMax"/>
          <c:max val="60"/>
          <c:min val="25"/>
        </c:scaling>
        <c:axPos val="b"/>
        <c:title>
          <c:tx>
            <c:rich>
              <a:bodyPr/>
              <a:lstStyle/>
              <a:p>
                <a:pPr>
                  <a:defRPr sz="1000" b="1" i="0" u="none" strike="noStrike" baseline="0">
                    <a:solidFill>
                      <a:srgbClr val="000000"/>
                    </a:solidFill>
                    <a:latin typeface="Arial"/>
                    <a:ea typeface="Arial"/>
                    <a:cs typeface="Arial"/>
                  </a:defRPr>
                </a:pPr>
                <a:r>
                  <a:rPr lang="en-US" dirty="0"/>
                  <a:t>Temperature (*C)</a:t>
                </a:r>
              </a:p>
            </c:rich>
          </c:tx>
          <c:layout>
            <c:manualLayout>
              <c:xMode val="edge"/>
              <c:yMode val="edge"/>
              <c:x val="0.43265348974235518"/>
              <c:y val="0.87075115610549292"/>
            </c:manualLayout>
          </c:layout>
          <c:spPr>
            <a:noFill/>
            <a:ln w="25400">
              <a:noFill/>
            </a:ln>
          </c:spPr>
        </c:title>
        <c:numFmt formatCode="General" sourceLinked="1"/>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149173376"/>
        <c:crossesAt val="-35"/>
        <c:crossBetween val="midCat"/>
        <c:majorUnit val="5"/>
        <c:minorUnit val="1"/>
      </c:valAx>
      <c:valAx>
        <c:axId val="149173376"/>
        <c:scaling>
          <c:orientation val="minMax"/>
        </c:scaling>
        <c:axPos val="l"/>
        <c:title>
          <c:tx>
            <c:rich>
              <a:bodyPr/>
              <a:lstStyle/>
              <a:p>
                <a:pPr>
                  <a:defRPr sz="1000" b="1" i="0" u="none" strike="noStrike" baseline="0">
                    <a:solidFill>
                      <a:srgbClr val="000000"/>
                    </a:solidFill>
                    <a:latin typeface="Arial"/>
                    <a:ea typeface="Arial"/>
                    <a:cs typeface="Arial"/>
                  </a:defRPr>
                </a:pPr>
                <a:r>
                  <a:rPr lang="en-US" dirty="0"/>
                  <a:t>Zeta potential (mV)</a:t>
                </a:r>
              </a:p>
            </c:rich>
          </c:tx>
          <c:layout>
            <c:manualLayout>
              <c:xMode val="edge"/>
              <c:yMode val="edge"/>
              <c:x val="3.2653061224489882E-2"/>
              <c:y val="0.27210991483207458"/>
            </c:manualLayout>
          </c:layout>
          <c:spPr>
            <a:noFill/>
            <a:ln w="25400">
              <a:noFill/>
            </a:ln>
          </c:spPr>
        </c:title>
        <c:numFmt formatCode="General" sourceLinked="1"/>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149031552"/>
        <c:crosses val="autoZero"/>
        <c:crossBetween val="midCat"/>
      </c:valAx>
      <c:spPr>
        <a:noFill/>
        <a:ln w="25400">
          <a:noFill/>
        </a:ln>
      </c:spPr>
    </c:plotArea>
    <c:plotVisOnly val="1"/>
    <c:dispBlanksAs val="gap"/>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a:ea typeface="Arial"/>
          <a:cs typeface="Arial"/>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2375772259236814"/>
          <c:y val="4.7612741589119552E-2"/>
          <c:w val="0.82904636920384955"/>
          <c:h val="0.7426695100612426"/>
        </c:manualLayout>
      </c:layout>
      <c:scatterChart>
        <c:scatterStyle val="lineMarker"/>
        <c:ser>
          <c:idx val="0"/>
          <c:order val="0"/>
          <c:spPr>
            <a:ln w="28575">
              <a:noFill/>
            </a:ln>
          </c:spPr>
          <c:marker>
            <c:symbol val="diamond"/>
            <c:size val="4"/>
          </c:marker>
          <c:xVal>
            <c:numRef>
              <c:f>Sheet4!$E$112:$E$122</c:f>
              <c:numCache>
                <c:formatCode>General</c:formatCode>
                <c:ptCount val="11"/>
                <c:pt idx="0">
                  <c:v>15</c:v>
                </c:pt>
                <c:pt idx="1">
                  <c:v>20</c:v>
                </c:pt>
                <c:pt idx="2">
                  <c:v>25.1</c:v>
                </c:pt>
                <c:pt idx="3">
                  <c:v>30</c:v>
                </c:pt>
                <c:pt idx="4">
                  <c:v>35</c:v>
                </c:pt>
                <c:pt idx="5">
                  <c:v>40</c:v>
                </c:pt>
                <c:pt idx="6">
                  <c:v>45</c:v>
                </c:pt>
                <c:pt idx="7">
                  <c:v>50</c:v>
                </c:pt>
                <c:pt idx="8">
                  <c:v>55</c:v>
                </c:pt>
                <c:pt idx="9">
                  <c:v>60</c:v>
                </c:pt>
                <c:pt idx="10">
                  <c:v>65</c:v>
                </c:pt>
              </c:numCache>
            </c:numRef>
          </c:xVal>
          <c:yVal>
            <c:numRef>
              <c:f>Sheet4!$F$112:$F$122</c:f>
              <c:numCache>
                <c:formatCode>General</c:formatCode>
                <c:ptCount val="11"/>
                <c:pt idx="0">
                  <c:v>-22.9</c:v>
                </c:pt>
                <c:pt idx="1">
                  <c:v>-23.5</c:v>
                </c:pt>
                <c:pt idx="2">
                  <c:v>-23.4</c:v>
                </c:pt>
                <c:pt idx="3">
                  <c:v>-20.7</c:v>
                </c:pt>
                <c:pt idx="4">
                  <c:v>-25.4</c:v>
                </c:pt>
                <c:pt idx="5">
                  <c:v>-21.6</c:v>
                </c:pt>
                <c:pt idx="6">
                  <c:v>-34.200000000000003</c:v>
                </c:pt>
                <c:pt idx="7">
                  <c:v>-36.200000000000003</c:v>
                </c:pt>
                <c:pt idx="8">
                  <c:v>-38.6</c:v>
                </c:pt>
                <c:pt idx="9">
                  <c:v>-43.3</c:v>
                </c:pt>
                <c:pt idx="10">
                  <c:v>-45.9</c:v>
                </c:pt>
              </c:numCache>
            </c:numRef>
          </c:yVal>
        </c:ser>
        <c:axId val="149197568"/>
        <c:axId val="149199104"/>
      </c:scatterChart>
      <c:valAx>
        <c:axId val="149197568"/>
        <c:scaling>
          <c:orientation val="minMax"/>
          <c:max val="65"/>
          <c:min val="15"/>
        </c:scaling>
        <c:axPos val="b"/>
        <c:numFmt formatCode="General" sourceLinked="1"/>
        <c:tickLblPos val="nextTo"/>
        <c:txPr>
          <a:bodyPr/>
          <a:lstStyle/>
          <a:p>
            <a:pPr>
              <a:defRPr>
                <a:solidFill>
                  <a:schemeClr val="bg1"/>
                </a:solidFill>
              </a:defRPr>
            </a:pPr>
            <a:endParaRPr lang="en-US"/>
          </a:p>
        </c:txPr>
        <c:crossAx val="149199104"/>
        <c:crossesAt val="-50"/>
        <c:crossBetween val="midCat"/>
        <c:majorUnit val="5"/>
        <c:minorUnit val="2"/>
      </c:valAx>
      <c:valAx>
        <c:axId val="149199104"/>
        <c:scaling>
          <c:orientation val="minMax"/>
          <c:max val="0"/>
          <c:min val="-50"/>
        </c:scaling>
        <c:axPos val="l"/>
        <c:numFmt formatCode="General" sourceLinked="1"/>
        <c:minorTickMark val="out"/>
        <c:tickLblPos val="nextTo"/>
        <c:txPr>
          <a:bodyPr/>
          <a:lstStyle/>
          <a:p>
            <a:pPr>
              <a:defRPr>
                <a:solidFill>
                  <a:schemeClr val="bg1"/>
                </a:solidFill>
              </a:defRPr>
            </a:pPr>
            <a:endParaRPr lang="en-US"/>
          </a:p>
        </c:txPr>
        <c:crossAx val="149197568"/>
        <c:crosses val="autoZero"/>
        <c:crossBetween val="midCat"/>
        <c:majorUnit val="5"/>
        <c:minorUnit val="1"/>
      </c:valAx>
    </c:plotArea>
    <c:plotVisOnly val="1"/>
  </c:chart>
  <c:spPr>
    <a:solidFill>
      <a:prstClr val="white"/>
    </a:solidFill>
  </c:sp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5409951881014874"/>
          <c:y val="0.16714129483814524"/>
          <c:w val="0.80126859142607176"/>
          <c:h val="0.60378062117235343"/>
        </c:manualLayout>
      </c:layout>
      <c:scatterChart>
        <c:scatterStyle val="lineMarker"/>
        <c:ser>
          <c:idx val="0"/>
          <c:order val="0"/>
          <c:spPr>
            <a:ln w="28575">
              <a:noFill/>
            </a:ln>
          </c:spPr>
          <c:marker>
            <c:symbol val="diamond"/>
            <c:size val="4"/>
          </c:marker>
          <c:xVal>
            <c:numRef>
              <c:f>Sheet3!$E$124:$E$224</c:f>
              <c:numCache>
                <c:formatCode>General</c:formatCode>
                <c:ptCount val="101"/>
                <c:pt idx="0">
                  <c:v>15</c:v>
                </c:pt>
                <c:pt idx="1">
                  <c:v>15.5</c:v>
                </c:pt>
                <c:pt idx="2">
                  <c:v>16</c:v>
                </c:pt>
                <c:pt idx="3">
                  <c:v>16.5</c:v>
                </c:pt>
                <c:pt idx="4">
                  <c:v>17</c:v>
                </c:pt>
                <c:pt idx="5">
                  <c:v>17.5</c:v>
                </c:pt>
                <c:pt idx="6">
                  <c:v>18</c:v>
                </c:pt>
                <c:pt idx="7">
                  <c:v>18.5</c:v>
                </c:pt>
                <c:pt idx="8">
                  <c:v>19</c:v>
                </c:pt>
                <c:pt idx="9">
                  <c:v>19.5</c:v>
                </c:pt>
                <c:pt idx="10">
                  <c:v>20</c:v>
                </c:pt>
                <c:pt idx="11">
                  <c:v>20.5</c:v>
                </c:pt>
                <c:pt idx="12">
                  <c:v>21</c:v>
                </c:pt>
                <c:pt idx="13">
                  <c:v>21.5</c:v>
                </c:pt>
                <c:pt idx="14">
                  <c:v>22</c:v>
                </c:pt>
                <c:pt idx="15">
                  <c:v>22.5</c:v>
                </c:pt>
                <c:pt idx="16">
                  <c:v>23</c:v>
                </c:pt>
                <c:pt idx="17">
                  <c:v>23.4</c:v>
                </c:pt>
                <c:pt idx="18">
                  <c:v>23.9</c:v>
                </c:pt>
                <c:pt idx="19">
                  <c:v>24.5</c:v>
                </c:pt>
                <c:pt idx="20">
                  <c:v>25</c:v>
                </c:pt>
                <c:pt idx="21">
                  <c:v>25.5</c:v>
                </c:pt>
                <c:pt idx="22">
                  <c:v>26</c:v>
                </c:pt>
                <c:pt idx="23">
                  <c:v>26.5</c:v>
                </c:pt>
                <c:pt idx="24">
                  <c:v>27</c:v>
                </c:pt>
                <c:pt idx="25">
                  <c:v>27.5</c:v>
                </c:pt>
                <c:pt idx="26">
                  <c:v>28</c:v>
                </c:pt>
                <c:pt idx="27">
                  <c:v>28.5</c:v>
                </c:pt>
                <c:pt idx="28">
                  <c:v>29</c:v>
                </c:pt>
                <c:pt idx="29">
                  <c:v>29.5</c:v>
                </c:pt>
                <c:pt idx="30">
                  <c:v>30</c:v>
                </c:pt>
                <c:pt idx="31">
                  <c:v>30.5</c:v>
                </c:pt>
                <c:pt idx="32">
                  <c:v>30.9</c:v>
                </c:pt>
                <c:pt idx="33">
                  <c:v>31.5</c:v>
                </c:pt>
                <c:pt idx="34">
                  <c:v>32</c:v>
                </c:pt>
                <c:pt idx="35">
                  <c:v>32.5</c:v>
                </c:pt>
                <c:pt idx="36">
                  <c:v>33</c:v>
                </c:pt>
                <c:pt idx="37">
                  <c:v>33.5</c:v>
                </c:pt>
                <c:pt idx="38">
                  <c:v>34</c:v>
                </c:pt>
                <c:pt idx="39">
                  <c:v>34.5</c:v>
                </c:pt>
                <c:pt idx="40">
                  <c:v>35</c:v>
                </c:pt>
                <c:pt idx="41">
                  <c:v>35.5</c:v>
                </c:pt>
                <c:pt idx="42">
                  <c:v>36</c:v>
                </c:pt>
                <c:pt idx="43">
                  <c:v>36.5</c:v>
                </c:pt>
                <c:pt idx="44">
                  <c:v>37</c:v>
                </c:pt>
                <c:pt idx="45">
                  <c:v>37.5</c:v>
                </c:pt>
                <c:pt idx="46">
                  <c:v>38</c:v>
                </c:pt>
                <c:pt idx="47">
                  <c:v>38.5</c:v>
                </c:pt>
                <c:pt idx="48">
                  <c:v>39</c:v>
                </c:pt>
                <c:pt idx="49">
                  <c:v>39.5</c:v>
                </c:pt>
                <c:pt idx="50">
                  <c:v>40</c:v>
                </c:pt>
                <c:pt idx="51">
                  <c:v>40.5</c:v>
                </c:pt>
                <c:pt idx="52">
                  <c:v>41</c:v>
                </c:pt>
                <c:pt idx="53">
                  <c:v>41.5</c:v>
                </c:pt>
                <c:pt idx="54">
                  <c:v>42</c:v>
                </c:pt>
                <c:pt idx="55">
                  <c:v>42.5</c:v>
                </c:pt>
                <c:pt idx="56">
                  <c:v>43</c:v>
                </c:pt>
                <c:pt idx="57">
                  <c:v>43.5</c:v>
                </c:pt>
                <c:pt idx="58">
                  <c:v>44</c:v>
                </c:pt>
                <c:pt idx="59">
                  <c:v>44.5</c:v>
                </c:pt>
                <c:pt idx="60">
                  <c:v>45</c:v>
                </c:pt>
                <c:pt idx="61">
                  <c:v>45.5</c:v>
                </c:pt>
                <c:pt idx="62">
                  <c:v>46</c:v>
                </c:pt>
                <c:pt idx="63">
                  <c:v>46.5</c:v>
                </c:pt>
                <c:pt idx="64">
                  <c:v>47</c:v>
                </c:pt>
                <c:pt idx="65">
                  <c:v>47.5</c:v>
                </c:pt>
                <c:pt idx="66">
                  <c:v>48</c:v>
                </c:pt>
                <c:pt idx="67">
                  <c:v>48.5</c:v>
                </c:pt>
                <c:pt idx="68">
                  <c:v>49</c:v>
                </c:pt>
                <c:pt idx="69">
                  <c:v>49.5</c:v>
                </c:pt>
                <c:pt idx="70">
                  <c:v>50</c:v>
                </c:pt>
                <c:pt idx="71">
                  <c:v>50.5</c:v>
                </c:pt>
                <c:pt idx="72">
                  <c:v>51</c:v>
                </c:pt>
                <c:pt idx="73">
                  <c:v>51.5</c:v>
                </c:pt>
                <c:pt idx="74">
                  <c:v>52</c:v>
                </c:pt>
                <c:pt idx="75">
                  <c:v>52.5</c:v>
                </c:pt>
                <c:pt idx="76">
                  <c:v>53</c:v>
                </c:pt>
                <c:pt idx="77">
                  <c:v>53.5</c:v>
                </c:pt>
                <c:pt idx="78">
                  <c:v>54</c:v>
                </c:pt>
                <c:pt idx="79">
                  <c:v>54.5</c:v>
                </c:pt>
                <c:pt idx="80">
                  <c:v>55</c:v>
                </c:pt>
                <c:pt idx="81">
                  <c:v>55.5</c:v>
                </c:pt>
                <c:pt idx="82">
                  <c:v>56</c:v>
                </c:pt>
                <c:pt idx="83">
                  <c:v>56.5</c:v>
                </c:pt>
                <c:pt idx="84">
                  <c:v>57</c:v>
                </c:pt>
                <c:pt idx="85">
                  <c:v>57.5</c:v>
                </c:pt>
                <c:pt idx="86">
                  <c:v>58</c:v>
                </c:pt>
                <c:pt idx="87">
                  <c:v>58.5</c:v>
                </c:pt>
                <c:pt idx="88">
                  <c:v>59</c:v>
                </c:pt>
                <c:pt idx="89">
                  <c:v>59.5</c:v>
                </c:pt>
                <c:pt idx="90">
                  <c:v>60</c:v>
                </c:pt>
                <c:pt idx="91">
                  <c:v>60.5</c:v>
                </c:pt>
                <c:pt idx="92">
                  <c:v>61</c:v>
                </c:pt>
                <c:pt idx="93">
                  <c:v>61.5</c:v>
                </c:pt>
                <c:pt idx="94">
                  <c:v>62</c:v>
                </c:pt>
                <c:pt idx="95">
                  <c:v>62.5</c:v>
                </c:pt>
                <c:pt idx="96">
                  <c:v>63</c:v>
                </c:pt>
                <c:pt idx="97">
                  <c:v>63.5</c:v>
                </c:pt>
                <c:pt idx="98">
                  <c:v>64</c:v>
                </c:pt>
                <c:pt idx="99">
                  <c:v>64.5</c:v>
                </c:pt>
                <c:pt idx="100">
                  <c:v>65</c:v>
                </c:pt>
              </c:numCache>
            </c:numRef>
          </c:xVal>
          <c:yVal>
            <c:numRef>
              <c:f>Sheet3!$F$124:$F$224</c:f>
              <c:numCache>
                <c:formatCode>General</c:formatCode>
                <c:ptCount val="101"/>
                <c:pt idx="0">
                  <c:v>-5.01</c:v>
                </c:pt>
                <c:pt idx="1">
                  <c:v>-7.5</c:v>
                </c:pt>
                <c:pt idx="2">
                  <c:v>-2.6</c:v>
                </c:pt>
                <c:pt idx="3">
                  <c:v>-3.13</c:v>
                </c:pt>
                <c:pt idx="4">
                  <c:v>-3.8899999999999997</c:v>
                </c:pt>
                <c:pt idx="5">
                  <c:v>-5.71</c:v>
                </c:pt>
                <c:pt idx="6">
                  <c:v>-5.3</c:v>
                </c:pt>
                <c:pt idx="7">
                  <c:v>-3.44</c:v>
                </c:pt>
                <c:pt idx="8">
                  <c:v>-3.55</c:v>
                </c:pt>
                <c:pt idx="9">
                  <c:v>-5.63</c:v>
                </c:pt>
                <c:pt idx="10">
                  <c:v>-5.05</c:v>
                </c:pt>
                <c:pt idx="11">
                  <c:v>-3.9299999999999997</c:v>
                </c:pt>
                <c:pt idx="12">
                  <c:v>-4.4400000000000004</c:v>
                </c:pt>
                <c:pt idx="13">
                  <c:v>-4.8</c:v>
                </c:pt>
                <c:pt idx="14">
                  <c:v>-4.8599999999999985</c:v>
                </c:pt>
                <c:pt idx="15">
                  <c:v>-3.9299999999999997</c:v>
                </c:pt>
                <c:pt idx="16">
                  <c:v>-3.2600000000000002</c:v>
                </c:pt>
                <c:pt idx="17">
                  <c:v>-4.6399999999999997</c:v>
                </c:pt>
                <c:pt idx="18">
                  <c:v>-5.31</c:v>
                </c:pt>
                <c:pt idx="19">
                  <c:v>-4.03</c:v>
                </c:pt>
                <c:pt idx="20">
                  <c:v>-7</c:v>
                </c:pt>
                <c:pt idx="21">
                  <c:v>-2.92</c:v>
                </c:pt>
                <c:pt idx="22">
                  <c:v>-2.02</c:v>
                </c:pt>
                <c:pt idx="23">
                  <c:v>-4.28</c:v>
                </c:pt>
                <c:pt idx="24">
                  <c:v>-5.8599999999999985</c:v>
                </c:pt>
                <c:pt idx="25">
                  <c:v>-6.51</c:v>
                </c:pt>
                <c:pt idx="26">
                  <c:v>-4.6099999999999985</c:v>
                </c:pt>
                <c:pt idx="27">
                  <c:v>-5.1899999999999995</c:v>
                </c:pt>
                <c:pt idx="28">
                  <c:v>-6.23</c:v>
                </c:pt>
                <c:pt idx="29">
                  <c:v>-4.63</c:v>
                </c:pt>
                <c:pt idx="30">
                  <c:v>-5.3599999999999985</c:v>
                </c:pt>
                <c:pt idx="31">
                  <c:v>-5.35</c:v>
                </c:pt>
                <c:pt idx="32">
                  <c:v>-5.6</c:v>
                </c:pt>
                <c:pt idx="33">
                  <c:v>-5.9</c:v>
                </c:pt>
                <c:pt idx="34">
                  <c:v>-5.28</c:v>
                </c:pt>
                <c:pt idx="35">
                  <c:v>-3.3899999999999997</c:v>
                </c:pt>
                <c:pt idx="36">
                  <c:v>-6.4700000000000024</c:v>
                </c:pt>
                <c:pt idx="37">
                  <c:v>-7.06</c:v>
                </c:pt>
                <c:pt idx="38">
                  <c:v>-5.9</c:v>
                </c:pt>
                <c:pt idx="39">
                  <c:v>-6.73</c:v>
                </c:pt>
                <c:pt idx="40">
                  <c:v>-7.08</c:v>
                </c:pt>
                <c:pt idx="41">
                  <c:v>-7.83</c:v>
                </c:pt>
                <c:pt idx="42">
                  <c:v>-6.57</c:v>
                </c:pt>
                <c:pt idx="43">
                  <c:v>-6.76</c:v>
                </c:pt>
                <c:pt idx="44">
                  <c:v>-5.4700000000000024</c:v>
                </c:pt>
                <c:pt idx="45">
                  <c:v>-7.3599999999999985</c:v>
                </c:pt>
                <c:pt idx="46">
                  <c:v>-7.35</c:v>
                </c:pt>
                <c:pt idx="47">
                  <c:v>-7.9300000000000024</c:v>
                </c:pt>
                <c:pt idx="48">
                  <c:v>-6.7700000000000014</c:v>
                </c:pt>
                <c:pt idx="49">
                  <c:v>-7.6099999999999985</c:v>
                </c:pt>
                <c:pt idx="50">
                  <c:v>-6.22</c:v>
                </c:pt>
                <c:pt idx="51">
                  <c:v>-7.4300000000000024</c:v>
                </c:pt>
                <c:pt idx="52">
                  <c:v>-8.15</c:v>
                </c:pt>
                <c:pt idx="53">
                  <c:v>-8.6</c:v>
                </c:pt>
                <c:pt idx="54">
                  <c:v>-8.32</c:v>
                </c:pt>
                <c:pt idx="55">
                  <c:v>-8.1</c:v>
                </c:pt>
                <c:pt idx="56">
                  <c:v>-11.2</c:v>
                </c:pt>
                <c:pt idx="57">
                  <c:v>-11.5</c:v>
                </c:pt>
                <c:pt idx="58">
                  <c:v>-10.3</c:v>
                </c:pt>
                <c:pt idx="59">
                  <c:v>-11.8</c:v>
                </c:pt>
                <c:pt idx="60">
                  <c:v>-11.7</c:v>
                </c:pt>
                <c:pt idx="61">
                  <c:v>-11.8</c:v>
                </c:pt>
                <c:pt idx="62">
                  <c:v>-11.7</c:v>
                </c:pt>
                <c:pt idx="63">
                  <c:v>-12.3</c:v>
                </c:pt>
                <c:pt idx="64">
                  <c:v>-11.7</c:v>
                </c:pt>
                <c:pt idx="65">
                  <c:v>-14.7</c:v>
                </c:pt>
                <c:pt idx="66">
                  <c:v>-14.4</c:v>
                </c:pt>
                <c:pt idx="67">
                  <c:v>-14.5</c:v>
                </c:pt>
                <c:pt idx="68">
                  <c:v>-13.9</c:v>
                </c:pt>
                <c:pt idx="69">
                  <c:v>-14.1</c:v>
                </c:pt>
                <c:pt idx="70">
                  <c:v>-14.3</c:v>
                </c:pt>
                <c:pt idx="71">
                  <c:v>-15.3</c:v>
                </c:pt>
                <c:pt idx="72">
                  <c:v>-15.5</c:v>
                </c:pt>
                <c:pt idx="73">
                  <c:v>-15.8</c:v>
                </c:pt>
                <c:pt idx="74">
                  <c:v>-14.6</c:v>
                </c:pt>
                <c:pt idx="75">
                  <c:v>-14.7</c:v>
                </c:pt>
                <c:pt idx="76">
                  <c:v>-14.9</c:v>
                </c:pt>
                <c:pt idx="77">
                  <c:v>-15.8</c:v>
                </c:pt>
                <c:pt idx="78">
                  <c:v>-16</c:v>
                </c:pt>
                <c:pt idx="79">
                  <c:v>-15.8</c:v>
                </c:pt>
                <c:pt idx="80">
                  <c:v>-16.100000000000001</c:v>
                </c:pt>
                <c:pt idx="81">
                  <c:v>-15.5</c:v>
                </c:pt>
                <c:pt idx="82">
                  <c:v>-15.8</c:v>
                </c:pt>
                <c:pt idx="83">
                  <c:v>-16.2</c:v>
                </c:pt>
                <c:pt idx="84">
                  <c:v>-16.5</c:v>
                </c:pt>
                <c:pt idx="85">
                  <c:v>-16.7</c:v>
                </c:pt>
                <c:pt idx="86">
                  <c:v>-16</c:v>
                </c:pt>
                <c:pt idx="87">
                  <c:v>-15.4</c:v>
                </c:pt>
                <c:pt idx="88">
                  <c:v>-16.3</c:v>
                </c:pt>
                <c:pt idx="89">
                  <c:v>-16.7</c:v>
                </c:pt>
                <c:pt idx="90">
                  <c:v>-16.2</c:v>
                </c:pt>
                <c:pt idx="91">
                  <c:v>-15.9</c:v>
                </c:pt>
                <c:pt idx="92">
                  <c:v>-15.9</c:v>
                </c:pt>
                <c:pt idx="93">
                  <c:v>-16</c:v>
                </c:pt>
                <c:pt idx="94">
                  <c:v>-17.3</c:v>
                </c:pt>
                <c:pt idx="95">
                  <c:v>-18</c:v>
                </c:pt>
                <c:pt idx="96">
                  <c:v>-16.5</c:v>
                </c:pt>
                <c:pt idx="97">
                  <c:v>-16.5</c:v>
                </c:pt>
                <c:pt idx="98">
                  <c:v>-16.2</c:v>
                </c:pt>
                <c:pt idx="99">
                  <c:v>-16.8</c:v>
                </c:pt>
                <c:pt idx="100">
                  <c:v>-16.100000000000001</c:v>
                </c:pt>
              </c:numCache>
            </c:numRef>
          </c:yVal>
        </c:ser>
        <c:axId val="122857728"/>
        <c:axId val="123040128"/>
      </c:scatterChart>
      <c:valAx>
        <c:axId val="122857728"/>
        <c:scaling>
          <c:orientation val="minMax"/>
          <c:max val="65"/>
          <c:min val="15"/>
        </c:scaling>
        <c:axPos val="b"/>
        <c:numFmt formatCode="General" sourceLinked="1"/>
        <c:minorTickMark val="out"/>
        <c:tickLblPos val="nextTo"/>
        <c:txPr>
          <a:bodyPr/>
          <a:lstStyle/>
          <a:p>
            <a:pPr>
              <a:defRPr>
                <a:solidFill>
                  <a:schemeClr val="bg1"/>
                </a:solidFill>
              </a:defRPr>
            </a:pPr>
            <a:endParaRPr lang="en-US"/>
          </a:p>
        </c:txPr>
        <c:crossAx val="123040128"/>
        <c:crossesAt val="-35"/>
        <c:crossBetween val="midCat"/>
        <c:majorUnit val="5"/>
        <c:minorUnit val="1"/>
      </c:valAx>
      <c:valAx>
        <c:axId val="123040128"/>
        <c:scaling>
          <c:orientation val="minMax"/>
          <c:max val="0"/>
          <c:min val="-35"/>
        </c:scaling>
        <c:axPos val="l"/>
        <c:numFmt formatCode="General" sourceLinked="1"/>
        <c:tickLblPos val="nextTo"/>
        <c:txPr>
          <a:bodyPr/>
          <a:lstStyle/>
          <a:p>
            <a:pPr>
              <a:defRPr>
                <a:solidFill>
                  <a:schemeClr val="bg1"/>
                </a:solidFill>
              </a:defRPr>
            </a:pPr>
            <a:endParaRPr lang="en-US"/>
          </a:p>
        </c:txPr>
        <c:crossAx val="122857728"/>
        <c:crosses val="autoZero"/>
        <c:crossBetween val="midCat"/>
        <c:majorUnit val="2"/>
        <c:minorUnit val="1"/>
      </c:valAx>
      <c:spPr>
        <a:solidFill>
          <a:prstClr val="white"/>
        </a:solidFill>
      </c:spPr>
    </c:plotArea>
    <c:plotVisOnly val="1"/>
  </c:chart>
  <c:spPr>
    <a:solidFill>
      <a:prstClr val="white"/>
    </a:solidFill>
  </c:spPr>
  <c:externalData r:id="rId1"/>
  <c:userShapes r:id="rId2"/>
</c:chartSpace>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emf"/><Relationship Id="rId1" Type="http://schemas.openxmlformats.org/officeDocument/2006/relationships/image" Target="../media/image2.wmf"/><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drawings/drawing1.xml><?xml version="1.0" encoding="utf-8"?>
<c:userShapes xmlns:c="http://schemas.openxmlformats.org/drawingml/2006/chart">
  <cdr:relSizeAnchor xmlns:cdr="http://schemas.openxmlformats.org/drawingml/2006/chartDrawing">
    <cdr:from>
      <cdr:x>0.44167</cdr:x>
      <cdr:y>0.89583</cdr:y>
    </cdr:from>
    <cdr:to>
      <cdr:x>0.54968</cdr:x>
      <cdr:y>0.99228</cdr:y>
    </cdr:to>
    <cdr:sp macro="" textlink="">
      <cdr:nvSpPr>
        <cdr:cNvPr id="2" name="TextBox 23"/>
        <cdr:cNvSpPr txBox="1"/>
      </cdr:nvSpPr>
      <cdr:spPr>
        <a:xfrm xmlns:a="http://schemas.openxmlformats.org/drawingml/2006/main">
          <a:off x="2019300" y="2457450"/>
          <a:ext cx="493853" cy="264560"/>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r>
            <a:rPr lang="en-US" sz="1100" dirty="0"/>
            <a:t>T</a:t>
          </a:r>
          <a:r>
            <a:rPr lang="en-US" sz="1100" baseline="0" dirty="0"/>
            <a:t> (°C)</a:t>
          </a:r>
          <a:endParaRPr lang="en-US" sz="1100" dirty="0"/>
        </a:p>
      </cdr:txBody>
    </cdr:sp>
  </cdr:relSizeAnchor>
  <cdr:relSizeAnchor xmlns:cdr="http://schemas.openxmlformats.org/drawingml/2006/chartDrawing">
    <cdr:from>
      <cdr:x>0</cdr:x>
      <cdr:y>0.35417</cdr:y>
    </cdr:from>
    <cdr:to>
      <cdr:x>0.2</cdr:x>
      <cdr:y>0.6875</cdr:y>
    </cdr:to>
    <cdr:sp macro="" textlink="">
      <cdr:nvSpPr>
        <cdr:cNvPr id="3" name="TextBox 1"/>
        <cdr:cNvSpPr txBox="1"/>
      </cdr:nvSpPr>
      <cdr:spPr>
        <a:xfrm xmlns:a="http://schemas.openxmlformats.org/drawingml/2006/main" rot="16200000">
          <a:off x="0" y="971550"/>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r>
            <a:rPr lang="en-US" sz="1100" dirty="0"/>
            <a:t>Zeta Potential (mV)</a:t>
          </a:r>
        </a:p>
      </cdr:txBody>
    </cdr:sp>
  </cdr:relSizeAnchor>
</c:userShapes>
</file>

<file path=ppt/drawings/drawing2.xml><?xml version="1.0" encoding="utf-8"?>
<c:userShapes xmlns:c="http://schemas.openxmlformats.org/drawingml/2006/chart">
  <cdr:relSizeAnchor xmlns:cdr="http://schemas.openxmlformats.org/drawingml/2006/chartDrawing">
    <cdr:from>
      <cdr:x>0.02292</cdr:x>
      <cdr:y>0.39236</cdr:y>
    </cdr:from>
    <cdr:to>
      <cdr:x>0.22292</cdr:x>
      <cdr:y>0.72569</cdr:y>
    </cdr:to>
    <cdr:sp macro="" textlink="">
      <cdr:nvSpPr>
        <cdr:cNvPr id="2" name="TextBox 1"/>
        <cdr:cNvSpPr txBox="1"/>
      </cdr:nvSpPr>
      <cdr:spPr>
        <a:xfrm xmlns:a="http://schemas.openxmlformats.org/drawingml/2006/main" rot="16200000">
          <a:off x="104775" y="107632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dirty="0"/>
            <a:t>Zeta Potential (mV)</a:t>
          </a:r>
        </a:p>
      </cdr:txBody>
    </cdr:sp>
  </cdr:relSizeAnchor>
  <cdr:relSizeAnchor xmlns:cdr="http://schemas.openxmlformats.org/drawingml/2006/chartDrawing">
    <cdr:from>
      <cdr:x>0</cdr:x>
      <cdr:y>0.01042</cdr:y>
    </cdr:from>
    <cdr:to>
      <cdr:x>0.95625</cdr:x>
      <cdr:y>0.34375</cdr:y>
    </cdr:to>
    <cdr:sp macro="" textlink="">
      <cdr:nvSpPr>
        <cdr:cNvPr id="3" name="TextBox 2"/>
        <cdr:cNvSpPr txBox="1"/>
      </cdr:nvSpPr>
      <cdr:spPr>
        <a:xfrm xmlns:a="http://schemas.openxmlformats.org/drawingml/2006/main">
          <a:off x="0" y="34936"/>
          <a:ext cx="3789045" cy="1117589"/>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00" dirty="0"/>
            <a:t>poly(NIPA 90:10 MAA) 1.13 g/L pH=7.00 </a:t>
          </a:r>
          <a:r>
            <a:rPr lang="en-US" sz="1000" dirty="0" smtClean="0"/>
            <a:t>(synthesized</a:t>
          </a:r>
          <a:r>
            <a:rPr lang="en-US" sz="1000" baseline="0" dirty="0" smtClean="0"/>
            <a:t> </a:t>
          </a:r>
          <a:r>
            <a:rPr lang="en-US" sz="1000" baseline="0" dirty="0"/>
            <a:t>in acetonitrile) </a:t>
          </a:r>
        </a:p>
        <a:p xmlns:a="http://schemas.openxmlformats.org/drawingml/2006/main">
          <a:r>
            <a:rPr lang="en-US" sz="1000" baseline="0" dirty="0"/>
            <a:t>Zeta Potential as a function of temperature</a:t>
          </a:r>
          <a:endParaRPr lang="en-US" sz="1000" dirty="0"/>
        </a:p>
      </cdr:txBody>
    </cdr:sp>
  </cdr:relSizeAnchor>
  <cdr:relSizeAnchor xmlns:cdr="http://schemas.openxmlformats.org/drawingml/2006/chartDrawing">
    <cdr:from>
      <cdr:x>0.48732</cdr:x>
      <cdr:y>0.84489</cdr:y>
    </cdr:from>
    <cdr:to>
      <cdr:x>0.59279</cdr:x>
      <cdr:y>0.99029</cdr:y>
    </cdr:to>
    <cdr:sp macro="" textlink="">
      <cdr:nvSpPr>
        <cdr:cNvPr id="4" name="TextBox 3"/>
        <cdr:cNvSpPr txBox="1"/>
      </cdr:nvSpPr>
      <cdr:spPr>
        <a:xfrm xmlns:a="http://schemas.openxmlformats.org/drawingml/2006/main">
          <a:off x="4225192" y="531348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dirty="0"/>
            <a:t>T (°C)</a:t>
          </a: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772526" y="6583680"/>
            <a:ext cx="34564320" cy="8778240"/>
          </a:xfrm>
        </p:spPr>
        <p:txBody>
          <a:bodyPr vert="horz" lIns="203779" tIns="0" rIns="203779" bIns="0" anchor="b">
            <a:normAutofit/>
            <a:scene3d>
              <a:camera prst="orthographicFront"/>
              <a:lightRig rig="soft" dir="t">
                <a:rot lat="0" lon="0" rev="17220000"/>
              </a:lightRig>
            </a:scene3d>
            <a:sp3d prstMaterial="softEdge">
              <a:bevelT w="38100" h="38100"/>
            </a:sp3d>
          </a:bodyPr>
          <a:lstStyle>
            <a:lvl1pPr>
              <a:defRPr sz="214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E73E07EF-AE2A-435A-AB98-5E0EE6384339}" type="slidenum">
              <a:rPr lang="en-US" smtClean="0"/>
              <a:pPr/>
              <a:t>‹#›</a:t>
            </a:fld>
            <a:endParaRPr lang="en-US" dirty="0"/>
          </a:p>
        </p:txBody>
      </p:sp>
      <p:sp>
        <p:nvSpPr>
          <p:cNvPr id="9" name="Subtitle 8"/>
          <p:cNvSpPr>
            <a:spLocks noGrp="1"/>
          </p:cNvSpPr>
          <p:nvPr>
            <p:ph type="subTitle" idx="1"/>
          </p:nvPr>
        </p:nvSpPr>
        <p:spPr>
          <a:xfrm>
            <a:off x="5760720" y="15992150"/>
            <a:ext cx="26883360" cy="8412480"/>
          </a:xfrm>
        </p:spPr>
        <p:txBody>
          <a:bodyPr/>
          <a:lstStyle>
            <a:lvl1pPr marL="0" indent="0" algn="ctr">
              <a:buNone/>
              <a:defRPr>
                <a:solidFill>
                  <a:schemeClr val="tx1"/>
                </a:solidFill>
              </a:defRPr>
            </a:lvl1pPr>
            <a:lvl2pPr marL="2037786" indent="0" algn="ctr">
              <a:buNone/>
            </a:lvl2pPr>
            <a:lvl3pPr marL="4075572" indent="0" algn="ctr">
              <a:buNone/>
            </a:lvl3pPr>
            <a:lvl4pPr marL="6113358" indent="0" algn="ctr">
              <a:buNone/>
            </a:lvl4pPr>
            <a:lvl5pPr marL="8151144" indent="0" algn="ctr">
              <a:buNone/>
            </a:lvl5pPr>
            <a:lvl6pPr marL="10188931" indent="0" algn="ctr">
              <a:buNone/>
            </a:lvl6pPr>
            <a:lvl7pPr marL="12226717" indent="0" algn="ctr">
              <a:buNone/>
            </a:lvl7pPr>
            <a:lvl8pPr marL="14264503" indent="0" algn="ctr">
              <a:buNone/>
            </a:lvl8pPr>
            <a:lvl9pPr marL="16302289"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720840" y="2926080"/>
            <a:ext cx="29763720" cy="877824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214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720840" y="12037373"/>
            <a:ext cx="29763720" cy="7246618"/>
          </a:xfrm>
        </p:spPr>
        <p:txBody>
          <a:bodyPr anchor="t"/>
          <a:lstStyle>
            <a:lvl1pPr marL="326046" indent="0" algn="l">
              <a:buNone/>
              <a:defRPr sz="8900">
                <a:solidFill>
                  <a:schemeClr val="tx1"/>
                </a:solidFill>
              </a:defRPr>
            </a:lvl1pPr>
            <a:lvl2pPr>
              <a:buNone/>
              <a:defRPr sz="8000">
                <a:solidFill>
                  <a:schemeClr val="tx1">
                    <a:tint val="75000"/>
                  </a:schemeClr>
                </a:solidFill>
              </a:defRPr>
            </a:lvl2pPr>
            <a:lvl3pPr>
              <a:buNone/>
              <a:defRPr sz="7100">
                <a:solidFill>
                  <a:schemeClr val="tx1">
                    <a:tint val="75000"/>
                  </a:schemeClr>
                </a:solidFill>
              </a:defRPr>
            </a:lvl3pPr>
            <a:lvl4pPr>
              <a:buNone/>
              <a:defRPr sz="6200">
                <a:solidFill>
                  <a:schemeClr val="tx1">
                    <a:tint val="75000"/>
                  </a:schemeClr>
                </a:solidFill>
              </a:defRPr>
            </a:lvl4pPr>
            <a:lvl5pPr>
              <a:buNone/>
              <a:defRPr sz="62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3284160" y="30800042"/>
            <a:ext cx="3200400" cy="1752600"/>
          </a:xfrm>
        </p:spPr>
        <p:txBody>
          <a:bodyPr/>
          <a:lstStyle/>
          <a:p>
            <a:fld id="{E73E07EF-AE2A-435A-AB98-5E0EE6384339}"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920240" y="7680963"/>
            <a:ext cx="16962120" cy="21724622"/>
          </a:xfrm>
        </p:spPr>
        <p:txBody>
          <a:bodyPr/>
          <a:lstStyle>
            <a:lvl1pPr>
              <a:defRPr sz="11600"/>
            </a:lvl1pPr>
            <a:lvl2pPr>
              <a:defRPr sz="10700"/>
            </a:lvl2pPr>
            <a:lvl3pPr>
              <a:defRPr sz="8900"/>
            </a:lvl3pPr>
            <a:lvl4pPr>
              <a:defRPr sz="8000"/>
            </a:lvl4pPr>
            <a:lvl5pPr>
              <a:defRPr sz="8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19522440" y="7680963"/>
            <a:ext cx="16962120" cy="21724622"/>
          </a:xfrm>
        </p:spPr>
        <p:txBody>
          <a:bodyPr/>
          <a:lstStyle>
            <a:lvl1pPr>
              <a:defRPr sz="11600"/>
            </a:lvl1pPr>
            <a:lvl2pPr>
              <a:defRPr sz="10700"/>
            </a:lvl2pPr>
            <a:lvl3pPr>
              <a:defRPr sz="8900"/>
            </a:lvl3pPr>
            <a:lvl4pPr>
              <a:defRPr sz="8000"/>
            </a:lvl4pPr>
            <a:lvl5pPr>
              <a:defRPr sz="8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310640"/>
            <a:ext cx="34564320" cy="5486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920240" y="7368540"/>
            <a:ext cx="16968790" cy="3604258"/>
          </a:xfrm>
        </p:spPr>
        <p:txBody>
          <a:bodyPr anchor="ctr"/>
          <a:lstStyle>
            <a:lvl1pPr marL="0" indent="0">
              <a:buNone/>
              <a:defRPr sz="10700" b="0" cap="all" baseline="0">
                <a:solidFill>
                  <a:schemeClr val="tx1"/>
                </a:solidFill>
              </a:defRPr>
            </a:lvl1pPr>
            <a:lvl2pPr>
              <a:buNone/>
              <a:defRPr sz="8900" b="1"/>
            </a:lvl2pPr>
            <a:lvl3pPr>
              <a:buNone/>
              <a:defRPr sz="8000" b="1"/>
            </a:lvl3pPr>
            <a:lvl4pPr>
              <a:buNone/>
              <a:defRPr sz="7100" b="1"/>
            </a:lvl4pPr>
            <a:lvl5pPr>
              <a:buNone/>
              <a:defRPr sz="71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9509107" y="7368540"/>
            <a:ext cx="16975455" cy="3604258"/>
          </a:xfrm>
        </p:spPr>
        <p:txBody>
          <a:bodyPr anchor="ctr"/>
          <a:lstStyle>
            <a:lvl1pPr marL="0" indent="0">
              <a:buNone/>
              <a:defRPr sz="10700" b="0" cap="all" baseline="0">
                <a:solidFill>
                  <a:schemeClr val="tx1"/>
                </a:solidFill>
              </a:defRPr>
            </a:lvl1pPr>
            <a:lvl2pPr>
              <a:buNone/>
              <a:defRPr sz="8900" b="1"/>
            </a:lvl2pPr>
            <a:lvl3pPr>
              <a:buNone/>
              <a:defRPr sz="8000" b="1"/>
            </a:lvl3pPr>
            <a:lvl4pPr>
              <a:buNone/>
              <a:defRPr sz="7100" b="1"/>
            </a:lvl4pPr>
            <a:lvl5pPr>
              <a:buNone/>
              <a:defRPr sz="71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1920240" y="11338563"/>
            <a:ext cx="16968790" cy="18067022"/>
          </a:xfrm>
        </p:spPr>
        <p:txBody>
          <a:bodyPr/>
          <a:lstStyle>
            <a:lvl1pPr>
              <a:defRPr sz="10700"/>
            </a:lvl1pPr>
            <a:lvl2pPr>
              <a:defRPr sz="8900"/>
            </a:lvl2pPr>
            <a:lvl3pPr>
              <a:defRPr sz="8000"/>
            </a:lvl3pPr>
            <a:lvl4pPr>
              <a:defRPr sz="7100"/>
            </a:lvl4pPr>
            <a:lvl5pPr>
              <a:defRPr sz="71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19509107" y="11338563"/>
            <a:ext cx="16975455" cy="18067022"/>
          </a:xfrm>
        </p:spPr>
        <p:txBody>
          <a:bodyPr/>
          <a:lstStyle>
            <a:lvl1pPr>
              <a:defRPr sz="10700"/>
            </a:lvl1pPr>
            <a:lvl2pPr>
              <a:defRPr sz="8900"/>
            </a:lvl2pPr>
            <a:lvl3pPr>
              <a:defRPr sz="8000"/>
            </a:lvl3pPr>
            <a:lvl4pPr>
              <a:defRPr sz="7100"/>
            </a:lvl4pPr>
            <a:lvl5pPr>
              <a:defRPr sz="71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310640"/>
            <a:ext cx="12634915" cy="5577840"/>
          </a:xfrm>
        </p:spPr>
        <p:txBody>
          <a:bodyPr vert="horz" anchor="b">
            <a:normAutofit/>
            <a:sp3d prstMaterial="softEdge"/>
          </a:bodyPr>
          <a:lstStyle>
            <a:lvl1pPr algn="l">
              <a:buNone/>
              <a:defRPr sz="98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920242" y="7315203"/>
            <a:ext cx="12634915" cy="22090382"/>
          </a:xfrm>
        </p:spPr>
        <p:txBody>
          <a:bodyPr/>
          <a:lstStyle>
            <a:lvl1pPr marL="0" indent="0">
              <a:buNone/>
              <a:defRPr sz="6200"/>
            </a:lvl1pPr>
            <a:lvl2pPr>
              <a:buNone/>
              <a:defRPr sz="5300"/>
            </a:lvl2pPr>
            <a:lvl3pPr>
              <a:buNone/>
              <a:defRPr sz="4500"/>
            </a:lvl3pPr>
            <a:lvl4pPr>
              <a:buNone/>
              <a:defRPr sz="4000"/>
            </a:lvl4pPr>
            <a:lvl5pPr>
              <a:buNone/>
              <a:defRPr sz="40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015210" y="1310643"/>
            <a:ext cx="21469350" cy="28094942"/>
          </a:xfrm>
        </p:spPr>
        <p:txBody>
          <a:bodyPr/>
          <a:lstStyle>
            <a:lvl1pPr>
              <a:defRPr sz="11600"/>
            </a:lvl1pPr>
            <a:lvl2pPr>
              <a:defRPr sz="10700"/>
            </a:lvl2pPr>
            <a:lvl3pPr>
              <a:defRPr sz="9800"/>
            </a:lvl3pPr>
            <a:lvl4pPr>
              <a:defRPr sz="8900"/>
            </a:lvl4pPr>
            <a:lvl5pPr>
              <a:defRPr sz="8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80960" y="2926080"/>
            <a:ext cx="23042880" cy="2506982"/>
          </a:xfrm>
        </p:spPr>
        <p:txBody>
          <a:bodyPr lIns="203779" rIns="203779" bIns="0" anchor="b">
            <a:sp3d prstMaterial="softEdge"/>
          </a:bodyPr>
          <a:lstStyle>
            <a:lvl1pPr algn="ctr">
              <a:buNone/>
              <a:defRPr sz="89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7680960" y="8793480"/>
            <a:ext cx="23042880" cy="1901952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143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7680960" y="5600577"/>
            <a:ext cx="23042880" cy="2545690"/>
          </a:xfrm>
        </p:spPr>
        <p:txBody>
          <a:bodyPr lIns="203779" tIns="203779" rIns="203779" anchor="t"/>
          <a:lstStyle>
            <a:lvl1pPr marL="0" indent="0" algn="ctr">
              <a:buNone/>
              <a:defRPr sz="6200"/>
            </a:lvl1pPr>
            <a:lvl2pPr>
              <a:defRPr sz="5300"/>
            </a:lvl2pPr>
            <a:lvl3pPr>
              <a:defRPr sz="4500"/>
            </a:lvl3pPr>
            <a:lvl4pPr>
              <a:defRPr sz="4000"/>
            </a:lvl4pPr>
            <a:lvl5pPr>
              <a:defRPr sz="40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318265"/>
            <a:ext cx="8641080" cy="2808732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920240" y="1318265"/>
            <a:ext cx="25283160" cy="2808732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B8F2D52-AC2D-472D-ADB9-86166AEF61E0}" type="datetimeFigureOut">
              <a:rPr lang="en-US" smtClean="0"/>
              <a:pPr/>
              <a:t>4/10/2013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73E07EF-AE2A-435A-AB98-5E0EE638433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1920240" y="1318262"/>
            <a:ext cx="34564320" cy="5486400"/>
          </a:xfrm>
          <a:prstGeom prst="rect">
            <a:avLst/>
          </a:prstGeom>
        </p:spPr>
        <p:txBody>
          <a:bodyPr vert="horz" lIns="407557" tIns="203779" rIns="407557" bIns="203779"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1920240" y="7680960"/>
            <a:ext cx="34564320" cy="22603968"/>
          </a:xfrm>
          <a:prstGeom prst="rect">
            <a:avLst/>
          </a:prstGeom>
        </p:spPr>
        <p:txBody>
          <a:bodyPr vert="horz" lIns="407557" tIns="203779" rIns="407557" bIns="203779">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1920240" y="30800042"/>
            <a:ext cx="8961120" cy="1752600"/>
          </a:xfrm>
          <a:prstGeom prst="rect">
            <a:avLst/>
          </a:prstGeom>
        </p:spPr>
        <p:txBody>
          <a:bodyPr vert="horz" lIns="407557" tIns="203779" rIns="407557" bIns="203779" anchor="b"/>
          <a:lstStyle>
            <a:lvl1pPr algn="l" eaLnBrk="1" latinLnBrk="0" hangingPunct="1">
              <a:defRPr kumimoji="0" sz="5300">
                <a:solidFill>
                  <a:schemeClr val="tx1">
                    <a:shade val="50000"/>
                  </a:schemeClr>
                </a:solidFill>
              </a:defRPr>
            </a:lvl1pPr>
          </a:lstStyle>
          <a:p>
            <a:fld id="{BB8F2D52-AC2D-472D-ADB9-86166AEF61E0}" type="datetimeFigureOut">
              <a:rPr lang="en-US" smtClean="0"/>
              <a:pPr/>
              <a:t>4/10/2013</a:t>
            </a:fld>
            <a:endParaRPr lang="en-US" dirty="0"/>
          </a:p>
        </p:txBody>
      </p:sp>
      <p:sp>
        <p:nvSpPr>
          <p:cNvPr id="3" name="Footer Placeholder 2"/>
          <p:cNvSpPr>
            <a:spLocks noGrp="1"/>
          </p:cNvSpPr>
          <p:nvPr>
            <p:ph type="ftr" sz="quarter" idx="3"/>
          </p:nvPr>
        </p:nvSpPr>
        <p:spPr>
          <a:xfrm>
            <a:off x="13121640" y="30800042"/>
            <a:ext cx="12161520" cy="1752600"/>
          </a:xfrm>
          <a:prstGeom prst="rect">
            <a:avLst/>
          </a:prstGeom>
        </p:spPr>
        <p:txBody>
          <a:bodyPr vert="horz" lIns="407557" tIns="203779" rIns="407557" bIns="203779" anchor="b"/>
          <a:lstStyle>
            <a:lvl1pPr algn="ctr" eaLnBrk="1" latinLnBrk="0" hangingPunct="1">
              <a:defRPr kumimoji="0" sz="53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33284160" y="30800042"/>
            <a:ext cx="3200400" cy="1752600"/>
          </a:xfrm>
          <a:prstGeom prst="rect">
            <a:avLst/>
          </a:prstGeom>
        </p:spPr>
        <p:txBody>
          <a:bodyPr vert="horz" lIns="0" tIns="203779" rIns="0" bIns="203779" anchor="b"/>
          <a:lstStyle>
            <a:lvl1pPr algn="r" eaLnBrk="1" latinLnBrk="0" hangingPunct="1">
              <a:defRPr kumimoji="0" sz="5300">
                <a:solidFill>
                  <a:schemeClr val="tx1">
                    <a:shade val="50000"/>
                  </a:schemeClr>
                </a:solidFill>
              </a:defRPr>
            </a:lvl1pPr>
          </a:lstStyle>
          <a:p>
            <a:fld id="{E73E07EF-AE2A-435A-AB98-5E0EE6384339}"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1" latinLnBrk="0" hangingPunct="1">
        <a:spcBef>
          <a:spcPct val="0"/>
        </a:spcBef>
        <a:buNone/>
        <a:defRPr kumimoji="0" sz="183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2445343" indent="-1834008" algn="l" rtl="0" eaLnBrk="1" latinLnBrk="0" hangingPunct="1">
        <a:spcBef>
          <a:spcPct val="20000"/>
        </a:spcBef>
        <a:buClr>
          <a:schemeClr val="tx1">
            <a:shade val="95000"/>
          </a:schemeClr>
        </a:buClr>
        <a:buSzPct val="65000"/>
        <a:buFont typeface="Wingdings 2"/>
        <a:buChar char=""/>
        <a:defRPr kumimoji="0" sz="12500" kern="1200">
          <a:solidFill>
            <a:schemeClr val="tx1"/>
          </a:solidFill>
          <a:latin typeface="+mn-lt"/>
          <a:ea typeface="+mn-ea"/>
          <a:cs typeface="+mn-cs"/>
        </a:defRPr>
      </a:lvl1pPr>
      <a:lvl2pPr marL="3871794" indent="-1263427" algn="l" rtl="0" eaLnBrk="1" latinLnBrk="0" hangingPunct="1">
        <a:spcBef>
          <a:spcPct val="20000"/>
        </a:spcBef>
        <a:buClr>
          <a:schemeClr val="tx1"/>
        </a:buClr>
        <a:buSzPct val="80000"/>
        <a:buFont typeface="Wingdings 2"/>
        <a:buChar char=""/>
        <a:defRPr kumimoji="0" sz="10700" kern="1200">
          <a:solidFill>
            <a:schemeClr val="tx1"/>
          </a:solidFill>
          <a:latin typeface="+mn-lt"/>
          <a:ea typeface="+mn-ea"/>
          <a:cs typeface="+mn-cs"/>
        </a:defRPr>
      </a:lvl2pPr>
      <a:lvl3pPr marL="5053710" indent="-1018893" algn="l" rtl="0" eaLnBrk="1" latinLnBrk="0" hangingPunct="1">
        <a:spcBef>
          <a:spcPct val="20000"/>
        </a:spcBef>
        <a:buClr>
          <a:schemeClr val="tx1"/>
        </a:buClr>
        <a:buSzPct val="95000"/>
        <a:buFont typeface="Wingdings"/>
        <a:buChar char=""/>
        <a:defRPr kumimoji="0" sz="9800" kern="1200">
          <a:solidFill>
            <a:schemeClr val="tx1"/>
          </a:solidFill>
          <a:latin typeface="+mn-lt"/>
          <a:ea typeface="+mn-ea"/>
          <a:cs typeface="+mn-cs"/>
        </a:defRPr>
      </a:lvl3pPr>
      <a:lvl4pPr marL="6031847" indent="-815114" algn="l" rtl="0" eaLnBrk="1" latinLnBrk="0" hangingPunct="1">
        <a:spcBef>
          <a:spcPct val="20000"/>
        </a:spcBef>
        <a:buClr>
          <a:schemeClr val="tx1"/>
        </a:buClr>
        <a:buSzPct val="100000"/>
        <a:buFont typeface="Wingdings 3"/>
        <a:buChar char=""/>
        <a:defRPr kumimoji="0" sz="8900" kern="1200">
          <a:solidFill>
            <a:schemeClr val="tx1"/>
          </a:solidFill>
          <a:latin typeface="+mn-lt"/>
          <a:ea typeface="+mn-ea"/>
          <a:cs typeface="+mn-cs"/>
        </a:defRPr>
      </a:lvl4pPr>
      <a:lvl5pPr marL="6887717" indent="-815114" algn="l" rtl="0" eaLnBrk="1" latinLnBrk="0" hangingPunct="1">
        <a:spcBef>
          <a:spcPct val="20000"/>
        </a:spcBef>
        <a:buClr>
          <a:schemeClr val="tx1"/>
        </a:buClr>
        <a:buFont typeface="Wingdings 2"/>
        <a:buChar char=""/>
        <a:defRPr kumimoji="0" sz="8900" kern="1200">
          <a:solidFill>
            <a:schemeClr val="tx1"/>
          </a:solidFill>
          <a:latin typeface="+mn-lt"/>
          <a:ea typeface="+mn-ea"/>
          <a:cs typeface="+mn-cs"/>
        </a:defRPr>
      </a:lvl5pPr>
      <a:lvl6pPr marL="7865854" indent="-815114" algn="l" rtl="0" eaLnBrk="1" latinLnBrk="0" hangingPunct="1">
        <a:spcBef>
          <a:spcPct val="20000"/>
        </a:spcBef>
        <a:buClr>
          <a:schemeClr val="tx1"/>
        </a:buClr>
        <a:buFont typeface="Wingdings 3"/>
        <a:buChar char=""/>
        <a:defRPr kumimoji="0" sz="8000" kern="1200">
          <a:solidFill>
            <a:schemeClr val="tx1"/>
          </a:solidFill>
          <a:latin typeface="+mn-lt"/>
          <a:ea typeface="+mn-ea"/>
          <a:cs typeface="+mn-cs"/>
        </a:defRPr>
      </a:lvl6pPr>
      <a:lvl7pPr marL="8762480" indent="-815114" algn="l" rtl="0" eaLnBrk="1" latinLnBrk="0" hangingPunct="1">
        <a:spcBef>
          <a:spcPct val="20000"/>
        </a:spcBef>
        <a:buClr>
          <a:schemeClr val="tx1"/>
        </a:buClr>
        <a:buFont typeface="Wingdings 2"/>
        <a:buChar char=""/>
        <a:defRPr kumimoji="0" sz="7100" kern="1200">
          <a:solidFill>
            <a:schemeClr val="tx1"/>
          </a:solidFill>
          <a:latin typeface="+mn-lt"/>
          <a:ea typeface="+mn-ea"/>
          <a:cs typeface="+mn-cs"/>
        </a:defRPr>
      </a:lvl7pPr>
      <a:lvl8pPr marL="9659106" indent="-815114" algn="l" rtl="0" eaLnBrk="1" latinLnBrk="0" hangingPunct="1">
        <a:spcBef>
          <a:spcPct val="20000"/>
        </a:spcBef>
        <a:buClr>
          <a:schemeClr val="tx1"/>
        </a:buClr>
        <a:buFont typeface="Wingdings 2"/>
        <a:buChar char=""/>
        <a:defRPr kumimoji="0" sz="6200" kern="1200">
          <a:solidFill>
            <a:schemeClr val="tx1"/>
          </a:solidFill>
          <a:latin typeface="+mn-lt"/>
          <a:ea typeface="+mn-ea"/>
          <a:cs typeface="+mn-cs"/>
        </a:defRPr>
      </a:lvl8pPr>
      <a:lvl9pPr marL="10555732" indent="-815114" algn="l" rtl="0" eaLnBrk="1" latinLnBrk="0" hangingPunct="1">
        <a:spcBef>
          <a:spcPct val="20000"/>
        </a:spcBef>
        <a:buClr>
          <a:schemeClr val="tx1"/>
        </a:buClr>
        <a:buFont typeface="Wingdings 2"/>
        <a:buChar char=""/>
        <a:defRPr kumimoji="0" sz="62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037786" algn="l" rtl="0" eaLnBrk="1" latinLnBrk="0" hangingPunct="1">
        <a:defRPr kumimoji="0" kern="1200">
          <a:solidFill>
            <a:schemeClr val="tx1"/>
          </a:solidFill>
          <a:latin typeface="+mn-lt"/>
          <a:ea typeface="+mn-ea"/>
          <a:cs typeface="+mn-cs"/>
        </a:defRPr>
      </a:lvl2pPr>
      <a:lvl3pPr marL="4075572" algn="l" rtl="0" eaLnBrk="1" latinLnBrk="0" hangingPunct="1">
        <a:defRPr kumimoji="0" kern="1200">
          <a:solidFill>
            <a:schemeClr val="tx1"/>
          </a:solidFill>
          <a:latin typeface="+mn-lt"/>
          <a:ea typeface="+mn-ea"/>
          <a:cs typeface="+mn-cs"/>
        </a:defRPr>
      </a:lvl3pPr>
      <a:lvl4pPr marL="6113358" algn="l" rtl="0" eaLnBrk="1" latinLnBrk="0" hangingPunct="1">
        <a:defRPr kumimoji="0" kern="1200">
          <a:solidFill>
            <a:schemeClr val="tx1"/>
          </a:solidFill>
          <a:latin typeface="+mn-lt"/>
          <a:ea typeface="+mn-ea"/>
          <a:cs typeface="+mn-cs"/>
        </a:defRPr>
      </a:lvl4pPr>
      <a:lvl5pPr marL="8151144" algn="l" rtl="0" eaLnBrk="1" latinLnBrk="0" hangingPunct="1">
        <a:defRPr kumimoji="0" kern="1200">
          <a:solidFill>
            <a:schemeClr val="tx1"/>
          </a:solidFill>
          <a:latin typeface="+mn-lt"/>
          <a:ea typeface="+mn-ea"/>
          <a:cs typeface="+mn-cs"/>
        </a:defRPr>
      </a:lvl5pPr>
      <a:lvl6pPr marL="10188931" algn="l" rtl="0" eaLnBrk="1" latinLnBrk="0" hangingPunct="1">
        <a:defRPr kumimoji="0" kern="1200">
          <a:solidFill>
            <a:schemeClr val="tx1"/>
          </a:solidFill>
          <a:latin typeface="+mn-lt"/>
          <a:ea typeface="+mn-ea"/>
          <a:cs typeface="+mn-cs"/>
        </a:defRPr>
      </a:lvl6pPr>
      <a:lvl7pPr marL="12226717" algn="l" rtl="0" eaLnBrk="1" latinLnBrk="0" hangingPunct="1">
        <a:defRPr kumimoji="0" kern="1200">
          <a:solidFill>
            <a:schemeClr val="tx1"/>
          </a:solidFill>
          <a:latin typeface="+mn-lt"/>
          <a:ea typeface="+mn-ea"/>
          <a:cs typeface="+mn-cs"/>
        </a:defRPr>
      </a:lvl7pPr>
      <a:lvl8pPr marL="14264503" algn="l" rtl="0" eaLnBrk="1" latinLnBrk="0" hangingPunct="1">
        <a:defRPr kumimoji="0" kern="1200">
          <a:solidFill>
            <a:schemeClr val="tx1"/>
          </a:solidFill>
          <a:latin typeface="+mn-lt"/>
          <a:ea typeface="+mn-ea"/>
          <a:cs typeface="+mn-cs"/>
        </a:defRPr>
      </a:lvl8pPr>
      <a:lvl9pPr marL="1630228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oleObject" Target="../embeddings/oleObject4.bin"/><Relationship Id="rId18" Type="http://schemas.openxmlformats.org/officeDocument/2006/relationships/image" Target="../media/image14.png"/><Relationship Id="rId3" Type="http://schemas.openxmlformats.org/officeDocument/2006/relationships/image" Target="../media/image8.gif"/><Relationship Id="rId7" Type="http://schemas.openxmlformats.org/officeDocument/2006/relationships/image" Target="../media/image12.gif"/><Relationship Id="rId12" Type="http://schemas.openxmlformats.org/officeDocument/2006/relationships/oleObject" Target="../embeddings/oleObject3.bin"/><Relationship Id="rId17" Type="http://schemas.openxmlformats.org/officeDocument/2006/relationships/image" Target="../media/image13.jpeg"/><Relationship Id="rId2" Type="http://schemas.openxmlformats.org/officeDocument/2006/relationships/slideLayout" Target="../slideLayouts/slideLayout1.xml"/><Relationship Id="rId16" Type="http://schemas.openxmlformats.org/officeDocument/2006/relationships/chart" Target="../charts/chart3.xml"/><Relationship Id="rId1" Type="http://schemas.openxmlformats.org/officeDocument/2006/relationships/vmlDrawing" Target="../drawings/vmlDrawing1.vml"/><Relationship Id="rId6" Type="http://schemas.openxmlformats.org/officeDocument/2006/relationships/image" Target="../media/image11.jpeg"/><Relationship Id="rId11" Type="http://schemas.openxmlformats.org/officeDocument/2006/relationships/chart" Target="../charts/chart2.xml"/><Relationship Id="rId5" Type="http://schemas.openxmlformats.org/officeDocument/2006/relationships/image" Target="../media/image10.jpeg"/><Relationship Id="rId15" Type="http://schemas.openxmlformats.org/officeDocument/2006/relationships/oleObject" Target="../embeddings/oleObject6.bin"/><Relationship Id="rId10" Type="http://schemas.openxmlformats.org/officeDocument/2006/relationships/chart" Target="../charts/chart1.xml"/><Relationship Id="rId4" Type="http://schemas.openxmlformats.org/officeDocument/2006/relationships/image" Target="../media/image9.png"/><Relationship Id="rId9" Type="http://schemas.openxmlformats.org/officeDocument/2006/relationships/oleObject" Target="../embeddings/oleObject2.bin"/><Relationship Id="rId14" Type="http://schemas.openxmlformats.org/officeDocument/2006/relationships/oleObject" Target="../embeddings/oleObject5.bin"/></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3CDE02"/>
            </a:gs>
            <a:gs pos="21001">
              <a:srgbClr val="16AF01"/>
            </a:gs>
            <a:gs pos="35001">
              <a:srgbClr val="24A800"/>
            </a:gs>
            <a:gs pos="52000">
              <a:srgbClr val="4CAB05"/>
            </a:gs>
            <a:gs pos="73000">
              <a:srgbClr val="8EF70F"/>
            </a:gs>
            <a:gs pos="88000">
              <a:srgbClr val="AEFA06"/>
            </a:gs>
            <a:gs pos="100000">
              <a:srgbClr val="9CA806"/>
            </a:gs>
          </a:gsLst>
          <a:lin ang="5400000" scaled="0"/>
        </a:gradFill>
        <a:effectLst/>
      </p:bgPr>
    </p:bg>
    <p:spTree>
      <p:nvGrpSpPr>
        <p:cNvPr id="1" name=""/>
        <p:cNvGrpSpPr/>
        <p:nvPr/>
      </p:nvGrpSpPr>
      <p:grpSpPr>
        <a:xfrm>
          <a:off x="0" y="0"/>
          <a:ext cx="0" cy="0"/>
          <a:chOff x="0" y="0"/>
          <a:chExt cx="0" cy="0"/>
        </a:xfrm>
      </p:grpSpPr>
      <p:sp>
        <p:nvSpPr>
          <p:cNvPr id="5" name="Rectangle 4"/>
          <p:cNvSpPr/>
          <p:nvPr/>
        </p:nvSpPr>
        <p:spPr>
          <a:xfrm>
            <a:off x="5029200" y="1676400"/>
            <a:ext cx="28575000" cy="1015663"/>
          </a:xfrm>
          <a:prstGeom prst="rect">
            <a:avLst/>
          </a:prstGeom>
          <a:noFill/>
        </p:spPr>
        <p:txBody>
          <a:bodyPr wrap="square" lIns="91440" tIns="45720" rIns="91440" bIns="45720">
            <a:spAutoFit/>
          </a:bodyPr>
          <a:lstStyle/>
          <a:p>
            <a:pPr algn="ctr"/>
            <a:r>
              <a:rPr lang="en-US" sz="6000" b="1" cap="none" spc="0" dirty="0" smtClean="0">
                <a:ln w="10541" cmpd="sng">
                  <a:solidFill>
                    <a:schemeClr val="accent1">
                      <a:shade val="88000"/>
                      <a:satMod val="110000"/>
                    </a:schemeClr>
                  </a:solidFill>
                  <a:prstDash val="solid"/>
                </a:ln>
                <a:solidFill>
                  <a:schemeClr val="bg1"/>
                </a:solidFill>
                <a:effectLst/>
              </a:rPr>
              <a:t>Molecular Recognition </a:t>
            </a:r>
            <a:r>
              <a:rPr lang="en-US" sz="6000" b="1" cap="none" spc="0" dirty="0" smtClean="0">
                <a:ln w="10541" cmpd="sng">
                  <a:solidFill>
                    <a:schemeClr val="accent1">
                      <a:shade val="88000"/>
                      <a:satMod val="110000"/>
                    </a:schemeClr>
                  </a:solidFill>
                  <a:prstDash val="solid"/>
                </a:ln>
                <a:solidFill>
                  <a:schemeClr val="bg1"/>
                </a:solidFill>
                <a:effectLst/>
              </a:rPr>
              <a:t>Using Uncrosslinked </a:t>
            </a:r>
            <a:r>
              <a:rPr lang="en-US" sz="6000" b="1" cap="none" spc="0" dirty="0" smtClean="0">
                <a:ln w="10541" cmpd="sng">
                  <a:solidFill>
                    <a:schemeClr val="accent1">
                      <a:shade val="88000"/>
                      <a:satMod val="110000"/>
                    </a:schemeClr>
                  </a:solidFill>
                  <a:prstDash val="solid"/>
                </a:ln>
                <a:solidFill>
                  <a:schemeClr val="bg1"/>
                </a:solidFill>
                <a:effectLst/>
              </a:rPr>
              <a:t>Polymers of N-isopropylacrylamide</a:t>
            </a:r>
            <a:endParaRPr lang="en-US" sz="6000" b="1" cap="none" spc="0" dirty="0">
              <a:ln w="10541" cmpd="sng">
                <a:solidFill>
                  <a:schemeClr val="accent1">
                    <a:shade val="88000"/>
                    <a:satMod val="110000"/>
                  </a:schemeClr>
                </a:solidFill>
                <a:prstDash val="solid"/>
              </a:ln>
              <a:solidFill>
                <a:schemeClr val="bg1"/>
              </a:solidFill>
              <a:effectLst/>
            </a:endParaRPr>
          </a:p>
        </p:txBody>
      </p:sp>
      <p:pic>
        <p:nvPicPr>
          <p:cNvPr id="6" name="Picture 2" descr="http://www.gradschool.unh.edu/events/Logo_288.gif"/>
          <p:cNvPicPr>
            <a:picLocks noChangeAspect="1" noChangeArrowheads="1"/>
          </p:cNvPicPr>
          <p:nvPr/>
        </p:nvPicPr>
        <p:blipFill>
          <a:blip r:embed="rId3" cstate="print"/>
          <a:srcRect/>
          <a:stretch>
            <a:fillRect/>
          </a:stretch>
        </p:blipFill>
        <p:spPr bwMode="auto">
          <a:xfrm>
            <a:off x="0" y="-1"/>
            <a:ext cx="5715000" cy="5875241"/>
          </a:xfrm>
          <a:prstGeom prst="rect">
            <a:avLst/>
          </a:prstGeom>
          <a:noFill/>
        </p:spPr>
      </p:pic>
      <p:pic>
        <p:nvPicPr>
          <p:cNvPr id="7" name="Picture 2" descr="http://www.gradschool.unh.edu/events/Logo_288.gif"/>
          <p:cNvPicPr>
            <a:picLocks noChangeAspect="1" noChangeArrowheads="1"/>
          </p:cNvPicPr>
          <p:nvPr/>
        </p:nvPicPr>
        <p:blipFill>
          <a:blip r:embed="rId3" cstate="print"/>
          <a:srcRect/>
          <a:stretch>
            <a:fillRect/>
          </a:stretch>
        </p:blipFill>
        <p:spPr bwMode="auto">
          <a:xfrm>
            <a:off x="33142157" y="0"/>
            <a:ext cx="5262643" cy="5410200"/>
          </a:xfrm>
          <a:prstGeom prst="rect">
            <a:avLst/>
          </a:prstGeom>
          <a:noFill/>
        </p:spPr>
      </p:pic>
      <p:sp>
        <p:nvSpPr>
          <p:cNvPr id="8" name="TextBox 7"/>
          <p:cNvSpPr txBox="1"/>
          <p:nvPr/>
        </p:nvSpPr>
        <p:spPr>
          <a:xfrm>
            <a:off x="14935200" y="3124200"/>
            <a:ext cx="8020144" cy="1323439"/>
          </a:xfrm>
          <a:prstGeom prst="rect">
            <a:avLst/>
          </a:prstGeom>
          <a:noFill/>
          <a:ln>
            <a:noFill/>
          </a:ln>
        </p:spPr>
        <p:txBody>
          <a:bodyPr wrap="none" rtlCol="0">
            <a:spAutoFit/>
          </a:bodyPr>
          <a:lstStyle/>
          <a:p>
            <a:r>
              <a:rPr lang="en-US" b="1" dirty="0" smtClean="0">
                <a:solidFill>
                  <a:schemeClr val="bg1"/>
                </a:solidFill>
              </a:rPr>
              <a:t>Alex Papantones</a:t>
            </a:r>
            <a:endParaRPr lang="en-US" b="1" dirty="0">
              <a:solidFill>
                <a:schemeClr val="bg1"/>
              </a:solidFill>
            </a:endParaRPr>
          </a:p>
        </p:txBody>
      </p:sp>
      <p:pic>
        <p:nvPicPr>
          <p:cNvPr id="14" name="Picture 13" descr="Schematic representation of zeta potential"/>
          <p:cNvPicPr/>
          <p:nvPr/>
        </p:nvPicPr>
        <p:blipFill>
          <a:blip r:embed="rId4" cstate="print"/>
          <a:srcRect/>
          <a:stretch>
            <a:fillRect/>
          </a:stretch>
        </p:blipFill>
        <p:spPr bwMode="auto">
          <a:xfrm>
            <a:off x="22479000" y="20193000"/>
            <a:ext cx="4267200" cy="5105400"/>
          </a:xfrm>
          <a:prstGeom prst="rect">
            <a:avLst/>
          </a:prstGeom>
          <a:noFill/>
          <a:ln w="9525">
            <a:noFill/>
            <a:miter lim="800000"/>
            <a:headEnd/>
            <a:tailEnd/>
          </a:ln>
        </p:spPr>
      </p:pic>
      <p:pic>
        <p:nvPicPr>
          <p:cNvPr id="15" name="Picture 2"/>
          <p:cNvPicPr>
            <a:picLocks noChangeAspect="1" noChangeArrowheads="1"/>
          </p:cNvPicPr>
          <p:nvPr/>
        </p:nvPicPr>
        <p:blipFill>
          <a:blip r:embed="rId5" cstate="print"/>
          <a:srcRect/>
          <a:stretch>
            <a:fillRect/>
          </a:stretch>
        </p:blipFill>
        <p:spPr bwMode="auto">
          <a:xfrm>
            <a:off x="13411200" y="15697200"/>
            <a:ext cx="8342693" cy="3352800"/>
          </a:xfrm>
          <a:prstGeom prst="rect">
            <a:avLst/>
          </a:prstGeom>
          <a:noFill/>
          <a:ln w="9525">
            <a:noFill/>
            <a:miter lim="800000"/>
            <a:headEnd/>
            <a:tailEnd/>
          </a:ln>
          <a:effectLst/>
        </p:spPr>
      </p:pic>
      <p:pic>
        <p:nvPicPr>
          <p:cNvPr id="16" name="Picture 2"/>
          <p:cNvPicPr>
            <a:picLocks noChangeAspect="1" noChangeArrowheads="1"/>
          </p:cNvPicPr>
          <p:nvPr/>
        </p:nvPicPr>
        <p:blipFill>
          <a:blip r:embed="rId6" cstate="print"/>
          <a:srcRect/>
          <a:stretch>
            <a:fillRect/>
          </a:stretch>
        </p:blipFill>
        <p:spPr bwMode="auto">
          <a:xfrm>
            <a:off x="21793200" y="15697200"/>
            <a:ext cx="4419600" cy="3314700"/>
          </a:xfrm>
          <a:prstGeom prst="rect">
            <a:avLst/>
          </a:prstGeom>
          <a:noFill/>
          <a:ln w="9525">
            <a:noFill/>
            <a:miter lim="800000"/>
            <a:headEnd/>
            <a:tailEnd/>
          </a:ln>
          <a:effectLst/>
        </p:spPr>
      </p:pic>
      <p:pic>
        <p:nvPicPr>
          <p:cNvPr id="17" name="Picture 2" descr="http://www.mikeblaber.org/oldwine/chm1046/notes/Forces/Intermol/Image34.gif"/>
          <p:cNvPicPr>
            <a:picLocks noChangeAspect="1" noChangeArrowheads="1"/>
          </p:cNvPicPr>
          <p:nvPr/>
        </p:nvPicPr>
        <p:blipFill>
          <a:blip r:embed="rId7" cstate="print">
            <a:lum/>
          </a:blip>
          <a:srcRect/>
          <a:stretch>
            <a:fillRect/>
          </a:stretch>
        </p:blipFill>
        <p:spPr bwMode="auto">
          <a:xfrm>
            <a:off x="0" y="9296400"/>
            <a:ext cx="9088690" cy="6858000"/>
          </a:xfrm>
          <a:prstGeom prst="rect">
            <a:avLst/>
          </a:prstGeom>
          <a:noFill/>
          <a:effectLst>
            <a:outerShdw blurRad="50800" dist="50800" dir="5400000" algn="ctr" rotWithShape="0">
              <a:srgbClr val="000000">
                <a:alpha val="0"/>
              </a:srgbClr>
            </a:outerShdw>
          </a:effectLst>
        </p:spPr>
      </p:pic>
      <p:graphicFrame>
        <p:nvGraphicFramePr>
          <p:cNvPr id="1028" name="Object 4"/>
          <p:cNvGraphicFramePr>
            <a:graphicFrameLocks noChangeAspect="1"/>
          </p:cNvGraphicFramePr>
          <p:nvPr/>
        </p:nvGraphicFramePr>
        <p:xfrm>
          <a:off x="13030200" y="7010400"/>
          <a:ext cx="13152438" cy="6049963"/>
        </p:xfrm>
        <a:graphic>
          <a:graphicData uri="http://schemas.openxmlformats.org/presentationml/2006/ole">
            <p:oleObj spid="_x0000_s1028" name="CS ChemDraw Drawing" r:id="rId8" imgW="2286000" imgH="2286000" progId="ChemDraw.Document.6.0">
              <p:embed/>
            </p:oleObj>
          </a:graphicData>
        </a:graphic>
      </p:graphicFrame>
      <p:graphicFrame>
        <p:nvGraphicFramePr>
          <p:cNvPr id="44" name="Object 1"/>
          <p:cNvGraphicFramePr>
            <a:graphicFrameLocks noChangeAspect="1"/>
          </p:cNvGraphicFramePr>
          <p:nvPr/>
        </p:nvGraphicFramePr>
        <p:xfrm>
          <a:off x="28041600" y="10591800"/>
          <a:ext cx="6096000" cy="1456764"/>
        </p:xfrm>
        <a:graphic>
          <a:graphicData uri="http://schemas.openxmlformats.org/presentationml/2006/ole">
            <p:oleObj spid="_x0000_s1029" name="CS ChemDraw Drawing" r:id="rId9" imgW="5177196" imgH="1236836" progId="ChemDraw.Document.6.0">
              <p:embed/>
            </p:oleObj>
          </a:graphicData>
        </a:graphic>
      </p:graphicFrame>
      <p:sp>
        <p:nvSpPr>
          <p:cNvPr id="45" name="TextBox 44"/>
          <p:cNvSpPr txBox="1"/>
          <p:nvPr/>
        </p:nvSpPr>
        <p:spPr>
          <a:xfrm>
            <a:off x="27508200" y="12039600"/>
            <a:ext cx="2438400" cy="461665"/>
          </a:xfrm>
          <a:prstGeom prst="rect">
            <a:avLst/>
          </a:prstGeom>
          <a:noFill/>
        </p:spPr>
        <p:txBody>
          <a:bodyPr wrap="square" rtlCol="0">
            <a:spAutoFit/>
          </a:bodyPr>
          <a:lstStyle/>
          <a:p>
            <a:r>
              <a:rPr lang="el-GR" sz="2400" b="1" dirty="0" smtClean="0">
                <a:solidFill>
                  <a:schemeClr val="bg1"/>
                </a:solidFill>
              </a:rPr>
              <a:t>λ</a:t>
            </a:r>
            <a:r>
              <a:rPr lang="en-US" sz="2400" b="1" baseline="-25000" dirty="0" smtClean="0">
                <a:solidFill>
                  <a:schemeClr val="bg1"/>
                </a:solidFill>
              </a:rPr>
              <a:t>abs</a:t>
            </a:r>
            <a:r>
              <a:rPr lang="en-US" sz="2400" b="1" dirty="0" smtClean="0">
                <a:solidFill>
                  <a:schemeClr val="bg1"/>
                </a:solidFill>
              </a:rPr>
              <a:t>  = 310.1 nm</a:t>
            </a:r>
            <a:endParaRPr lang="en-US" sz="2400" b="1" dirty="0">
              <a:solidFill>
                <a:schemeClr val="bg1"/>
              </a:solidFill>
            </a:endParaRPr>
          </a:p>
        </p:txBody>
      </p:sp>
      <p:sp>
        <p:nvSpPr>
          <p:cNvPr id="46" name="TextBox 45"/>
          <p:cNvSpPr txBox="1"/>
          <p:nvPr/>
        </p:nvSpPr>
        <p:spPr>
          <a:xfrm>
            <a:off x="29794200" y="12039600"/>
            <a:ext cx="2438400" cy="461665"/>
          </a:xfrm>
          <a:prstGeom prst="rect">
            <a:avLst/>
          </a:prstGeom>
          <a:noFill/>
        </p:spPr>
        <p:txBody>
          <a:bodyPr wrap="square" rtlCol="0">
            <a:spAutoFit/>
          </a:bodyPr>
          <a:lstStyle/>
          <a:p>
            <a:r>
              <a:rPr lang="el-GR" sz="2400" b="1" dirty="0" smtClean="0">
                <a:solidFill>
                  <a:schemeClr val="bg1"/>
                </a:solidFill>
              </a:rPr>
              <a:t>λ</a:t>
            </a:r>
            <a:r>
              <a:rPr lang="en-US" sz="2400" b="1" baseline="-25000" dirty="0" smtClean="0">
                <a:solidFill>
                  <a:schemeClr val="bg1"/>
                </a:solidFill>
              </a:rPr>
              <a:t>abs</a:t>
            </a:r>
            <a:r>
              <a:rPr lang="en-US" sz="2400" b="1" dirty="0" smtClean="0">
                <a:solidFill>
                  <a:schemeClr val="bg1"/>
                </a:solidFill>
              </a:rPr>
              <a:t>  = 314.9 nm</a:t>
            </a:r>
            <a:endParaRPr lang="en-US" sz="2400" b="1" dirty="0">
              <a:solidFill>
                <a:schemeClr val="bg1"/>
              </a:solidFill>
            </a:endParaRPr>
          </a:p>
        </p:txBody>
      </p:sp>
      <p:sp>
        <p:nvSpPr>
          <p:cNvPr id="47" name="Rectangle 46"/>
          <p:cNvSpPr/>
          <p:nvPr/>
        </p:nvSpPr>
        <p:spPr>
          <a:xfrm>
            <a:off x="32232600" y="12039600"/>
            <a:ext cx="2302233" cy="461665"/>
          </a:xfrm>
          <a:prstGeom prst="rect">
            <a:avLst/>
          </a:prstGeom>
        </p:spPr>
        <p:txBody>
          <a:bodyPr wrap="none">
            <a:spAutoFit/>
          </a:bodyPr>
          <a:lstStyle/>
          <a:p>
            <a:r>
              <a:rPr lang="el-GR" sz="2400" b="1" dirty="0" smtClean="0">
                <a:solidFill>
                  <a:schemeClr val="bg1"/>
                </a:solidFill>
              </a:rPr>
              <a:t>λ</a:t>
            </a:r>
            <a:r>
              <a:rPr lang="en-US" sz="2400" b="1" baseline="-25000" dirty="0" smtClean="0">
                <a:solidFill>
                  <a:schemeClr val="bg1"/>
                </a:solidFill>
              </a:rPr>
              <a:t>abs</a:t>
            </a:r>
            <a:r>
              <a:rPr lang="en-US" sz="2400" b="1" dirty="0" smtClean="0">
                <a:solidFill>
                  <a:schemeClr val="bg1"/>
                </a:solidFill>
              </a:rPr>
              <a:t>  = 306.5 nm</a:t>
            </a:r>
            <a:endParaRPr lang="en-US" sz="2400" b="1" dirty="0">
              <a:solidFill>
                <a:schemeClr val="bg1"/>
              </a:solidFill>
            </a:endParaRPr>
          </a:p>
        </p:txBody>
      </p:sp>
      <p:sp>
        <p:nvSpPr>
          <p:cNvPr id="51" name="TextBox 50"/>
          <p:cNvSpPr txBox="1"/>
          <p:nvPr/>
        </p:nvSpPr>
        <p:spPr>
          <a:xfrm>
            <a:off x="0" y="5715000"/>
            <a:ext cx="12725400" cy="2369880"/>
          </a:xfrm>
          <a:prstGeom prst="rect">
            <a:avLst/>
          </a:prstGeom>
          <a:noFill/>
        </p:spPr>
        <p:txBody>
          <a:bodyPr wrap="square" rtlCol="0">
            <a:spAutoFit/>
          </a:bodyPr>
          <a:lstStyle/>
          <a:p>
            <a:pPr algn="ctr"/>
            <a:r>
              <a:rPr lang="en-US" sz="7200" u="sng" dirty="0" smtClean="0">
                <a:solidFill>
                  <a:schemeClr val="bg1"/>
                </a:solidFill>
              </a:rPr>
              <a:t>Background</a:t>
            </a:r>
          </a:p>
          <a:p>
            <a:r>
              <a:rPr lang="en-US" sz="3600" dirty="0">
                <a:solidFill>
                  <a:schemeClr val="bg1"/>
                </a:solidFill>
              </a:rPr>
              <a:t> </a:t>
            </a:r>
            <a:r>
              <a:rPr lang="en-US" sz="3600" dirty="0" smtClean="0">
                <a:solidFill>
                  <a:schemeClr val="bg1"/>
                </a:solidFill>
              </a:rPr>
              <a:t>    </a:t>
            </a:r>
            <a:endParaRPr lang="en-US" sz="4000" dirty="0" smtClean="0"/>
          </a:p>
          <a:p>
            <a:endParaRPr lang="en-US" sz="4000" dirty="0"/>
          </a:p>
        </p:txBody>
      </p:sp>
      <p:sp>
        <p:nvSpPr>
          <p:cNvPr id="54" name="TextBox 53"/>
          <p:cNvSpPr txBox="1"/>
          <p:nvPr/>
        </p:nvSpPr>
        <p:spPr>
          <a:xfrm>
            <a:off x="5257800" y="9220200"/>
            <a:ext cx="3810000" cy="6370975"/>
          </a:xfrm>
          <a:prstGeom prst="rect">
            <a:avLst/>
          </a:prstGeom>
          <a:noFill/>
        </p:spPr>
        <p:txBody>
          <a:bodyPr wrap="square" rtlCol="0">
            <a:spAutoFit/>
          </a:bodyPr>
          <a:lstStyle/>
          <a:p>
            <a:r>
              <a:rPr lang="en-US" sz="2400" dirty="0" smtClean="0">
                <a:solidFill>
                  <a:schemeClr val="bg1"/>
                </a:solidFill>
              </a:rPr>
              <a:t> The molecules involved bind as “host” and “guest” molecules. The two molecules are complementary, and can form a coordination complex between each other that the host molecule cannot form with any other molecule. A good analogy is a keyhole and a key. The guest will easily bond to the host but any other guest molecule will not be able to bind to the host molecule at all. </a:t>
            </a:r>
            <a:endParaRPr lang="en-US" sz="2400" dirty="0"/>
          </a:p>
        </p:txBody>
      </p:sp>
      <p:sp>
        <p:nvSpPr>
          <p:cNvPr id="55" name="TextBox 54"/>
          <p:cNvSpPr txBox="1"/>
          <p:nvPr/>
        </p:nvSpPr>
        <p:spPr>
          <a:xfrm>
            <a:off x="12877800" y="5715000"/>
            <a:ext cx="11963400" cy="2431435"/>
          </a:xfrm>
          <a:prstGeom prst="rect">
            <a:avLst/>
          </a:prstGeom>
          <a:noFill/>
        </p:spPr>
        <p:txBody>
          <a:bodyPr wrap="square" rtlCol="0">
            <a:spAutoFit/>
          </a:bodyPr>
          <a:lstStyle/>
          <a:p>
            <a:pPr algn="ctr"/>
            <a:r>
              <a:rPr lang="en-US" sz="7200" u="sng" dirty="0" smtClean="0">
                <a:solidFill>
                  <a:schemeClr val="bg1"/>
                </a:solidFill>
              </a:rPr>
              <a:t>Molecular Recognition</a:t>
            </a:r>
          </a:p>
          <a:p>
            <a:r>
              <a:rPr lang="en-US" u="sng" dirty="0" smtClean="0">
                <a:solidFill>
                  <a:schemeClr val="bg1"/>
                </a:solidFill>
              </a:rPr>
              <a:t> </a:t>
            </a:r>
            <a:endParaRPr lang="en-US" u="sng" dirty="0">
              <a:solidFill>
                <a:schemeClr val="bg1"/>
              </a:solidFill>
            </a:endParaRPr>
          </a:p>
        </p:txBody>
      </p:sp>
      <p:sp>
        <p:nvSpPr>
          <p:cNvPr id="56" name="Rectangle 55"/>
          <p:cNvSpPr/>
          <p:nvPr/>
        </p:nvSpPr>
        <p:spPr>
          <a:xfrm>
            <a:off x="18745200" y="10439400"/>
            <a:ext cx="7620000" cy="1938992"/>
          </a:xfrm>
          <a:prstGeom prst="rect">
            <a:avLst/>
          </a:prstGeom>
        </p:spPr>
        <p:txBody>
          <a:bodyPr wrap="square">
            <a:spAutoFit/>
          </a:bodyPr>
          <a:lstStyle/>
          <a:p>
            <a:endParaRPr lang="en-US" sz="2000" dirty="0" smtClean="0">
              <a:solidFill>
                <a:schemeClr val="bg1"/>
              </a:solidFill>
            </a:endParaRPr>
          </a:p>
          <a:p>
            <a:r>
              <a:rPr lang="en-US" sz="2000" dirty="0" smtClean="0">
                <a:solidFill>
                  <a:schemeClr val="bg1"/>
                </a:solidFill>
              </a:rPr>
              <a:t>   </a:t>
            </a:r>
            <a:r>
              <a:rPr lang="en-US" sz="2000" b="1" u="sng" dirty="0" smtClean="0">
                <a:solidFill>
                  <a:schemeClr val="bg1"/>
                </a:solidFill>
              </a:rPr>
              <a:t>Polymerization details</a:t>
            </a:r>
            <a:endParaRPr lang="en-US" sz="2000" dirty="0" smtClean="0">
              <a:solidFill>
                <a:schemeClr val="bg1"/>
              </a:solidFill>
            </a:endParaRPr>
          </a:p>
          <a:p>
            <a:r>
              <a:rPr lang="en-US" sz="2000" b="1" dirty="0" smtClean="0">
                <a:solidFill>
                  <a:schemeClr val="bg1"/>
                </a:solidFill>
              </a:rPr>
              <a:t>Polymers purified by dialysis</a:t>
            </a:r>
          </a:p>
          <a:p>
            <a:r>
              <a:rPr lang="en-US" sz="2000" b="1" dirty="0" smtClean="0">
                <a:solidFill>
                  <a:schemeClr val="bg1"/>
                </a:solidFill>
              </a:rPr>
              <a:t>- For this project concentrations of MAA were 0, 10, or 20 mol%</a:t>
            </a:r>
          </a:p>
          <a:p>
            <a:r>
              <a:rPr lang="en-US" sz="2000" b="1" dirty="0" smtClean="0">
                <a:solidFill>
                  <a:schemeClr val="bg1"/>
                </a:solidFill>
              </a:rPr>
              <a:t>- Reaction reaches completion in minutes</a:t>
            </a:r>
          </a:p>
          <a:p>
            <a:r>
              <a:rPr lang="en-US" sz="2000" b="1" dirty="0" smtClean="0">
                <a:solidFill>
                  <a:schemeClr val="bg1"/>
                </a:solidFill>
              </a:rPr>
              <a:t>- Free Radical synthesis, can use water or acetonitrile as solvent</a:t>
            </a:r>
          </a:p>
        </p:txBody>
      </p:sp>
      <p:sp>
        <p:nvSpPr>
          <p:cNvPr id="57" name="TextBox 56"/>
          <p:cNvSpPr txBox="1"/>
          <p:nvPr/>
        </p:nvSpPr>
        <p:spPr>
          <a:xfrm>
            <a:off x="11734800" y="13182600"/>
            <a:ext cx="13944600" cy="1200329"/>
          </a:xfrm>
          <a:prstGeom prst="rect">
            <a:avLst/>
          </a:prstGeom>
          <a:noFill/>
        </p:spPr>
        <p:txBody>
          <a:bodyPr wrap="square" rtlCol="0">
            <a:spAutoFit/>
          </a:bodyPr>
          <a:lstStyle/>
          <a:p>
            <a:pPr algn="ctr"/>
            <a:r>
              <a:rPr lang="en-US" sz="7200" u="sng" dirty="0" smtClean="0">
                <a:solidFill>
                  <a:schemeClr val="bg1"/>
                </a:solidFill>
              </a:rPr>
              <a:t>Properties of polyNIPA</a:t>
            </a:r>
            <a:endParaRPr lang="en-US" sz="7200" u="sng" dirty="0">
              <a:solidFill>
                <a:schemeClr val="bg1"/>
              </a:solidFill>
            </a:endParaRPr>
          </a:p>
        </p:txBody>
      </p:sp>
      <p:sp>
        <p:nvSpPr>
          <p:cNvPr id="58" name="Rectangle 57"/>
          <p:cNvSpPr/>
          <p:nvPr/>
        </p:nvSpPr>
        <p:spPr>
          <a:xfrm>
            <a:off x="13335000" y="14249400"/>
            <a:ext cx="13030200" cy="1569660"/>
          </a:xfrm>
          <a:prstGeom prst="rect">
            <a:avLst/>
          </a:prstGeom>
        </p:spPr>
        <p:txBody>
          <a:bodyPr wrap="square">
            <a:spAutoFit/>
          </a:bodyPr>
          <a:lstStyle/>
          <a:p>
            <a:r>
              <a:rPr lang="en-US" sz="3200" dirty="0" smtClean="0">
                <a:solidFill>
                  <a:schemeClr val="bg1"/>
                </a:solidFill>
              </a:rPr>
              <a:t>PolyNIPA has a Lower Critical Solution Temperature (LCST) of 32°C. It is soluble in water below this temperature and will aggregate out of solution at higher temperatures. This process is </a:t>
            </a:r>
            <a:r>
              <a:rPr lang="en-US" sz="3200" dirty="0" smtClean="0">
                <a:solidFill>
                  <a:schemeClr val="bg1"/>
                </a:solidFill>
              </a:rPr>
              <a:t>reversible</a:t>
            </a:r>
            <a:r>
              <a:rPr lang="en-US" sz="3200" baseline="30000" dirty="0" smtClean="0">
                <a:solidFill>
                  <a:schemeClr val="bg1"/>
                </a:solidFill>
              </a:rPr>
              <a:t>4</a:t>
            </a:r>
            <a:r>
              <a:rPr lang="en-US" sz="3200" dirty="0" smtClean="0">
                <a:solidFill>
                  <a:schemeClr val="bg1"/>
                </a:solidFill>
              </a:rPr>
              <a:t>.</a:t>
            </a:r>
            <a:endParaRPr lang="en-US" sz="3200" dirty="0">
              <a:solidFill>
                <a:schemeClr val="bg1"/>
              </a:solidFill>
            </a:endParaRPr>
          </a:p>
        </p:txBody>
      </p:sp>
      <p:sp>
        <p:nvSpPr>
          <p:cNvPr id="59" name="Rectangle 58"/>
          <p:cNvSpPr/>
          <p:nvPr/>
        </p:nvSpPr>
        <p:spPr>
          <a:xfrm>
            <a:off x="21869400" y="19050000"/>
            <a:ext cx="5105400" cy="1015663"/>
          </a:xfrm>
          <a:prstGeom prst="rect">
            <a:avLst/>
          </a:prstGeom>
        </p:spPr>
        <p:txBody>
          <a:bodyPr wrap="square">
            <a:spAutoFit/>
          </a:bodyPr>
          <a:lstStyle/>
          <a:p>
            <a:r>
              <a:rPr lang="en-US" sz="2000" b="1" dirty="0" smtClean="0">
                <a:solidFill>
                  <a:schemeClr val="bg1"/>
                </a:solidFill>
              </a:rPr>
              <a:t>Vials of 40 mg/mL polyNIPA 20% MAA in pH 7 HBES buffer at 65°C (left) and 20°C (right)</a:t>
            </a:r>
            <a:endParaRPr lang="en-US" sz="2000" b="1" dirty="0">
              <a:solidFill>
                <a:schemeClr val="bg1"/>
              </a:solidFill>
            </a:endParaRPr>
          </a:p>
        </p:txBody>
      </p:sp>
      <p:sp>
        <p:nvSpPr>
          <p:cNvPr id="60" name="Rectangle 59"/>
          <p:cNvSpPr/>
          <p:nvPr/>
        </p:nvSpPr>
        <p:spPr>
          <a:xfrm>
            <a:off x="13411200" y="19278600"/>
            <a:ext cx="8534400" cy="4031873"/>
          </a:xfrm>
          <a:prstGeom prst="rect">
            <a:avLst/>
          </a:prstGeom>
        </p:spPr>
        <p:txBody>
          <a:bodyPr wrap="square">
            <a:spAutoFit/>
          </a:bodyPr>
          <a:lstStyle/>
          <a:p>
            <a:r>
              <a:rPr lang="en-US" sz="3200" dirty="0" smtClean="0">
                <a:solidFill>
                  <a:schemeClr val="bg1"/>
                </a:solidFill>
              </a:rPr>
              <a:t>When the polymerization is carried out at high temperature in the presence of a template molecule, the molecules are surrounded by aggregated polymer imprinting that molecule into the polymer structure. Allowing the polymer to relax to the random coil state releases the template molecules during </a:t>
            </a:r>
            <a:r>
              <a:rPr lang="en-US" sz="3200" dirty="0" smtClean="0">
                <a:solidFill>
                  <a:schemeClr val="bg1"/>
                </a:solidFill>
              </a:rPr>
              <a:t>dialysis</a:t>
            </a:r>
            <a:r>
              <a:rPr lang="en-US" sz="3200" baseline="30000" dirty="0" smtClean="0">
                <a:solidFill>
                  <a:schemeClr val="bg1"/>
                </a:solidFill>
              </a:rPr>
              <a:t>5</a:t>
            </a:r>
            <a:r>
              <a:rPr lang="en-US" sz="3200" dirty="0" smtClean="0">
                <a:solidFill>
                  <a:schemeClr val="bg1"/>
                </a:solidFill>
              </a:rPr>
              <a:t>.</a:t>
            </a:r>
            <a:endParaRPr lang="en-US" sz="3200" dirty="0">
              <a:solidFill>
                <a:schemeClr val="bg1"/>
              </a:solidFill>
            </a:endParaRPr>
          </a:p>
        </p:txBody>
      </p:sp>
      <p:sp>
        <p:nvSpPr>
          <p:cNvPr id="62" name="Rectangle 61"/>
          <p:cNvSpPr/>
          <p:nvPr/>
        </p:nvSpPr>
        <p:spPr>
          <a:xfrm>
            <a:off x="13411200" y="25450800"/>
            <a:ext cx="13411200" cy="3046988"/>
          </a:xfrm>
          <a:prstGeom prst="rect">
            <a:avLst/>
          </a:prstGeom>
        </p:spPr>
        <p:txBody>
          <a:bodyPr wrap="square">
            <a:spAutoFit/>
          </a:bodyPr>
          <a:lstStyle/>
          <a:p>
            <a:r>
              <a:rPr lang="en-US" sz="3200" dirty="0" smtClean="0">
                <a:solidFill>
                  <a:schemeClr val="bg1"/>
                </a:solidFill>
              </a:rPr>
              <a:t>Zeta Potential is the electrical potential between the dispersion medium and the stationary area of fluid attached to a dispersed particle. It can also be described as electrical potential in the interfacial double layer (DL) at the location of the slipping plane versus a point in the bulk fluid away from the interface. A value of 30 mV (+ or -) would be considered to be a highly charged, </a:t>
            </a:r>
            <a:r>
              <a:rPr lang="en-US" sz="3200" dirty="0" smtClean="0">
                <a:solidFill>
                  <a:schemeClr val="bg1"/>
                </a:solidFill>
              </a:rPr>
              <a:t>stable</a:t>
            </a:r>
            <a:r>
              <a:rPr lang="en-US" sz="3200" baseline="30000" dirty="0" smtClean="0">
                <a:solidFill>
                  <a:schemeClr val="bg1"/>
                </a:solidFill>
              </a:rPr>
              <a:t>2</a:t>
            </a:r>
            <a:r>
              <a:rPr lang="en-US" sz="3200" dirty="0" smtClean="0">
                <a:solidFill>
                  <a:schemeClr val="bg1"/>
                </a:solidFill>
              </a:rPr>
              <a:t> </a:t>
            </a:r>
            <a:endParaRPr lang="en-US" sz="3200" dirty="0">
              <a:solidFill>
                <a:schemeClr val="bg1"/>
              </a:solidFill>
            </a:endParaRPr>
          </a:p>
        </p:txBody>
      </p:sp>
      <p:sp>
        <p:nvSpPr>
          <p:cNvPr id="64" name="Right Arrow 63"/>
          <p:cNvSpPr/>
          <p:nvPr/>
        </p:nvSpPr>
        <p:spPr>
          <a:xfrm>
            <a:off x="13411200" y="22936200"/>
            <a:ext cx="9448800" cy="2590800"/>
          </a:xfrm>
          <a:prstGeom prst="rightArrow">
            <a:avLst>
              <a:gd name="adj1" fmla="val 79721"/>
              <a:gd name="adj2" fmla="val 50000"/>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bg1"/>
                </a:solidFill>
              </a:rPr>
              <a:t>-There is a charge on the outer surfaces of polymer interacting with the solution</a:t>
            </a:r>
          </a:p>
          <a:p>
            <a:r>
              <a:rPr lang="en-US" sz="2000" b="1" dirty="0" smtClean="0">
                <a:solidFill>
                  <a:schemeClr val="bg1"/>
                </a:solidFill>
              </a:rPr>
              <a:t>-High zeta potential can tell us precisely at what temp LCST occurs</a:t>
            </a:r>
          </a:p>
          <a:p>
            <a:r>
              <a:rPr lang="en-US" sz="2000" b="1" dirty="0" smtClean="0">
                <a:solidFill>
                  <a:schemeClr val="bg1"/>
                </a:solidFill>
              </a:rPr>
              <a:t>Can often give us clues as to the structure of a polymer aggregate</a:t>
            </a:r>
          </a:p>
          <a:p>
            <a:r>
              <a:rPr lang="en-US" sz="2000" b="1" dirty="0" smtClean="0">
                <a:solidFill>
                  <a:schemeClr val="bg1"/>
                </a:solidFill>
              </a:rPr>
              <a:t>-Measured by Zetasizer Nano instrument using Laser </a:t>
            </a:r>
          </a:p>
          <a:p>
            <a:r>
              <a:rPr lang="en-US" sz="2000" b="1" dirty="0" smtClean="0">
                <a:solidFill>
                  <a:schemeClr val="bg1"/>
                </a:solidFill>
              </a:rPr>
              <a:t>Doppler </a:t>
            </a:r>
            <a:r>
              <a:rPr lang="en-US" sz="2000" b="1" dirty="0" smtClean="0">
                <a:solidFill>
                  <a:schemeClr val="bg1"/>
                </a:solidFill>
              </a:rPr>
              <a:t>Velicometry</a:t>
            </a:r>
            <a:r>
              <a:rPr lang="en-US" sz="2000" b="1" baseline="30000" dirty="0" smtClean="0">
                <a:solidFill>
                  <a:schemeClr val="bg1"/>
                </a:solidFill>
              </a:rPr>
              <a:t>3</a:t>
            </a:r>
            <a:endParaRPr lang="en-US" sz="2000" b="1" dirty="0">
              <a:solidFill>
                <a:schemeClr val="bg1"/>
              </a:solidFill>
            </a:endParaRPr>
          </a:p>
        </p:txBody>
      </p:sp>
      <p:graphicFrame>
        <p:nvGraphicFramePr>
          <p:cNvPr id="53" name="Chart 52"/>
          <p:cNvGraphicFramePr/>
          <p:nvPr/>
        </p:nvGraphicFramePr>
        <p:xfrm>
          <a:off x="15544800" y="28651200"/>
          <a:ext cx="3429000" cy="3352800"/>
        </p:xfrm>
        <a:graphic>
          <a:graphicData uri="http://schemas.openxmlformats.org/drawingml/2006/chart">
            <c:chart xmlns:c="http://schemas.openxmlformats.org/drawingml/2006/chart" xmlns:r="http://schemas.openxmlformats.org/officeDocument/2006/relationships" r:id="rId10"/>
          </a:graphicData>
        </a:graphic>
      </p:graphicFrame>
      <p:sp>
        <p:nvSpPr>
          <p:cNvPr id="61" name="Oval 60"/>
          <p:cNvSpPr/>
          <p:nvPr/>
        </p:nvSpPr>
        <p:spPr>
          <a:xfrm>
            <a:off x="16535400" y="29489400"/>
            <a:ext cx="645059" cy="10797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8" name="Chart 67"/>
          <p:cNvGraphicFramePr/>
          <p:nvPr/>
        </p:nvGraphicFramePr>
        <p:xfrm>
          <a:off x="18897600" y="28651200"/>
          <a:ext cx="4038600" cy="3352800"/>
        </p:xfrm>
        <a:graphic>
          <a:graphicData uri="http://schemas.openxmlformats.org/drawingml/2006/chart">
            <c:chart xmlns:c="http://schemas.openxmlformats.org/drawingml/2006/chart" xmlns:r="http://schemas.openxmlformats.org/officeDocument/2006/relationships" r:id="rId11"/>
          </a:graphicData>
        </a:graphic>
      </p:graphicFrame>
      <p:sp>
        <p:nvSpPr>
          <p:cNvPr id="69" name="Oval 68"/>
          <p:cNvSpPr/>
          <p:nvPr/>
        </p:nvSpPr>
        <p:spPr>
          <a:xfrm>
            <a:off x="21564600" y="30480000"/>
            <a:ext cx="1066800" cy="53714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Oval 69"/>
          <p:cNvSpPr/>
          <p:nvPr/>
        </p:nvSpPr>
        <p:spPr>
          <a:xfrm>
            <a:off x="20878800" y="29489400"/>
            <a:ext cx="685800" cy="1295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19354800" y="28727400"/>
            <a:ext cx="12649200" cy="246221"/>
          </a:xfrm>
          <a:prstGeom prst="rect">
            <a:avLst/>
          </a:prstGeom>
        </p:spPr>
        <p:txBody>
          <a:bodyPr wrap="square">
            <a:spAutoFit/>
          </a:bodyPr>
          <a:lstStyle/>
          <a:p>
            <a:r>
              <a:rPr lang="en-US" sz="1000" b="1" dirty="0" smtClean="0">
                <a:solidFill>
                  <a:schemeClr val="bg1"/>
                </a:solidFill>
              </a:rPr>
              <a:t>Effect of QXE on zeta for polyNIPA 20% MAA 1.00 g/L</a:t>
            </a:r>
            <a:endParaRPr lang="en-US" sz="1000" b="1" dirty="0">
              <a:solidFill>
                <a:schemeClr val="bg1"/>
              </a:solidFill>
            </a:endParaRPr>
          </a:p>
        </p:txBody>
      </p:sp>
      <p:sp>
        <p:nvSpPr>
          <p:cNvPr id="72" name="Rectangle 71"/>
          <p:cNvSpPr/>
          <p:nvPr/>
        </p:nvSpPr>
        <p:spPr>
          <a:xfrm>
            <a:off x="20955000" y="29184600"/>
            <a:ext cx="587020" cy="276999"/>
          </a:xfrm>
          <a:prstGeom prst="rect">
            <a:avLst/>
          </a:prstGeom>
        </p:spPr>
        <p:txBody>
          <a:bodyPr wrap="none">
            <a:spAutoFit/>
          </a:bodyPr>
          <a:lstStyle/>
          <a:p>
            <a:r>
              <a:rPr lang="en-US" sz="1200" b="1" dirty="0" smtClean="0">
                <a:solidFill>
                  <a:schemeClr val="bg1"/>
                </a:solidFill>
              </a:rPr>
              <a:t>LCST</a:t>
            </a:r>
            <a:endParaRPr lang="en-US" sz="1200" b="1" dirty="0">
              <a:solidFill>
                <a:schemeClr val="bg1"/>
              </a:solidFill>
            </a:endParaRPr>
          </a:p>
        </p:txBody>
      </p:sp>
      <p:sp>
        <p:nvSpPr>
          <p:cNvPr id="73" name="Rectangle 72"/>
          <p:cNvSpPr/>
          <p:nvPr/>
        </p:nvSpPr>
        <p:spPr>
          <a:xfrm>
            <a:off x="19888200" y="31013400"/>
            <a:ext cx="19202400" cy="246221"/>
          </a:xfrm>
          <a:prstGeom prst="rect">
            <a:avLst/>
          </a:prstGeom>
        </p:spPr>
        <p:txBody>
          <a:bodyPr>
            <a:spAutoFit/>
          </a:bodyPr>
          <a:lstStyle/>
          <a:p>
            <a:r>
              <a:rPr lang="en-US" sz="1000" b="1" dirty="0" smtClean="0">
                <a:solidFill>
                  <a:schemeClr val="bg1"/>
                </a:solidFill>
              </a:rPr>
              <a:t>10 mV more stable than unimprinted polymer</a:t>
            </a:r>
            <a:endParaRPr lang="en-US" sz="1000" b="1" dirty="0">
              <a:solidFill>
                <a:schemeClr val="bg1"/>
              </a:solidFill>
            </a:endParaRPr>
          </a:p>
        </p:txBody>
      </p:sp>
      <p:sp>
        <p:nvSpPr>
          <p:cNvPr id="74" name="Rectangle 73"/>
          <p:cNvSpPr/>
          <p:nvPr/>
        </p:nvSpPr>
        <p:spPr>
          <a:xfrm rot="10800000" flipV="1">
            <a:off x="17221200" y="29489400"/>
            <a:ext cx="1371600" cy="461665"/>
          </a:xfrm>
          <a:prstGeom prst="rect">
            <a:avLst/>
          </a:prstGeom>
        </p:spPr>
        <p:txBody>
          <a:bodyPr wrap="square">
            <a:spAutoFit/>
          </a:bodyPr>
          <a:lstStyle/>
          <a:p>
            <a:r>
              <a:rPr lang="en-US" sz="1200" b="1" dirty="0" smtClean="0">
                <a:solidFill>
                  <a:schemeClr val="bg1"/>
                </a:solidFill>
              </a:rPr>
              <a:t>Increase in stability @ LCST</a:t>
            </a:r>
            <a:endParaRPr lang="en-US" sz="1200" b="1" dirty="0">
              <a:solidFill>
                <a:schemeClr val="bg1"/>
              </a:solidFill>
            </a:endParaRPr>
          </a:p>
        </p:txBody>
      </p:sp>
      <p:sp>
        <p:nvSpPr>
          <p:cNvPr id="75" name="Left Arrow 74"/>
          <p:cNvSpPr/>
          <p:nvPr/>
        </p:nvSpPr>
        <p:spPr>
          <a:xfrm>
            <a:off x="10744200" y="28346400"/>
            <a:ext cx="4648200" cy="2819400"/>
          </a:xfrm>
          <a:prstGeom prst="leftArrow">
            <a:avLst>
              <a:gd name="adj1" fmla="val 61745"/>
              <a:gd name="adj2" fmla="val 50000"/>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Box 75"/>
          <p:cNvSpPr txBox="1"/>
          <p:nvPr/>
        </p:nvSpPr>
        <p:spPr>
          <a:xfrm>
            <a:off x="11887200" y="28879800"/>
            <a:ext cx="3429000" cy="1569660"/>
          </a:xfrm>
          <a:prstGeom prst="rect">
            <a:avLst/>
          </a:prstGeom>
          <a:noFill/>
        </p:spPr>
        <p:txBody>
          <a:bodyPr wrap="square" rtlCol="0">
            <a:spAutoFit/>
          </a:bodyPr>
          <a:lstStyle/>
          <a:p>
            <a:r>
              <a:rPr lang="en-US" sz="2400" b="1" dirty="0" smtClean="0">
                <a:solidFill>
                  <a:schemeClr val="bg1"/>
                </a:solidFill>
              </a:rPr>
              <a:t>Diagram of  a 1,5-naphthyridine molecule being bound by polyNIPA/MAA</a:t>
            </a:r>
            <a:endParaRPr lang="en-US" sz="2400" b="1" dirty="0">
              <a:solidFill>
                <a:schemeClr val="bg1"/>
              </a:solidFill>
            </a:endParaRPr>
          </a:p>
        </p:txBody>
      </p:sp>
      <p:sp>
        <p:nvSpPr>
          <p:cNvPr id="77" name="TextBox 76"/>
          <p:cNvSpPr txBox="1"/>
          <p:nvPr/>
        </p:nvSpPr>
        <p:spPr>
          <a:xfrm>
            <a:off x="28346400" y="5334000"/>
            <a:ext cx="9372600" cy="1200329"/>
          </a:xfrm>
          <a:prstGeom prst="rect">
            <a:avLst/>
          </a:prstGeom>
          <a:noFill/>
        </p:spPr>
        <p:txBody>
          <a:bodyPr wrap="square" rtlCol="0">
            <a:spAutoFit/>
          </a:bodyPr>
          <a:lstStyle/>
          <a:p>
            <a:pPr algn="ctr"/>
            <a:r>
              <a:rPr lang="en-US" sz="7200" u="sng" dirty="0" smtClean="0">
                <a:solidFill>
                  <a:schemeClr val="bg1"/>
                </a:solidFill>
              </a:rPr>
              <a:t>Results</a:t>
            </a:r>
            <a:endParaRPr lang="en-US" sz="7200" u="sng" dirty="0">
              <a:solidFill>
                <a:schemeClr val="bg1"/>
              </a:solidFill>
            </a:endParaRPr>
          </a:p>
        </p:txBody>
      </p:sp>
      <p:sp>
        <p:nvSpPr>
          <p:cNvPr id="67" name="Rectangle 66"/>
          <p:cNvSpPr/>
          <p:nvPr/>
        </p:nvSpPr>
        <p:spPr>
          <a:xfrm>
            <a:off x="0" y="6705600"/>
            <a:ext cx="12115800" cy="14865608"/>
          </a:xfrm>
          <a:prstGeom prst="rect">
            <a:avLst/>
          </a:prstGeom>
        </p:spPr>
        <p:txBody>
          <a:bodyPr wrap="square">
            <a:spAutoFit/>
          </a:bodyPr>
          <a:lstStyle/>
          <a:p>
            <a:r>
              <a:rPr lang="en-US" sz="3200" dirty="0" smtClean="0">
                <a:solidFill>
                  <a:schemeClr val="bg1"/>
                </a:solidFill>
              </a:rPr>
              <a:t>The term “molecular recognition” describes specific interactions between two or more molecules that involve non-covalent bonding including hydrogen bonds, metal coordination, hydrophobic interactions, Van Der Walls interactions, π-π interactions, and electrostatic effects</a:t>
            </a:r>
            <a:r>
              <a:rPr lang="en-US" sz="3200" baseline="30000" dirty="0" smtClean="0">
                <a:solidFill>
                  <a:schemeClr val="bg1"/>
                </a:solidFill>
              </a:rPr>
              <a:t>1</a:t>
            </a:r>
            <a:r>
              <a:rPr lang="en-US" sz="3200" dirty="0" smtClean="0">
                <a:solidFill>
                  <a:schemeClr val="bg1"/>
                </a:solidFill>
              </a:rPr>
              <a:t>. </a:t>
            </a: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endParaRPr lang="en-US" sz="3200" b="1" dirty="0" smtClean="0">
              <a:solidFill>
                <a:schemeClr val="bg1"/>
              </a:solidFill>
            </a:endParaRPr>
          </a:p>
          <a:p>
            <a:endParaRPr lang="en-US" sz="3200" dirty="0" smtClean="0">
              <a:solidFill>
                <a:schemeClr val="bg1"/>
              </a:solidFill>
            </a:endParaRPr>
          </a:p>
          <a:p>
            <a:endParaRPr lang="en-US" sz="3200" dirty="0" smtClean="0">
              <a:solidFill>
                <a:schemeClr val="bg1"/>
              </a:solidFill>
            </a:endParaRPr>
          </a:p>
          <a:p>
            <a:r>
              <a:rPr lang="en-US" sz="3200" dirty="0" smtClean="0">
                <a:solidFill>
                  <a:schemeClr val="bg1"/>
                </a:solidFill>
              </a:rPr>
              <a:t>      </a:t>
            </a:r>
          </a:p>
          <a:p>
            <a:endParaRPr lang="en-US" sz="3200" dirty="0" smtClean="0">
              <a:solidFill>
                <a:schemeClr val="bg1"/>
              </a:solidFill>
            </a:endParaRPr>
          </a:p>
          <a:p>
            <a:r>
              <a:rPr lang="en-US" sz="3200" dirty="0" smtClean="0">
                <a:solidFill>
                  <a:schemeClr val="bg1"/>
                </a:solidFill>
              </a:rPr>
              <a:t> Molecular recognition is extremely common among </a:t>
            </a:r>
            <a:r>
              <a:rPr lang="en-US" sz="3200" dirty="0" smtClean="0">
                <a:solidFill>
                  <a:schemeClr val="bg1"/>
                </a:solidFill>
              </a:rPr>
              <a:t>biomolecules</a:t>
            </a:r>
            <a:r>
              <a:rPr lang="en-US" sz="3200" baseline="30000" dirty="0" smtClean="0">
                <a:solidFill>
                  <a:schemeClr val="bg1"/>
                </a:solidFill>
              </a:rPr>
              <a:t>1</a:t>
            </a:r>
            <a:r>
              <a:rPr lang="en-US" sz="3200" dirty="0" smtClean="0">
                <a:solidFill>
                  <a:schemeClr val="bg1"/>
                </a:solidFill>
              </a:rPr>
              <a:t>. Biological </a:t>
            </a:r>
            <a:r>
              <a:rPr lang="en-US" sz="3200" dirty="0" smtClean="0">
                <a:solidFill>
                  <a:schemeClr val="bg1"/>
                </a:solidFill>
              </a:rPr>
              <a:t>receptors are highly selective to their complimentary substrates and are often stereoselective </a:t>
            </a:r>
            <a:r>
              <a:rPr lang="en-US" sz="3200" dirty="0" smtClean="0">
                <a:solidFill>
                  <a:schemeClr val="bg1"/>
                </a:solidFill>
              </a:rPr>
              <a:t>, but are </a:t>
            </a:r>
            <a:r>
              <a:rPr lang="en-US" sz="3200" dirty="0" smtClean="0">
                <a:solidFill>
                  <a:schemeClr val="bg1"/>
                </a:solidFill>
              </a:rPr>
              <a:t>very complex molecules that are difficult to </a:t>
            </a:r>
            <a:r>
              <a:rPr lang="en-US" sz="3200" dirty="0" smtClean="0">
                <a:solidFill>
                  <a:schemeClr val="bg1"/>
                </a:solidFill>
              </a:rPr>
              <a:t>synthesize.  In addition </a:t>
            </a:r>
            <a:r>
              <a:rPr lang="en-US" sz="3200" dirty="0" smtClean="0">
                <a:solidFill>
                  <a:schemeClr val="bg1"/>
                </a:solidFill>
              </a:rPr>
              <a:t>each receptor is only useful for binding to unique substrates. </a:t>
            </a:r>
          </a:p>
          <a:p>
            <a:r>
              <a:rPr lang="en-US" sz="3200" dirty="0" smtClean="0">
                <a:solidFill>
                  <a:schemeClr val="bg1"/>
                </a:solidFill>
              </a:rPr>
              <a:t>A </a:t>
            </a:r>
            <a:r>
              <a:rPr lang="en-US" sz="3200" dirty="0" smtClean="0">
                <a:solidFill>
                  <a:schemeClr val="bg1"/>
                </a:solidFill>
              </a:rPr>
              <a:t>solution to this problem  pursued in this project is a form of molecular imprinting </a:t>
            </a:r>
            <a:r>
              <a:rPr lang="en-US" sz="3200" dirty="0" smtClean="0">
                <a:solidFill>
                  <a:schemeClr val="bg1"/>
                </a:solidFill>
              </a:rPr>
              <a:t>using Uncrosslinked </a:t>
            </a:r>
            <a:r>
              <a:rPr lang="en-US" sz="3200" dirty="0" smtClean="0">
                <a:solidFill>
                  <a:schemeClr val="bg1"/>
                </a:solidFill>
              </a:rPr>
              <a:t>polymers of N-isopropylacrylamide and methacrylic acid to selectively bind analytes. </a:t>
            </a:r>
          </a:p>
        </p:txBody>
      </p:sp>
      <p:sp>
        <p:nvSpPr>
          <p:cNvPr id="80" name="Rectangle 79"/>
          <p:cNvSpPr/>
          <p:nvPr/>
        </p:nvSpPr>
        <p:spPr>
          <a:xfrm>
            <a:off x="27127200" y="25908000"/>
            <a:ext cx="11277600" cy="1631216"/>
          </a:xfrm>
          <a:prstGeom prst="rect">
            <a:avLst/>
          </a:prstGeom>
        </p:spPr>
        <p:txBody>
          <a:bodyPr wrap="square">
            <a:spAutoFit/>
          </a:bodyPr>
          <a:lstStyle/>
          <a:p>
            <a:endParaRPr lang="en-US" sz="2000" dirty="0" smtClean="0">
              <a:solidFill>
                <a:schemeClr val="bg1"/>
              </a:solidFill>
            </a:endParaRPr>
          </a:p>
          <a:p>
            <a:pPr>
              <a:buFontTx/>
              <a:buChar char="-"/>
            </a:pPr>
            <a:endParaRPr lang="en-US" dirty="0"/>
          </a:p>
        </p:txBody>
      </p:sp>
      <p:sp>
        <p:nvSpPr>
          <p:cNvPr id="81" name="TextBox 80"/>
          <p:cNvSpPr txBox="1"/>
          <p:nvPr/>
        </p:nvSpPr>
        <p:spPr>
          <a:xfrm>
            <a:off x="27279600" y="25146000"/>
            <a:ext cx="10820400" cy="830997"/>
          </a:xfrm>
          <a:prstGeom prst="rect">
            <a:avLst/>
          </a:prstGeom>
          <a:noFill/>
        </p:spPr>
        <p:txBody>
          <a:bodyPr wrap="square" rtlCol="0">
            <a:spAutoFit/>
          </a:bodyPr>
          <a:lstStyle/>
          <a:p>
            <a:r>
              <a:rPr lang="en-US" sz="4800" u="sng" dirty="0" smtClean="0">
                <a:solidFill>
                  <a:schemeClr val="bg1"/>
                </a:solidFill>
              </a:rPr>
              <a:t>Conclusions and Future Experiments</a:t>
            </a:r>
            <a:endParaRPr lang="en-US" sz="4800" u="sng" dirty="0">
              <a:solidFill>
                <a:schemeClr val="bg1"/>
              </a:solidFill>
            </a:endParaRPr>
          </a:p>
        </p:txBody>
      </p:sp>
      <p:cxnSp>
        <p:nvCxnSpPr>
          <p:cNvPr id="89" name="Straight Connector 88"/>
          <p:cNvCxnSpPr/>
          <p:nvPr/>
        </p:nvCxnSpPr>
        <p:spPr>
          <a:xfrm>
            <a:off x="0" y="32004000"/>
            <a:ext cx="38404800" cy="7620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0" y="32080201"/>
            <a:ext cx="38404800" cy="2862322"/>
          </a:xfrm>
          <a:prstGeom prst="rect">
            <a:avLst/>
          </a:prstGeom>
          <a:noFill/>
        </p:spPr>
        <p:txBody>
          <a:bodyPr wrap="square" rtlCol="0">
            <a:spAutoFit/>
          </a:bodyPr>
          <a:lstStyle/>
          <a:p>
            <a:pPr lvl="0"/>
            <a:r>
              <a:rPr lang="en-US" sz="1800" b="1" dirty="0" smtClean="0">
                <a:solidFill>
                  <a:schemeClr val="bg1"/>
                </a:solidFill>
              </a:rPr>
              <a:t>References: (1) </a:t>
            </a:r>
            <a:r>
              <a:rPr lang="en-US" sz="1800" b="1" dirty="0" smtClean="0">
                <a:solidFill>
                  <a:schemeClr val="bg1"/>
                </a:solidFill>
                <a:latin typeface="Arial" pitchFamily="34" charset="0"/>
                <a:cs typeface="Arial" pitchFamily="34" charset="0"/>
              </a:rPr>
              <a:t>Nelson, D.; Cox, M. </a:t>
            </a:r>
            <a:r>
              <a:rPr lang="en-US" sz="1800" b="1" i="1" dirty="0" smtClean="0">
                <a:solidFill>
                  <a:schemeClr val="bg1"/>
                </a:solidFill>
                <a:latin typeface="Arial" pitchFamily="34" charset="0"/>
                <a:cs typeface="Arial" pitchFamily="34" charset="0"/>
              </a:rPr>
              <a:t>Principles of Biochemistry</a:t>
            </a:r>
            <a:r>
              <a:rPr lang="en-US" sz="1800" b="1" dirty="0" smtClean="0">
                <a:solidFill>
                  <a:schemeClr val="bg1"/>
                </a:solidFill>
                <a:latin typeface="Arial" pitchFamily="34" charset="0"/>
                <a:cs typeface="Arial" pitchFamily="34" charset="0"/>
              </a:rPr>
              <a:t> 5</a:t>
            </a:r>
            <a:r>
              <a:rPr lang="en-US" sz="1800" b="1" baseline="30000" dirty="0" smtClean="0">
                <a:solidFill>
                  <a:schemeClr val="bg1"/>
                </a:solidFill>
                <a:latin typeface="Arial" pitchFamily="34" charset="0"/>
                <a:cs typeface="Arial" pitchFamily="34" charset="0"/>
              </a:rPr>
              <a:t>th</a:t>
            </a:r>
            <a:r>
              <a:rPr lang="en-US" sz="1800" b="1" dirty="0" smtClean="0">
                <a:solidFill>
                  <a:schemeClr val="bg1"/>
                </a:solidFill>
                <a:latin typeface="Arial" pitchFamily="34" charset="0"/>
                <a:cs typeface="Arial" pitchFamily="34" charset="0"/>
              </a:rPr>
              <a:t> ed. New York. 2008. p. 88.                (2)  http://www.malvern.com/LabEng/technology/zeta_potential/zeta_potential_LDE.htm.</a:t>
            </a:r>
          </a:p>
          <a:p>
            <a:pPr lvl="0"/>
            <a:r>
              <a:rPr lang="en-US" sz="1800" b="1" dirty="0" smtClean="0">
                <a:solidFill>
                  <a:schemeClr val="bg1"/>
                </a:solidFill>
                <a:latin typeface="Arial" pitchFamily="34" charset="0"/>
                <a:cs typeface="Arial" pitchFamily="34" charset="0"/>
              </a:rPr>
              <a:t>                     (3) Malvern Instruments. Zetasizer Nano User Manual. Worcestershire, England. 2004.   </a:t>
            </a:r>
            <a:r>
              <a:rPr lang="en-US" sz="1800" b="1" dirty="0" smtClean="0">
                <a:solidFill>
                  <a:schemeClr val="bg1"/>
                </a:solidFill>
                <a:latin typeface="Arial" pitchFamily="34" charset="0"/>
                <a:cs typeface="Arial" pitchFamily="34" charset="0"/>
              </a:rPr>
              <a:t>(</a:t>
            </a:r>
            <a:r>
              <a:rPr lang="en-US" sz="1800" b="1" dirty="0" smtClean="0">
                <a:solidFill>
                  <a:schemeClr val="bg1"/>
                </a:solidFill>
                <a:latin typeface="Arial" pitchFamily="34" charset="0"/>
                <a:cs typeface="Arial" pitchFamily="34" charset="0"/>
              </a:rPr>
              <a:t>4</a:t>
            </a:r>
            <a:r>
              <a:rPr lang="en-US" sz="1800" b="1" dirty="0" smtClean="0">
                <a:solidFill>
                  <a:schemeClr val="bg1"/>
                </a:solidFill>
                <a:latin typeface="Arial" pitchFamily="34" charset="0"/>
                <a:cs typeface="Arial" pitchFamily="34" charset="0"/>
              </a:rPr>
              <a:t>) </a:t>
            </a:r>
            <a:r>
              <a:rPr lang="en-US" sz="1800" b="1" dirty="0" smtClean="0">
                <a:solidFill>
                  <a:schemeClr val="bg1"/>
                </a:solidFill>
                <a:latin typeface="Arial" pitchFamily="34" charset="0"/>
                <a:ea typeface="Calibri" pitchFamily="34" charset="0"/>
                <a:cs typeface="Arial" pitchFamily="34" charset="0"/>
              </a:rPr>
              <a:t>Piletsky, S., Turner, A., Molecular Imprinting of Polymers, </a:t>
            </a:r>
            <a:r>
              <a:rPr lang="en-US" sz="1800" b="1" i="1" dirty="0" smtClean="0">
                <a:solidFill>
                  <a:schemeClr val="bg1"/>
                </a:solidFill>
                <a:latin typeface="Arial" pitchFamily="34" charset="0"/>
                <a:ea typeface="Calibri" pitchFamily="34" charset="0"/>
                <a:cs typeface="Arial" pitchFamily="34" charset="0"/>
              </a:rPr>
              <a:t>Landes Bioscience </a:t>
            </a:r>
            <a:r>
              <a:rPr lang="en-US" sz="1800" b="1" dirty="0" smtClean="0">
                <a:solidFill>
                  <a:schemeClr val="bg1"/>
                </a:solidFill>
                <a:latin typeface="Arial" pitchFamily="34" charset="0"/>
                <a:ea typeface="Calibri" pitchFamily="34" charset="0"/>
                <a:cs typeface="Arial" pitchFamily="34" charset="0"/>
              </a:rPr>
              <a:t>2006</a:t>
            </a:r>
          </a:p>
          <a:p>
            <a:endParaRPr lang="en-US" sz="2000" b="1" dirty="0" smtClean="0">
              <a:solidFill>
                <a:schemeClr val="bg1"/>
              </a:solidFill>
              <a:latin typeface="Arial" pitchFamily="34" charset="0"/>
              <a:cs typeface="Arial" pitchFamily="34" charset="0"/>
            </a:endParaRPr>
          </a:p>
          <a:p>
            <a:pPr lvl="0"/>
            <a:r>
              <a:rPr lang="en-US" sz="2000" b="1" dirty="0" smtClean="0">
                <a:solidFill>
                  <a:schemeClr val="bg1"/>
                </a:solidFill>
                <a:latin typeface="Arial" pitchFamily="34" charset="0"/>
                <a:cs typeface="Arial" pitchFamily="34" charset="0"/>
              </a:rPr>
              <a:t>  </a:t>
            </a:r>
          </a:p>
          <a:p>
            <a:r>
              <a:rPr lang="en-US" sz="2000" dirty="0" smtClean="0">
                <a:solidFill>
                  <a:schemeClr val="bg1"/>
                </a:solidFill>
                <a:latin typeface="Arial" pitchFamily="34" charset="0"/>
                <a:cs typeface="Arial" pitchFamily="34" charset="0"/>
              </a:rPr>
              <a:t>     </a:t>
            </a:r>
          </a:p>
          <a:p>
            <a:pPr lvl="0"/>
            <a:endParaRPr lang="en-US" sz="2000" dirty="0" smtClean="0">
              <a:solidFill>
                <a:schemeClr val="bg1"/>
              </a:solidFill>
              <a:latin typeface="Arial" pitchFamily="34" charset="0"/>
              <a:cs typeface="Arial" pitchFamily="34" charset="0"/>
            </a:endParaRPr>
          </a:p>
          <a:p>
            <a:pPr lvl="0"/>
            <a:endParaRPr lang="en-US" sz="2000" dirty="0" smtClean="0">
              <a:solidFill>
                <a:schemeClr val="bg1"/>
              </a:solidFill>
              <a:latin typeface="Arial" pitchFamily="34" charset="0"/>
              <a:cs typeface="Arial" pitchFamily="34" charset="0"/>
            </a:endParaRPr>
          </a:p>
          <a:p>
            <a:pPr lvl="0"/>
            <a:r>
              <a:rPr lang="en-US" sz="2000" dirty="0" smtClean="0">
                <a:solidFill>
                  <a:schemeClr val="bg1"/>
                </a:solidFill>
                <a:latin typeface="Arial" pitchFamily="34" charset="0"/>
                <a:cs typeface="Arial" pitchFamily="34" charset="0"/>
              </a:rPr>
              <a:t> </a:t>
            </a:r>
          </a:p>
          <a:p>
            <a:endParaRPr lang="en-US" sz="2000" dirty="0">
              <a:solidFill>
                <a:schemeClr val="bg1"/>
              </a:solidFill>
            </a:endParaRPr>
          </a:p>
        </p:txBody>
      </p:sp>
      <p:graphicFrame>
        <p:nvGraphicFramePr>
          <p:cNvPr id="1032" name="Object 8"/>
          <p:cNvGraphicFramePr>
            <a:graphicFrameLocks noChangeAspect="1"/>
          </p:cNvGraphicFramePr>
          <p:nvPr/>
        </p:nvGraphicFramePr>
        <p:xfrm>
          <a:off x="13335000" y="7010400"/>
          <a:ext cx="13201650" cy="6057900"/>
        </p:xfrm>
        <a:graphic>
          <a:graphicData uri="http://schemas.openxmlformats.org/presentationml/2006/ole">
            <p:oleObj spid="_x0000_s1032" name="CS ChemDraw Drawing" r:id="rId12" imgW="6159600" imgH="2677320" progId="ChemDraw.Document.6.0">
              <p:embed/>
            </p:oleObj>
          </a:graphicData>
        </a:graphic>
      </p:graphicFrame>
      <p:graphicFrame>
        <p:nvGraphicFramePr>
          <p:cNvPr id="1033" name="Object 9"/>
          <p:cNvGraphicFramePr>
            <a:graphicFrameLocks noChangeAspect="1"/>
          </p:cNvGraphicFramePr>
          <p:nvPr/>
        </p:nvGraphicFramePr>
        <p:xfrm>
          <a:off x="2292350" y="21413788"/>
          <a:ext cx="5649913" cy="6605587"/>
        </p:xfrm>
        <a:graphic>
          <a:graphicData uri="http://schemas.openxmlformats.org/presentationml/2006/ole">
            <p:oleObj spid="_x0000_s1033" name="CS ChemDraw Drawing" r:id="rId13" imgW="5424120" imgH="6144840" progId="ChemDraw.Document.6.0">
              <p:embed/>
            </p:oleObj>
          </a:graphicData>
        </a:graphic>
      </p:graphicFrame>
      <p:graphicFrame>
        <p:nvGraphicFramePr>
          <p:cNvPr id="88" name="Object 3"/>
          <p:cNvGraphicFramePr>
            <a:graphicFrameLocks noChangeAspect="1"/>
          </p:cNvGraphicFramePr>
          <p:nvPr/>
        </p:nvGraphicFramePr>
        <p:xfrm>
          <a:off x="457200" y="28727400"/>
          <a:ext cx="2813050" cy="2117082"/>
        </p:xfrm>
        <a:graphic>
          <a:graphicData uri="http://schemas.openxmlformats.org/presentationml/2006/ole">
            <p:oleObj spid="_x0000_s1034" name="CS ChemDraw Drawing" r:id="rId14" imgW="2094480" imgH="1612800" progId="ChemDraw.Document.6.0">
              <p:embed/>
            </p:oleObj>
          </a:graphicData>
        </a:graphic>
      </p:graphicFrame>
      <p:cxnSp>
        <p:nvCxnSpPr>
          <p:cNvPr id="91" name="Straight Connector 90"/>
          <p:cNvCxnSpPr/>
          <p:nvPr/>
        </p:nvCxnSpPr>
        <p:spPr>
          <a:xfrm rot="5400000" flipH="1" flipV="1">
            <a:off x="5257800" y="25984200"/>
            <a:ext cx="838200" cy="48006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16200000" flipH="1">
            <a:off x="5105400" y="29032200"/>
            <a:ext cx="1066800" cy="4572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93" name="Oval 92"/>
          <p:cNvSpPr/>
          <p:nvPr/>
        </p:nvSpPr>
        <p:spPr>
          <a:xfrm>
            <a:off x="6172200" y="27965400"/>
            <a:ext cx="4343400" cy="39624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4" name="Object 4"/>
          <p:cNvGraphicFramePr>
            <a:graphicFrameLocks noChangeAspect="1"/>
          </p:cNvGraphicFramePr>
          <p:nvPr/>
        </p:nvGraphicFramePr>
        <p:xfrm>
          <a:off x="6629400" y="28498800"/>
          <a:ext cx="3487726" cy="2895600"/>
        </p:xfrm>
        <a:graphic>
          <a:graphicData uri="http://schemas.openxmlformats.org/presentationml/2006/ole">
            <p:oleObj spid="_x0000_s1035" name="CS ChemDraw Drawing" r:id="rId15" imgW="5619240" imgH="4664880" progId="ChemDraw.Document.6.0">
              <p:embed/>
            </p:oleObj>
          </a:graphicData>
        </a:graphic>
      </p:graphicFrame>
      <p:graphicFrame>
        <p:nvGraphicFramePr>
          <p:cNvPr id="100" name="Chart 99"/>
          <p:cNvGraphicFramePr/>
          <p:nvPr/>
        </p:nvGraphicFramePr>
        <p:xfrm>
          <a:off x="22936200" y="28651200"/>
          <a:ext cx="3962400" cy="3352800"/>
        </p:xfrm>
        <a:graphic>
          <a:graphicData uri="http://schemas.openxmlformats.org/drawingml/2006/chart">
            <c:chart xmlns:c="http://schemas.openxmlformats.org/drawingml/2006/chart" xmlns:r="http://schemas.openxmlformats.org/officeDocument/2006/relationships" r:id="rId16"/>
          </a:graphicData>
        </a:graphic>
      </p:graphicFrame>
      <p:sp>
        <p:nvSpPr>
          <p:cNvPr id="101" name="Oval 100"/>
          <p:cNvSpPr/>
          <p:nvPr/>
        </p:nvSpPr>
        <p:spPr>
          <a:xfrm>
            <a:off x="24993600" y="29260800"/>
            <a:ext cx="387626" cy="95079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TextBox 101"/>
          <p:cNvSpPr txBox="1"/>
          <p:nvPr/>
        </p:nvSpPr>
        <p:spPr>
          <a:xfrm>
            <a:off x="25450800" y="29260800"/>
            <a:ext cx="1722783" cy="461665"/>
          </a:xfrm>
          <a:prstGeom prst="rect">
            <a:avLst/>
          </a:prstGeom>
          <a:noFill/>
        </p:spPr>
        <p:txBody>
          <a:bodyPr wrap="square" rtlCol="0">
            <a:spAutoFit/>
          </a:bodyPr>
          <a:lstStyle/>
          <a:p>
            <a:r>
              <a:rPr lang="en-US" sz="1200" b="1" dirty="0" smtClean="0">
                <a:solidFill>
                  <a:schemeClr val="bg1"/>
                </a:solidFill>
              </a:rPr>
              <a:t>LCST much less apparent</a:t>
            </a:r>
            <a:endParaRPr lang="en-US" sz="1200" b="1" dirty="0">
              <a:solidFill>
                <a:schemeClr val="bg1"/>
              </a:solidFill>
            </a:endParaRPr>
          </a:p>
        </p:txBody>
      </p:sp>
      <p:sp>
        <p:nvSpPr>
          <p:cNvPr id="103" name="Bent-Up Arrow 102"/>
          <p:cNvSpPr/>
          <p:nvPr/>
        </p:nvSpPr>
        <p:spPr>
          <a:xfrm>
            <a:off x="25755600" y="30403800"/>
            <a:ext cx="818322" cy="700585"/>
          </a:xfrm>
          <a:prstGeom prst="bentUp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04" name="TextBox 103"/>
          <p:cNvSpPr txBox="1"/>
          <p:nvPr/>
        </p:nvSpPr>
        <p:spPr>
          <a:xfrm>
            <a:off x="23545800" y="30861000"/>
            <a:ext cx="2256183" cy="276999"/>
          </a:xfrm>
          <a:prstGeom prst="rect">
            <a:avLst/>
          </a:prstGeom>
          <a:noFill/>
        </p:spPr>
        <p:txBody>
          <a:bodyPr wrap="square" rtlCol="0">
            <a:spAutoFit/>
          </a:bodyPr>
          <a:lstStyle/>
          <a:p>
            <a:r>
              <a:rPr lang="en-US" sz="1200" b="1" dirty="0" smtClean="0">
                <a:solidFill>
                  <a:schemeClr val="bg1"/>
                </a:solidFill>
              </a:rPr>
              <a:t>Lower zeta potential/stability</a:t>
            </a:r>
            <a:endParaRPr lang="en-US" sz="1200" b="1" dirty="0">
              <a:solidFill>
                <a:schemeClr val="bg1"/>
              </a:solidFill>
            </a:endParaRPr>
          </a:p>
        </p:txBody>
      </p:sp>
      <p:sp>
        <p:nvSpPr>
          <p:cNvPr id="139" name="Rectangle 138"/>
          <p:cNvSpPr/>
          <p:nvPr/>
        </p:nvSpPr>
        <p:spPr>
          <a:xfrm>
            <a:off x="30556200" y="6553200"/>
            <a:ext cx="4451520" cy="461665"/>
          </a:xfrm>
          <a:prstGeom prst="rect">
            <a:avLst/>
          </a:prstGeom>
          <a:noFill/>
        </p:spPr>
        <p:txBody>
          <a:bodyPr wrap="square" lIns="91440" tIns="45720" rIns="91440" bIns="45720">
            <a:spAutoFit/>
          </a:bodyPr>
          <a:lstStyle/>
          <a:p>
            <a:pPr algn="ctr"/>
            <a:r>
              <a:rPr lang="en-US" sz="2400" b="1" cap="none" spc="0" dirty="0" smtClean="0">
                <a:ln w="10541" cmpd="sng">
                  <a:solidFill>
                    <a:sysClr val="windowText" lastClr="000000"/>
                  </a:solidFill>
                  <a:prstDash val="solid"/>
                </a:ln>
                <a:solidFill>
                  <a:schemeClr val="bg1"/>
                </a:solidFill>
                <a:effectLst/>
              </a:rPr>
              <a:t>How </a:t>
            </a:r>
            <a:r>
              <a:rPr lang="en-US" sz="2400" b="1" dirty="0" smtClean="0">
                <a:ln w="10541" cmpd="sng">
                  <a:solidFill>
                    <a:sysClr val="windowText" lastClr="000000"/>
                  </a:solidFill>
                  <a:prstDash val="solid"/>
                </a:ln>
                <a:solidFill>
                  <a:schemeClr val="bg1"/>
                </a:solidFill>
              </a:rPr>
              <a:t>P</a:t>
            </a:r>
            <a:r>
              <a:rPr lang="en-US" sz="2400" b="1" cap="none" spc="0" dirty="0" smtClean="0">
                <a:ln w="10541" cmpd="sng">
                  <a:solidFill>
                    <a:sysClr val="windowText" lastClr="000000"/>
                  </a:solidFill>
                  <a:prstDash val="solid"/>
                </a:ln>
                <a:solidFill>
                  <a:schemeClr val="bg1"/>
                </a:solidFill>
                <a:effectLst/>
              </a:rPr>
              <a:t>artitioning Works</a:t>
            </a:r>
            <a:endParaRPr lang="en-US" sz="2400" b="1" cap="none" spc="0" dirty="0">
              <a:ln w="10541" cmpd="sng">
                <a:solidFill>
                  <a:sysClr val="windowText" lastClr="000000"/>
                </a:solidFill>
                <a:prstDash val="solid"/>
              </a:ln>
              <a:solidFill>
                <a:schemeClr val="bg1"/>
              </a:solidFill>
              <a:effectLst/>
            </a:endParaRPr>
          </a:p>
        </p:txBody>
      </p:sp>
      <p:sp>
        <p:nvSpPr>
          <p:cNvPr id="140" name="TextBox 139"/>
          <p:cNvSpPr txBox="1"/>
          <p:nvPr/>
        </p:nvSpPr>
        <p:spPr>
          <a:xfrm>
            <a:off x="29641800" y="7086600"/>
            <a:ext cx="6324600" cy="400110"/>
          </a:xfrm>
          <a:prstGeom prst="rect">
            <a:avLst/>
          </a:prstGeom>
          <a:noFill/>
        </p:spPr>
        <p:txBody>
          <a:bodyPr wrap="square" rtlCol="0">
            <a:spAutoFit/>
          </a:bodyPr>
          <a:lstStyle/>
          <a:p>
            <a:r>
              <a:rPr lang="en-US" sz="2000" dirty="0" smtClean="0">
                <a:solidFill>
                  <a:schemeClr val="bg1"/>
                </a:solidFill>
              </a:rPr>
              <a:t>- Synthesize imprinted polymer @ pH7</a:t>
            </a:r>
            <a:endParaRPr lang="en-US" sz="2000" dirty="0">
              <a:solidFill>
                <a:schemeClr val="bg1"/>
              </a:solidFill>
            </a:endParaRPr>
          </a:p>
        </p:txBody>
      </p:sp>
      <p:sp>
        <p:nvSpPr>
          <p:cNvPr id="141" name="TextBox 140"/>
          <p:cNvSpPr txBox="1"/>
          <p:nvPr/>
        </p:nvSpPr>
        <p:spPr>
          <a:xfrm>
            <a:off x="29565600" y="7391400"/>
            <a:ext cx="8839200" cy="400110"/>
          </a:xfrm>
          <a:prstGeom prst="rect">
            <a:avLst/>
          </a:prstGeom>
          <a:noFill/>
        </p:spPr>
        <p:txBody>
          <a:bodyPr wrap="square" rtlCol="0">
            <a:spAutoFit/>
          </a:bodyPr>
          <a:lstStyle/>
          <a:p>
            <a:r>
              <a:rPr lang="en-US" sz="2000" dirty="0" smtClean="0">
                <a:solidFill>
                  <a:schemeClr val="bg1"/>
                </a:solidFill>
              </a:rPr>
              <a:t>  - Remove template molecule by dialysis </a:t>
            </a:r>
            <a:endParaRPr lang="en-US" sz="2000" dirty="0">
              <a:solidFill>
                <a:schemeClr val="bg1"/>
              </a:solidFill>
            </a:endParaRPr>
          </a:p>
        </p:txBody>
      </p:sp>
      <p:sp>
        <p:nvSpPr>
          <p:cNvPr id="142" name="TextBox 141"/>
          <p:cNvSpPr txBox="1"/>
          <p:nvPr/>
        </p:nvSpPr>
        <p:spPr>
          <a:xfrm>
            <a:off x="29641800" y="7620000"/>
            <a:ext cx="6705600" cy="400110"/>
          </a:xfrm>
          <a:prstGeom prst="rect">
            <a:avLst/>
          </a:prstGeom>
          <a:noFill/>
        </p:spPr>
        <p:txBody>
          <a:bodyPr wrap="square" rtlCol="0">
            <a:spAutoFit/>
          </a:bodyPr>
          <a:lstStyle/>
          <a:p>
            <a:r>
              <a:rPr lang="en-US" sz="2000" dirty="0" smtClean="0">
                <a:solidFill>
                  <a:schemeClr val="bg1"/>
                </a:solidFill>
              </a:rPr>
              <a:t>- Time frame several hours to days</a:t>
            </a:r>
            <a:endParaRPr lang="en-US" sz="2000" dirty="0">
              <a:solidFill>
                <a:schemeClr val="bg1"/>
              </a:solidFill>
            </a:endParaRPr>
          </a:p>
        </p:txBody>
      </p:sp>
      <p:sp>
        <p:nvSpPr>
          <p:cNvPr id="143" name="TextBox 142"/>
          <p:cNvSpPr txBox="1"/>
          <p:nvPr/>
        </p:nvSpPr>
        <p:spPr>
          <a:xfrm>
            <a:off x="29641800" y="7848600"/>
            <a:ext cx="7467600" cy="400110"/>
          </a:xfrm>
          <a:prstGeom prst="rect">
            <a:avLst/>
          </a:prstGeom>
          <a:noFill/>
        </p:spPr>
        <p:txBody>
          <a:bodyPr wrap="square" rtlCol="0">
            <a:spAutoFit/>
          </a:bodyPr>
          <a:lstStyle/>
          <a:p>
            <a:r>
              <a:rPr lang="en-US" sz="2000" dirty="0" smtClean="0">
                <a:solidFill>
                  <a:schemeClr val="bg1"/>
                </a:solidFill>
              </a:rPr>
              <a:t>- Experiments at  20, 45, and 65°C</a:t>
            </a:r>
            <a:endParaRPr lang="en-US" sz="2000" dirty="0">
              <a:solidFill>
                <a:schemeClr val="bg1"/>
              </a:solidFill>
            </a:endParaRPr>
          </a:p>
        </p:txBody>
      </p:sp>
      <p:cxnSp>
        <p:nvCxnSpPr>
          <p:cNvPr id="144" name="Straight Connector 143"/>
          <p:cNvCxnSpPr/>
          <p:nvPr/>
        </p:nvCxnSpPr>
        <p:spPr>
          <a:xfrm rot="5400000">
            <a:off x="35585400" y="10134600"/>
            <a:ext cx="304800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5400000" flipH="1" flipV="1">
            <a:off x="32994600" y="10363200"/>
            <a:ext cx="259080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46" name="Freeform 145"/>
          <p:cNvSpPr/>
          <p:nvPr/>
        </p:nvSpPr>
        <p:spPr>
          <a:xfrm>
            <a:off x="33903249" y="8788748"/>
            <a:ext cx="385313" cy="283365"/>
          </a:xfrm>
          <a:custGeom>
            <a:avLst/>
            <a:gdLst>
              <a:gd name="connsiteX0" fmla="*/ 385313 w 385313"/>
              <a:gd name="connsiteY0" fmla="*/ 283365 h 283365"/>
              <a:gd name="connsiteX1" fmla="*/ 362309 w 385313"/>
              <a:gd name="connsiteY1" fmla="*/ 231607 h 283365"/>
              <a:gd name="connsiteX2" fmla="*/ 356559 w 385313"/>
              <a:gd name="connsiteY2" fmla="*/ 214354 h 283365"/>
              <a:gd name="connsiteX3" fmla="*/ 345057 w 385313"/>
              <a:gd name="connsiteY3" fmla="*/ 197101 h 283365"/>
              <a:gd name="connsiteX4" fmla="*/ 339306 w 385313"/>
              <a:gd name="connsiteY4" fmla="*/ 179848 h 283365"/>
              <a:gd name="connsiteX5" fmla="*/ 322053 w 385313"/>
              <a:gd name="connsiteY5" fmla="*/ 168346 h 283365"/>
              <a:gd name="connsiteX6" fmla="*/ 304800 w 385313"/>
              <a:gd name="connsiteY6" fmla="*/ 133841 h 283365"/>
              <a:gd name="connsiteX7" fmla="*/ 287547 w 385313"/>
              <a:gd name="connsiteY7" fmla="*/ 99335 h 283365"/>
              <a:gd name="connsiteX8" fmla="*/ 270294 w 385313"/>
              <a:gd name="connsiteY8" fmla="*/ 87833 h 283365"/>
              <a:gd name="connsiteX9" fmla="*/ 253042 w 385313"/>
              <a:gd name="connsiteY9" fmla="*/ 53327 h 283365"/>
              <a:gd name="connsiteX10" fmla="*/ 235789 w 385313"/>
              <a:gd name="connsiteY10" fmla="*/ 36075 h 283365"/>
              <a:gd name="connsiteX11" fmla="*/ 201283 w 385313"/>
              <a:gd name="connsiteY11" fmla="*/ 24573 h 283365"/>
              <a:gd name="connsiteX12" fmla="*/ 184030 w 385313"/>
              <a:gd name="connsiteY12" fmla="*/ 13071 h 283365"/>
              <a:gd name="connsiteX13" fmla="*/ 120770 w 385313"/>
              <a:gd name="connsiteY13" fmla="*/ 1569 h 283365"/>
              <a:gd name="connsiteX14" fmla="*/ 23004 w 385313"/>
              <a:gd name="connsiteY14" fmla="*/ 13071 h 283365"/>
              <a:gd name="connsiteX15" fmla="*/ 0 w 385313"/>
              <a:gd name="connsiteY15" fmla="*/ 30324 h 28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5313" h="283365">
                <a:moveTo>
                  <a:pt x="385313" y="283365"/>
                </a:moveTo>
                <a:cubicBezTo>
                  <a:pt x="367087" y="256026"/>
                  <a:pt x="375995" y="272666"/>
                  <a:pt x="362309" y="231607"/>
                </a:cubicBezTo>
                <a:cubicBezTo>
                  <a:pt x="360392" y="225856"/>
                  <a:pt x="359922" y="219398"/>
                  <a:pt x="356559" y="214354"/>
                </a:cubicBezTo>
                <a:cubicBezTo>
                  <a:pt x="352725" y="208603"/>
                  <a:pt x="348148" y="203283"/>
                  <a:pt x="345057" y="197101"/>
                </a:cubicBezTo>
                <a:cubicBezTo>
                  <a:pt x="342346" y="191679"/>
                  <a:pt x="343093" y="184582"/>
                  <a:pt x="339306" y="179848"/>
                </a:cubicBezTo>
                <a:cubicBezTo>
                  <a:pt x="334988" y="174451"/>
                  <a:pt x="327804" y="172180"/>
                  <a:pt x="322053" y="168346"/>
                </a:cubicBezTo>
                <a:cubicBezTo>
                  <a:pt x="307597" y="124980"/>
                  <a:pt x="327098" y="178437"/>
                  <a:pt x="304800" y="133841"/>
                </a:cubicBezTo>
                <a:cubicBezTo>
                  <a:pt x="295445" y="115131"/>
                  <a:pt x="304029" y="115817"/>
                  <a:pt x="287547" y="99335"/>
                </a:cubicBezTo>
                <a:cubicBezTo>
                  <a:pt x="282660" y="94448"/>
                  <a:pt x="276045" y="91667"/>
                  <a:pt x="270294" y="87833"/>
                </a:cubicBezTo>
                <a:cubicBezTo>
                  <a:pt x="264531" y="70544"/>
                  <a:pt x="265427" y="68189"/>
                  <a:pt x="253042" y="53327"/>
                </a:cubicBezTo>
                <a:cubicBezTo>
                  <a:pt x="247835" y="47079"/>
                  <a:pt x="242898" y="40025"/>
                  <a:pt x="235789" y="36075"/>
                </a:cubicBezTo>
                <a:cubicBezTo>
                  <a:pt x="225190" y="30187"/>
                  <a:pt x="201283" y="24573"/>
                  <a:pt x="201283" y="24573"/>
                </a:cubicBezTo>
                <a:cubicBezTo>
                  <a:pt x="195532" y="20739"/>
                  <a:pt x="190212" y="16162"/>
                  <a:pt x="184030" y="13071"/>
                </a:cubicBezTo>
                <a:cubicBezTo>
                  <a:pt x="166300" y="4206"/>
                  <a:pt x="136629" y="3551"/>
                  <a:pt x="120770" y="1569"/>
                </a:cubicBezTo>
                <a:cubicBezTo>
                  <a:pt x="108048" y="2478"/>
                  <a:pt x="49146" y="0"/>
                  <a:pt x="23004" y="13071"/>
                </a:cubicBezTo>
                <a:cubicBezTo>
                  <a:pt x="9998" y="19574"/>
                  <a:pt x="8088" y="22236"/>
                  <a:pt x="0" y="30324"/>
                </a:cubicBezTo>
              </a:path>
            </a:pathLst>
          </a:cu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200" dirty="0">
              <a:solidFill>
                <a:schemeClr val="bg1"/>
              </a:solidFill>
            </a:endParaRPr>
          </a:p>
        </p:txBody>
      </p:sp>
      <p:sp>
        <p:nvSpPr>
          <p:cNvPr id="147" name="Isosceles Triangle 146"/>
          <p:cNvSpPr/>
          <p:nvPr/>
        </p:nvSpPr>
        <p:spPr>
          <a:xfrm>
            <a:off x="33909000" y="10134600"/>
            <a:ext cx="1447800" cy="152400"/>
          </a:xfrm>
          <a:prstGeom prst="triangle">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sp>
        <p:nvSpPr>
          <p:cNvPr id="148" name="Isosceles Triangle 147"/>
          <p:cNvSpPr/>
          <p:nvPr/>
        </p:nvSpPr>
        <p:spPr>
          <a:xfrm>
            <a:off x="35737800" y="10210800"/>
            <a:ext cx="990600" cy="76200"/>
          </a:xfrm>
          <a:prstGeom prst="triangle">
            <a:avLst/>
          </a:prstGeom>
          <a:solidFill>
            <a:srgbClr val="00B0F0"/>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sp>
        <p:nvSpPr>
          <p:cNvPr id="149" name="TextBox 148"/>
          <p:cNvSpPr txBox="1"/>
          <p:nvPr/>
        </p:nvSpPr>
        <p:spPr>
          <a:xfrm>
            <a:off x="29565600" y="9906000"/>
            <a:ext cx="4114800" cy="707886"/>
          </a:xfrm>
          <a:prstGeom prst="rect">
            <a:avLst/>
          </a:prstGeom>
          <a:noFill/>
        </p:spPr>
        <p:txBody>
          <a:bodyPr wrap="square" rtlCol="0">
            <a:spAutoFit/>
          </a:bodyPr>
          <a:lstStyle/>
          <a:p>
            <a:r>
              <a:rPr lang="en-US" sz="2000" dirty="0" smtClean="0">
                <a:solidFill>
                  <a:schemeClr val="bg1"/>
                </a:solidFill>
              </a:rPr>
              <a:t>Imprinted polymer in Dialysis Tubing</a:t>
            </a:r>
            <a:endParaRPr lang="en-US" sz="2000" dirty="0">
              <a:solidFill>
                <a:schemeClr val="bg1"/>
              </a:solidFill>
            </a:endParaRPr>
          </a:p>
        </p:txBody>
      </p:sp>
      <p:sp>
        <p:nvSpPr>
          <p:cNvPr id="150" name="TextBox 149"/>
          <p:cNvSpPr txBox="1"/>
          <p:nvPr/>
        </p:nvSpPr>
        <p:spPr>
          <a:xfrm>
            <a:off x="29565600" y="8305800"/>
            <a:ext cx="4114800" cy="1323439"/>
          </a:xfrm>
          <a:prstGeom prst="rect">
            <a:avLst/>
          </a:prstGeom>
          <a:noFill/>
        </p:spPr>
        <p:txBody>
          <a:bodyPr wrap="square" rtlCol="0">
            <a:spAutoFit/>
          </a:bodyPr>
          <a:lstStyle/>
          <a:p>
            <a:r>
              <a:rPr lang="en-US" sz="2000" dirty="0" smtClean="0">
                <a:solidFill>
                  <a:schemeClr val="bg1"/>
                </a:solidFill>
              </a:rPr>
              <a:t>Dialysis Solvent</a:t>
            </a:r>
          </a:p>
          <a:p>
            <a:r>
              <a:rPr lang="en-US" sz="2000" dirty="0" smtClean="0">
                <a:solidFill>
                  <a:schemeClr val="bg1"/>
                </a:solidFill>
              </a:rPr>
              <a:t>pH 7 buffer</a:t>
            </a:r>
          </a:p>
          <a:p>
            <a:r>
              <a:rPr lang="en-US" sz="2000" dirty="0" smtClean="0">
                <a:solidFill>
                  <a:schemeClr val="bg1"/>
                </a:solidFill>
              </a:rPr>
              <a:t>70% MeOH/25% H</a:t>
            </a:r>
            <a:r>
              <a:rPr lang="en-US" sz="2000" baseline="-25000" dirty="0" smtClean="0">
                <a:solidFill>
                  <a:schemeClr val="bg1"/>
                </a:solidFill>
              </a:rPr>
              <a:t>2</a:t>
            </a:r>
            <a:r>
              <a:rPr lang="en-US" sz="2000" dirty="0" smtClean="0">
                <a:solidFill>
                  <a:schemeClr val="bg1"/>
                </a:solidFill>
              </a:rPr>
              <a:t>O/5% HOAc</a:t>
            </a:r>
          </a:p>
          <a:p>
            <a:r>
              <a:rPr lang="en-US" sz="2000" dirty="0" smtClean="0">
                <a:solidFill>
                  <a:schemeClr val="bg1"/>
                </a:solidFill>
              </a:rPr>
              <a:t>pH 2 HCl</a:t>
            </a:r>
            <a:endParaRPr lang="en-US" sz="2000" dirty="0">
              <a:solidFill>
                <a:schemeClr val="bg1"/>
              </a:solidFill>
            </a:endParaRPr>
          </a:p>
        </p:txBody>
      </p:sp>
      <p:sp>
        <p:nvSpPr>
          <p:cNvPr id="151" name="Rectangle 150"/>
          <p:cNvSpPr/>
          <p:nvPr/>
        </p:nvSpPr>
        <p:spPr>
          <a:xfrm>
            <a:off x="34290000" y="9525000"/>
            <a:ext cx="2819400" cy="22098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sp>
        <p:nvSpPr>
          <p:cNvPr id="152" name="Can 151"/>
          <p:cNvSpPr/>
          <p:nvPr/>
        </p:nvSpPr>
        <p:spPr>
          <a:xfrm>
            <a:off x="35356800" y="9677400"/>
            <a:ext cx="685800" cy="1600200"/>
          </a:xfrm>
          <a:prstGeom prst="can">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cxnSp>
        <p:nvCxnSpPr>
          <p:cNvPr id="153" name="Straight Arrow Connector 152"/>
          <p:cNvCxnSpPr/>
          <p:nvPr/>
        </p:nvCxnSpPr>
        <p:spPr>
          <a:xfrm flipV="1">
            <a:off x="30861000" y="10363200"/>
            <a:ext cx="4724400" cy="7620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54" name="Bent Arrow 153"/>
          <p:cNvSpPr/>
          <p:nvPr/>
        </p:nvSpPr>
        <p:spPr>
          <a:xfrm rot="5400000">
            <a:off x="35052000" y="6934200"/>
            <a:ext cx="1905000" cy="2209800"/>
          </a:xfrm>
          <a:prstGeom prst="bentArrow">
            <a:avLst>
              <a:gd name="adj1" fmla="val 15857"/>
              <a:gd name="adj2" fmla="val 22333"/>
              <a:gd name="adj3" fmla="val 25000"/>
              <a:gd name="adj4" fmla="val 460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cxnSp>
        <p:nvCxnSpPr>
          <p:cNvPr id="155" name="Straight Arrow Connector 154"/>
          <p:cNvCxnSpPr/>
          <p:nvPr/>
        </p:nvCxnSpPr>
        <p:spPr>
          <a:xfrm>
            <a:off x="32232600" y="9753600"/>
            <a:ext cx="25146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57" name="Picture 2" descr="https://www.healthmegamall.com/ProdImages/BRT-402600000_lg.jpg"/>
          <p:cNvPicPr>
            <a:picLocks noChangeAspect="1" noChangeArrowheads="1"/>
          </p:cNvPicPr>
          <p:nvPr/>
        </p:nvPicPr>
        <p:blipFill>
          <a:blip r:embed="rId17" cstate="print"/>
          <a:srcRect/>
          <a:stretch>
            <a:fillRect/>
          </a:stretch>
        </p:blipFill>
        <p:spPr bwMode="auto">
          <a:xfrm>
            <a:off x="34747200" y="12573000"/>
            <a:ext cx="2857500" cy="2857500"/>
          </a:xfrm>
          <a:prstGeom prst="rect">
            <a:avLst/>
          </a:prstGeom>
          <a:noFill/>
        </p:spPr>
      </p:pic>
      <p:sp>
        <p:nvSpPr>
          <p:cNvPr id="158" name="TextBox 157"/>
          <p:cNvSpPr txBox="1"/>
          <p:nvPr/>
        </p:nvSpPr>
        <p:spPr>
          <a:xfrm>
            <a:off x="28689300" y="12725400"/>
            <a:ext cx="5867400" cy="1569660"/>
          </a:xfrm>
          <a:prstGeom prst="rect">
            <a:avLst/>
          </a:prstGeom>
          <a:noFill/>
        </p:spPr>
        <p:txBody>
          <a:bodyPr wrap="square" rtlCol="0">
            <a:spAutoFit/>
          </a:bodyPr>
          <a:lstStyle/>
          <a:p>
            <a:r>
              <a:rPr lang="en-US" sz="2400" b="1" dirty="0" smtClean="0">
                <a:solidFill>
                  <a:schemeClr val="bg1"/>
                </a:solidFill>
              </a:rPr>
              <a:t>Equilibrium Dialysis method: </a:t>
            </a:r>
          </a:p>
          <a:p>
            <a:r>
              <a:rPr lang="en-US" sz="2400" dirty="0" smtClean="0">
                <a:solidFill>
                  <a:schemeClr val="bg1"/>
                </a:solidFill>
              </a:rPr>
              <a:t>1.00 mL Imprinted polymer on one side, 1.00 mL template solution (0.0001 M) on other side. </a:t>
            </a:r>
            <a:endParaRPr lang="en-US" sz="2400" dirty="0">
              <a:solidFill>
                <a:schemeClr val="bg1"/>
              </a:solidFill>
            </a:endParaRPr>
          </a:p>
        </p:txBody>
      </p:sp>
      <p:sp>
        <p:nvSpPr>
          <p:cNvPr id="159" name="TextBox 158"/>
          <p:cNvSpPr txBox="1"/>
          <p:nvPr/>
        </p:nvSpPr>
        <p:spPr>
          <a:xfrm>
            <a:off x="28689300" y="14325600"/>
            <a:ext cx="5791200" cy="1938992"/>
          </a:xfrm>
          <a:prstGeom prst="rect">
            <a:avLst/>
          </a:prstGeom>
          <a:noFill/>
        </p:spPr>
        <p:txBody>
          <a:bodyPr wrap="square" rtlCol="0">
            <a:spAutoFit/>
          </a:bodyPr>
          <a:lstStyle/>
          <a:p>
            <a:r>
              <a:rPr lang="en-US" sz="2400" dirty="0" smtClean="0">
                <a:solidFill>
                  <a:schemeClr val="bg1"/>
                </a:solidFill>
              </a:rPr>
              <a:t>Experiments lasted 24 h and were conducted at 28° and 45°C. </a:t>
            </a:r>
          </a:p>
          <a:p>
            <a:endParaRPr lang="en-US" sz="2400" dirty="0" smtClean="0">
              <a:solidFill>
                <a:schemeClr val="bg1"/>
              </a:solidFill>
            </a:endParaRPr>
          </a:p>
          <a:p>
            <a:r>
              <a:rPr lang="en-US" sz="2400" dirty="0" smtClean="0">
                <a:solidFill>
                  <a:schemeClr val="bg1"/>
                </a:solidFill>
              </a:rPr>
              <a:t>Concentrations of template monitored by absorbance </a:t>
            </a:r>
            <a:r>
              <a:rPr lang="en-US" sz="2400" dirty="0" smtClean="0">
                <a:solidFill>
                  <a:schemeClr val="bg1"/>
                </a:solidFill>
              </a:rPr>
              <a:t>spectroscopy.  </a:t>
            </a:r>
            <a:endParaRPr lang="en-US" sz="2400" dirty="0">
              <a:solidFill>
                <a:schemeClr val="bg1"/>
              </a:solidFill>
            </a:endParaRPr>
          </a:p>
        </p:txBody>
      </p:sp>
      <p:sp>
        <p:nvSpPr>
          <p:cNvPr id="160" name="TextBox 159"/>
          <p:cNvSpPr txBox="1"/>
          <p:nvPr/>
        </p:nvSpPr>
        <p:spPr>
          <a:xfrm>
            <a:off x="28727400" y="16230600"/>
            <a:ext cx="5486400" cy="461665"/>
          </a:xfrm>
          <a:prstGeom prst="rect">
            <a:avLst/>
          </a:prstGeom>
          <a:noFill/>
        </p:spPr>
        <p:txBody>
          <a:bodyPr wrap="square" rtlCol="0">
            <a:spAutoFit/>
          </a:bodyPr>
          <a:lstStyle/>
          <a:p>
            <a:r>
              <a:rPr lang="en-US" sz="2400" dirty="0" smtClean="0">
                <a:solidFill>
                  <a:schemeClr val="bg1"/>
                </a:solidFill>
              </a:rPr>
              <a:t>Better Binding and selectivity at 45°C.</a:t>
            </a:r>
            <a:endParaRPr lang="en-US" sz="2400" dirty="0">
              <a:solidFill>
                <a:schemeClr val="bg1"/>
              </a:solidFill>
            </a:endParaRPr>
          </a:p>
        </p:txBody>
      </p:sp>
      <p:sp>
        <p:nvSpPr>
          <p:cNvPr id="161" name="TextBox 160"/>
          <p:cNvSpPr txBox="1"/>
          <p:nvPr/>
        </p:nvSpPr>
        <p:spPr>
          <a:xfrm>
            <a:off x="35471100" y="15392400"/>
            <a:ext cx="2133600" cy="400110"/>
          </a:xfrm>
          <a:prstGeom prst="rect">
            <a:avLst/>
          </a:prstGeom>
          <a:noFill/>
        </p:spPr>
        <p:txBody>
          <a:bodyPr wrap="square" rtlCol="0">
            <a:spAutoFit/>
          </a:bodyPr>
          <a:lstStyle/>
          <a:p>
            <a:r>
              <a:rPr lang="en-US" sz="2000" dirty="0" smtClean="0">
                <a:solidFill>
                  <a:schemeClr val="bg1"/>
                </a:solidFill>
              </a:rPr>
              <a:t>Dialysis Cell</a:t>
            </a:r>
            <a:endParaRPr lang="en-US" sz="2000" dirty="0">
              <a:solidFill>
                <a:schemeClr val="bg1"/>
              </a:solidFill>
            </a:endParaRPr>
          </a:p>
        </p:txBody>
      </p:sp>
      <p:graphicFrame>
        <p:nvGraphicFramePr>
          <p:cNvPr id="163" name="Table 162"/>
          <p:cNvGraphicFramePr>
            <a:graphicFrameLocks noGrp="1"/>
          </p:cNvGraphicFramePr>
          <p:nvPr/>
        </p:nvGraphicFramePr>
        <p:xfrm>
          <a:off x="28651200" y="16764000"/>
          <a:ext cx="8458200" cy="4297680"/>
        </p:xfrm>
        <a:graphic>
          <a:graphicData uri="http://schemas.openxmlformats.org/drawingml/2006/table">
            <a:tbl>
              <a:tblPr firstRow="1" bandRow="1">
                <a:tableStyleId>{5C22544A-7EE6-4342-B048-85BDC9FD1C3A}</a:tableStyleId>
              </a:tblPr>
              <a:tblGrid>
                <a:gridCol w="3125857"/>
                <a:gridCol w="2512943"/>
                <a:gridCol w="2819400"/>
              </a:tblGrid>
              <a:tr h="609166">
                <a:tc>
                  <a:txBody>
                    <a:bodyPr/>
                    <a:lstStyle/>
                    <a:p>
                      <a:r>
                        <a:rPr lang="en-US" sz="1800" dirty="0" smtClean="0">
                          <a:solidFill>
                            <a:schemeClr val="bg1"/>
                          </a:solidFill>
                        </a:rPr>
                        <a:t>Polymer        (analyte)</a:t>
                      </a:r>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dirty="0" smtClean="0">
                          <a:solidFill>
                            <a:schemeClr val="bg1"/>
                          </a:solidFill>
                        </a:rPr>
                        <a:t>T</a:t>
                      </a:r>
                      <a:r>
                        <a:rPr lang="en-US" sz="1800" baseline="0" dirty="0" smtClean="0">
                          <a:solidFill>
                            <a:schemeClr val="bg1"/>
                          </a:solidFill>
                        </a:rPr>
                        <a:t> = 28°C</a:t>
                      </a:r>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solidFill>
                        </a:rPr>
                        <a:t>T</a:t>
                      </a:r>
                      <a:r>
                        <a:rPr lang="en-US" sz="1800" baseline="0" dirty="0" smtClean="0">
                          <a:solidFill>
                            <a:schemeClr val="bg1"/>
                          </a:solidFill>
                        </a:rPr>
                        <a:t> = 45°C</a:t>
                      </a:r>
                      <a:endParaRPr lang="en-US" sz="1800"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70237">
                <a:tc>
                  <a:txBody>
                    <a:bodyPr/>
                    <a:lstStyle/>
                    <a:p>
                      <a:r>
                        <a:rPr lang="en-US" sz="1800" b="1" dirty="0" smtClean="0">
                          <a:solidFill>
                            <a:schemeClr val="bg1"/>
                          </a:solidFill>
                        </a:rPr>
                        <a:t>2</a:t>
                      </a:r>
                      <a:r>
                        <a:rPr lang="en-US" sz="1800" b="1" baseline="0" dirty="0" smtClean="0">
                          <a:solidFill>
                            <a:schemeClr val="bg1"/>
                          </a:solidFill>
                        </a:rPr>
                        <a:t> BDSR QXE    (QXE)</a:t>
                      </a:r>
                      <a:endParaRPr lang="en-US" sz="18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0.043</a:t>
                      </a:r>
                      <a:endParaRPr lang="en-US" sz="1800" b="1" dirty="0" smtClean="0">
                        <a:solidFill>
                          <a:schemeClr val="bg1"/>
                        </a:solidFill>
                      </a:endParaRPr>
                    </a:p>
                    <a:p>
                      <a:endParaRPr lang="en-US" sz="1800" b="1"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0.070</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70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solidFill>
                        </a:rPr>
                        <a:t>10</a:t>
                      </a:r>
                      <a:r>
                        <a:rPr lang="en-US" sz="1800" b="1" baseline="0" dirty="0" smtClean="0">
                          <a:solidFill>
                            <a:schemeClr val="bg1"/>
                          </a:solidFill>
                        </a:rPr>
                        <a:t> BDSR QXE  (QXE)</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0.026</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a:t>
                      </a:r>
                      <a:r>
                        <a:rPr lang="en-US" sz="1800" b="1" baseline="0" dirty="0" smtClean="0">
                          <a:solidFill>
                            <a:schemeClr val="bg1"/>
                          </a:solidFill>
                        </a:rPr>
                        <a:t>  </a:t>
                      </a:r>
                      <a:r>
                        <a:rPr lang="en-US" sz="1800" b="1" baseline="0" dirty="0" smtClean="0">
                          <a:solidFill>
                            <a:schemeClr val="bg1"/>
                          </a:solidFill>
                        </a:rPr>
                        <a:t>0.049</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70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solidFill>
                        </a:rPr>
                        <a:t>2</a:t>
                      </a:r>
                      <a:r>
                        <a:rPr lang="en-US" sz="1800" b="1" baseline="0" dirty="0" smtClean="0">
                          <a:solidFill>
                            <a:schemeClr val="bg1"/>
                          </a:solidFill>
                        </a:rPr>
                        <a:t> BDSR QXE    (QZE,QZE)</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none</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0.035</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a:t>
                      </a:r>
                      <a:r>
                        <a:rPr lang="en-US" sz="1800" b="1" baseline="0" dirty="0" smtClean="0">
                          <a:solidFill>
                            <a:schemeClr val="bg1"/>
                          </a:solidFill>
                        </a:rPr>
                        <a:t>0.053</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949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solidFill>
                        </a:rPr>
                        <a:t>10</a:t>
                      </a:r>
                      <a:r>
                        <a:rPr lang="en-US" sz="1800" b="1" baseline="0" dirty="0" smtClean="0">
                          <a:solidFill>
                            <a:schemeClr val="bg1"/>
                          </a:solidFill>
                        </a:rPr>
                        <a:t> BDSR QXE  (QXE,QZE)</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none</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none</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800" b="1" dirty="0" smtClean="0">
                          <a:solidFill>
                            <a:schemeClr val="bg1"/>
                          </a:solidFill>
                        </a:rPr>
                        <a:t>∆A</a:t>
                      </a:r>
                      <a:r>
                        <a:rPr lang="en-US" sz="1800" b="1" baseline="-25000" dirty="0" smtClean="0">
                          <a:solidFill>
                            <a:schemeClr val="bg1"/>
                          </a:solidFill>
                        </a:rPr>
                        <a:t>306</a:t>
                      </a:r>
                      <a:r>
                        <a:rPr lang="en-US" sz="1800" b="1" baseline="0" dirty="0" smtClean="0">
                          <a:solidFill>
                            <a:schemeClr val="bg1"/>
                          </a:solidFill>
                        </a:rPr>
                        <a:t> </a:t>
                      </a:r>
                      <a:r>
                        <a:rPr lang="en-US" sz="1800" b="1" baseline="0" dirty="0" smtClean="0">
                          <a:solidFill>
                            <a:schemeClr val="bg1"/>
                          </a:solidFill>
                        </a:rPr>
                        <a:t>0.026</a:t>
                      </a:r>
                    </a:p>
                    <a:p>
                      <a:r>
                        <a:rPr lang="en-US" sz="1800" b="1" dirty="0" smtClean="0">
                          <a:solidFill>
                            <a:schemeClr val="bg1"/>
                          </a:solidFill>
                        </a:rPr>
                        <a:t>∆</a:t>
                      </a:r>
                      <a:r>
                        <a:rPr lang="en-US" sz="1800" b="1" baseline="0" dirty="0" smtClean="0">
                          <a:solidFill>
                            <a:schemeClr val="bg1"/>
                          </a:solidFill>
                        </a:rPr>
                        <a:t>A</a:t>
                      </a:r>
                      <a:r>
                        <a:rPr lang="en-US" sz="1800" b="1" baseline="-25000" dirty="0" smtClean="0">
                          <a:solidFill>
                            <a:schemeClr val="bg1"/>
                          </a:solidFill>
                        </a:rPr>
                        <a:t>315 </a:t>
                      </a:r>
                      <a:r>
                        <a:rPr lang="en-US" sz="1800" b="1" baseline="0" dirty="0" smtClean="0">
                          <a:solidFill>
                            <a:schemeClr val="bg1"/>
                          </a:solidFill>
                        </a:rPr>
                        <a:t>0.037</a:t>
                      </a:r>
                      <a:endParaRPr lang="en-US" sz="1800" b="1" dirty="0" smtClean="0">
                        <a:solidFill>
                          <a:schemeClr val="bg1"/>
                        </a:solidFill>
                      </a:endParaRPr>
                    </a:p>
                    <a:p>
                      <a:endParaRPr lang="en-US" sz="18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pic>
        <p:nvPicPr>
          <p:cNvPr id="164" name="Picture 1"/>
          <p:cNvPicPr>
            <a:picLocks noChangeAspect="1" noChangeArrowheads="1"/>
          </p:cNvPicPr>
          <p:nvPr/>
        </p:nvPicPr>
        <p:blipFill>
          <a:blip r:embed="rId18" cstate="print"/>
          <a:srcRect/>
          <a:stretch>
            <a:fillRect/>
          </a:stretch>
        </p:blipFill>
        <p:spPr bwMode="auto">
          <a:xfrm rot="5400000">
            <a:off x="27759839" y="20855761"/>
            <a:ext cx="3763921" cy="4724400"/>
          </a:xfrm>
          <a:prstGeom prst="rect">
            <a:avLst/>
          </a:prstGeom>
          <a:solidFill>
            <a:schemeClr val="bg1"/>
          </a:solidFill>
          <a:ln w="9525">
            <a:noFill/>
            <a:miter lim="800000"/>
            <a:headEnd/>
            <a:tailEnd/>
          </a:ln>
        </p:spPr>
      </p:pic>
      <p:sp>
        <p:nvSpPr>
          <p:cNvPr id="165" name="Rectangle 164"/>
          <p:cNvSpPr/>
          <p:nvPr/>
        </p:nvSpPr>
        <p:spPr>
          <a:xfrm>
            <a:off x="30664220" y="21850950"/>
            <a:ext cx="882580" cy="46770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p:cNvSpPr/>
          <p:nvPr/>
        </p:nvSpPr>
        <p:spPr>
          <a:xfrm>
            <a:off x="29641800" y="22936200"/>
            <a:ext cx="103833" cy="51447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p:cNvSpPr/>
          <p:nvPr/>
        </p:nvSpPr>
        <p:spPr>
          <a:xfrm>
            <a:off x="29565600" y="23622000"/>
            <a:ext cx="128116" cy="70156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p:cNvSpPr/>
          <p:nvPr/>
        </p:nvSpPr>
        <p:spPr>
          <a:xfrm>
            <a:off x="30175200" y="22936200"/>
            <a:ext cx="51916" cy="608021"/>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p:cNvSpPr/>
          <p:nvPr/>
        </p:nvSpPr>
        <p:spPr>
          <a:xfrm>
            <a:off x="30175200" y="23774400"/>
            <a:ext cx="103833" cy="56125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p:cNvSpPr/>
          <p:nvPr/>
        </p:nvSpPr>
        <p:spPr>
          <a:xfrm>
            <a:off x="31013400" y="23393400"/>
            <a:ext cx="571081" cy="5334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p:cNvSpPr/>
          <p:nvPr/>
        </p:nvSpPr>
        <p:spPr>
          <a:xfrm>
            <a:off x="31013400" y="23850600"/>
            <a:ext cx="838200" cy="32739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Oval 171"/>
          <p:cNvSpPr/>
          <p:nvPr/>
        </p:nvSpPr>
        <p:spPr>
          <a:xfrm>
            <a:off x="30861000" y="23317200"/>
            <a:ext cx="155749" cy="14031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Oval 172"/>
          <p:cNvSpPr/>
          <p:nvPr/>
        </p:nvSpPr>
        <p:spPr>
          <a:xfrm>
            <a:off x="30708600" y="23545800"/>
            <a:ext cx="259582" cy="23385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5" name="Straight Arrow Connector 174"/>
          <p:cNvCxnSpPr/>
          <p:nvPr/>
        </p:nvCxnSpPr>
        <p:spPr>
          <a:xfrm flipH="1">
            <a:off x="30403800" y="22250400"/>
            <a:ext cx="2438400" cy="0"/>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7" name="Straight Arrow Connector 176"/>
          <p:cNvCxnSpPr/>
          <p:nvPr/>
        </p:nvCxnSpPr>
        <p:spPr>
          <a:xfrm flipH="1">
            <a:off x="30480000" y="23012400"/>
            <a:ext cx="2438400" cy="0"/>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8" name="Straight Arrow Connector 177"/>
          <p:cNvCxnSpPr/>
          <p:nvPr/>
        </p:nvCxnSpPr>
        <p:spPr>
          <a:xfrm flipH="1">
            <a:off x="30861000" y="23469600"/>
            <a:ext cx="2057400" cy="0"/>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81" name="Straight Arrow Connector 180"/>
          <p:cNvCxnSpPr/>
          <p:nvPr/>
        </p:nvCxnSpPr>
        <p:spPr>
          <a:xfrm flipH="1" flipV="1">
            <a:off x="30937200" y="23926800"/>
            <a:ext cx="1981200" cy="381000"/>
          </a:xfrm>
          <a:prstGeom prst="straightConnector1">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84" name="TextBox 183"/>
          <p:cNvSpPr txBox="1"/>
          <p:nvPr/>
        </p:nvSpPr>
        <p:spPr>
          <a:xfrm>
            <a:off x="33223200" y="22021800"/>
            <a:ext cx="3733800" cy="400110"/>
          </a:xfrm>
          <a:prstGeom prst="rect">
            <a:avLst/>
          </a:prstGeom>
          <a:noFill/>
        </p:spPr>
        <p:txBody>
          <a:bodyPr wrap="square" rtlCol="0">
            <a:spAutoFit/>
          </a:bodyPr>
          <a:lstStyle/>
          <a:p>
            <a:r>
              <a:rPr lang="en-US" sz="2000" b="1" dirty="0" smtClean="0">
                <a:solidFill>
                  <a:schemeClr val="bg1"/>
                </a:solidFill>
              </a:rPr>
              <a:t>0.0001 M QXE + 0.0001 M QZE</a:t>
            </a:r>
            <a:endParaRPr lang="en-US" sz="2000" b="1" dirty="0">
              <a:solidFill>
                <a:schemeClr val="bg1"/>
              </a:solidFill>
            </a:endParaRPr>
          </a:p>
        </p:txBody>
      </p:sp>
      <p:sp>
        <p:nvSpPr>
          <p:cNvPr id="185" name="TextBox 184"/>
          <p:cNvSpPr txBox="1"/>
          <p:nvPr/>
        </p:nvSpPr>
        <p:spPr>
          <a:xfrm>
            <a:off x="33223200" y="22783800"/>
            <a:ext cx="3733800" cy="400110"/>
          </a:xfrm>
          <a:prstGeom prst="rect">
            <a:avLst/>
          </a:prstGeom>
          <a:noFill/>
        </p:spPr>
        <p:txBody>
          <a:bodyPr wrap="square" rtlCol="0">
            <a:spAutoFit/>
          </a:bodyPr>
          <a:lstStyle/>
          <a:p>
            <a:r>
              <a:rPr lang="en-US" sz="2000" b="1" dirty="0" smtClean="0">
                <a:solidFill>
                  <a:schemeClr val="bg1"/>
                </a:solidFill>
              </a:rPr>
              <a:t>Normalized QXE + QZE</a:t>
            </a:r>
            <a:endParaRPr lang="en-US" sz="2000" b="1" dirty="0">
              <a:solidFill>
                <a:schemeClr val="bg1"/>
              </a:solidFill>
            </a:endParaRPr>
          </a:p>
        </p:txBody>
      </p:sp>
      <p:sp>
        <p:nvSpPr>
          <p:cNvPr id="186" name="TextBox 185"/>
          <p:cNvSpPr txBox="1"/>
          <p:nvPr/>
        </p:nvSpPr>
        <p:spPr>
          <a:xfrm>
            <a:off x="33223200" y="23241000"/>
            <a:ext cx="5029200" cy="707886"/>
          </a:xfrm>
          <a:prstGeom prst="rect">
            <a:avLst/>
          </a:prstGeom>
          <a:noFill/>
        </p:spPr>
        <p:txBody>
          <a:bodyPr wrap="square" rtlCol="0">
            <a:spAutoFit/>
          </a:bodyPr>
          <a:lstStyle/>
          <a:p>
            <a:r>
              <a:rPr lang="en-US" sz="2000" b="1" dirty="0" smtClean="0">
                <a:solidFill>
                  <a:schemeClr val="bg1"/>
                </a:solidFill>
              </a:rPr>
              <a:t>Solution after Equilibrium with 4 BDSR QZE imprinted polymer at 45°C</a:t>
            </a:r>
            <a:endParaRPr lang="en-US" sz="2000" b="1" dirty="0">
              <a:solidFill>
                <a:schemeClr val="bg1"/>
              </a:solidFill>
            </a:endParaRPr>
          </a:p>
        </p:txBody>
      </p:sp>
      <p:sp>
        <p:nvSpPr>
          <p:cNvPr id="188" name="TextBox 187"/>
          <p:cNvSpPr txBox="1"/>
          <p:nvPr/>
        </p:nvSpPr>
        <p:spPr>
          <a:xfrm>
            <a:off x="33147000" y="24079200"/>
            <a:ext cx="3810000" cy="400110"/>
          </a:xfrm>
          <a:prstGeom prst="rect">
            <a:avLst/>
          </a:prstGeom>
          <a:noFill/>
        </p:spPr>
        <p:txBody>
          <a:bodyPr wrap="square" rtlCol="0">
            <a:spAutoFit/>
          </a:bodyPr>
          <a:lstStyle/>
          <a:p>
            <a:r>
              <a:rPr lang="en-US" sz="2000" b="1" dirty="0" smtClean="0">
                <a:solidFill>
                  <a:schemeClr val="bg1"/>
                </a:solidFill>
              </a:rPr>
              <a:t>∆Absorbance during binding</a:t>
            </a:r>
            <a:endParaRPr lang="en-US" sz="2000" b="1" dirty="0">
              <a:solidFill>
                <a:schemeClr val="bg1"/>
              </a:solidFill>
            </a:endParaRPr>
          </a:p>
        </p:txBody>
      </p:sp>
      <p:cxnSp>
        <p:nvCxnSpPr>
          <p:cNvPr id="190" name="Straight Arrow Connector 189"/>
          <p:cNvCxnSpPr/>
          <p:nvPr/>
        </p:nvCxnSpPr>
        <p:spPr>
          <a:xfrm flipV="1">
            <a:off x="29641800" y="22936200"/>
            <a:ext cx="0" cy="18288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flipV="1">
            <a:off x="30251400" y="22860000"/>
            <a:ext cx="0" cy="19050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28194000" y="24765000"/>
            <a:ext cx="1524000" cy="307777"/>
          </a:xfrm>
          <a:prstGeom prst="rect">
            <a:avLst/>
          </a:prstGeom>
          <a:noFill/>
        </p:spPr>
        <p:txBody>
          <a:bodyPr wrap="square" rtlCol="0">
            <a:spAutoFit/>
          </a:bodyPr>
          <a:lstStyle/>
          <a:p>
            <a:r>
              <a:rPr lang="en-US" sz="1400" dirty="0" smtClean="0">
                <a:solidFill>
                  <a:srgbClr val="FF0000"/>
                </a:solidFill>
              </a:rPr>
              <a:t>QZE response</a:t>
            </a:r>
            <a:endParaRPr lang="en-US" sz="1400" dirty="0">
              <a:solidFill>
                <a:srgbClr val="FF0000"/>
              </a:solidFill>
            </a:endParaRPr>
          </a:p>
        </p:txBody>
      </p:sp>
      <p:sp>
        <p:nvSpPr>
          <p:cNvPr id="194" name="TextBox 193"/>
          <p:cNvSpPr txBox="1"/>
          <p:nvPr/>
        </p:nvSpPr>
        <p:spPr>
          <a:xfrm>
            <a:off x="30251400" y="24765000"/>
            <a:ext cx="1447800" cy="307777"/>
          </a:xfrm>
          <a:prstGeom prst="rect">
            <a:avLst/>
          </a:prstGeom>
          <a:noFill/>
        </p:spPr>
        <p:txBody>
          <a:bodyPr wrap="square" rtlCol="0">
            <a:spAutoFit/>
          </a:bodyPr>
          <a:lstStyle/>
          <a:p>
            <a:r>
              <a:rPr lang="en-US" sz="1400" dirty="0" smtClean="0">
                <a:solidFill>
                  <a:srgbClr val="FF0000"/>
                </a:solidFill>
              </a:rPr>
              <a:t>QXE response</a:t>
            </a:r>
            <a:endParaRPr lang="en-US" sz="1400" dirty="0">
              <a:solidFill>
                <a:srgbClr val="FF0000"/>
              </a:solidFill>
            </a:endParaRPr>
          </a:p>
        </p:txBody>
      </p:sp>
      <p:sp>
        <p:nvSpPr>
          <p:cNvPr id="195" name="TextBox 194"/>
          <p:cNvSpPr txBox="1"/>
          <p:nvPr/>
        </p:nvSpPr>
        <p:spPr>
          <a:xfrm>
            <a:off x="27051000" y="25908000"/>
            <a:ext cx="11049000" cy="6709529"/>
          </a:xfrm>
          <a:prstGeom prst="rect">
            <a:avLst/>
          </a:prstGeom>
          <a:noFill/>
        </p:spPr>
        <p:txBody>
          <a:bodyPr wrap="square" rtlCol="0">
            <a:spAutoFit/>
          </a:bodyPr>
          <a:lstStyle/>
          <a:p>
            <a:r>
              <a:rPr lang="en-US" sz="1800" dirty="0" smtClean="0">
                <a:solidFill>
                  <a:schemeClr val="bg1"/>
                </a:solidFill>
              </a:rPr>
              <a:t>-Early </a:t>
            </a:r>
            <a:r>
              <a:rPr lang="en-US" sz="1800" dirty="0" smtClean="0">
                <a:solidFill>
                  <a:schemeClr val="bg1"/>
                </a:solidFill>
              </a:rPr>
              <a:t>experiments showed that the </a:t>
            </a:r>
            <a:r>
              <a:rPr lang="en-US" sz="1800" i="1" dirty="0" smtClean="0">
                <a:solidFill>
                  <a:schemeClr val="bg1"/>
                </a:solidFill>
              </a:rPr>
              <a:t>uncrosslinked </a:t>
            </a:r>
            <a:r>
              <a:rPr lang="en-US" sz="1800" dirty="0" smtClean="0">
                <a:solidFill>
                  <a:schemeClr val="bg1"/>
                </a:solidFill>
              </a:rPr>
              <a:t>template polymers are capable of re-binding target molecules. </a:t>
            </a:r>
          </a:p>
          <a:p>
            <a:r>
              <a:rPr lang="en-US" sz="1800" dirty="0" smtClean="0">
                <a:solidFill>
                  <a:schemeClr val="bg1"/>
                </a:solidFill>
              </a:rPr>
              <a:t>-Equilibrium </a:t>
            </a:r>
            <a:r>
              <a:rPr lang="en-US" sz="1800" dirty="0" smtClean="0">
                <a:solidFill>
                  <a:schemeClr val="bg1"/>
                </a:solidFill>
              </a:rPr>
              <a:t>dialysis experiments have shown selectivity for both QXE (10:1, 2:1 bdsr ) and QZE (4:1 bdsr) imprinted uncrosslinked polymers using a 0.0001 M standard solution of mixed QXE and QZE. </a:t>
            </a:r>
          </a:p>
          <a:p>
            <a:r>
              <a:rPr lang="en-US" sz="1800" dirty="0" smtClean="0">
                <a:solidFill>
                  <a:schemeClr val="bg1"/>
                </a:solidFill>
              </a:rPr>
              <a:t>-Selectivity </a:t>
            </a:r>
            <a:r>
              <a:rPr lang="en-US" sz="1800" dirty="0" smtClean="0">
                <a:solidFill>
                  <a:schemeClr val="bg1"/>
                </a:solidFill>
              </a:rPr>
              <a:t>was best for 4:1 bdsr polymers.</a:t>
            </a:r>
          </a:p>
          <a:p>
            <a:r>
              <a:rPr lang="en-US" sz="1800" dirty="0" smtClean="0">
                <a:solidFill>
                  <a:schemeClr val="bg1"/>
                </a:solidFill>
              </a:rPr>
              <a:t>-Temperature </a:t>
            </a:r>
            <a:r>
              <a:rPr lang="en-US" sz="1800" dirty="0" smtClean="0">
                <a:solidFill>
                  <a:schemeClr val="bg1"/>
                </a:solidFill>
              </a:rPr>
              <a:t>during dialysis has a major effect on binding with the best binding observed at temperatures just above the LCST (45C) with less binding or even no binding (Figure 8) at lower temperatures (28C). It does not seem to make a difference if the temperature is raised above </a:t>
            </a:r>
            <a:r>
              <a:rPr lang="en-US" sz="1800" dirty="0" smtClean="0">
                <a:solidFill>
                  <a:schemeClr val="bg1"/>
                </a:solidFill>
              </a:rPr>
              <a:t>45C</a:t>
            </a:r>
          </a:p>
          <a:p>
            <a:pPr>
              <a:buFontTx/>
              <a:buChar char="-"/>
            </a:pPr>
            <a:r>
              <a:rPr lang="en-US" sz="1800" dirty="0" smtClean="0">
                <a:solidFill>
                  <a:schemeClr val="bg1"/>
                </a:solidFill>
              </a:rPr>
              <a:t>-</a:t>
            </a:r>
            <a:r>
              <a:rPr lang="en-US" sz="1800" dirty="0" smtClean="0"/>
              <a:t>.</a:t>
            </a:r>
            <a:r>
              <a:rPr lang="en-US" sz="1800" dirty="0" smtClean="0">
                <a:solidFill>
                  <a:schemeClr val="bg1"/>
                </a:solidFill>
              </a:rPr>
              <a:t>New </a:t>
            </a:r>
            <a:r>
              <a:rPr lang="en-US" sz="1800" dirty="0" smtClean="0">
                <a:solidFill>
                  <a:schemeClr val="bg1"/>
                </a:solidFill>
              </a:rPr>
              <a:t>Experiment using RAFT polymerization to synthesize polymer, Vinylpyradine as recognition monomer, and Nitrophenols as target molecules.</a:t>
            </a:r>
          </a:p>
          <a:p>
            <a:pPr lvl="1">
              <a:buFontTx/>
              <a:buChar char="-"/>
            </a:pPr>
            <a:r>
              <a:rPr lang="en-US" sz="1800" dirty="0" smtClean="0">
                <a:solidFill>
                  <a:schemeClr val="bg1"/>
                </a:solidFill>
              </a:rPr>
              <a:t>Calculate relative selectivity ratios, or distribution ratios between the three polymers using equilibrium dialysis experiments and solutions of mixed analyte molecules. </a:t>
            </a:r>
          </a:p>
          <a:p>
            <a:pPr lvl="1">
              <a:buFontTx/>
              <a:buChar char="-"/>
            </a:pPr>
            <a:r>
              <a:rPr lang="en-US" sz="1800" dirty="0" smtClean="0">
                <a:solidFill>
                  <a:schemeClr val="bg1"/>
                </a:solidFill>
              </a:rPr>
              <a:t>Replicate the selective binding results I got for the two uncrosslinked polymers using similar binding experiments with a wider variety of crosslinked polymers. </a:t>
            </a:r>
            <a:endParaRPr lang="en-US" sz="1800" dirty="0" smtClean="0">
              <a:solidFill>
                <a:schemeClr val="bg1"/>
              </a:solidFill>
            </a:endParaRPr>
          </a:p>
          <a:p>
            <a:r>
              <a:rPr lang="en-US" sz="1800" dirty="0" smtClean="0">
                <a:solidFill>
                  <a:schemeClr val="bg1"/>
                </a:solidFill>
              </a:rPr>
              <a:t>-Expand the molecular imprinting to amino acids and chiral molecules. It would be a major breakthrough to be able to selectively bind chiral molecules like in a real biochemical sensor. </a:t>
            </a:r>
          </a:p>
          <a:p>
            <a:r>
              <a:rPr lang="en-US" sz="1800" dirty="0" smtClean="0">
                <a:solidFill>
                  <a:schemeClr val="bg1"/>
                </a:solidFill>
              </a:rPr>
              <a:t>-</a:t>
            </a:r>
            <a:r>
              <a:rPr lang="en-US" sz="1800" dirty="0" smtClean="0">
                <a:solidFill>
                  <a:schemeClr val="bg1"/>
                </a:solidFill>
              </a:rPr>
              <a:t>Further characterization of the selective polymers by GPC and light scattering to determine the polydispersity and molecular weight. These will need to be known for this work to be potentially published</a:t>
            </a:r>
          </a:p>
          <a:p>
            <a:pPr lvl="1">
              <a:buFontTx/>
              <a:buChar char="-"/>
            </a:pPr>
            <a:endParaRPr lang="en-US" sz="1400" dirty="0" smtClean="0">
              <a:solidFill>
                <a:schemeClr val="bg1"/>
              </a:solidFill>
            </a:endParaRPr>
          </a:p>
          <a:p>
            <a:endParaRPr lang="en-US" sz="1400" dirty="0" smtClean="0">
              <a:solidFill>
                <a:schemeClr val="bg1"/>
              </a:solidFill>
            </a:endParaRPr>
          </a:p>
          <a:p>
            <a:endParaRPr lang="en-US" sz="2000" dirty="0" smtClean="0"/>
          </a:p>
          <a:p>
            <a:endParaRPr lang="en-US" sz="2000" dirty="0" smtClean="0"/>
          </a:p>
          <a:p>
            <a:endParaRPr lang="en-US" sz="2000" dirty="0">
              <a:solidFill>
                <a:schemeClr val="bg1"/>
              </a:solidFill>
            </a:endParaRPr>
          </a:p>
        </p:txBody>
      </p:sp>
      <p:cxnSp>
        <p:nvCxnSpPr>
          <p:cNvPr id="197" name="Straight Connector 196"/>
          <p:cNvCxnSpPr/>
          <p:nvPr/>
        </p:nvCxnSpPr>
        <p:spPr>
          <a:xfrm>
            <a:off x="26898600" y="31165800"/>
            <a:ext cx="115062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8" name="TextBox 197"/>
          <p:cNvSpPr txBox="1"/>
          <p:nvPr/>
        </p:nvSpPr>
        <p:spPr>
          <a:xfrm>
            <a:off x="26974800" y="31165800"/>
            <a:ext cx="5486400" cy="769441"/>
          </a:xfrm>
          <a:prstGeom prst="rect">
            <a:avLst/>
          </a:prstGeom>
          <a:noFill/>
        </p:spPr>
        <p:txBody>
          <a:bodyPr wrap="square" rtlCol="0">
            <a:spAutoFit/>
          </a:bodyPr>
          <a:lstStyle/>
          <a:p>
            <a:r>
              <a:rPr lang="en-US" sz="4400" b="1" dirty="0" smtClean="0">
                <a:solidFill>
                  <a:schemeClr val="bg1"/>
                </a:solidFill>
              </a:rPr>
              <a:t>Acknowledgements:</a:t>
            </a:r>
            <a:endParaRPr lang="en-US" sz="4400" b="1" dirty="0">
              <a:solidFill>
                <a:schemeClr val="bg1"/>
              </a:solidFill>
            </a:endParaRPr>
          </a:p>
        </p:txBody>
      </p:sp>
      <p:sp>
        <p:nvSpPr>
          <p:cNvPr id="199" name="TextBox 198"/>
          <p:cNvSpPr txBox="1"/>
          <p:nvPr/>
        </p:nvSpPr>
        <p:spPr>
          <a:xfrm>
            <a:off x="32461200" y="31242000"/>
            <a:ext cx="5943600" cy="830997"/>
          </a:xfrm>
          <a:prstGeom prst="rect">
            <a:avLst/>
          </a:prstGeom>
          <a:noFill/>
        </p:spPr>
        <p:txBody>
          <a:bodyPr wrap="square" rtlCol="0">
            <a:spAutoFit/>
          </a:bodyPr>
          <a:lstStyle/>
          <a:p>
            <a:r>
              <a:rPr lang="en-US" sz="2400" b="1" dirty="0" smtClean="0">
                <a:solidFill>
                  <a:schemeClr val="bg1"/>
                </a:solidFill>
              </a:rPr>
              <a:t>Dr. Rudolf Seitz and Research group</a:t>
            </a:r>
          </a:p>
          <a:p>
            <a:r>
              <a:rPr lang="en-US" sz="2400" b="1" dirty="0" smtClean="0">
                <a:solidFill>
                  <a:schemeClr val="bg1"/>
                </a:solidFill>
              </a:rPr>
              <a:t>John Csoros  and Dr. Sterling Tomellini</a:t>
            </a:r>
            <a:endParaRPr lang="en-US" sz="2400" b="1" dirty="0">
              <a:solidFill>
                <a:schemeClr val="bg1"/>
              </a:solidFill>
            </a:endParaRPr>
          </a:p>
        </p:txBody>
      </p:sp>
      <p:sp>
        <p:nvSpPr>
          <p:cNvPr id="200" name="TextBox 199"/>
          <p:cNvSpPr txBox="1"/>
          <p:nvPr/>
        </p:nvSpPr>
        <p:spPr>
          <a:xfrm>
            <a:off x="20421600" y="32156400"/>
            <a:ext cx="18288000" cy="923330"/>
          </a:xfrm>
          <a:prstGeom prst="rect">
            <a:avLst/>
          </a:prstGeom>
          <a:noFill/>
        </p:spPr>
        <p:txBody>
          <a:bodyPr wrap="square" rtlCol="0">
            <a:spAutoFit/>
          </a:bodyPr>
          <a:lstStyle/>
          <a:p>
            <a:pPr lvl="0"/>
            <a:r>
              <a:rPr lang="en-US" sz="1800" b="1" dirty="0" smtClean="0">
                <a:solidFill>
                  <a:schemeClr val="bg1"/>
                </a:solidFill>
                <a:latin typeface="Arial" pitchFamily="34" charset="0"/>
                <a:cs typeface="Arial" pitchFamily="34" charset="0"/>
              </a:rPr>
              <a:t>(5) O</a:t>
            </a:r>
            <a:r>
              <a:rPr lang="en-US" sz="1800" b="1" dirty="0" smtClean="0">
                <a:solidFill>
                  <a:schemeClr val="bg1"/>
                </a:solidFill>
                <a:latin typeface="Arial" pitchFamily="34" charset="0"/>
                <a:cs typeface="Arial" pitchFamily="34" charset="0"/>
              </a:rPr>
              <a:t>. Oktar, P. Caglar, W. R. Seitz, Chemical modulation of thermosensitive poly(N-isopropylacrylamide) microsphere swelling: a new strategy for chemical sensing, Sensors and Actuators B: Chemical, Volume 104, Issue 2, 24 January 2005, Pages 179-185, ISSN 0925-4005, DOI: 10.1016/j.snb.2004.04.033.</a:t>
            </a:r>
          </a:p>
          <a:p>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ppt_x"/>
                                          </p:val>
                                        </p:tav>
                                        <p:tav tm="100000">
                                          <p:val>
                                            <p:strVal val="#ppt_x"/>
                                          </p:val>
                                        </p:tav>
                                      </p:tavLst>
                                    </p:anim>
                                    <p:anim calcmode="lin" valueType="num">
                                      <p:cBhvr additive="base">
                                        <p:cTn id="1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1"/>
                                        </p:tgtEl>
                                        <p:attrNameLst>
                                          <p:attrName>style.visibility</p:attrName>
                                        </p:attrNameLst>
                                      </p:cBhvr>
                                      <p:to>
                                        <p:strVal val="visible"/>
                                      </p:to>
                                    </p:set>
                                    <p:animEffect transition="in" filter="blinds(horizontal)">
                                      <p:cBhvr>
                                        <p:cTn id="18" dur="500"/>
                                        <p:tgtEl>
                                          <p:spTgt spid="6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ppt_x"/>
                                          </p:val>
                                        </p:tav>
                                        <p:tav tm="100000">
                                          <p:val>
                                            <p:strVal val="#ppt_x"/>
                                          </p:val>
                                        </p:tav>
                                      </p:tavLst>
                                    </p:anim>
                                    <p:anim calcmode="lin" valueType="num">
                                      <p:cBhvr additive="base">
                                        <p:cTn id="24"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0"/>
                                        </p:tgtEl>
                                        <p:attrNameLst>
                                          <p:attrName>style.visibility</p:attrName>
                                        </p:attrNameLst>
                                      </p:cBhvr>
                                      <p:to>
                                        <p:strVal val="visible"/>
                                      </p:to>
                                    </p:set>
                                    <p:anim calcmode="lin" valueType="num">
                                      <p:cBhvr additive="base">
                                        <p:cTn id="29" dur="500" fill="hold"/>
                                        <p:tgtEl>
                                          <p:spTgt spid="70"/>
                                        </p:tgtEl>
                                        <p:attrNameLst>
                                          <p:attrName>ppt_x</p:attrName>
                                        </p:attrNameLst>
                                      </p:cBhvr>
                                      <p:tavLst>
                                        <p:tav tm="0">
                                          <p:val>
                                            <p:strVal val="#ppt_x"/>
                                          </p:val>
                                        </p:tav>
                                        <p:tav tm="100000">
                                          <p:val>
                                            <p:strVal val="#ppt_x"/>
                                          </p:val>
                                        </p:tav>
                                      </p:tavLst>
                                    </p:anim>
                                    <p:anim calcmode="lin" valueType="num">
                                      <p:cBhvr additive="base">
                                        <p:cTn id="30"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91"/>
                                        </p:tgtEl>
                                        <p:attrNameLst>
                                          <p:attrName>style.visibility</p:attrName>
                                        </p:attrNameLst>
                                      </p:cBhvr>
                                      <p:to>
                                        <p:strVal val="visible"/>
                                      </p:to>
                                    </p:set>
                                    <p:animEffect transition="in" filter="box(in)">
                                      <p:cBhvr>
                                        <p:cTn id="35" dur="500"/>
                                        <p:tgtEl>
                                          <p:spTgt spid="91"/>
                                        </p:tgtEl>
                                      </p:cBhvr>
                                    </p:animEffect>
                                  </p:childTnLst>
                                </p:cTn>
                              </p:par>
                              <p:par>
                                <p:cTn id="36" presetID="4" presetClass="entr" presetSubtype="16" fill="hold" nodeType="with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box(in)">
                                      <p:cBhvr>
                                        <p:cTn id="38" dur="500"/>
                                        <p:tgtEl>
                                          <p:spTgt spid="92"/>
                                        </p:tgtEl>
                                      </p:cBhvr>
                                    </p:animEffect>
                                  </p:childTnLst>
                                </p:cTn>
                              </p:par>
                              <p:par>
                                <p:cTn id="39" presetID="4" presetClass="entr" presetSubtype="16" fill="hold" grpId="0" nodeType="withEffect">
                                  <p:stCondLst>
                                    <p:cond delay="0"/>
                                  </p:stCondLst>
                                  <p:childTnLst>
                                    <p:set>
                                      <p:cBhvr>
                                        <p:cTn id="40" dur="1" fill="hold">
                                          <p:stCondLst>
                                            <p:cond delay="0"/>
                                          </p:stCondLst>
                                        </p:cTn>
                                        <p:tgtEl>
                                          <p:spTgt spid="93"/>
                                        </p:tgtEl>
                                        <p:attrNameLst>
                                          <p:attrName>style.visibility</p:attrName>
                                        </p:attrNameLst>
                                      </p:cBhvr>
                                      <p:to>
                                        <p:strVal val="visible"/>
                                      </p:to>
                                    </p:set>
                                    <p:animEffect transition="in" filter="box(in)">
                                      <p:cBhvr>
                                        <p:cTn id="41" dur="500"/>
                                        <p:tgtEl>
                                          <p:spTgt spid="93"/>
                                        </p:tgtEl>
                                      </p:cBhvr>
                                    </p:animEffect>
                                  </p:childTnLst>
                                </p:cTn>
                              </p:par>
                            </p:childTnLst>
                          </p:cTn>
                        </p:par>
                      </p:childTnLst>
                    </p:cTn>
                  </p:par>
                  <p:par>
                    <p:cTn id="42" fill="hold">
                      <p:stCondLst>
                        <p:cond delay="indefinite"/>
                      </p:stCondLst>
                      <p:childTnLst>
                        <p:par>
                          <p:cTn id="43" fill="hold">
                            <p:stCondLst>
                              <p:cond delay="0"/>
                            </p:stCondLst>
                            <p:childTnLst>
                              <p:par>
                                <p:cTn id="44" presetID="8" presetClass="entr" presetSubtype="16" fill="hold" nodeType="click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diamond(in)">
                                      <p:cBhvr>
                                        <p:cTn id="46" dur="2000"/>
                                        <p:tgtEl>
                                          <p:spTgt spid="94"/>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100"/>
                                        </p:tgtEl>
                                        <p:attrNameLst>
                                          <p:attrName>style.visibility</p:attrName>
                                        </p:attrNameLst>
                                      </p:cBhvr>
                                      <p:to>
                                        <p:strVal val="visible"/>
                                      </p:to>
                                    </p:set>
                                    <p:animEffect transition="in" filter="blinds(horizontal)">
                                      <p:cBhvr>
                                        <p:cTn id="51" dur="500"/>
                                        <p:tgtEl>
                                          <p:spTgt spid="100"/>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1"/>
                                        </p:tgtEl>
                                        <p:attrNameLst>
                                          <p:attrName>style.visibility</p:attrName>
                                        </p:attrNameLst>
                                      </p:cBhvr>
                                      <p:to>
                                        <p:strVal val="visible"/>
                                      </p:to>
                                    </p:set>
                                    <p:anim calcmode="lin" valueType="num">
                                      <p:cBhvr additive="base">
                                        <p:cTn id="56" dur="500" fill="hold"/>
                                        <p:tgtEl>
                                          <p:spTgt spid="101"/>
                                        </p:tgtEl>
                                        <p:attrNameLst>
                                          <p:attrName>ppt_x</p:attrName>
                                        </p:attrNameLst>
                                      </p:cBhvr>
                                      <p:tavLst>
                                        <p:tav tm="0">
                                          <p:val>
                                            <p:strVal val="#ppt_x"/>
                                          </p:val>
                                        </p:tav>
                                        <p:tav tm="100000">
                                          <p:val>
                                            <p:strVal val="#ppt_x"/>
                                          </p:val>
                                        </p:tav>
                                      </p:tavLst>
                                    </p:anim>
                                    <p:anim calcmode="lin" valueType="num">
                                      <p:cBhvr additive="base">
                                        <p:cTn id="57"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8" presetClass="entr" presetSubtype="16" fill="hold" grpId="0" nodeType="clickEffect">
                                  <p:stCondLst>
                                    <p:cond delay="0"/>
                                  </p:stCondLst>
                                  <p:childTnLst>
                                    <p:set>
                                      <p:cBhvr>
                                        <p:cTn id="61" dur="1" fill="hold">
                                          <p:stCondLst>
                                            <p:cond delay="0"/>
                                          </p:stCondLst>
                                        </p:cTn>
                                        <p:tgtEl>
                                          <p:spTgt spid="102"/>
                                        </p:tgtEl>
                                        <p:attrNameLst>
                                          <p:attrName>style.visibility</p:attrName>
                                        </p:attrNameLst>
                                      </p:cBhvr>
                                      <p:to>
                                        <p:strVal val="visible"/>
                                      </p:to>
                                    </p:set>
                                    <p:animEffect transition="in" filter="diamond(in)">
                                      <p:cBhvr>
                                        <p:cTn id="62" dur="2000"/>
                                        <p:tgtEl>
                                          <p:spTgt spid="102"/>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103"/>
                                        </p:tgtEl>
                                        <p:attrNameLst>
                                          <p:attrName>style.visibility</p:attrName>
                                        </p:attrNameLst>
                                      </p:cBhvr>
                                      <p:to>
                                        <p:strVal val="visible"/>
                                      </p:to>
                                    </p:set>
                                    <p:animEffect transition="in" filter="checkerboard(across)">
                                      <p:cBhvr>
                                        <p:cTn id="67" dur="500"/>
                                        <p:tgtEl>
                                          <p:spTgt spid="103"/>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04"/>
                                        </p:tgtEl>
                                        <p:attrNameLst>
                                          <p:attrName>style.visibility</p:attrName>
                                        </p:attrNameLst>
                                      </p:cBhvr>
                                      <p:to>
                                        <p:strVal val="visible"/>
                                      </p:to>
                                    </p:set>
                                    <p:anim calcmode="lin" valueType="num">
                                      <p:cBhvr additive="base">
                                        <p:cTn id="72" dur="500" fill="hold"/>
                                        <p:tgtEl>
                                          <p:spTgt spid="104"/>
                                        </p:tgtEl>
                                        <p:attrNameLst>
                                          <p:attrName>ppt_x</p:attrName>
                                        </p:attrNameLst>
                                      </p:cBhvr>
                                      <p:tavLst>
                                        <p:tav tm="0">
                                          <p:val>
                                            <p:strVal val="#ppt_x"/>
                                          </p:val>
                                        </p:tav>
                                        <p:tav tm="100000">
                                          <p:val>
                                            <p:strVal val="#ppt_x"/>
                                          </p:val>
                                        </p:tav>
                                      </p:tavLst>
                                    </p:anim>
                                    <p:anim calcmode="lin" valueType="num">
                                      <p:cBhvr additive="base">
                                        <p:cTn id="73"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140"/>
                                        </p:tgtEl>
                                        <p:attrNameLst>
                                          <p:attrName>style.visibility</p:attrName>
                                        </p:attrNameLst>
                                      </p:cBhvr>
                                      <p:to>
                                        <p:strVal val="visible"/>
                                      </p:to>
                                    </p:set>
                                    <p:animEffect transition="in" filter="blinds(horizontal)">
                                      <p:cBhvr>
                                        <p:cTn id="78" dur="500"/>
                                        <p:tgtEl>
                                          <p:spTgt spid="140"/>
                                        </p:tgtEl>
                                      </p:cBhvr>
                                    </p:animEffec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141"/>
                                        </p:tgtEl>
                                        <p:attrNameLst>
                                          <p:attrName>style.visibility</p:attrName>
                                        </p:attrNameLst>
                                      </p:cBhvr>
                                      <p:to>
                                        <p:strVal val="visible"/>
                                      </p:to>
                                    </p:set>
                                    <p:animEffect transition="in" filter="blinds(horizontal)">
                                      <p:cBhvr>
                                        <p:cTn id="83" dur="500"/>
                                        <p:tgtEl>
                                          <p:spTgt spid="141"/>
                                        </p:tgtEl>
                                      </p:cBhvr>
                                    </p:animEffect>
                                  </p:childTnLst>
                                </p:cTn>
                              </p:par>
                            </p:childTnLst>
                          </p:cTn>
                        </p:par>
                      </p:childTnLst>
                    </p:cTn>
                  </p:par>
                  <p:par>
                    <p:cTn id="84" fill="hold">
                      <p:stCondLst>
                        <p:cond delay="indefinite"/>
                      </p:stCondLst>
                      <p:childTnLst>
                        <p:par>
                          <p:cTn id="85" fill="hold">
                            <p:stCondLst>
                              <p:cond delay="0"/>
                            </p:stCondLst>
                            <p:childTnLst>
                              <p:par>
                                <p:cTn id="86" presetID="3" presetClass="entr" presetSubtype="10" fill="hold" grpId="0" nodeType="clickEffect">
                                  <p:stCondLst>
                                    <p:cond delay="0"/>
                                  </p:stCondLst>
                                  <p:childTnLst>
                                    <p:set>
                                      <p:cBhvr>
                                        <p:cTn id="87" dur="1" fill="hold">
                                          <p:stCondLst>
                                            <p:cond delay="0"/>
                                          </p:stCondLst>
                                        </p:cTn>
                                        <p:tgtEl>
                                          <p:spTgt spid="142"/>
                                        </p:tgtEl>
                                        <p:attrNameLst>
                                          <p:attrName>style.visibility</p:attrName>
                                        </p:attrNameLst>
                                      </p:cBhvr>
                                      <p:to>
                                        <p:strVal val="visible"/>
                                      </p:to>
                                    </p:set>
                                    <p:animEffect transition="in" filter="blinds(horizontal)">
                                      <p:cBhvr>
                                        <p:cTn id="88" dur="500"/>
                                        <p:tgtEl>
                                          <p:spTgt spid="142"/>
                                        </p:tgtEl>
                                      </p:cBhvr>
                                    </p:animEffect>
                                  </p:childTnLst>
                                </p:cTn>
                              </p:par>
                            </p:childTnLst>
                          </p:cTn>
                        </p:par>
                      </p:childTnLst>
                    </p:cTn>
                  </p:par>
                  <p:par>
                    <p:cTn id="89" fill="hold">
                      <p:stCondLst>
                        <p:cond delay="indefinite"/>
                      </p:stCondLst>
                      <p:childTnLst>
                        <p:par>
                          <p:cTn id="90" fill="hold">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143"/>
                                        </p:tgtEl>
                                        <p:attrNameLst>
                                          <p:attrName>style.visibility</p:attrName>
                                        </p:attrNameLst>
                                      </p:cBhvr>
                                      <p:to>
                                        <p:strVal val="visible"/>
                                      </p:to>
                                    </p:set>
                                    <p:animEffect transition="in" filter="blinds(horizontal)">
                                      <p:cBhvr>
                                        <p:cTn id="93" dur="5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3" grpId="0">
        <p:bldAsOne/>
      </p:bldGraphic>
      <p:bldP spid="61" grpId="0" animBg="1"/>
      <p:bldP spid="69" grpId="0" animBg="1"/>
      <p:bldP spid="70" grpId="0" animBg="1"/>
      <p:bldP spid="93" grpId="0" animBg="1"/>
      <p:bldGraphic spid="100" grpId="0">
        <p:bldAsOne/>
      </p:bldGraphic>
      <p:bldP spid="101" grpId="0" animBg="1"/>
      <p:bldP spid="102" grpId="0"/>
      <p:bldP spid="103" grpId="0" animBg="1"/>
      <p:bldP spid="104" grpId="0"/>
      <p:bldP spid="140" grpId="0"/>
      <p:bldP spid="141" grpId="0"/>
      <p:bldP spid="142" grpId="0"/>
      <p:bldP spid="14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1757</TotalTime>
  <Words>1216</Words>
  <Application>Microsoft Office PowerPoint</Application>
  <PresentationFormat>Custom</PresentationFormat>
  <Paragraphs>132</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Apex</vt:lpstr>
      <vt:lpstr>CS ChemDraw Drawing</vt:lpstr>
      <vt:lpstr>Slide 1</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Alex</dc:creator>
  <cp:lastModifiedBy>Alex</cp:lastModifiedBy>
  <cp:revision>47</cp:revision>
  <dcterms:created xsi:type="dcterms:W3CDTF">2011-04-20T18:27:33Z</dcterms:created>
  <dcterms:modified xsi:type="dcterms:W3CDTF">2013-04-10T15:27:08Z</dcterms:modified>
</cp:coreProperties>
</file>