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411B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11" autoAdjust="0"/>
  </p:normalViewPr>
  <p:slideViewPr>
    <p:cSldViewPr>
      <p:cViewPr>
        <p:scale>
          <a:sx n="42" d="100"/>
          <a:sy n="42" d="100"/>
        </p:scale>
        <p:origin x="54" y="5490"/>
      </p:cViewPr>
      <p:guideLst>
        <p:guide orient="horz" pos="9216"/>
        <p:guide pos="115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5"/>
            <a:ext cx="3108960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0" y="29132109"/>
            <a:ext cx="65532000" cy="82390827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456800" y="29132109"/>
            <a:ext cx="65532000" cy="82390827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549816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9279467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1165013"/>
            <a:ext cx="12033252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2" y="6123096"/>
            <a:ext cx="12033252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070400" y="4998722"/>
            <a:ext cx="32918400" cy="10652421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5200" y="4998722"/>
            <a:ext cx="98145600" cy="10652421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2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07321-74D2-466E-A6C6-4D5F67EC0E3A}" type="datetimeFigureOut">
              <a:rPr lang="en-US" smtClean="0"/>
              <a:t>4/12/2013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FAE0-4E3E-4663-A7FE-86635E9FC9C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762024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3762024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3762024" rtl="0" eaLnBrk="1" latinLnBrk="0" hangingPunct="1">
        <a:spcBef>
          <a:spcPct val="20000"/>
        </a:spcBef>
        <a:buFont typeface="Arial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3762024" rtl="0" eaLnBrk="1" latinLnBrk="0" hangingPunct="1">
        <a:spcBef>
          <a:spcPct val="20000"/>
        </a:spcBef>
        <a:buFont typeface="Arial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3762024" rtl="0" eaLnBrk="1" latinLnBrk="0" hangingPunct="1">
        <a:spcBef>
          <a:spcPct val="20000"/>
        </a:spcBef>
        <a:buFont typeface="Arial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36576000" cy="4166699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304800" y="6248400"/>
            <a:ext cx="17068800" cy="12573000"/>
          </a:xfrm>
          <a:prstGeom prst="rect">
            <a:avLst/>
          </a:prstGeom>
          <a:solidFill>
            <a:srgbClr val="34411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71488"/>
            <a:r>
              <a:rPr lang="en-US" sz="5400" b="1" dirty="0" smtClean="0"/>
              <a:t>Motivation:</a:t>
            </a:r>
          </a:p>
          <a:p>
            <a:endParaRPr lang="en-US" sz="1200" dirty="0"/>
          </a:p>
          <a:p>
            <a:pPr marL="471488">
              <a:tabLst>
                <a:tab pos="16105188" algn="l"/>
                <a:tab pos="16576675" algn="l"/>
              </a:tabLst>
            </a:pPr>
            <a:r>
              <a:rPr lang="en-US" sz="3600" dirty="0" smtClean="0"/>
              <a:t>Climate change-related alterations in the average height of the cloud belt of tropical mountains may drastically reduce fog occurrence.</a:t>
            </a:r>
          </a:p>
          <a:p>
            <a:pPr marL="471488">
              <a:tabLst>
                <a:tab pos="16105188" algn="l"/>
                <a:tab pos="16576675" algn="l"/>
              </a:tabLst>
            </a:pPr>
            <a:endParaRPr lang="es-GT" sz="4800" dirty="0"/>
          </a:p>
          <a:p>
            <a:pPr marL="471488">
              <a:tabLst>
                <a:tab pos="16105188" algn="l"/>
                <a:tab pos="16576675" algn="l"/>
              </a:tabLst>
            </a:pPr>
            <a:endParaRPr lang="en-US" sz="4800" dirty="0" smtClean="0"/>
          </a:p>
          <a:p>
            <a:endParaRPr lang="es-GT" dirty="0" smtClean="0"/>
          </a:p>
          <a:p>
            <a:endParaRPr lang="es-GT" dirty="0" smtClean="0"/>
          </a:p>
          <a:p>
            <a:endParaRPr lang="es-GT" sz="2400" dirty="0"/>
          </a:p>
          <a:p>
            <a:endParaRPr lang="es-GT" dirty="0"/>
          </a:p>
          <a:p>
            <a:endParaRPr lang="es-GT" sz="4000" dirty="0" smtClean="0"/>
          </a:p>
          <a:p>
            <a:pPr marL="517525"/>
            <a:r>
              <a:rPr lang="en-US" sz="3600" dirty="0" smtClean="0"/>
              <a:t>Frequent immersion in fog </a:t>
            </a:r>
            <a:r>
              <a:rPr lang="en-US" sz="3600" dirty="0" smtClean="0"/>
              <a:t>contributes to maintain high water yield from watersheds within </a:t>
            </a:r>
            <a:r>
              <a:rPr lang="en-US" sz="3600" dirty="0" err="1" smtClean="0"/>
              <a:t>montane</a:t>
            </a:r>
            <a:r>
              <a:rPr lang="en-US" sz="3600" dirty="0" smtClean="0"/>
              <a:t> cloud belts because of additional water inputs (fog, drizzle) and the s</a:t>
            </a:r>
            <a:r>
              <a:rPr lang="en-US" sz="3600" dirty="0" smtClean="0"/>
              <a:t>uppression </a:t>
            </a:r>
            <a:r>
              <a:rPr lang="en-US" sz="3600" dirty="0"/>
              <a:t>of </a:t>
            </a:r>
            <a:r>
              <a:rPr lang="en-US" sz="3600" dirty="0" smtClean="0"/>
              <a:t>plant transpiration.</a:t>
            </a:r>
          </a:p>
          <a:p>
            <a:pPr marL="517525">
              <a:buFont typeface="Arial" pitchFamily="34" charset="0"/>
              <a:buChar char="•"/>
            </a:pPr>
            <a:endParaRPr lang="en-US" sz="2000" dirty="0" smtClean="0"/>
          </a:p>
          <a:p>
            <a:pPr marL="517525"/>
            <a:r>
              <a:rPr lang="en-US" sz="3600" dirty="0" smtClean="0"/>
              <a:t>Tree plantations are an increasing land cover worldwide, and their potential higher water use compared to other land covers sparks concerns about reduced water yield. </a:t>
            </a:r>
            <a:endParaRPr lang="es-GT" sz="3600" dirty="0"/>
          </a:p>
          <a:p>
            <a:endParaRPr lang="es-GT" sz="2000" dirty="0"/>
          </a:p>
          <a:p>
            <a:pPr marL="46038" indent="474663" algn="ctr"/>
            <a:endParaRPr lang="en-US" sz="900" b="1" dirty="0" smtClean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6038" indent="-46038" algn="ctr"/>
            <a:r>
              <a:rPr lang="en-US" sz="36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Given the projected rise of the cloud belt, </a:t>
            </a:r>
          </a:p>
          <a:p>
            <a:pPr marL="46038" indent="-46038" algn="ctr"/>
            <a:r>
              <a:rPr lang="en-US" sz="36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much more transpiration expected from Mexican weeping pine reforestations?</a:t>
            </a:r>
          </a:p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990600" y="8839201"/>
            <a:ext cx="15697200" cy="7315200"/>
            <a:chOff x="146050" y="2590800"/>
            <a:chExt cx="8783413" cy="4028216"/>
          </a:xfrm>
        </p:grpSpPr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24400" y="2590800"/>
              <a:ext cx="4162425" cy="233838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10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6050" y="2590800"/>
              <a:ext cx="4016375" cy="236378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11" name="AutoShape 5"/>
            <p:cNvSpPr>
              <a:spLocks noChangeArrowheads="1"/>
            </p:cNvSpPr>
            <p:nvPr/>
          </p:nvSpPr>
          <p:spPr bwMode="auto">
            <a:xfrm>
              <a:off x="3400425" y="2592797"/>
              <a:ext cx="2544383" cy="1794362"/>
            </a:xfrm>
            <a:prstGeom prst="rightArrow">
              <a:avLst>
                <a:gd name="adj1" fmla="val 50000"/>
                <a:gd name="adj2" fmla="val 49628"/>
              </a:avLst>
            </a:prstGeom>
            <a:solidFill>
              <a:srgbClr val="00CC99"/>
            </a:solidFill>
            <a:ln w="936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>
                <a:lnSpc>
                  <a:spcPct val="97000"/>
                </a:lnSpc>
                <a:buFont typeface="Arial" pitchFamily="34" charset="0"/>
                <a:buChar char="•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r>
                <a:rPr lang="en-GB" sz="3200" b="1" dirty="0" smtClean="0">
                  <a:solidFill>
                    <a:srgbClr val="000000"/>
                  </a:solidFill>
                </a:rPr>
                <a:t>  </a:t>
              </a:r>
              <a:r>
                <a:rPr lang="en-GB" sz="2800" b="1" dirty="0" smtClean="0">
                  <a:solidFill>
                    <a:srgbClr val="000000"/>
                  </a:solidFill>
                </a:rPr>
                <a:t>Deforestation </a:t>
              </a:r>
              <a:r>
                <a:rPr lang="en-GB" sz="2800" b="1" dirty="0" smtClean="0">
                  <a:solidFill>
                    <a:srgbClr val="000000"/>
                  </a:solidFill>
                </a:rPr>
                <a:t>of</a:t>
              </a:r>
            </a:p>
            <a:p>
              <a:pPr>
                <a:lnSpc>
                  <a:spcPct val="97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r>
                <a:rPr lang="en-GB" sz="2800" b="1" dirty="0" smtClean="0">
                  <a:solidFill>
                    <a:srgbClr val="000000"/>
                  </a:solidFill>
                </a:rPr>
                <a:t>   lowland </a:t>
              </a:r>
              <a:r>
                <a:rPr lang="en-GB" sz="2800" b="1" dirty="0" smtClean="0">
                  <a:solidFill>
                    <a:srgbClr val="000000"/>
                  </a:solidFill>
                </a:rPr>
                <a:t>forests </a:t>
              </a:r>
              <a:endParaRPr lang="en-GB" sz="2800" b="1" dirty="0" smtClean="0">
                <a:solidFill>
                  <a:srgbClr val="000000"/>
                </a:solidFill>
              </a:endParaRPr>
            </a:p>
            <a:p>
              <a:pPr>
                <a:lnSpc>
                  <a:spcPct val="97000"/>
                </a:lnSpc>
                <a:buFont typeface="Arial" pitchFamily="34" charset="0"/>
                <a:buChar char="•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r>
                <a:rPr lang="en-GB" sz="2800" b="1" dirty="0" smtClean="0">
                  <a:solidFill>
                    <a:srgbClr val="000000"/>
                  </a:solidFill>
                </a:rPr>
                <a:t> Changing sea surface</a:t>
              </a:r>
            </a:p>
            <a:p>
              <a:pPr>
                <a:lnSpc>
                  <a:spcPct val="97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r>
                <a:rPr lang="en-GB" sz="2800" b="1" dirty="0" smtClean="0">
                  <a:solidFill>
                    <a:srgbClr val="000000"/>
                  </a:solidFill>
                </a:rPr>
                <a:t>   temperature</a:t>
              </a:r>
              <a:endParaRPr lang="en-GB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12" name="Text Box 6"/>
            <p:cNvSpPr txBox="1">
              <a:spLocks noChangeArrowheads="1"/>
            </p:cNvSpPr>
            <p:nvPr/>
          </p:nvSpPr>
          <p:spPr bwMode="auto">
            <a:xfrm>
              <a:off x="228600" y="4953000"/>
              <a:ext cx="8700863" cy="166601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square" lIns="90000" tIns="46800" rIns="90000" bIns="46800">
              <a:spAutoFit/>
            </a:bodyPr>
            <a:lstStyle/>
            <a:p>
              <a:pPr>
                <a:lnSpc>
                  <a:spcPct val="97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r>
                <a:rPr lang="en-US" sz="1800" dirty="0" err="1" smtClean="0">
                  <a:solidFill>
                    <a:schemeClr val="bg1"/>
                  </a:solidFill>
                </a:rPr>
                <a:t>Barradas</a:t>
              </a:r>
              <a:r>
                <a:rPr lang="en-US" sz="1800" dirty="0" smtClean="0">
                  <a:solidFill>
                    <a:schemeClr val="bg1"/>
                  </a:solidFill>
                </a:rPr>
                <a:t> et al. </a:t>
              </a:r>
              <a:r>
                <a:rPr lang="en-US" sz="1800" dirty="0">
                  <a:solidFill>
                    <a:schemeClr val="bg1"/>
                  </a:solidFill>
                </a:rPr>
                <a:t>(</a:t>
              </a:r>
              <a:r>
                <a:rPr lang="en-US" sz="1800" dirty="0" smtClean="0">
                  <a:solidFill>
                    <a:schemeClr val="bg1"/>
                  </a:solidFill>
                </a:rPr>
                <a:t>2010; </a:t>
              </a:r>
              <a:r>
                <a:rPr lang="en-US" sz="1800" dirty="0" err="1" smtClean="0">
                  <a:solidFill>
                    <a:schemeClr val="bg1"/>
                  </a:solidFill>
                </a:rPr>
                <a:t>Karmalkar</a:t>
              </a:r>
              <a:r>
                <a:rPr lang="en-US" sz="1800" dirty="0" smtClean="0">
                  <a:solidFill>
                    <a:schemeClr val="bg1"/>
                  </a:solidFill>
                </a:rPr>
                <a:t> et al. </a:t>
              </a:r>
              <a:r>
                <a:rPr lang="en-US" sz="1800" dirty="0">
                  <a:solidFill>
                    <a:schemeClr val="bg1"/>
                  </a:solidFill>
                </a:rPr>
                <a:t>(</a:t>
              </a:r>
              <a:r>
                <a:rPr lang="en-US" sz="1800" dirty="0" smtClean="0">
                  <a:solidFill>
                    <a:schemeClr val="bg1"/>
                  </a:solidFill>
                </a:rPr>
                <a:t>2011); Lawton et al. (2001); Richardson et al. (2003); Van </a:t>
              </a:r>
              <a:r>
                <a:rPr lang="en-US" sz="1800" dirty="0" err="1" smtClean="0">
                  <a:solidFill>
                    <a:schemeClr val="bg1"/>
                  </a:solidFill>
                </a:rPr>
                <a:t>der</a:t>
              </a:r>
              <a:r>
                <a:rPr lang="en-US" sz="1800" dirty="0" smtClean="0">
                  <a:solidFill>
                    <a:schemeClr val="bg1"/>
                  </a:solidFill>
                </a:rPr>
                <a:t> </a:t>
              </a:r>
              <a:r>
                <a:rPr lang="en-US" sz="1800" dirty="0" err="1" smtClean="0">
                  <a:solidFill>
                    <a:schemeClr val="bg1"/>
                  </a:solidFill>
                </a:rPr>
                <a:t>Molen</a:t>
              </a:r>
              <a:r>
                <a:rPr lang="en-US" sz="1800" dirty="0" smtClean="0">
                  <a:solidFill>
                    <a:schemeClr val="bg1"/>
                  </a:solidFill>
                </a:rPr>
                <a:t> et al. (2006); Williams et al. (2007)</a:t>
              </a:r>
              <a:r>
                <a:rPr lang="en-GB" sz="1800" dirty="0" smtClean="0">
                  <a:solidFill>
                    <a:schemeClr val="bg1"/>
                  </a:solidFill>
                </a:rPr>
                <a:t> </a:t>
              </a:r>
            </a:p>
            <a:p>
              <a:pPr>
                <a:lnSpc>
                  <a:spcPct val="97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r>
                <a:rPr lang="en-GB" sz="1800" dirty="0" smtClean="0">
                  <a:solidFill>
                    <a:schemeClr val="bg1"/>
                  </a:solidFill>
                </a:rPr>
                <a:t>Figure from:  Lawton</a:t>
              </a:r>
              <a:r>
                <a:rPr lang="en-GB" sz="1800" dirty="0" smtClean="0">
                  <a:solidFill>
                    <a:srgbClr val="C0C0C0"/>
                  </a:solidFill>
                </a:rPr>
                <a:t> </a:t>
              </a:r>
              <a:r>
                <a:rPr lang="en-GB" sz="1800" dirty="0" smtClean="0">
                  <a:solidFill>
                    <a:schemeClr val="bg1"/>
                  </a:solidFill>
                </a:rPr>
                <a:t>et al. (2001</a:t>
              </a:r>
              <a:r>
                <a:rPr lang="en-GB" sz="1800" dirty="0">
                  <a:solidFill>
                    <a:schemeClr val="bg1"/>
                  </a:solidFill>
                </a:rPr>
                <a:t>)</a:t>
              </a:r>
              <a:r>
                <a:rPr lang="en-GB" sz="1800" dirty="0" smtClean="0">
                  <a:solidFill>
                    <a:schemeClr val="bg1"/>
                  </a:solidFill>
                </a:rPr>
                <a:t> </a:t>
              </a:r>
            </a:p>
            <a:p>
              <a:pPr>
                <a:lnSpc>
                  <a:spcPct val="97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r>
                <a:rPr lang="en-GB" sz="3600" dirty="0" smtClean="0">
                  <a:solidFill>
                    <a:schemeClr val="bg1"/>
                  </a:solidFill>
                </a:rPr>
                <a:t> </a:t>
              </a:r>
              <a:endParaRPr lang="en-GB" sz="3600" dirty="0" smtClean="0">
                <a:solidFill>
                  <a:schemeClr val="bg1"/>
                </a:solidFill>
              </a:endParaRPr>
            </a:p>
            <a:p>
              <a:pPr>
                <a:lnSpc>
                  <a:spcPct val="97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endParaRPr lang="en-GB" dirty="0" smtClean="0">
                <a:solidFill>
                  <a:schemeClr val="bg1"/>
                </a:solidFill>
              </a:endParaRPr>
            </a:p>
            <a:p>
              <a:pPr>
                <a:lnSpc>
                  <a:spcPct val="97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609600" y="152400"/>
            <a:ext cx="35356800" cy="5867400"/>
          </a:xfrm>
          <a:prstGeom prst="rect">
            <a:avLst/>
          </a:prstGeom>
          <a:solidFill>
            <a:srgbClr val="3441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533400"/>
            <a:ext cx="34290000" cy="5943600"/>
          </a:xfrm>
          <a:noFill/>
        </p:spPr>
        <p:txBody>
          <a:bodyPr>
            <a:normAutofit fontScale="90000"/>
          </a:bodyPr>
          <a:lstStyle/>
          <a:p>
            <a:pPr defTabSz="914400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en-US" sz="1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Suppression of pine transpiration due to fog: </a:t>
            </a:r>
            <a:r>
              <a:rPr lang="en-US" sz="16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16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mplications of climate change for a seasonally dry tropical </a:t>
            </a:r>
            <a:r>
              <a:rPr lang="en-US" sz="8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montane</a:t>
            </a:r>
            <a:r>
              <a:rPr 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cloud belt</a:t>
            </a:r>
            <a:r>
              <a:rPr lang="en-US" sz="10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10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12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 </a:t>
            </a:r>
            <a:r>
              <a:rPr lang="en-US" sz="9600" dirty="0" smtClean="0">
                <a:solidFill>
                  <a:schemeClr val="bg1"/>
                </a:solidFill>
              </a:rPr>
              <a:t/>
            </a:r>
            <a:br>
              <a:rPr lang="en-US" sz="9600" dirty="0" smtClean="0">
                <a:solidFill>
                  <a:schemeClr val="bg1"/>
                </a:solidFill>
              </a:rPr>
            </a:br>
            <a:r>
              <a:rPr lang="en-US" sz="2000" dirty="0" smtClean="0">
                <a:solidFill>
                  <a:schemeClr val="accent3">
                    <a:lumMod val="50000"/>
                  </a:schemeClr>
                </a:solidFill>
              </a:rPr>
              <a:t>d</a:t>
            </a:r>
            <a:br>
              <a:rPr lang="en-US" sz="20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GB" sz="5600" u="sng" dirty="0" smtClean="0">
                <a:solidFill>
                  <a:srgbClr val="FFFFFF"/>
                </a:solidFill>
                <a:latin typeface="Trebuchet MS" pitchFamily="34" charset="0"/>
              </a:rPr>
              <a:t>M.S</a:t>
            </a:r>
            <a:r>
              <a:rPr lang="en-GB" sz="5600" u="sng" dirty="0">
                <a:solidFill>
                  <a:srgbClr val="FFFFFF"/>
                </a:solidFill>
                <a:latin typeface="Trebuchet MS" pitchFamily="34" charset="0"/>
              </a:rPr>
              <a:t>. </a:t>
            </a:r>
            <a:r>
              <a:rPr lang="en-GB" sz="5600" u="sng" dirty="0" smtClean="0">
                <a:solidFill>
                  <a:srgbClr val="FFFFFF"/>
                </a:solidFill>
                <a:latin typeface="Trebuchet MS" pitchFamily="34" charset="0"/>
              </a:rPr>
              <a:t>Alvarado-Barrientos</a:t>
            </a:r>
            <a:r>
              <a:rPr lang="en-GB" sz="5600" baseline="30000" dirty="0" smtClean="0">
                <a:solidFill>
                  <a:srgbClr val="FFFFFF"/>
                </a:solidFill>
                <a:latin typeface="Trebuchet MS" pitchFamily="34" charset="0"/>
              </a:rPr>
              <a:t>1,2</a:t>
            </a:r>
            <a:r>
              <a:rPr lang="en-GB" sz="5600" dirty="0" smtClean="0">
                <a:solidFill>
                  <a:srgbClr val="FFFFFF"/>
                </a:solidFill>
                <a:latin typeface="Trebuchet MS" pitchFamily="34" charset="0"/>
              </a:rPr>
              <a:t>, </a:t>
            </a:r>
            <a:r>
              <a:rPr lang="en-GB" sz="5600" dirty="0">
                <a:solidFill>
                  <a:srgbClr val="FFFFFF"/>
                </a:solidFill>
                <a:latin typeface="Trebuchet MS" pitchFamily="34" charset="0"/>
              </a:rPr>
              <a:t>F. </a:t>
            </a:r>
            <a:r>
              <a:rPr lang="en-GB" sz="5600" dirty="0" smtClean="0">
                <a:solidFill>
                  <a:srgbClr val="FFFFFF"/>
                </a:solidFill>
                <a:latin typeface="Trebuchet MS" pitchFamily="34" charset="0"/>
              </a:rPr>
              <a:t>Holwerda</a:t>
            </a:r>
            <a:r>
              <a:rPr lang="en-GB" sz="5600" baseline="30000" dirty="0">
                <a:solidFill>
                  <a:srgbClr val="FFFFFF"/>
                </a:solidFill>
                <a:latin typeface="Trebuchet MS" pitchFamily="34" charset="0"/>
              </a:rPr>
              <a:t>1,2</a:t>
            </a:r>
            <a:r>
              <a:rPr lang="en-GB" sz="5600" dirty="0" smtClean="0">
                <a:solidFill>
                  <a:srgbClr val="FFFFFF"/>
                </a:solidFill>
                <a:latin typeface="Trebuchet MS" pitchFamily="34" charset="0"/>
              </a:rPr>
              <a:t>, </a:t>
            </a:r>
            <a:r>
              <a:rPr lang="en-GB" sz="5600" dirty="0">
                <a:solidFill>
                  <a:srgbClr val="FFFFFF"/>
                </a:solidFill>
                <a:latin typeface="Trebuchet MS" pitchFamily="34" charset="0"/>
              </a:rPr>
              <a:t>H. </a:t>
            </a:r>
            <a:r>
              <a:rPr lang="en-GB" sz="5600" dirty="0" smtClean="0">
                <a:solidFill>
                  <a:srgbClr val="FFFFFF"/>
                </a:solidFill>
                <a:latin typeface="Trebuchet MS" pitchFamily="34" charset="0"/>
              </a:rPr>
              <a:t>Asbjornsen</a:t>
            </a:r>
            <a:r>
              <a:rPr lang="en-GB" sz="5600" baseline="30000" dirty="0" smtClean="0">
                <a:solidFill>
                  <a:srgbClr val="FFFFFF"/>
                </a:solidFill>
                <a:latin typeface="Trebuchet MS" pitchFamily="34" charset="0"/>
              </a:rPr>
              <a:t>1</a:t>
            </a:r>
            <a:r>
              <a:rPr lang="en-GB" sz="5600" dirty="0" smtClean="0">
                <a:solidFill>
                  <a:srgbClr val="FFFFFF"/>
                </a:solidFill>
                <a:latin typeface="Trebuchet MS" pitchFamily="34" charset="0"/>
              </a:rPr>
              <a:t>, </a:t>
            </a:r>
            <a:r>
              <a:rPr lang="en-GB" sz="5600" dirty="0">
                <a:solidFill>
                  <a:srgbClr val="FFFFFF"/>
                </a:solidFill>
                <a:latin typeface="Trebuchet MS" pitchFamily="34" charset="0"/>
              </a:rPr>
              <a:t>T.E. </a:t>
            </a:r>
            <a:r>
              <a:rPr lang="en-GB" sz="5600" dirty="0" smtClean="0">
                <a:solidFill>
                  <a:srgbClr val="FFFFFF"/>
                </a:solidFill>
                <a:latin typeface="Trebuchet MS" pitchFamily="34" charset="0"/>
              </a:rPr>
              <a:t>Dawson</a:t>
            </a:r>
            <a:r>
              <a:rPr lang="en-GB" sz="5600" baseline="30000" dirty="0" smtClean="0">
                <a:solidFill>
                  <a:srgbClr val="FFFFFF"/>
                </a:solidFill>
                <a:latin typeface="Trebuchet MS" pitchFamily="34" charset="0"/>
              </a:rPr>
              <a:t>3</a:t>
            </a:r>
            <a:r>
              <a:rPr lang="en-GB" sz="5600" dirty="0" smtClean="0">
                <a:solidFill>
                  <a:srgbClr val="FFFFFF"/>
                </a:solidFill>
                <a:latin typeface="Trebuchet MS" pitchFamily="34" charset="0"/>
              </a:rPr>
              <a:t>, </a:t>
            </a:r>
            <a:r>
              <a:rPr lang="en-GB" sz="5600" dirty="0">
                <a:solidFill>
                  <a:srgbClr val="FFFFFF"/>
                </a:solidFill>
                <a:latin typeface="Trebuchet MS" pitchFamily="34" charset="0"/>
              </a:rPr>
              <a:t>L.A. </a:t>
            </a:r>
            <a:r>
              <a:rPr lang="en-GB" sz="5600" dirty="0" smtClean="0">
                <a:solidFill>
                  <a:srgbClr val="FFFFFF"/>
                </a:solidFill>
                <a:latin typeface="Trebuchet MS" pitchFamily="34" charset="0"/>
              </a:rPr>
              <a:t>Bruijnzeel</a:t>
            </a:r>
            <a:r>
              <a:rPr lang="en-GB" sz="5600" baseline="30000" dirty="0" smtClean="0">
                <a:solidFill>
                  <a:srgbClr val="FFFFFF"/>
                </a:solidFill>
                <a:latin typeface="Trebuchet MS" pitchFamily="34" charset="0"/>
              </a:rPr>
              <a:t>4</a:t>
            </a:r>
            <a:r>
              <a:rPr lang="en-GB" sz="7100" baseline="30000" dirty="0" smtClean="0">
                <a:solidFill>
                  <a:srgbClr val="FFFFFF"/>
                </a:solidFill>
                <a:latin typeface="Trebuchet MS" pitchFamily="34" charset="0"/>
              </a:rPr>
              <a:t/>
            </a:r>
            <a:br>
              <a:rPr lang="en-GB" sz="7100" baseline="30000" dirty="0" smtClean="0">
                <a:solidFill>
                  <a:srgbClr val="FFFFFF"/>
                </a:solidFill>
                <a:latin typeface="Trebuchet MS" pitchFamily="34" charset="0"/>
              </a:rPr>
            </a:br>
            <a:r>
              <a:rPr lang="en-GB" sz="7100" baseline="30000" dirty="0" smtClean="0">
                <a:solidFill>
                  <a:srgbClr val="FFFFFF"/>
                </a:solidFill>
                <a:latin typeface="Trebuchet MS" pitchFamily="34" charset="0"/>
              </a:rPr>
              <a:t/>
            </a:r>
            <a:br>
              <a:rPr lang="en-GB" sz="7100" baseline="30000" dirty="0" smtClean="0">
                <a:solidFill>
                  <a:srgbClr val="FFFFFF"/>
                </a:solidFill>
                <a:latin typeface="Trebuchet MS" pitchFamily="34" charset="0"/>
              </a:rPr>
            </a:br>
            <a:r>
              <a:rPr lang="en-US" sz="3100" baseline="30000" dirty="0">
                <a:solidFill>
                  <a:srgbClr val="FFFFFF"/>
                </a:solidFill>
                <a:latin typeface="Trebuchet MS" pitchFamily="34" charset="0"/>
              </a:rPr>
              <a:t> </a:t>
            </a:r>
            <a:r>
              <a:rPr lang="en-US" sz="3100" baseline="30000" dirty="0" smtClean="0">
                <a:solidFill>
                  <a:srgbClr val="FFFFFF"/>
                </a:solidFill>
                <a:latin typeface="Trebuchet MS" pitchFamily="34" charset="0"/>
              </a:rPr>
              <a:t>1 </a:t>
            </a:r>
            <a:r>
              <a:rPr lang="en-US" sz="3100" dirty="0" smtClean="0">
                <a:solidFill>
                  <a:srgbClr val="FFFFFF"/>
                </a:solidFill>
                <a:latin typeface="Trebuchet MS" pitchFamily="34" charset="0"/>
              </a:rPr>
              <a:t>Dept</a:t>
            </a:r>
            <a:r>
              <a:rPr lang="en-US" sz="3100" dirty="0">
                <a:solidFill>
                  <a:srgbClr val="FFFFFF"/>
                </a:solidFill>
                <a:latin typeface="Trebuchet MS" pitchFamily="34" charset="0"/>
              </a:rPr>
              <a:t>. of Natural Resources and the Environment, University of New Hampshire, USA; </a:t>
            </a:r>
            <a:r>
              <a:rPr lang="en-US" sz="3100" baseline="30000" dirty="0" smtClean="0">
                <a:solidFill>
                  <a:srgbClr val="FFFFFF"/>
                </a:solidFill>
                <a:latin typeface="Trebuchet MS" pitchFamily="34" charset="0"/>
              </a:rPr>
              <a:t>2</a:t>
            </a:r>
            <a:r>
              <a:rPr lang="en-US" sz="3100" dirty="0" smtClean="0">
                <a:solidFill>
                  <a:srgbClr val="FFFFFF"/>
                </a:solidFill>
                <a:latin typeface="Trebuchet MS" pitchFamily="34" charset="0"/>
              </a:rPr>
              <a:t> Atmospheric Sciences Center (CCA),</a:t>
            </a:r>
            <a:r>
              <a:rPr lang="es-ES" sz="3100" dirty="0" smtClean="0">
                <a:solidFill>
                  <a:srgbClr val="FFFFFF"/>
                </a:solidFill>
                <a:latin typeface="Trebuchet MS" pitchFamily="34" charset="0"/>
              </a:rPr>
              <a:t> </a:t>
            </a:r>
            <a:r>
              <a:rPr lang="es-ES" sz="3100" dirty="0">
                <a:solidFill>
                  <a:srgbClr val="FFFFFF"/>
                </a:solidFill>
                <a:latin typeface="Trebuchet MS" pitchFamily="34" charset="0"/>
              </a:rPr>
              <a:t>Universidad Nacional Autónoma de </a:t>
            </a:r>
            <a:r>
              <a:rPr lang="es-ES" sz="3100" dirty="0" smtClean="0">
                <a:solidFill>
                  <a:srgbClr val="FFFFFF"/>
                </a:solidFill>
                <a:latin typeface="Trebuchet MS" pitchFamily="34" charset="0"/>
              </a:rPr>
              <a:t> M</a:t>
            </a:r>
            <a:r>
              <a:rPr lang="es-GT" sz="3100" dirty="0" err="1" smtClean="0">
                <a:solidFill>
                  <a:srgbClr val="FFFFFF"/>
                </a:solidFill>
                <a:latin typeface="Trebuchet MS" pitchFamily="34" charset="0"/>
              </a:rPr>
              <a:t>éxico</a:t>
            </a:r>
            <a:r>
              <a:rPr lang="es-GT" sz="3100" dirty="0" smtClean="0">
                <a:solidFill>
                  <a:srgbClr val="FFFFFF"/>
                </a:solidFill>
                <a:latin typeface="Trebuchet MS" pitchFamily="34" charset="0"/>
              </a:rPr>
              <a:t>, México; </a:t>
            </a:r>
            <a:br>
              <a:rPr lang="es-GT" sz="3100" dirty="0" smtClean="0">
                <a:solidFill>
                  <a:srgbClr val="FFFFFF"/>
                </a:solidFill>
                <a:latin typeface="Trebuchet MS" pitchFamily="34" charset="0"/>
              </a:rPr>
            </a:br>
            <a:r>
              <a:rPr lang="en-US" sz="3100" baseline="30000" dirty="0" smtClean="0">
                <a:solidFill>
                  <a:srgbClr val="FFFFFF"/>
                </a:solidFill>
                <a:latin typeface="Trebuchet MS" pitchFamily="34" charset="0"/>
              </a:rPr>
              <a:t>3 </a:t>
            </a:r>
            <a:r>
              <a:rPr lang="en-US" sz="3100" dirty="0">
                <a:solidFill>
                  <a:srgbClr val="FFFFFF"/>
                </a:solidFill>
                <a:latin typeface="Trebuchet MS" pitchFamily="34" charset="0"/>
              </a:rPr>
              <a:t>Dept. of Integrative Biology, UC Berkeley, </a:t>
            </a:r>
            <a:r>
              <a:rPr lang="en-US" sz="3100" dirty="0" smtClean="0">
                <a:solidFill>
                  <a:srgbClr val="FFFFFF"/>
                </a:solidFill>
                <a:latin typeface="Trebuchet MS" pitchFamily="34" charset="0"/>
              </a:rPr>
              <a:t>USA; </a:t>
            </a:r>
            <a:r>
              <a:rPr lang="en-US" sz="3100" baseline="30000" dirty="0" smtClean="0">
                <a:solidFill>
                  <a:srgbClr val="FFFFFF"/>
                </a:solidFill>
                <a:latin typeface="Trebuchet MS" pitchFamily="34" charset="0"/>
              </a:rPr>
              <a:t>4 </a:t>
            </a:r>
            <a:r>
              <a:rPr lang="en-US" sz="3100" dirty="0" smtClean="0">
                <a:solidFill>
                  <a:srgbClr val="FFFFFF"/>
                </a:solidFill>
                <a:latin typeface="Trebuchet MS" pitchFamily="34" charset="0"/>
              </a:rPr>
              <a:t>Critical </a:t>
            </a:r>
            <a:r>
              <a:rPr lang="en-US" sz="3100" dirty="0">
                <a:solidFill>
                  <a:srgbClr val="FFFFFF"/>
                </a:solidFill>
                <a:latin typeface="Trebuchet MS" pitchFamily="34" charset="0"/>
              </a:rPr>
              <a:t>Zone Hydrology Group, VU University, Amsterdam, The </a:t>
            </a:r>
            <a:r>
              <a:rPr lang="en-US" sz="3100" dirty="0" smtClean="0">
                <a:solidFill>
                  <a:srgbClr val="FFFFFF"/>
                </a:solidFill>
                <a:latin typeface="Trebuchet MS" pitchFamily="34" charset="0"/>
              </a:rPr>
              <a:t>Netherlands.</a:t>
            </a:r>
            <a:r>
              <a:rPr lang="en-GB" sz="7300" dirty="0">
                <a:solidFill>
                  <a:srgbClr val="FFFFFF"/>
                </a:solidFill>
                <a:latin typeface="Trebuchet MS" pitchFamily="34" charset="0"/>
              </a:rPr>
              <a:t/>
            </a:r>
            <a:br>
              <a:rPr lang="en-GB" sz="7300" dirty="0">
                <a:solidFill>
                  <a:srgbClr val="FFFFFF"/>
                </a:solidFill>
                <a:latin typeface="Trebuchet MS" pitchFamily="34" charset="0"/>
              </a:rPr>
            </a:br>
            <a:endParaRPr lang="en-US" sz="7300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04800" y="18973800"/>
            <a:ext cx="16992600" cy="9372600"/>
          </a:xfrm>
          <a:prstGeom prst="rect">
            <a:avLst/>
          </a:prstGeom>
          <a:solidFill>
            <a:srgbClr val="34411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71488"/>
            <a:r>
              <a:rPr lang="en-US" sz="5400" b="1" dirty="0" smtClean="0"/>
              <a:t>Study area and Methods:</a:t>
            </a:r>
          </a:p>
          <a:p>
            <a:endParaRPr lang="en-US" sz="1200" dirty="0" smtClean="0"/>
          </a:p>
          <a:p>
            <a:pPr marL="471488">
              <a:tabLst>
                <a:tab pos="16105188" algn="l"/>
                <a:tab pos="16576675" algn="l"/>
              </a:tabLst>
            </a:pPr>
            <a:endParaRPr lang="es-GT" sz="4800" dirty="0" smtClean="0"/>
          </a:p>
          <a:p>
            <a:pPr marL="471488">
              <a:tabLst>
                <a:tab pos="16105188" algn="l"/>
                <a:tab pos="16576675" algn="l"/>
              </a:tabLst>
            </a:pPr>
            <a:endParaRPr lang="en-US" sz="4800" dirty="0" smtClean="0"/>
          </a:p>
          <a:p>
            <a:endParaRPr lang="es-GT" dirty="0" smtClean="0"/>
          </a:p>
          <a:p>
            <a:endParaRPr lang="en-US" dirty="0" smtClean="0"/>
          </a:p>
          <a:p>
            <a:pPr marL="514350"/>
            <a:endParaRPr lang="en-US" sz="2000" dirty="0" smtClean="0"/>
          </a:p>
          <a:p>
            <a:pPr marL="514350"/>
            <a:endParaRPr lang="en-US" sz="3600" dirty="0"/>
          </a:p>
          <a:p>
            <a:pPr marL="514350"/>
            <a:endParaRPr lang="en-US" sz="3600" dirty="0" smtClean="0"/>
          </a:p>
          <a:p>
            <a:pPr marL="514350"/>
            <a:endParaRPr lang="en-US" sz="3600" dirty="0"/>
          </a:p>
          <a:p>
            <a:pPr marL="514350"/>
            <a:endParaRPr lang="en-US" sz="3600" dirty="0" smtClean="0"/>
          </a:p>
          <a:p>
            <a:pPr marL="514350"/>
            <a:endParaRPr lang="en-US" sz="3600" dirty="0"/>
          </a:p>
          <a:p>
            <a:pPr marL="514350"/>
            <a:endParaRPr lang="en-US" sz="3600" dirty="0" smtClean="0"/>
          </a:p>
          <a:p>
            <a:endParaRPr lang="es-GT" dirty="0" smtClean="0"/>
          </a:p>
          <a:p>
            <a:endParaRPr lang="es-GT" dirty="0"/>
          </a:p>
          <a:p>
            <a:endParaRPr lang="es-GT" dirty="0"/>
          </a:p>
        </p:txBody>
      </p:sp>
      <p:grpSp>
        <p:nvGrpSpPr>
          <p:cNvPr id="28" name="Group 16"/>
          <p:cNvGrpSpPr/>
          <p:nvPr/>
        </p:nvGrpSpPr>
        <p:grpSpPr>
          <a:xfrm>
            <a:off x="381000" y="20285807"/>
            <a:ext cx="3962400" cy="3412393"/>
            <a:chOff x="-956639" y="333075"/>
            <a:chExt cx="7106478" cy="5585166"/>
          </a:xfrm>
        </p:grpSpPr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819976" y="333075"/>
              <a:ext cx="6969815" cy="54840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0" name="Rectangle 29"/>
            <p:cNvSpPr/>
            <p:nvPr/>
          </p:nvSpPr>
          <p:spPr>
            <a:xfrm>
              <a:off x="-956639" y="3198007"/>
              <a:ext cx="3553239" cy="27202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endParaRPr lang="en-US" sz="1800" dirty="0" smtClean="0">
                <a:solidFill>
                  <a:schemeClr val="bg1"/>
                </a:solidFill>
              </a:endParaRPr>
            </a:p>
            <a:p>
              <a:r>
                <a:rPr lang="en-US" sz="1800" dirty="0" smtClean="0">
                  <a:solidFill>
                    <a:schemeClr val="bg1"/>
                  </a:solidFill>
                </a:rPr>
                <a:t>Distribution of potential </a:t>
              </a:r>
              <a:r>
                <a:rPr lang="en-US" sz="1800" dirty="0" err="1" smtClean="0">
                  <a:solidFill>
                    <a:schemeClr val="bg1"/>
                  </a:solidFill>
                </a:rPr>
                <a:t>montane</a:t>
              </a:r>
              <a:r>
                <a:rPr lang="en-US" sz="1800" dirty="0" smtClean="0">
                  <a:solidFill>
                    <a:schemeClr val="bg1"/>
                  </a:solidFill>
                </a:rPr>
                <a:t> cloud forest zones </a:t>
              </a:r>
            </a:p>
            <a:p>
              <a:r>
                <a:rPr lang="en-US" sz="1200" dirty="0" smtClean="0">
                  <a:solidFill>
                    <a:schemeClr val="bg1"/>
                  </a:solidFill>
                </a:rPr>
                <a:t> (Mulligan </a:t>
              </a:r>
              <a:r>
                <a:rPr lang="en-US" sz="1200" dirty="0" smtClean="0">
                  <a:solidFill>
                    <a:schemeClr val="bg1"/>
                  </a:solidFill>
                </a:rPr>
                <a:t>&amp; </a:t>
              </a:r>
              <a:r>
                <a:rPr lang="en-US" sz="1200" dirty="0" smtClean="0">
                  <a:solidFill>
                    <a:schemeClr val="bg1"/>
                  </a:solidFill>
                </a:rPr>
                <a:t>Burke, 2005</a:t>
              </a:r>
              <a:r>
                <a:rPr lang="en-US" sz="1200" dirty="0" smtClean="0">
                  <a:solidFill>
                    <a:schemeClr val="bg1"/>
                  </a:solidFill>
                </a:rPr>
                <a:t>) </a:t>
              </a:r>
            </a:p>
            <a:p>
              <a:r>
                <a:rPr lang="en-US" sz="1800" dirty="0" smtClean="0">
                  <a:solidFill>
                    <a:schemeClr val="bg1"/>
                  </a:solidFill>
                </a:rPr>
                <a:t> </a:t>
              </a:r>
              <a:endParaRPr lang="en-US" sz="1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800599" y="20250934"/>
            <a:ext cx="4857826" cy="3523463"/>
            <a:chOff x="1588" y="5105400"/>
            <a:chExt cx="4361392" cy="1956577"/>
          </a:xfrm>
        </p:grpSpPr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1588" y="5105400"/>
              <a:ext cx="3600450" cy="1956577"/>
            </a:xfrm>
            <a:custGeom>
              <a:avLst/>
              <a:gdLst>
                <a:gd name="T0" fmla="*/ 0 w 5715"/>
                <a:gd name="T1" fmla="*/ 2147483647 h 1201"/>
                <a:gd name="T2" fmla="*/ 0 w 5715"/>
                <a:gd name="T3" fmla="*/ 2147483647 h 1201"/>
                <a:gd name="T4" fmla="*/ 2147483647 w 5715"/>
                <a:gd name="T5" fmla="*/ 2147483647 h 1201"/>
                <a:gd name="T6" fmla="*/ 2147483647 w 5715"/>
                <a:gd name="T7" fmla="*/ 2147483647 h 1201"/>
                <a:gd name="T8" fmla="*/ 2147483647 w 5715"/>
                <a:gd name="T9" fmla="*/ 2147483647 h 1201"/>
                <a:gd name="T10" fmla="*/ 2147483647 w 5715"/>
                <a:gd name="T11" fmla="*/ 2147483647 h 1201"/>
                <a:gd name="T12" fmla="*/ 2147483647 w 5715"/>
                <a:gd name="T13" fmla="*/ 2147483647 h 1201"/>
                <a:gd name="T14" fmla="*/ 2147483647 w 5715"/>
                <a:gd name="T15" fmla="*/ 2147483647 h 1201"/>
                <a:gd name="T16" fmla="*/ 2147483647 w 5715"/>
                <a:gd name="T17" fmla="*/ 2147483647 h 1201"/>
                <a:gd name="T18" fmla="*/ 2147483647 w 5715"/>
                <a:gd name="T19" fmla="*/ 2147483647 h 1201"/>
                <a:gd name="T20" fmla="*/ 2147483647 w 5715"/>
                <a:gd name="T21" fmla="*/ 2147483647 h 1201"/>
                <a:gd name="T22" fmla="*/ 2147483647 w 5715"/>
                <a:gd name="T23" fmla="*/ 2147483647 h 1201"/>
                <a:gd name="T24" fmla="*/ 2147483647 w 5715"/>
                <a:gd name="T25" fmla="*/ 2147483647 h 1201"/>
                <a:gd name="T26" fmla="*/ 2147483647 w 5715"/>
                <a:gd name="T27" fmla="*/ 2147483647 h 1201"/>
                <a:gd name="T28" fmla="*/ 2147483647 w 5715"/>
                <a:gd name="T29" fmla="*/ 2147483647 h 1201"/>
                <a:gd name="T30" fmla="*/ 2147483647 w 5715"/>
                <a:gd name="T31" fmla="*/ 2147483647 h 1201"/>
                <a:gd name="T32" fmla="*/ 2147483647 w 5715"/>
                <a:gd name="T33" fmla="*/ 2147483647 h 1201"/>
                <a:gd name="T34" fmla="*/ 2147483647 w 5715"/>
                <a:gd name="T35" fmla="*/ 2147483647 h 1201"/>
                <a:gd name="T36" fmla="*/ 2147483647 w 5715"/>
                <a:gd name="T37" fmla="*/ 2147483647 h 1201"/>
                <a:gd name="T38" fmla="*/ 2147483647 w 5715"/>
                <a:gd name="T39" fmla="*/ 2147483647 h 1201"/>
                <a:gd name="T40" fmla="*/ 2147483647 w 5715"/>
                <a:gd name="T41" fmla="*/ 2147483647 h 1201"/>
                <a:gd name="T42" fmla="*/ 2147483647 w 5715"/>
                <a:gd name="T43" fmla="*/ 2147483647 h 1201"/>
                <a:gd name="T44" fmla="*/ 2147483647 w 5715"/>
                <a:gd name="T45" fmla="*/ 2147483647 h 1201"/>
                <a:gd name="T46" fmla="*/ 2147483647 w 5715"/>
                <a:gd name="T47" fmla="*/ 2147483647 h 1201"/>
                <a:gd name="T48" fmla="*/ 2147483647 w 5715"/>
                <a:gd name="T49" fmla="*/ 2147483647 h 1201"/>
                <a:gd name="T50" fmla="*/ 2147483647 w 5715"/>
                <a:gd name="T51" fmla="*/ 2147483647 h 1201"/>
                <a:gd name="T52" fmla="*/ 2147483647 w 5715"/>
                <a:gd name="T53" fmla="*/ 2147483647 h 1201"/>
                <a:gd name="T54" fmla="*/ 2147483647 w 5715"/>
                <a:gd name="T55" fmla="*/ 2147483647 h 1201"/>
                <a:gd name="T56" fmla="*/ 2147483647 w 5715"/>
                <a:gd name="T57" fmla="*/ 2147483647 h 1201"/>
                <a:gd name="T58" fmla="*/ 2147483647 w 5715"/>
                <a:gd name="T59" fmla="*/ 2147483647 h 1201"/>
                <a:gd name="T60" fmla="*/ 2147483647 w 5715"/>
                <a:gd name="T61" fmla="*/ 0 h 1201"/>
                <a:gd name="T62" fmla="*/ 2147483647 w 5715"/>
                <a:gd name="T63" fmla="*/ 2147483647 h 1201"/>
                <a:gd name="T64" fmla="*/ 2147483647 w 5715"/>
                <a:gd name="T65" fmla="*/ 2147483647 h 1201"/>
                <a:gd name="T66" fmla="*/ 2147483647 w 5715"/>
                <a:gd name="T67" fmla="*/ 2147483647 h 1201"/>
                <a:gd name="T68" fmla="*/ 2147483647 w 5715"/>
                <a:gd name="T69" fmla="*/ 2147483647 h 1201"/>
                <a:gd name="T70" fmla="*/ 2147483647 w 5715"/>
                <a:gd name="T71" fmla="*/ 2147483647 h 1201"/>
                <a:gd name="T72" fmla="*/ 2147483647 w 5715"/>
                <a:gd name="T73" fmla="*/ 2147483647 h 1201"/>
                <a:gd name="T74" fmla="*/ 2147483647 w 5715"/>
                <a:gd name="T75" fmla="*/ 2147483647 h 1201"/>
                <a:gd name="T76" fmla="*/ 2147483647 w 5715"/>
                <a:gd name="T77" fmla="*/ 2147483647 h 1201"/>
                <a:gd name="T78" fmla="*/ 2147483647 w 5715"/>
                <a:gd name="T79" fmla="*/ 2147483647 h 1201"/>
                <a:gd name="T80" fmla="*/ 2147483647 w 5715"/>
                <a:gd name="T81" fmla="*/ 2147483647 h 1201"/>
                <a:gd name="T82" fmla="*/ 2147483647 w 5715"/>
                <a:gd name="T83" fmla="*/ 2147483647 h 1201"/>
                <a:gd name="T84" fmla="*/ 2147483647 w 5715"/>
                <a:gd name="T85" fmla="*/ 2147483647 h 1201"/>
                <a:gd name="T86" fmla="*/ 2147483647 w 5715"/>
                <a:gd name="T87" fmla="*/ 2147483647 h 1201"/>
                <a:gd name="T88" fmla="*/ 2147483647 w 5715"/>
                <a:gd name="T89" fmla="*/ 2147483647 h 1201"/>
                <a:gd name="T90" fmla="*/ 2147483647 w 5715"/>
                <a:gd name="T91" fmla="*/ 2147483647 h 1201"/>
                <a:gd name="T92" fmla="*/ 2147483647 w 5715"/>
                <a:gd name="T93" fmla="*/ 2147483647 h 1201"/>
                <a:gd name="T94" fmla="*/ 2147483647 w 5715"/>
                <a:gd name="T95" fmla="*/ 2147483647 h 1201"/>
                <a:gd name="T96" fmla="*/ 2147483647 w 5715"/>
                <a:gd name="T97" fmla="*/ 2147483647 h 1201"/>
                <a:gd name="T98" fmla="*/ 0 w 5715"/>
                <a:gd name="T99" fmla="*/ 2147483647 h 1201"/>
                <a:gd name="T100" fmla="*/ 0 w 5715"/>
                <a:gd name="T101" fmla="*/ 2147483647 h 120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5715"/>
                <a:gd name="T154" fmla="*/ 0 h 1201"/>
                <a:gd name="T155" fmla="*/ 5715 w 5715"/>
                <a:gd name="T156" fmla="*/ 1201 h 120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5715" h="1201">
                  <a:moveTo>
                    <a:pt x="0" y="1201"/>
                  </a:moveTo>
                  <a:lnTo>
                    <a:pt x="0" y="238"/>
                  </a:lnTo>
                  <a:lnTo>
                    <a:pt x="109" y="214"/>
                  </a:lnTo>
                  <a:lnTo>
                    <a:pt x="163" y="286"/>
                  </a:lnTo>
                  <a:lnTo>
                    <a:pt x="217" y="383"/>
                  </a:lnTo>
                  <a:lnTo>
                    <a:pt x="272" y="479"/>
                  </a:lnTo>
                  <a:lnTo>
                    <a:pt x="272" y="430"/>
                  </a:lnTo>
                  <a:lnTo>
                    <a:pt x="326" y="358"/>
                  </a:lnTo>
                  <a:lnTo>
                    <a:pt x="380" y="334"/>
                  </a:lnTo>
                  <a:lnTo>
                    <a:pt x="490" y="358"/>
                  </a:lnTo>
                  <a:lnTo>
                    <a:pt x="544" y="430"/>
                  </a:lnTo>
                  <a:lnTo>
                    <a:pt x="599" y="430"/>
                  </a:lnTo>
                  <a:lnTo>
                    <a:pt x="708" y="479"/>
                  </a:lnTo>
                  <a:lnTo>
                    <a:pt x="708" y="527"/>
                  </a:lnTo>
                  <a:lnTo>
                    <a:pt x="816" y="623"/>
                  </a:lnTo>
                  <a:lnTo>
                    <a:pt x="925" y="599"/>
                  </a:lnTo>
                  <a:lnTo>
                    <a:pt x="1088" y="647"/>
                  </a:lnTo>
                  <a:lnTo>
                    <a:pt x="1361" y="623"/>
                  </a:lnTo>
                  <a:lnTo>
                    <a:pt x="1633" y="623"/>
                  </a:lnTo>
                  <a:lnTo>
                    <a:pt x="1708" y="628"/>
                  </a:lnTo>
                  <a:lnTo>
                    <a:pt x="1788" y="630"/>
                  </a:lnTo>
                  <a:lnTo>
                    <a:pt x="1892" y="628"/>
                  </a:lnTo>
                  <a:lnTo>
                    <a:pt x="2036" y="628"/>
                  </a:lnTo>
                  <a:lnTo>
                    <a:pt x="2164" y="592"/>
                  </a:lnTo>
                  <a:lnTo>
                    <a:pt x="2232" y="575"/>
                  </a:lnTo>
                  <a:lnTo>
                    <a:pt x="2340" y="599"/>
                  </a:lnTo>
                  <a:lnTo>
                    <a:pt x="2449" y="502"/>
                  </a:lnTo>
                  <a:lnTo>
                    <a:pt x="2503" y="358"/>
                  </a:lnTo>
                  <a:lnTo>
                    <a:pt x="2612" y="334"/>
                  </a:lnTo>
                  <a:lnTo>
                    <a:pt x="2666" y="214"/>
                  </a:lnTo>
                  <a:lnTo>
                    <a:pt x="2716" y="0"/>
                  </a:lnTo>
                  <a:lnTo>
                    <a:pt x="2791" y="259"/>
                  </a:lnTo>
                  <a:lnTo>
                    <a:pt x="2868" y="357"/>
                  </a:lnTo>
                  <a:lnTo>
                    <a:pt x="2916" y="425"/>
                  </a:lnTo>
                  <a:lnTo>
                    <a:pt x="2944" y="510"/>
                  </a:lnTo>
                  <a:lnTo>
                    <a:pt x="2994" y="575"/>
                  </a:lnTo>
                  <a:lnTo>
                    <a:pt x="3102" y="671"/>
                  </a:lnTo>
                  <a:lnTo>
                    <a:pt x="3265" y="720"/>
                  </a:lnTo>
                  <a:lnTo>
                    <a:pt x="3483" y="816"/>
                  </a:lnTo>
                  <a:lnTo>
                    <a:pt x="3810" y="888"/>
                  </a:lnTo>
                  <a:lnTo>
                    <a:pt x="4191" y="936"/>
                  </a:lnTo>
                  <a:lnTo>
                    <a:pt x="4245" y="912"/>
                  </a:lnTo>
                  <a:lnTo>
                    <a:pt x="4354" y="960"/>
                  </a:lnTo>
                  <a:lnTo>
                    <a:pt x="4408" y="1008"/>
                  </a:lnTo>
                  <a:lnTo>
                    <a:pt x="4572" y="1008"/>
                  </a:lnTo>
                  <a:lnTo>
                    <a:pt x="4844" y="1057"/>
                  </a:lnTo>
                  <a:lnTo>
                    <a:pt x="5224" y="1057"/>
                  </a:lnTo>
                  <a:lnTo>
                    <a:pt x="5387" y="1057"/>
                  </a:lnTo>
                  <a:lnTo>
                    <a:pt x="5715" y="1176"/>
                  </a:lnTo>
                  <a:lnTo>
                    <a:pt x="0" y="1176"/>
                  </a:lnTo>
                  <a:lnTo>
                    <a:pt x="0" y="1201"/>
                  </a:lnTo>
                  <a:close/>
                </a:path>
              </a:pathLst>
            </a:custGeom>
            <a:gradFill rotWithShape="1">
              <a:gsLst>
                <a:gs pos="0">
                  <a:srgbClr val="C0A454"/>
                </a:gs>
                <a:gs pos="100000">
                  <a:srgbClr val="2AB82D"/>
                </a:gs>
              </a:gsLst>
              <a:lin ang="18900000" scaled="1"/>
            </a:gradFill>
            <a:ln w="0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Text Box 17"/>
            <p:cNvSpPr txBox="1">
              <a:spLocks noChangeArrowheads="1"/>
            </p:cNvSpPr>
            <p:nvPr/>
          </p:nvSpPr>
          <p:spPr bwMode="auto">
            <a:xfrm>
              <a:off x="1677657" y="5115543"/>
              <a:ext cx="1879867" cy="393089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000" b="1" dirty="0" err="1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Cofre</a:t>
              </a:r>
              <a:r>
                <a:rPr lang="en-US" sz="2000" b="1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de </a:t>
              </a:r>
              <a:r>
                <a:rPr lang="en-US" sz="2000" b="1" dirty="0" err="1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Perote</a:t>
              </a:r>
              <a:endParaRPr lang="en-US" sz="2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sz="2000" b="1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(4200 m </a:t>
              </a:r>
              <a:r>
                <a:rPr lang="en-US" sz="2000" b="1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asl</a:t>
              </a:r>
              <a:r>
                <a:rPr lang="en-US" sz="2000" b="1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grpSp>
          <p:nvGrpSpPr>
            <p:cNvPr id="34" name="Group 54"/>
            <p:cNvGrpSpPr/>
            <p:nvPr/>
          </p:nvGrpSpPr>
          <p:grpSpPr>
            <a:xfrm>
              <a:off x="1589" y="6310809"/>
              <a:ext cx="4361391" cy="666542"/>
              <a:chOff x="8672" y="6310809"/>
              <a:chExt cx="4361391" cy="666542"/>
            </a:xfrm>
          </p:grpSpPr>
          <p:sp>
            <p:nvSpPr>
              <p:cNvPr id="37" name="Text Box 18"/>
              <p:cNvSpPr txBox="1">
                <a:spLocks noChangeArrowheads="1"/>
              </p:cNvSpPr>
              <p:nvPr/>
            </p:nvSpPr>
            <p:spPr bwMode="auto">
              <a:xfrm>
                <a:off x="3360904" y="6554212"/>
                <a:ext cx="1009159" cy="376359"/>
              </a:xfrm>
              <a:prstGeom prst="rect">
                <a:avLst/>
              </a:prstGeom>
              <a:noFill/>
              <a:ln w="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Gulf </a:t>
                </a:r>
                <a:r>
                  <a:rPr lang="en-US" sz="2000" b="1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of</a:t>
                </a:r>
              </a:p>
              <a:p>
                <a:pPr algn="ctr"/>
                <a:r>
                  <a:rPr lang="en-US" sz="2000" b="1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Mexico</a:t>
                </a:r>
              </a:p>
            </p:txBody>
          </p:sp>
          <p:sp>
            <p:nvSpPr>
              <p:cNvPr id="38" name="Text Box 22"/>
              <p:cNvSpPr txBox="1">
                <a:spLocks noChangeArrowheads="1"/>
              </p:cNvSpPr>
              <p:nvPr/>
            </p:nvSpPr>
            <p:spPr bwMode="auto">
              <a:xfrm>
                <a:off x="8672" y="6310809"/>
                <a:ext cx="3694298" cy="666542"/>
              </a:xfrm>
              <a:prstGeom prst="rect">
                <a:avLst/>
              </a:prstGeom>
              <a:noFill/>
              <a:ln w="0">
                <a:noFill/>
                <a:miter lim="800000"/>
                <a:headEnd/>
                <a:tailEnd/>
              </a:ln>
            </p:spPr>
            <p:txBody>
              <a:bodyPr wrap="square">
                <a:prstTxWarp prst="textNoShape">
                  <a:avLst/>
                </a:prstTxWarp>
                <a:spAutoFit/>
              </a:bodyPr>
              <a:lstStyle/>
              <a:p>
                <a:r>
                  <a:rPr lang="es-ES" sz="2400" b="1" dirty="0" err="1" smtClean="0"/>
                  <a:t>Study</a:t>
                </a:r>
                <a:r>
                  <a:rPr lang="es-ES" sz="2400" b="1" dirty="0" smtClean="0"/>
                  <a:t> </a:t>
                </a:r>
                <a:r>
                  <a:rPr lang="es-ES" sz="2400" b="1" dirty="0" err="1" smtClean="0"/>
                  <a:t>area</a:t>
                </a:r>
                <a:endParaRPr lang="es-ES" sz="2400" b="1" dirty="0" smtClean="0"/>
              </a:p>
              <a:p>
                <a:r>
                  <a:rPr lang="es-ES" sz="2400" b="1" dirty="0" smtClean="0"/>
                  <a:t>2100 m </a:t>
                </a:r>
                <a:r>
                  <a:rPr lang="es-ES" sz="2400" b="1" dirty="0" err="1" smtClean="0"/>
                  <a:t>a.s.l.</a:t>
                </a:r>
                <a:endParaRPr lang="es-ES" sz="2400" b="1" dirty="0" smtClean="0"/>
              </a:p>
              <a:p>
                <a:r>
                  <a:rPr lang="es-ES" sz="2400" b="1" dirty="0" smtClean="0"/>
                  <a:t>80% of </a:t>
                </a:r>
                <a:r>
                  <a:rPr lang="es-ES" sz="2400" b="1" dirty="0" err="1" smtClean="0"/>
                  <a:t>rainfall</a:t>
                </a:r>
                <a:r>
                  <a:rPr lang="es-ES" sz="2400" b="1" dirty="0" smtClean="0"/>
                  <a:t> </a:t>
                </a:r>
                <a:r>
                  <a:rPr lang="es-ES" sz="2400" b="1" dirty="0" err="1" smtClean="0"/>
                  <a:t>May</a:t>
                </a:r>
                <a:r>
                  <a:rPr lang="es-ES" sz="2400" b="1" dirty="0" smtClean="0"/>
                  <a:t> - </a:t>
                </a:r>
                <a:r>
                  <a:rPr lang="es-ES" sz="2400" b="1" dirty="0" err="1" smtClean="0"/>
                  <a:t>Oct</a:t>
                </a:r>
                <a:endParaRPr lang="es-ES" sz="2400" dirty="0" smtClean="0"/>
              </a:p>
            </p:txBody>
          </p:sp>
        </p:grpSp>
        <p:pic>
          <p:nvPicPr>
            <p:cNvPr id="35" name="Picture 1" descr="C:\Documents and Settings\Susana\Local Settings\Temporary Internet Files\Content.IE5\KNMF0JOH\MC900311116[1].wmf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 bwMode="auto">
            <a:xfrm>
              <a:off x="1489637" y="6131074"/>
              <a:ext cx="1915313" cy="28359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Line 23"/>
            <p:cNvSpPr>
              <a:spLocks noChangeShapeType="1"/>
            </p:cNvSpPr>
            <p:nvPr/>
          </p:nvSpPr>
          <p:spPr bwMode="auto">
            <a:xfrm flipV="1">
              <a:off x="1489638" y="6300329"/>
              <a:ext cx="547303" cy="169254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3" name="Picture 4" descr="cimg818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134600" y="20116800"/>
            <a:ext cx="4876800" cy="36576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27" name="TextBox 26"/>
          <p:cNvSpPr txBox="1"/>
          <p:nvPr/>
        </p:nvSpPr>
        <p:spPr>
          <a:xfrm>
            <a:off x="15087600" y="20574000"/>
            <a:ext cx="2209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10-year-old</a:t>
            </a:r>
          </a:p>
          <a:p>
            <a:r>
              <a:rPr lang="en-US" sz="2800" b="1" dirty="0" smtClean="0">
                <a:solidFill>
                  <a:schemeClr val="bg1"/>
                </a:solidFill>
              </a:rPr>
              <a:t>Mexican weeping pine</a:t>
            </a:r>
          </a:p>
          <a:p>
            <a:r>
              <a:rPr lang="en-US" sz="2800" b="1" dirty="0" smtClean="0">
                <a:solidFill>
                  <a:schemeClr val="bg1"/>
                </a:solidFill>
              </a:rPr>
              <a:t>(</a:t>
            </a:r>
            <a:r>
              <a:rPr lang="en-US" sz="2800" b="1" i="1" dirty="0" err="1" smtClean="0">
                <a:solidFill>
                  <a:schemeClr val="bg1"/>
                </a:solidFill>
              </a:rPr>
              <a:t>Pinus</a:t>
            </a:r>
            <a:r>
              <a:rPr lang="en-US" sz="2800" b="1" i="1" dirty="0" smtClean="0">
                <a:solidFill>
                  <a:schemeClr val="bg1"/>
                </a:solidFill>
              </a:rPr>
              <a:t> </a:t>
            </a:r>
            <a:r>
              <a:rPr lang="en-US" sz="2800" b="1" i="1" dirty="0" err="1" smtClean="0">
                <a:solidFill>
                  <a:schemeClr val="bg1"/>
                </a:solidFill>
              </a:rPr>
              <a:t>patula</a:t>
            </a:r>
            <a:r>
              <a:rPr lang="en-US" sz="2800" b="1" dirty="0" smtClean="0">
                <a:solidFill>
                  <a:schemeClr val="bg1"/>
                </a:solidFill>
              </a:rPr>
              <a:t>)</a:t>
            </a:r>
            <a:r>
              <a:rPr lang="en-US" sz="2800" b="1" dirty="0" smtClean="0">
                <a:solidFill>
                  <a:schemeClr val="bg1"/>
                </a:solidFill>
              </a:rPr>
              <a:t> reforestation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47814" y="25831800"/>
            <a:ext cx="1428986" cy="2209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" name="Rectangle 50"/>
          <p:cNvSpPr/>
          <p:nvPr/>
        </p:nvSpPr>
        <p:spPr>
          <a:xfrm>
            <a:off x="3124200" y="25146000"/>
            <a:ext cx="1981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n-US" sz="1800" dirty="0" smtClean="0">
              <a:solidFill>
                <a:schemeClr val="bg1"/>
              </a:solidFill>
            </a:endParaRPr>
          </a:p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Sunny</a:t>
            </a:r>
            <a:endParaRPr lang="en-US" sz="2800" b="1" dirty="0" smtClean="0">
              <a:solidFill>
                <a:srgbClr val="FFFF00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 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52" name="Picture 51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5157607" y="25893391"/>
            <a:ext cx="1471793" cy="214820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3" name="Rectangle 52"/>
          <p:cNvSpPr/>
          <p:nvPr/>
        </p:nvSpPr>
        <p:spPr>
          <a:xfrm>
            <a:off x="5029200" y="25146000"/>
            <a:ext cx="1981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n-US" sz="1800" dirty="0" smtClean="0">
              <a:solidFill>
                <a:schemeClr val="bg1"/>
              </a:solidFill>
            </a:endParaRPr>
          </a:p>
          <a:p>
            <a:pPr algn="ctr"/>
            <a:r>
              <a:rPr lang="en-US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Foggy</a:t>
            </a:r>
            <a:endParaRPr lang="en-US" sz="2800" b="1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 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55" name="Picture 54" descr="PPACO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010400" y="25908000"/>
            <a:ext cx="1828800" cy="2133600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6858000" y="25146000"/>
            <a:ext cx="1981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n-US" sz="1800" dirty="0" smtClean="0">
              <a:solidFill>
                <a:schemeClr val="bg1"/>
              </a:solidFill>
            </a:endParaRPr>
          </a:p>
          <a:p>
            <a:pPr algn="ctr"/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</a:rPr>
              <a:t>Overcast</a:t>
            </a:r>
            <a:endParaRPr lang="en-US" sz="28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 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57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525000" y="25391390"/>
            <a:ext cx="4343400" cy="2650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58"/>
          <p:cNvSpPr txBox="1"/>
          <p:nvPr/>
        </p:nvSpPr>
        <p:spPr>
          <a:xfrm>
            <a:off x="609600" y="24144982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Hourly </a:t>
            </a:r>
            <a:r>
              <a:rPr lang="en-US" sz="3200" dirty="0" err="1" smtClean="0">
                <a:solidFill>
                  <a:schemeClr val="bg1"/>
                </a:solidFill>
              </a:rPr>
              <a:t>sapflow</a:t>
            </a:r>
            <a:r>
              <a:rPr lang="en-US" sz="3200" dirty="0" smtClean="0">
                <a:solidFill>
                  <a:schemeClr val="bg1"/>
                </a:solidFill>
              </a:rPr>
              <a:t>-derived stand level transpiration rates under different weather conditions: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525000" y="24079200"/>
            <a:ext cx="8686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Characterization of fog climatology and 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leaf wetness duration: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533400" y="25241071"/>
            <a:ext cx="2895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n-US" sz="1800" dirty="0" smtClean="0">
              <a:solidFill>
                <a:schemeClr val="bg1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Heat Ratio </a:t>
            </a:r>
            <a:r>
              <a:rPr lang="en-US" sz="1800" dirty="0" err="1" smtClean="0">
                <a:solidFill>
                  <a:schemeClr val="bg1"/>
                </a:solidFill>
              </a:rPr>
              <a:t>Sapflow</a:t>
            </a:r>
            <a:r>
              <a:rPr lang="en-US" sz="1800" dirty="0" smtClean="0">
                <a:solidFill>
                  <a:schemeClr val="bg1"/>
                </a:solidFill>
              </a:rPr>
              <a:t> Method </a:t>
            </a:r>
          </a:p>
          <a:p>
            <a:r>
              <a:rPr lang="en-US" sz="1800" dirty="0" smtClean="0">
                <a:solidFill>
                  <a:schemeClr val="bg1"/>
                </a:solidFill>
              </a:rPr>
              <a:t>(Burgess et al. 2001)</a:t>
            </a:r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 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64" name="Picture 63" descr="FIGure2short.bmp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33400" y="26136600"/>
            <a:ext cx="2743200" cy="1828800"/>
          </a:xfrm>
          <a:prstGeom prst="rect">
            <a:avLst/>
          </a:prstGeom>
        </p:spPr>
      </p:pic>
      <p:sp>
        <p:nvSpPr>
          <p:cNvPr id="65" name="Rectangle 64"/>
          <p:cNvSpPr/>
          <p:nvPr/>
        </p:nvSpPr>
        <p:spPr>
          <a:xfrm>
            <a:off x="9525000" y="25241071"/>
            <a:ext cx="2895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n-US" sz="1800" dirty="0" smtClean="0"/>
          </a:p>
          <a:p>
            <a:r>
              <a:rPr lang="en-US" sz="2400" dirty="0" smtClean="0"/>
              <a:t>Weather station with</a:t>
            </a:r>
          </a:p>
          <a:p>
            <a:r>
              <a:rPr lang="en-US" sz="2400" dirty="0"/>
              <a:t>v</a:t>
            </a:r>
            <a:r>
              <a:rPr lang="en-US" sz="2400" dirty="0" smtClean="0"/>
              <a:t>isibility sensor</a:t>
            </a:r>
            <a:r>
              <a:rPr lang="en-US" sz="2400" dirty="0" smtClean="0"/>
              <a:t>  </a:t>
            </a:r>
            <a:endParaRPr lang="en-US" sz="2400" dirty="0" smtClean="0"/>
          </a:p>
          <a:p>
            <a:r>
              <a:rPr lang="en-US" sz="1800" dirty="0" smtClean="0"/>
              <a:t> </a:t>
            </a:r>
            <a:endParaRPr lang="en-US" sz="1800" dirty="0"/>
          </a:p>
        </p:txBody>
      </p:sp>
      <p:sp>
        <p:nvSpPr>
          <p:cNvPr id="66" name="Rectangle 65"/>
          <p:cNvSpPr/>
          <p:nvPr/>
        </p:nvSpPr>
        <p:spPr>
          <a:xfrm>
            <a:off x="9448800" y="27279600"/>
            <a:ext cx="4495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n-US" sz="18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Fog = horizontal visibility &lt; 1000 m</a:t>
            </a:r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 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67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5400000">
            <a:off x="15659100" y="26250900"/>
            <a:ext cx="1981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8" name="Rectangle 67"/>
          <p:cNvSpPr/>
          <p:nvPr/>
        </p:nvSpPr>
        <p:spPr>
          <a:xfrm>
            <a:off x="14325600" y="25984200"/>
            <a:ext cx="1828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Leaf wetness sensors at two heights within the canopy.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7602200" y="6248400"/>
            <a:ext cx="18592800" cy="22098000"/>
          </a:xfrm>
          <a:prstGeom prst="rect">
            <a:avLst/>
          </a:prstGeom>
          <a:solidFill>
            <a:srgbClr val="34411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71488"/>
            <a:r>
              <a:rPr lang="en-US" sz="5400" b="1" dirty="0" smtClean="0"/>
              <a:t>Key Findings and Conclusions</a:t>
            </a:r>
            <a:r>
              <a:rPr lang="en-US" sz="5400" b="1" dirty="0" smtClean="0"/>
              <a:t>:</a:t>
            </a:r>
          </a:p>
          <a:p>
            <a:endParaRPr lang="en-US" sz="1200" dirty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4400" dirty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4400" dirty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1600" dirty="0" smtClean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1600" dirty="0" smtClean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1600" dirty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1600" dirty="0" smtClean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1600" dirty="0" smtClean="0"/>
          </a:p>
          <a:p>
            <a:pPr marL="511175" indent="-6350">
              <a:buFont typeface="Arial" pitchFamily="34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US" sz="3600" dirty="0" smtClean="0">
                <a:solidFill>
                  <a:schemeClr val="bg1"/>
                </a:solidFill>
              </a:rPr>
              <a:t>  Fog </a:t>
            </a:r>
            <a:r>
              <a:rPr lang="en-US" sz="3600" dirty="0">
                <a:solidFill>
                  <a:schemeClr val="bg1"/>
                </a:solidFill>
              </a:rPr>
              <a:t>occurred 32% of the time with </a:t>
            </a:r>
            <a:r>
              <a:rPr lang="en-US" sz="3600" dirty="0" smtClean="0">
                <a:solidFill>
                  <a:schemeClr val="bg1"/>
                </a:solidFill>
              </a:rPr>
              <a:t>seasonal variation. </a:t>
            </a:r>
          </a:p>
          <a:p>
            <a:pPr marL="511175" indent="-6350"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US" sz="1200" dirty="0" smtClean="0">
              <a:solidFill>
                <a:schemeClr val="bg1"/>
              </a:solidFill>
            </a:endParaRPr>
          </a:p>
          <a:p>
            <a:pPr marL="511175" indent="-6350">
              <a:buFont typeface="Arial" pitchFamily="34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US" sz="3600" dirty="0" smtClean="0">
                <a:solidFill>
                  <a:schemeClr val="bg1"/>
                </a:solidFill>
              </a:rPr>
              <a:t>  Rainfall </a:t>
            </a:r>
            <a:r>
              <a:rPr lang="en-US" sz="3600" dirty="0">
                <a:solidFill>
                  <a:schemeClr val="bg1"/>
                </a:solidFill>
              </a:rPr>
              <a:t>accompanied fog 75% of </a:t>
            </a:r>
            <a:r>
              <a:rPr lang="en-US" sz="3600" dirty="0" smtClean="0">
                <a:solidFill>
                  <a:schemeClr val="bg1"/>
                </a:solidFill>
              </a:rPr>
              <a:t>this </a:t>
            </a:r>
            <a:r>
              <a:rPr lang="en-US" sz="3600" dirty="0">
                <a:solidFill>
                  <a:schemeClr val="bg1"/>
                </a:solidFill>
              </a:rPr>
              <a:t>time</a:t>
            </a:r>
            <a:r>
              <a:rPr lang="en-US" sz="3600" dirty="0" smtClean="0">
                <a:solidFill>
                  <a:schemeClr val="bg1"/>
                </a:solidFill>
              </a:rPr>
              <a:t>.</a:t>
            </a:r>
          </a:p>
          <a:p>
            <a:pPr marL="511175" indent="-6350">
              <a:buFont typeface="Arial" pitchFamily="34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US" sz="1200" dirty="0">
              <a:solidFill>
                <a:schemeClr val="bg1"/>
              </a:solidFill>
            </a:endParaRPr>
          </a:p>
          <a:p>
            <a:pPr marL="511175" indent="-6350">
              <a:buFont typeface="Arial" pitchFamily="34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US" sz="3600" dirty="0">
                <a:solidFill>
                  <a:schemeClr val="bg1"/>
                </a:solidFill>
              </a:rPr>
              <a:t>  At time of maximum transpiration, </a:t>
            </a:r>
            <a:r>
              <a:rPr lang="en-US" sz="3600" dirty="0" smtClean="0">
                <a:solidFill>
                  <a:schemeClr val="bg1"/>
                </a:solidFill>
              </a:rPr>
              <a:t>low </a:t>
            </a:r>
            <a:r>
              <a:rPr lang="en-US" sz="3600" dirty="0">
                <a:solidFill>
                  <a:schemeClr val="bg1"/>
                </a:solidFill>
              </a:rPr>
              <a:t>fog </a:t>
            </a:r>
            <a:r>
              <a:rPr lang="en-US" sz="3600" dirty="0" smtClean="0">
                <a:solidFill>
                  <a:schemeClr val="bg1"/>
                </a:solidFill>
              </a:rPr>
              <a:t>occurrence.</a:t>
            </a:r>
            <a:endParaRPr lang="en-US" sz="3600" dirty="0">
              <a:solidFill>
                <a:schemeClr val="bg1"/>
              </a:solidFill>
            </a:endParaRPr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1200" dirty="0" smtClean="0"/>
          </a:p>
          <a:p>
            <a:pPr marL="511175" lvl="0" indent="-6350">
              <a:buFont typeface="Arial" pitchFamily="34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US" sz="3600" dirty="0" smtClean="0">
                <a:solidFill>
                  <a:schemeClr val="bg1"/>
                </a:solidFill>
              </a:rPr>
              <a:t>  Canopy </a:t>
            </a:r>
            <a:r>
              <a:rPr lang="en-US" sz="3600" dirty="0">
                <a:solidFill>
                  <a:schemeClr val="bg1"/>
                </a:solidFill>
              </a:rPr>
              <a:t>was wet </a:t>
            </a:r>
            <a:r>
              <a:rPr lang="en-US" sz="3600" dirty="0" smtClean="0">
                <a:solidFill>
                  <a:schemeClr val="bg1"/>
                </a:solidFill>
              </a:rPr>
              <a:t>for </a:t>
            </a:r>
            <a:r>
              <a:rPr lang="en-US" sz="3600" dirty="0">
                <a:solidFill>
                  <a:schemeClr val="bg1"/>
                </a:solidFill>
              </a:rPr>
              <a:t>1/3 of the </a:t>
            </a:r>
            <a:r>
              <a:rPr lang="en-US" sz="3600" dirty="0" smtClean="0">
                <a:solidFill>
                  <a:schemeClr val="bg1"/>
                </a:solidFill>
              </a:rPr>
              <a:t>time, but most was due to rainfall . Transpiration </a:t>
            </a:r>
            <a:r>
              <a:rPr lang="en-US" sz="3600" dirty="0">
                <a:solidFill>
                  <a:schemeClr val="bg1"/>
                </a:solidFill>
              </a:rPr>
              <a:t>is suppressed mainly by reductions in solar radiation and increasing air </a:t>
            </a:r>
            <a:r>
              <a:rPr lang="en-US" sz="3600" dirty="0" smtClean="0">
                <a:solidFill>
                  <a:schemeClr val="bg1"/>
                </a:solidFill>
              </a:rPr>
              <a:t>humidity during fog-only occurrence.</a:t>
            </a:r>
          </a:p>
          <a:p>
            <a:pPr marL="511175" lvl="0" indent="-6350">
              <a:buFont typeface="Arial" pitchFamily="34" charset="0"/>
              <a:buChar char="•"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US" sz="1200" dirty="0" smtClean="0">
              <a:solidFill>
                <a:schemeClr val="bg1"/>
              </a:solidFill>
            </a:endParaRPr>
          </a:p>
          <a:p>
            <a:pPr marL="527050" indent="-6350">
              <a:buFont typeface="Arial" pitchFamily="34" charset="0"/>
              <a:buChar char="•"/>
              <a:tabLst>
                <a:tab pos="911225" algn="l"/>
                <a:tab pos="1368425" algn="l"/>
                <a:tab pos="1435100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US" sz="4400" dirty="0" smtClean="0">
                <a:solidFill>
                  <a:schemeClr val="bg1"/>
                </a:solidFill>
              </a:rPr>
              <a:t> </a:t>
            </a:r>
            <a:r>
              <a:rPr lang="en-US" sz="3600" dirty="0" smtClean="0">
                <a:solidFill>
                  <a:schemeClr val="bg1"/>
                </a:solidFill>
              </a:rPr>
              <a:t>Relative to sunny conditions, transpiration (Et) was suppressed </a:t>
            </a:r>
          </a:p>
          <a:p>
            <a:pPr marL="527050" indent="-6350">
              <a:tabLst>
                <a:tab pos="911225" algn="l"/>
                <a:tab pos="1368425" algn="l"/>
                <a:tab pos="1435100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US" sz="3600" dirty="0" smtClean="0">
                <a:solidFill>
                  <a:schemeClr val="bg1"/>
                </a:solidFill>
              </a:rPr>
              <a:t>by: 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smtClean="0">
                <a:solidFill>
                  <a:schemeClr val="bg1"/>
                </a:solidFill>
              </a:rPr>
              <a:t>90 ± 7 % under dense fog, 83 ± 7 % under light fog, and</a:t>
            </a:r>
          </a:p>
          <a:p>
            <a:pPr marL="527050" indent="-6350">
              <a:tabLst>
                <a:tab pos="911225" algn="l"/>
                <a:tab pos="1368425" algn="l"/>
                <a:tab pos="1435100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US" sz="3600" dirty="0" smtClean="0">
                <a:solidFill>
                  <a:schemeClr val="bg1"/>
                </a:solidFill>
              </a:rPr>
              <a:t>78 ± 10 % under overcast conditions.</a:t>
            </a:r>
          </a:p>
          <a:p>
            <a:pPr marL="527050" indent="-6350">
              <a:tabLst>
                <a:tab pos="911225" algn="l"/>
                <a:tab pos="1368425" algn="l"/>
                <a:tab pos="1435100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US" sz="3600" dirty="0">
              <a:solidFill>
                <a:schemeClr val="bg1"/>
              </a:solidFill>
            </a:endParaRPr>
          </a:p>
          <a:p>
            <a:pPr marL="527050" indent="-6350">
              <a:tabLst>
                <a:tab pos="911225" algn="l"/>
                <a:tab pos="1368425" algn="l"/>
                <a:tab pos="1435100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US" sz="3600" dirty="0" smtClean="0">
                <a:solidFill>
                  <a:schemeClr val="bg1"/>
                </a:solidFill>
              </a:rPr>
              <a:t>Linking  fog climatology to suppression of Et relative to sunny </a:t>
            </a:r>
          </a:p>
          <a:p>
            <a:pPr marL="527050" indent="-6350">
              <a:tabLst>
                <a:tab pos="911225" algn="l"/>
                <a:tab pos="1368425" algn="l"/>
                <a:tab pos="1435100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US" sz="3600" dirty="0">
                <a:solidFill>
                  <a:schemeClr val="bg1"/>
                </a:solidFill>
              </a:rPr>
              <a:t>a</a:t>
            </a:r>
            <a:r>
              <a:rPr lang="en-US" sz="3600" dirty="0" smtClean="0">
                <a:solidFill>
                  <a:schemeClr val="bg1"/>
                </a:solidFill>
              </a:rPr>
              <a:t>nd overcast conditions, two scenarios of diminishing fog </a:t>
            </a:r>
          </a:p>
          <a:p>
            <a:pPr marL="527050" indent="-6350">
              <a:tabLst>
                <a:tab pos="911225" algn="l"/>
                <a:tab pos="1368425" algn="l"/>
                <a:tab pos="1435100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US" sz="3600" dirty="0">
                <a:solidFill>
                  <a:schemeClr val="bg1"/>
                </a:solidFill>
              </a:rPr>
              <a:t>o</a:t>
            </a:r>
            <a:r>
              <a:rPr lang="en-US" sz="3600" dirty="0" smtClean="0">
                <a:solidFill>
                  <a:schemeClr val="bg1"/>
                </a:solidFill>
              </a:rPr>
              <a:t>ccurrence were evaluated:</a:t>
            </a:r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1371600" indent="-876300">
              <a:buFont typeface="Arial" pitchFamily="34" charset="0"/>
              <a:buChar char="•"/>
              <a:tabLst>
                <a:tab pos="16105188" algn="l"/>
                <a:tab pos="16576675" algn="l"/>
              </a:tabLst>
            </a:pPr>
            <a:endParaRPr lang="en-US" sz="4400" dirty="0" smtClean="0"/>
          </a:p>
          <a:p>
            <a:pPr marL="471488">
              <a:tabLst>
                <a:tab pos="16105188" algn="l"/>
                <a:tab pos="16576675" algn="l"/>
              </a:tabLst>
            </a:pPr>
            <a:endParaRPr lang="es-GT" sz="4800" dirty="0"/>
          </a:p>
          <a:p>
            <a:pPr marL="471488">
              <a:tabLst>
                <a:tab pos="16105188" algn="l"/>
                <a:tab pos="16576675" algn="l"/>
              </a:tabLst>
            </a:pPr>
            <a:endParaRPr lang="en-US" sz="4800" dirty="0" smtClean="0"/>
          </a:p>
          <a:p>
            <a:endParaRPr lang="es-GT" dirty="0" smtClean="0"/>
          </a:p>
          <a:p>
            <a:endParaRPr lang="es-GT" dirty="0" smtClean="0"/>
          </a:p>
          <a:p>
            <a:endParaRPr lang="es-GT" sz="2400" dirty="0"/>
          </a:p>
          <a:p>
            <a:endParaRPr lang="en-US" dirty="0"/>
          </a:p>
        </p:txBody>
      </p:sp>
      <p:grpSp>
        <p:nvGrpSpPr>
          <p:cNvPr id="95" name="Group 94"/>
          <p:cNvGrpSpPr/>
          <p:nvPr/>
        </p:nvGrpSpPr>
        <p:grpSpPr>
          <a:xfrm>
            <a:off x="17907000" y="7391400"/>
            <a:ext cx="17983200" cy="2971800"/>
            <a:chOff x="18969603" y="8229600"/>
            <a:chExt cx="16992600" cy="3505200"/>
          </a:xfrm>
        </p:grpSpPr>
        <p:grpSp>
          <p:nvGrpSpPr>
            <p:cNvPr id="81" name="Group 80"/>
            <p:cNvGrpSpPr/>
            <p:nvPr/>
          </p:nvGrpSpPr>
          <p:grpSpPr>
            <a:xfrm>
              <a:off x="18969603" y="8229600"/>
              <a:ext cx="16992600" cy="3505200"/>
              <a:chOff x="38746" y="1905000"/>
              <a:chExt cx="9144000" cy="1756992"/>
            </a:xfrm>
          </p:grpSpPr>
          <p:pic>
            <p:nvPicPr>
              <p:cNvPr id="82" name="Picture 2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38746" y="1905000"/>
                <a:ext cx="9144000" cy="17569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3" name="Rectangle 82"/>
              <p:cNvSpPr/>
              <p:nvPr/>
            </p:nvSpPr>
            <p:spPr>
              <a:xfrm>
                <a:off x="81366" y="1905000"/>
                <a:ext cx="228600" cy="2286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4" name="TextBox 83"/>
            <p:cNvSpPr txBox="1"/>
            <p:nvPr/>
          </p:nvSpPr>
          <p:spPr>
            <a:xfrm>
              <a:off x="22402800" y="8534400"/>
              <a:ext cx="2895600" cy="533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</a:rPr>
                <a:t>Dry 2008/09: 26</a:t>
              </a:r>
              <a:r>
                <a:rPr lang="en-US" sz="2800" b="1" dirty="0" smtClean="0">
                  <a:solidFill>
                    <a:srgbClr val="FF0000"/>
                  </a:solidFill>
                </a:rPr>
                <a:t>%</a:t>
              </a:r>
              <a:endParaRPr lang="en-US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29413200" y="8458200"/>
              <a:ext cx="28956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</a:rPr>
                <a:t>Wet:</a:t>
              </a:r>
            </a:p>
            <a:p>
              <a:r>
                <a:rPr lang="en-US" sz="2800" b="1" dirty="0" smtClean="0">
                  <a:solidFill>
                    <a:srgbClr val="FF0000"/>
                  </a:solidFill>
                </a:rPr>
                <a:t> 26</a:t>
              </a:r>
              <a:r>
                <a:rPr lang="en-US" sz="2800" b="1" dirty="0" smtClean="0">
                  <a:solidFill>
                    <a:srgbClr val="FF0000"/>
                  </a:solidFill>
                </a:rPr>
                <a:t>%</a:t>
              </a:r>
              <a:endParaRPr lang="en-US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2994600" y="8534400"/>
              <a:ext cx="2895600" cy="533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</a:rPr>
                <a:t>Dry 2009/10: 42%</a:t>
              </a:r>
              <a:endParaRPr lang="en-US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17830799" y="14401800"/>
            <a:ext cx="18059402" cy="3429000"/>
            <a:chOff x="-79223" y="1371600"/>
            <a:chExt cx="9144001" cy="1694517"/>
          </a:xfrm>
        </p:grpSpPr>
        <p:pic>
          <p:nvPicPr>
            <p:cNvPr id="97" name="Picture 2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-79222" y="1371600"/>
              <a:ext cx="9144000" cy="16945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8" name="Rectangle 97"/>
            <p:cNvSpPr/>
            <p:nvPr/>
          </p:nvSpPr>
          <p:spPr>
            <a:xfrm>
              <a:off x="-79223" y="1371600"/>
              <a:ext cx="228600" cy="228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9794200" y="10591800"/>
            <a:ext cx="6096000" cy="3616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TextBox 99"/>
          <p:cNvSpPr txBox="1"/>
          <p:nvPr/>
        </p:nvSpPr>
        <p:spPr>
          <a:xfrm>
            <a:off x="18669000" y="17830800"/>
            <a:ext cx="17297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Time series of transpiration </a:t>
            </a:r>
            <a:r>
              <a:rPr lang="en-US" sz="2000" b="1" dirty="0" smtClean="0">
                <a:solidFill>
                  <a:schemeClr val="bg1"/>
                </a:solidFill>
              </a:rPr>
              <a:t>dynamics and concurrent weather conditions. </a:t>
            </a:r>
            <a:r>
              <a:rPr lang="en-US" sz="2000" dirty="0" smtClean="0">
                <a:solidFill>
                  <a:schemeClr val="bg1"/>
                </a:solidFill>
              </a:rPr>
              <a:t>P = rainfall; Et = transpiration; Rs = incoming solar radiation; D = vapor pressure deficit; 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c = cloudiness factor (clear sky = 0; overcast = 1). Fog events shown as gray areas. </a:t>
            </a:r>
            <a:r>
              <a:rPr lang="en-US" sz="2000" dirty="0" smtClean="0">
                <a:solidFill>
                  <a:schemeClr val="bg1"/>
                </a:solidFill>
              </a:rPr>
              <a:t>Leaf wetness duration shown with a blue bar on top x-axis.</a:t>
            </a:r>
            <a:endParaRPr lang="en-US" sz="2000" dirty="0">
              <a:solidFill>
                <a:schemeClr val="bg1"/>
              </a:solidFill>
            </a:endParaRPr>
          </a:p>
        </p:txBody>
      </p:sp>
      <p:grpSp>
        <p:nvGrpSpPr>
          <p:cNvPr id="103" name="Group 102"/>
          <p:cNvGrpSpPr/>
          <p:nvPr/>
        </p:nvGrpSpPr>
        <p:grpSpPr>
          <a:xfrm>
            <a:off x="30556200" y="20116800"/>
            <a:ext cx="5410200" cy="3733800"/>
            <a:chOff x="30784800" y="21107400"/>
            <a:chExt cx="4495800" cy="3338888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30784800" y="21107400"/>
              <a:ext cx="4495800" cy="3338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" name="Rectangle 101"/>
            <p:cNvSpPr/>
            <p:nvPr/>
          </p:nvSpPr>
          <p:spPr>
            <a:xfrm>
              <a:off x="30848121" y="21179985"/>
              <a:ext cx="254358" cy="4355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8211800" y="24155400"/>
            <a:ext cx="55626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3926800" y="24155400"/>
            <a:ext cx="5932036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" name="TextBox 106"/>
          <p:cNvSpPr txBox="1"/>
          <p:nvPr/>
        </p:nvSpPr>
        <p:spPr>
          <a:xfrm>
            <a:off x="30403800" y="24536400"/>
            <a:ext cx="5486400" cy="3416320"/>
          </a:xfrm>
          <a:prstGeom prst="rect">
            <a:avLst/>
          </a:prstGeom>
          <a:solidFill>
            <a:srgbClr val="34411B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Climate change-related</a:t>
            </a:r>
          </a:p>
          <a:p>
            <a:pPr algn="ctr"/>
            <a:r>
              <a:rPr lang="en-US" sz="36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reduced dry-season precipitation, </a:t>
            </a:r>
          </a:p>
          <a:p>
            <a:pPr algn="ctr"/>
            <a:r>
              <a:rPr lang="en-US" sz="36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more than diminishing fog alone, </a:t>
            </a:r>
            <a:r>
              <a:rPr lang="en-US" sz="36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may reduce soil </a:t>
            </a:r>
            <a:r>
              <a:rPr lang="en-US" sz="36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reserves</a:t>
            </a:r>
            <a:r>
              <a:rPr lang="en-US" sz="36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2800" b="1" dirty="0" smtClean="0">
              <a:solidFill>
                <a:schemeClr val="bg1"/>
              </a:solidFill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23850600" y="26289000"/>
            <a:ext cx="8458200" cy="3054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Cloud base may rise few hundred </a:t>
            </a:r>
          </a:p>
          <a:p>
            <a:r>
              <a:rPr lang="en-US" sz="2800" b="1" dirty="0"/>
              <a:t> </a:t>
            </a:r>
            <a:r>
              <a:rPr lang="en-US" sz="2800" b="1" dirty="0" smtClean="0"/>
              <a:t> meters, thus this is a more likely </a:t>
            </a:r>
          </a:p>
          <a:p>
            <a:r>
              <a:rPr lang="en-US" sz="2800" b="1" dirty="0"/>
              <a:t> </a:t>
            </a:r>
            <a:r>
              <a:rPr lang="en-US" sz="2800" b="1" dirty="0" smtClean="0"/>
              <a:t> scenario</a:t>
            </a:r>
            <a:endParaRPr lang="en-US" sz="2400" dirty="0" smtClean="0"/>
          </a:p>
          <a:p>
            <a:pPr indent="-342900">
              <a:lnSpc>
                <a:spcPct val="120000"/>
              </a:lnSpc>
              <a:spcBef>
                <a:spcPct val="20000"/>
              </a:spcBef>
              <a:spcAft>
                <a:spcPts val="720"/>
              </a:spcAft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US" sz="2400" b="1" dirty="0" smtClean="0"/>
          </a:p>
          <a:p>
            <a:pPr indent="-342900">
              <a:lnSpc>
                <a:spcPct val="120000"/>
              </a:lnSpc>
              <a:spcBef>
                <a:spcPct val="20000"/>
              </a:spcBef>
              <a:spcAft>
                <a:spcPts val="720"/>
              </a:spcAft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US" b="1" i="1" baseline="-25000" dirty="0" smtClean="0"/>
          </a:p>
        </p:txBody>
      </p:sp>
      <p:grpSp>
        <p:nvGrpSpPr>
          <p:cNvPr id="109" name="Group 108"/>
          <p:cNvGrpSpPr/>
          <p:nvPr/>
        </p:nvGrpSpPr>
        <p:grpSpPr>
          <a:xfrm>
            <a:off x="1524000" y="20116800"/>
            <a:ext cx="8229600" cy="3657600"/>
            <a:chOff x="1524000" y="20116800"/>
            <a:chExt cx="8229600" cy="3657600"/>
          </a:xfrm>
        </p:grpSpPr>
        <p:cxnSp>
          <p:nvCxnSpPr>
            <p:cNvPr id="39" name="Straight Connector 38"/>
            <p:cNvCxnSpPr>
              <a:stCxn id="42" idx="0"/>
            </p:cNvCxnSpPr>
            <p:nvPr/>
          </p:nvCxnSpPr>
          <p:spPr>
            <a:xfrm>
              <a:off x="3276600" y="20116800"/>
              <a:ext cx="1295400" cy="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/>
            <p:cNvSpPr/>
            <p:nvPr/>
          </p:nvSpPr>
          <p:spPr>
            <a:xfrm>
              <a:off x="4572000" y="20116800"/>
              <a:ext cx="5181600" cy="3657600"/>
            </a:xfrm>
            <a:prstGeom prst="rect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Line 24"/>
            <p:cNvSpPr>
              <a:spLocks noChangeShapeType="1"/>
            </p:cNvSpPr>
            <p:nvPr/>
          </p:nvSpPr>
          <p:spPr bwMode="auto">
            <a:xfrm flipH="1">
              <a:off x="1524000" y="20116800"/>
              <a:ext cx="1752600" cy="914400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3337</TotalTime>
  <Words>542</Words>
  <Application>Microsoft Office PowerPoint</Application>
  <PresentationFormat>Custom</PresentationFormat>
  <Paragraphs>138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Suppression of pine transpiration due to fog:  Implications of climate change for a seasonally dry tropical montane cloud belt  d  d M.S. Alvarado-Barrientos1,2, F. Holwerda1,2, H. Asbjornsen1, T.E. Dawson3, L.A. Bruijnzeel4   1 Dept. of Natural Resources and the Environment, University of New Hampshire, USA; 2 Atmospheric Sciences Center (CCA), Universidad Nacional Autónoma de  México, México;  3 Dept. of Integrative Biology, UC Berkeley, USA; 4 Critical Zone Hydrology Group, VU University, Amsterdam, The Netherlands.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does fog affect tree transpiration?</dc:title>
  <dc:creator>Translator</dc:creator>
  <cp:lastModifiedBy>Translator</cp:lastModifiedBy>
  <cp:revision>129</cp:revision>
  <dcterms:created xsi:type="dcterms:W3CDTF">2013-04-12T17:16:12Z</dcterms:created>
  <dcterms:modified xsi:type="dcterms:W3CDTF">2013-04-15T00:53:23Z</dcterms:modified>
</cp:coreProperties>
</file>