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51206400" cy="32918400"/>
  <p:notesSz cx="6858000" cy="9144000"/>
  <p:defaultTextStyle>
    <a:defPPr>
      <a:defRPr lang="en-US"/>
    </a:defPPr>
    <a:lvl1pPr marL="0" algn="l" defTabSz="2429169" rtl="0" eaLnBrk="1" latinLnBrk="0" hangingPunct="1">
      <a:defRPr sz="4700" kern="1200">
        <a:solidFill>
          <a:schemeClr val="tx1"/>
        </a:solidFill>
        <a:latin typeface="+mn-lt"/>
        <a:ea typeface="+mn-ea"/>
        <a:cs typeface="+mn-cs"/>
      </a:defRPr>
    </a:lvl1pPr>
    <a:lvl2pPr marL="1214585" algn="l" defTabSz="2429169" rtl="0" eaLnBrk="1" latinLnBrk="0" hangingPunct="1">
      <a:defRPr sz="4700" kern="1200">
        <a:solidFill>
          <a:schemeClr val="tx1"/>
        </a:solidFill>
        <a:latin typeface="+mn-lt"/>
        <a:ea typeface="+mn-ea"/>
        <a:cs typeface="+mn-cs"/>
      </a:defRPr>
    </a:lvl2pPr>
    <a:lvl3pPr marL="2429169" algn="l" defTabSz="2429169" rtl="0" eaLnBrk="1" latinLnBrk="0" hangingPunct="1">
      <a:defRPr sz="4700" kern="1200">
        <a:solidFill>
          <a:schemeClr val="tx1"/>
        </a:solidFill>
        <a:latin typeface="+mn-lt"/>
        <a:ea typeface="+mn-ea"/>
        <a:cs typeface="+mn-cs"/>
      </a:defRPr>
    </a:lvl3pPr>
    <a:lvl4pPr marL="3643754" algn="l" defTabSz="2429169" rtl="0" eaLnBrk="1" latinLnBrk="0" hangingPunct="1">
      <a:defRPr sz="4700" kern="1200">
        <a:solidFill>
          <a:schemeClr val="tx1"/>
        </a:solidFill>
        <a:latin typeface="+mn-lt"/>
        <a:ea typeface="+mn-ea"/>
        <a:cs typeface="+mn-cs"/>
      </a:defRPr>
    </a:lvl4pPr>
    <a:lvl5pPr marL="4858338" algn="l" defTabSz="2429169" rtl="0" eaLnBrk="1" latinLnBrk="0" hangingPunct="1">
      <a:defRPr sz="4700" kern="1200">
        <a:solidFill>
          <a:schemeClr val="tx1"/>
        </a:solidFill>
        <a:latin typeface="+mn-lt"/>
        <a:ea typeface="+mn-ea"/>
        <a:cs typeface="+mn-cs"/>
      </a:defRPr>
    </a:lvl5pPr>
    <a:lvl6pPr marL="6072923" algn="l" defTabSz="2429169" rtl="0" eaLnBrk="1" latinLnBrk="0" hangingPunct="1">
      <a:defRPr sz="4700" kern="1200">
        <a:solidFill>
          <a:schemeClr val="tx1"/>
        </a:solidFill>
        <a:latin typeface="+mn-lt"/>
        <a:ea typeface="+mn-ea"/>
        <a:cs typeface="+mn-cs"/>
      </a:defRPr>
    </a:lvl6pPr>
    <a:lvl7pPr marL="7287508" algn="l" defTabSz="2429169" rtl="0" eaLnBrk="1" latinLnBrk="0" hangingPunct="1">
      <a:defRPr sz="4700" kern="1200">
        <a:solidFill>
          <a:schemeClr val="tx1"/>
        </a:solidFill>
        <a:latin typeface="+mn-lt"/>
        <a:ea typeface="+mn-ea"/>
        <a:cs typeface="+mn-cs"/>
      </a:defRPr>
    </a:lvl7pPr>
    <a:lvl8pPr marL="8502092" algn="l" defTabSz="2429169" rtl="0" eaLnBrk="1" latinLnBrk="0" hangingPunct="1">
      <a:defRPr sz="4700" kern="1200">
        <a:solidFill>
          <a:schemeClr val="tx1"/>
        </a:solidFill>
        <a:latin typeface="+mn-lt"/>
        <a:ea typeface="+mn-ea"/>
        <a:cs typeface="+mn-cs"/>
      </a:defRPr>
    </a:lvl8pPr>
    <a:lvl9pPr marL="9716672" algn="l" defTabSz="2429169" rtl="0" eaLnBrk="1" latinLnBrk="0" hangingPunct="1">
      <a:defRPr sz="47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kv" initials="r" lastIdx="12" clrIdx="0"/>
  <p:cmAuthor id="1" name="Kaitlyn Steele" initials="KS" lastIdx="11" clrIdx="1"/>
  <p:cmAuthor id="2" name="Tori Ward" initials="TW" lastIdx="1" clrIdx="2"/>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DFA60"/>
    <a:srgbClr val="32E707"/>
    <a:srgbClr val="FB4B7D"/>
    <a:srgbClr val="E90546"/>
    <a:srgbClr val="FD91B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ferSingleView="1">
    <p:restoredLeft sz="15620"/>
    <p:restoredTop sz="85643" autoAdjust="0"/>
  </p:normalViewPr>
  <p:slideViewPr>
    <p:cSldViewPr>
      <p:cViewPr varScale="1">
        <p:scale>
          <a:sx n="15" d="100"/>
          <a:sy n="15" d="100"/>
        </p:scale>
        <p:origin x="-1734" y="-180"/>
      </p:cViewPr>
      <p:guideLst>
        <p:guide orient="horz" pos="10368"/>
        <p:guide pos="16128"/>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7" Type="http://schemas.openxmlformats.org/officeDocument/2006/relationships/image" Target="../media/image7.wmf"/><Relationship Id="rId2" Type="http://schemas.openxmlformats.org/officeDocument/2006/relationships/image" Target="../media/image2.wmf"/><Relationship Id="rId1" Type="http://schemas.openxmlformats.org/officeDocument/2006/relationships/image" Target="../media/image1.wmf"/><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054F53-1271-47D3-83B4-37B84CBE547E}" type="datetimeFigureOut">
              <a:rPr lang="en-US" smtClean="0"/>
              <a:pPr/>
              <a:t>4/22/2013</a:t>
            </a:fld>
            <a:endParaRPr lang="en-US"/>
          </a:p>
        </p:txBody>
      </p:sp>
      <p:sp>
        <p:nvSpPr>
          <p:cNvPr id="4" name="Slide Image Placeholder 3"/>
          <p:cNvSpPr>
            <a:spLocks noGrp="1" noRot="1" noChangeAspect="1"/>
          </p:cNvSpPr>
          <p:nvPr>
            <p:ph type="sldImg" idx="2"/>
          </p:nvPr>
        </p:nvSpPr>
        <p:spPr>
          <a:xfrm>
            <a:off x="762000" y="685800"/>
            <a:ext cx="5334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23742A-ACC5-4104-98E3-84486BFCA9E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220" rtl="0" eaLnBrk="1" latinLnBrk="0" hangingPunct="1">
      <a:defRPr sz="1100" kern="1200">
        <a:solidFill>
          <a:schemeClr val="tx1"/>
        </a:solidFill>
        <a:latin typeface="+mn-lt"/>
        <a:ea typeface="+mn-ea"/>
        <a:cs typeface="+mn-cs"/>
      </a:defRPr>
    </a:lvl1pPr>
    <a:lvl2pPr marL="457105" algn="l" defTabSz="914220" rtl="0" eaLnBrk="1" latinLnBrk="0" hangingPunct="1">
      <a:defRPr sz="1100" kern="1200">
        <a:solidFill>
          <a:schemeClr val="tx1"/>
        </a:solidFill>
        <a:latin typeface="+mn-lt"/>
        <a:ea typeface="+mn-ea"/>
        <a:cs typeface="+mn-cs"/>
      </a:defRPr>
    </a:lvl2pPr>
    <a:lvl3pPr marL="914220" algn="l" defTabSz="914220" rtl="0" eaLnBrk="1" latinLnBrk="0" hangingPunct="1">
      <a:defRPr sz="1100" kern="1200">
        <a:solidFill>
          <a:schemeClr val="tx1"/>
        </a:solidFill>
        <a:latin typeface="+mn-lt"/>
        <a:ea typeface="+mn-ea"/>
        <a:cs typeface="+mn-cs"/>
      </a:defRPr>
    </a:lvl3pPr>
    <a:lvl4pPr marL="1371325" algn="l" defTabSz="914220" rtl="0" eaLnBrk="1" latinLnBrk="0" hangingPunct="1">
      <a:defRPr sz="1100" kern="1200">
        <a:solidFill>
          <a:schemeClr val="tx1"/>
        </a:solidFill>
        <a:latin typeface="+mn-lt"/>
        <a:ea typeface="+mn-ea"/>
        <a:cs typeface="+mn-cs"/>
      </a:defRPr>
    </a:lvl4pPr>
    <a:lvl5pPr marL="1828435" algn="l" defTabSz="914220" rtl="0" eaLnBrk="1" latinLnBrk="0" hangingPunct="1">
      <a:defRPr sz="1100" kern="1200">
        <a:solidFill>
          <a:schemeClr val="tx1"/>
        </a:solidFill>
        <a:latin typeface="+mn-lt"/>
        <a:ea typeface="+mn-ea"/>
        <a:cs typeface="+mn-cs"/>
      </a:defRPr>
    </a:lvl5pPr>
    <a:lvl6pPr marL="2285545" algn="l" defTabSz="914220" rtl="0" eaLnBrk="1" latinLnBrk="0" hangingPunct="1">
      <a:defRPr sz="1100" kern="1200">
        <a:solidFill>
          <a:schemeClr val="tx1"/>
        </a:solidFill>
        <a:latin typeface="+mn-lt"/>
        <a:ea typeface="+mn-ea"/>
        <a:cs typeface="+mn-cs"/>
      </a:defRPr>
    </a:lvl6pPr>
    <a:lvl7pPr marL="2742655" algn="l" defTabSz="914220" rtl="0" eaLnBrk="1" latinLnBrk="0" hangingPunct="1">
      <a:defRPr sz="1100" kern="1200">
        <a:solidFill>
          <a:schemeClr val="tx1"/>
        </a:solidFill>
        <a:latin typeface="+mn-lt"/>
        <a:ea typeface="+mn-ea"/>
        <a:cs typeface="+mn-cs"/>
      </a:defRPr>
    </a:lvl7pPr>
    <a:lvl8pPr marL="3199760" algn="l" defTabSz="914220" rtl="0" eaLnBrk="1" latinLnBrk="0" hangingPunct="1">
      <a:defRPr sz="1100" kern="1200">
        <a:solidFill>
          <a:schemeClr val="tx1"/>
        </a:solidFill>
        <a:latin typeface="+mn-lt"/>
        <a:ea typeface="+mn-ea"/>
        <a:cs typeface="+mn-cs"/>
      </a:defRPr>
    </a:lvl8pPr>
    <a:lvl9pPr marL="3656876" algn="l" defTabSz="91422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62000" y="685800"/>
            <a:ext cx="5334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A23742A-ACC5-4104-98E3-84486BFCA9E9}"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0226042"/>
            <a:ext cx="4352544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18653760"/>
            <a:ext cx="35844480" cy="8412480"/>
          </a:xfrm>
        </p:spPr>
        <p:txBody>
          <a:bodyPr/>
          <a:lstStyle>
            <a:lvl1pPr marL="0" indent="0" algn="ctr">
              <a:buNone/>
              <a:defRPr>
                <a:solidFill>
                  <a:schemeClr val="tx1">
                    <a:tint val="75000"/>
                  </a:schemeClr>
                </a:solidFill>
              </a:defRPr>
            </a:lvl1pPr>
            <a:lvl2pPr marL="2402821" indent="0" algn="ctr">
              <a:buNone/>
              <a:defRPr>
                <a:solidFill>
                  <a:schemeClr val="tx1">
                    <a:tint val="75000"/>
                  </a:schemeClr>
                </a:solidFill>
              </a:defRPr>
            </a:lvl2pPr>
            <a:lvl3pPr marL="4805657" indent="0" algn="ctr">
              <a:buNone/>
              <a:defRPr>
                <a:solidFill>
                  <a:schemeClr val="tx1">
                    <a:tint val="75000"/>
                  </a:schemeClr>
                </a:solidFill>
              </a:defRPr>
            </a:lvl3pPr>
            <a:lvl4pPr marL="7208478" indent="0" algn="ctr">
              <a:buNone/>
              <a:defRPr>
                <a:solidFill>
                  <a:schemeClr val="tx1">
                    <a:tint val="75000"/>
                  </a:schemeClr>
                </a:solidFill>
              </a:defRPr>
            </a:lvl4pPr>
            <a:lvl5pPr marL="9611314" indent="0" algn="ctr">
              <a:buNone/>
              <a:defRPr>
                <a:solidFill>
                  <a:schemeClr val="tx1">
                    <a:tint val="75000"/>
                  </a:schemeClr>
                </a:solidFill>
              </a:defRPr>
            </a:lvl5pPr>
            <a:lvl6pPr marL="12014135" indent="0" algn="ctr">
              <a:buNone/>
              <a:defRPr>
                <a:solidFill>
                  <a:schemeClr val="tx1">
                    <a:tint val="75000"/>
                  </a:schemeClr>
                </a:solidFill>
              </a:defRPr>
            </a:lvl6pPr>
            <a:lvl7pPr marL="14416971" indent="0" algn="ctr">
              <a:buNone/>
              <a:defRPr>
                <a:solidFill>
                  <a:schemeClr val="tx1">
                    <a:tint val="75000"/>
                  </a:schemeClr>
                </a:solidFill>
              </a:defRPr>
            </a:lvl7pPr>
            <a:lvl8pPr marL="16819792" indent="0" algn="ctr">
              <a:buNone/>
              <a:defRPr>
                <a:solidFill>
                  <a:schemeClr val="tx1">
                    <a:tint val="75000"/>
                  </a:schemeClr>
                </a:solidFill>
              </a:defRPr>
            </a:lvl8pPr>
            <a:lvl9pPr marL="1922262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85022A-DA9D-4FDF-BF3C-7FE5845C3AA6}"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C88D6B-41ED-4BBB-948F-3BF53DAA5AF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85022A-DA9D-4FDF-BF3C-7FE5845C3AA6}"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C88D6B-41ED-4BBB-948F-3BF53DAA5AF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1153122"/>
            <a:ext cx="43525440" cy="6537960"/>
          </a:xfrm>
        </p:spPr>
        <p:txBody>
          <a:bodyPr anchor="t"/>
          <a:lstStyle>
            <a:lvl1pPr algn="l">
              <a:defRPr sz="210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3" y="13952229"/>
            <a:ext cx="43525440" cy="7200898"/>
          </a:xfrm>
        </p:spPr>
        <p:txBody>
          <a:bodyPr anchor="b"/>
          <a:lstStyle>
            <a:lvl1pPr marL="0" indent="0">
              <a:buNone/>
              <a:defRPr sz="10500">
                <a:solidFill>
                  <a:schemeClr val="tx1">
                    <a:tint val="75000"/>
                  </a:schemeClr>
                </a:solidFill>
              </a:defRPr>
            </a:lvl1pPr>
            <a:lvl2pPr marL="2402821" indent="0">
              <a:buNone/>
              <a:defRPr sz="9500">
                <a:solidFill>
                  <a:schemeClr val="tx1">
                    <a:tint val="75000"/>
                  </a:schemeClr>
                </a:solidFill>
              </a:defRPr>
            </a:lvl2pPr>
            <a:lvl3pPr marL="4805657" indent="0">
              <a:buNone/>
              <a:defRPr sz="8400">
                <a:solidFill>
                  <a:schemeClr val="tx1">
                    <a:tint val="75000"/>
                  </a:schemeClr>
                </a:solidFill>
              </a:defRPr>
            </a:lvl3pPr>
            <a:lvl4pPr marL="7208478" indent="0">
              <a:buNone/>
              <a:defRPr sz="7400">
                <a:solidFill>
                  <a:schemeClr val="tx1">
                    <a:tint val="75000"/>
                  </a:schemeClr>
                </a:solidFill>
              </a:defRPr>
            </a:lvl4pPr>
            <a:lvl5pPr marL="9611314" indent="0">
              <a:buNone/>
              <a:defRPr sz="7400">
                <a:solidFill>
                  <a:schemeClr val="tx1">
                    <a:tint val="75000"/>
                  </a:schemeClr>
                </a:solidFill>
              </a:defRPr>
            </a:lvl5pPr>
            <a:lvl6pPr marL="12014135" indent="0">
              <a:buNone/>
              <a:defRPr sz="7400">
                <a:solidFill>
                  <a:schemeClr val="tx1">
                    <a:tint val="75000"/>
                  </a:schemeClr>
                </a:solidFill>
              </a:defRPr>
            </a:lvl6pPr>
            <a:lvl7pPr marL="14416971" indent="0">
              <a:buNone/>
              <a:defRPr sz="7400">
                <a:solidFill>
                  <a:schemeClr val="tx1">
                    <a:tint val="75000"/>
                  </a:schemeClr>
                </a:solidFill>
              </a:defRPr>
            </a:lvl7pPr>
            <a:lvl8pPr marL="16819792" indent="0">
              <a:buNone/>
              <a:defRPr sz="7400">
                <a:solidFill>
                  <a:schemeClr val="tx1">
                    <a:tint val="75000"/>
                  </a:schemeClr>
                </a:solidFill>
              </a:defRPr>
            </a:lvl8pPr>
            <a:lvl9pPr marL="19222628" indent="0">
              <a:buNone/>
              <a:defRPr sz="7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85022A-DA9D-4FDF-BF3C-7FE5845C3AA6}"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C88D6B-41ED-4BBB-948F-3BF53DAA5AF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4339573" y="36865560"/>
            <a:ext cx="128611627" cy="104279702"/>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43804660" y="36865560"/>
            <a:ext cx="128611633" cy="104279702"/>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85022A-DA9D-4FDF-BF3C-7FE5845C3AA6}"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C88D6B-41ED-4BBB-948F-3BF53DAA5AF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318262"/>
            <a:ext cx="4608576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0" y="7368542"/>
            <a:ext cx="22625053" cy="3070858"/>
          </a:xfrm>
        </p:spPr>
        <p:txBody>
          <a:bodyPr anchor="b"/>
          <a:lstStyle>
            <a:lvl1pPr marL="0" indent="0">
              <a:buNone/>
              <a:defRPr sz="12600" b="1"/>
            </a:lvl1pPr>
            <a:lvl2pPr marL="2402821" indent="0">
              <a:buNone/>
              <a:defRPr sz="10500" b="1"/>
            </a:lvl2pPr>
            <a:lvl3pPr marL="4805657" indent="0">
              <a:buNone/>
              <a:defRPr sz="9500" b="1"/>
            </a:lvl3pPr>
            <a:lvl4pPr marL="7208478" indent="0">
              <a:buNone/>
              <a:defRPr sz="8400" b="1"/>
            </a:lvl4pPr>
            <a:lvl5pPr marL="9611314" indent="0">
              <a:buNone/>
              <a:defRPr sz="8400" b="1"/>
            </a:lvl5pPr>
            <a:lvl6pPr marL="12014135" indent="0">
              <a:buNone/>
              <a:defRPr sz="8400" b="1"/>
            </a:lvl6pPr>
            <a:lvl7pPr marL="14416971" indent="0">
              <a:buNone/>
              <a:defRPr sz="8400" b="1"/>
            </a:lvl7pPr>
            <a:lvl8pPr marL="16819792" indent="0">
              <a:buNone/>
              <a:defRPr sz="8400" b="1"/>
            </a:lvl8pPr>
            <a:lvl9pPr marL="19222628" indent="0">
              <a:buNone/>
              <a:defRPr sz="8400" b="1"/>
            </a:lvl9pPr>
          </a:lstStyle>
          <a:p>
            <a:pPr lvl="0"/>
            <a:r>
              <a:rPr lang="en-US" smtClean="0"/>
              <a:t>Click to edit Master text styles</a:t>
            </a:r>
          </a:p>
        </p:txBody>
      </p:sp>
      <p:sp>
        <p:nvSpPr>
          <p:cNvPr id="4" name="Content Placeholder 3"/>
          <p:cNvSpPr>
            <a:spLocks noGrp="1"/>
          </p:cNvSpPr>
          <p:nvPr>
            <p:ph sz="half" idx="2"/>
          </p:nvPr>
        </p:nvSpPr>
        <p:spPr>
          <a:xfrm>
            <a:off x="2560320" y="10439400"/>
            <a:ext cx="22625053" cy="18966182"/>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8" y="7368542"/>
            <a:ext cx="22633940" cy="3070858"/>
          </a:xfrm>
        </p:spPr>
        <p:txBody>
          <a:bodyPr anchor="b"/>
          <a:lstStyle>
            <a:lvl1pPr marL="0" indent="0">
              <a:buNone/>
              <a:defRPr sz="12600" b="1"/>
            </a:lvl1pPr>
            <a:lvl2pPr marL="2402821" indent="0">
              <a:buNone/>
              <a:defRPr sz="10500" b="1"/>
            </a:lvl2pPr>
            <a:lvl3pPr marL="4805657" indent="0">
              <a:buNone/>
              <a:defRPr sz="9500" b="1"/>
            </a:lvl3pPr>
            <a:lvl4pPr marL="7208478" indent="0">
              <a:buNone/>
              <a:defRPr sz="8400" b="1"/>
            </a:lvl4pPr>
            <a:lvl5pPr marL="9611314" indent="0">
              <a:buNone/>
              <a:defRPr sz="8400" b="1"/>
            </a:lvl5pPr>
            <a:lvl6pPr marL="12014135" indent="0">
              <a:buNone/>
              <a:defRPr sz="8400" b="1"/>
            </a:lvl6pPr>
            <a:lvl7pPr marL="14416971" indent="0">
              <a:buNone/>
              <a:defRPr sz="8400" b="1"/>
            </a:lvl7pPr>
            <a:lvl8pPr marL="16819792" indent="0">
              <a:buNone/>
              <a:defRPr sz="8400" b="1"/>
            </a:lvl8pPr>
            <a:lvl9pPr marL="19222628" indent="0">
              <a:buNone/>
              <a:defRPr sz="8400" b="1"/>
            </a:lvl9pPr>
          </a:lstStyle>
          <a:p>
            <a:pPr lvl="0"/>
            <a:r>
              <a:rPr lang="en-US" smtClean="0"/>
              <a:t>Click to edit Master text styles</a:t>
            </a:r>
          </a:p>
        </p:txBody>
      </p:sp>
      <p:sp>
        <p:nvSpPr>
          <p:cNvPr id="6" name="Content Placeholder 5"/>
          <p:cNvSpPr>
            <a:spLocks noGrp="1"/>
          </p:cNvSpPr>
          <p:nvPr>
            <p:ph sz="quarter" idx="4"/>
          </p:nvPr>
        </p:nvSpPr>
        <p:spPr>
          <a:xfrm>
            <a:off x="26012148" y="10439400"/>
            <a:ext cx="22633940" cy="18966182"/>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85022A-DA9D-4FDF-BF3C-7FE5845C3AA6}" type="datetimeFigureOut">
              <a:rPr lang="en-US" smtClean="0"/>
              <a:pPr/>
              <a:t>4/22/2013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C88D6B-41ED-4BBB-948F-3BF53DAA5AF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85022A-DA9D-4FDF-BF3C-7FE5845C3AA6}" type="datetimeFigureOut">
              <a:rPr lang="en-US" smtClean="0"/>
              <a:pPr/>
              <a:t>4/22/2013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C88D6B-41ED-4BBB-948F-3BF53DAA5AF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85022A-DA9D-4FDF-BF3C-7FE5845C3AA6}" type="datetimeFigureOut">
              <a:rPr lang="en-US" smtClean="0"/>
              <a:pPr/>
              <a:t>4/22/2013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C88D6B-41ED-4BBB-948F-3BF53DAA5AF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40" y="1310640"/>
            <a:ext cx="16846553" cy="5577840"/>
          </a:xfrm>
        </p:spPr>
        <p:txBody>
          <a:bodyPr anchor="b"/>
          <a:lstStyle>
            <a:lvl1pPr algn="l">
              <a:defRPr sz="10500" b="1"/>
            </a:lvl1pPr>
          </a:lstStyle>
          <a:p>
            <a:r>
              <a:rPr lang="en-US" smtClean="0"/>
              <a:t>Click to edit Master title style</a:t>
            </a:r>
            <a:endParaRPr lang="en-US"/>
          </a:p>
        </p:txBody>
      </p:sp>
      <p:sp>
        <p:nvSpPr>
          <p:cNvPr id="3" name="Content Placeholder 2"/>
          <p:cNvSpPr>
            <a:spLocks noGrp="1"/>
          </p:cNvSpPr>
          <p:nvPr>
            <p:ph idx="1"/>
          </p:nvPr>
        </p:nvSpPr>
        <p:spPr>
          <a:xfrm>
            <a:off x="20020280" y="1310647"/>
            <a:ext cx="28625800" cy="28094942"/>
          </a:xfrm>
        </p:spPr>
        <p:txBody>
          <a:bodyPr/>
          <a:lstStyle>
            <a:lvl1pPr>
              <a:defRPr sz="16800"/>
            </a:lvl1pPr>
            <a:lvl2pPr>
              <a:defRPr sz="14700"/>
            </a:lvl2pPr>
            <a:lvl3pPr>
              <a:defRPr sz="12600"/>
            </a:lvl3pPr>
            <a:lvl4pPr>
              <a:defRPr sz="10500"/>
            </a:lvl4pPr>
            <a:lvl5pPr>
              <a:defRPr sz="10500"/>
            </a:lvl5pPr>
            <a:lvl6pPr>
              <a:defRPr sz="10500"/>
            </a:lvl6pPr>
            <a:lvl7pPr>
              <a:defRPr sz="10500"/>
            </a:lvl7pPr>
            <a:lvl8pPr>
              <a:defRPr sz="10500"/>
            </a:lvl8pPr>
            <a:lvl9pPr>
              <a:defRPr sz="10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40" y="6888487"/>
            <a:ext cx="16846553" cy="22517102"/>
          </a:xfrm>
        </p:spPr>
        <p:txBody>
          <a:bodyPr/>
          <a:lstStyle>
            <a:lvl1pPr marL="0" indent="0">
              <a:buNone/>
              <a:defRPr sz="7400"/>
            </a:lvl1pPr>
            <a:lvl2pPr marL="2402821" indent="0">
              <a:buNone/>
              <a:defRPr sz="6300"/>
            </a:lvl2pPr>
            <a:lvl3pPr marL="4805657" indent="0">
              <a:buNone/>
              <a:defRPr sz="5300"/>
            </a:lvl3pPr>
            <a:lvl4pPr marL="7208478" indent="0">
              <a:buNone/>
              <a:defRPr sz="4700"/>
            </a:lvl4pPr>
            <a:lvl5pPr marL="9611314" indent="0">
              <a:buNone/>
              <a:defRPr sz="4700"/>
            </a:lvl5pPr>
            <a:lvl6pPr marL="12014135" indent="0">
              <a:buNone/>
              <a:defRPr sz="4700"/>
            </a:lvl6pPr>
            <a:lvl7pPr marL="14416971" indent="0">
              <a:buNone/>
              <a:defRPr sz="4700"/>
            </a:lvl7pPr>
            <a:lvl8pPr marL="16819792" indent="0">
              <a:buNone/>
              <a:defRPr sz="4700"/>
            </a:lvl8pPr>
            <a:lvl9pPr marL="19222628"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85022A-DA9D-4FDF-BF3C-7FE5845C3AA6}"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C88D6B-41ED-4BBB-948F-3BF53DAA5AF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3042880"/>
            <a:ext cx="30723840" cy="2720342"/>
          </a:xfrm>
        </p:spPr>
        <p:txBody>
          <a:bodyPr anchor="b"/>
          <a:lstStyle>
            <a:lvl1pPr algn="l">
              <a:defRPr sz="10500" b="1"/>
            </a:lvl1pPr>
          </a:lstStyle>
          <a:p>
            <a:r>
              <a:rPr lang="en-US" smtClean="0"/>
              <a:t>Click to edit Master title style</a:t>
            </a:r>
            <a:endParaRPr lang="en-US"/>
          </a:p>
        </p:txBody>
      </p:sp>
      <p:sp>
        <p:nvSpPr>
          <p:cNvPr id="3" name="Picture Placeholder 2"/>
          <p:cNvSpPr>
            <a:spLocks noGrp="1"/>
          </p:cNvSpPr>
          <p:nvPr>
            <p:ph type="pic" idx="1"/>
          </p:nvPr>
        </p:nvSpPr>
        <p:spPr>
          <a:xfrm>
            <a:off x="10036813" y="2941320"/>
            <a:ext cx="30723840" cy="19751040"/>
          </a:xfrm>
        </p:spPr>
        <p:txBody>
          <a:bodyPr/>
          <a:lstStyle>
            <a:lvl1pPr marL="0" indent="0">
              <a:buNone/>
              <a:defRPr sz="16800"/>
            </a:lvl1pPr>
            <a:lvl2pPr marL="2402821" indent="0">
              <a:buNone/>
              <a:defRPr sz="14700"/>
            </a:lvl2pPr>
            <a:lvl3pPr marL="4805657" indent="0">
              <a:buNone/>
              <a:defRPr sz="12600"/>
            </a:lvl3pPr>
            <a:lvl4pPr marL="7208478" indent="0">
              <a:buNone/>
              <a:defRPr sz="10500"/>
            </a:lvl4pPr>
            <a:lvl5pPr marL="9611314" indent="0">
              <a:buNone/>
              <a:defRPr sz="10500"/>
            </a:lvl5pPr>
            <a:lvl6pPr marL="12014135" indent="0">
              <a:buNone/>
              <a:defRPr sz="10500"/>
            </a:lvl6pPr>
            <a:lvl7pPr marL="14416971" indent="0">
              <a:buNone/>
              <a:defRPr sz="10500"/>
            </a:lvl7pPr>
            <a:lvl8pPr marL="16819792" indent="0">
              <a:buNone/>
              <a:defRPr sz="10500"/>
            </a:lvl8pPr>
            <a:lvl9pPr marL="19222628" indent="0">
              <a:buNone/>
              <a:defRPr sz="10500"/>
            </a:lvl9pPr>
          </a:lstStyle>
          <a:p>
            <a:endParaRPr lang="en-US"/>
          </a:p>
        </p:txBody>
      </p:sp>
      <p:sp>
        <p:nvSpPr>
          <p:cNvPr id="4" name="Text Placeholder 3"/>
          <p:cNvSpPr>
            <a:spLocks noGrp="1"/>
          </p:cNvSpPr>
          <p:nvPr>
            <p:ph type="body" sz="half" idx="2"/>
          </p:nvPr>
        </p:nvSpPr>
        <p:spPr>
          <a:xfrm>
            <a:off x="10036813" y="25763222"/>
            <a:ext cx="30723840" cy="3863338"/>
          </a:xfrm>
        </p:spPr>
        <p:txBody>
          <a:bodyPr/>
          <a:lstStyle>
            <a:lvl1pPr marL="0" indent="0">
              <a:buNone/>
              <a:defRPr sz="7400"/>
            </a:lvl1pPr>
            <a:lvl2pPr marL="2402821" indent="0">
              <a:buNone/>
              <a:defRPr sz="6300"/>
            </a:lvl2pPr>
            <a:lvl3pPr marL="4805657" indent="0">
              <a:buNone/>
              <a:defRPr sz="5300"/>
            </a:lvl3pPr>
            <a:lvl4pPr marL="7208478" indent="0">
              <a:buNone/>
              <a:defRPr sz="4700"/>
            </a:lvl4pPr>
            <a:lvl5pPr marL="9611314" indent="0">
              <a:buNone/>
              <a:defRPr sz="4700"/>
            </a:lvl5pPr>
            <a:lvl6pPr marL="12014135" indent="0">
              <a:buNone/>
              <a:defRPr sz="4700"/>
            </a:lvl6pPr>
            <a:lvl7pPr marL="14416971" indent="0">
              <a:buNone/>
              <a:defRPr sz="4700"/>
            </a:lvl7pPr>
            <a:lvl8pPr marL="16819792" indent="0">
              <a:buNone/>
              <a:defRPr sz="4700"/>
            </a:lvl8pPr>
            <a:lvl9pPr marL="19222628"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85022A-DA9D-4FDF-BF3C-7FE5845C3AA6}"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C88D6B-41ED-4BBB-948F-3BF53DAA5AF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85022A-DA9D-4FDF-BF3C-7FE5845C3AA6}"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C88D6B-41ED-4BBB-948F-3BF53DAA5AF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7901540" y="6324600"/>
            <a:ext cx="64514733"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4339593" y="6324600"/>
            <a:ext cx="192708527"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85022A-DA9D-4FDF-BF3C-7FE5845C3AA6}"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C88D6B-41ED-4BBB-948F-3BF53DAA5AF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318262"/>
            <a:ext cx="46085760" cy="5486400"/>
          </a:xfrm>
          <a:prstGeom prst="rect">
            <a:avLst/>
          </a:prstGeom>
        </p:spPr>
        <p:txBody>
          <a:bodyPr vert="horz" lIns="480567" tIns="240292" rIns="480567" bIns="24029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7680967"/>
            <a:ext cx="46085760" cy="21724622"/>
          </a:xfrm>
          <a:prstGeom prst="rect">
            <a:avLst/>
          </a:prstGeom>
        </p:spPr>
        <p:txBody>
          <a:bodyPr vert="horz" lIns="480567" tIns="240292" rIns="480567" bIns="24029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0510482"/>
            <a:ext cx="11948160" cy="1752600"/>
          </a:xfrm>
          <a:prstGeom prst="rect">
            <a:avLst/>
          </a:prstGeom>
        </p:spPr>
        <p:txBody>
          <a:bodyPr vert="horz" lIns="480567" tIns="240292" rIns="480567" bIns="240292" rtlCol="0" anchor="ctr"/>
          <a:lstStyle>
            <a:lvl1pPr algn="l">
              <a:defRPr sz="6300">
                <a:solidFill>
                  <a:schemeClr val="tx1">
                    <a:tint val="75000"/>
                  </a:schemeClr>
                </a:solidFill>
              </a:defRPr>
            </a:lvl1pPr>
          </a:lstStyle>
          <a:p>
            <a:fld id="{6185022A-DA9D-4FDF-BF3C-7FE5845C3AA6}" type="datetimeFigureOut">
              <a:rPr lang="en-US" smtClean="0"/>
              <a:pPr/>
              <a:t>4/22/2013</a:t>
            </a:fld>
            <a:endParaRPr lang="en-US"/>
          </a:p>
        </p:txBody>
      </p:sp>
      <p:sp>
        <p:nvSpPr>
          <p:cNvPr id="5" name="Footer Placeholder 4"/>
          <p:cNvSpPr>
            <a:spLocks noGrp="1"/>
          </p:cNvSpPr>
          <p:nvPr>
            <p:ph type="ftr" sz="quarter" idx="3"/>
          </p:nvPr>
        </p:nvSpPr>
        <p:spPr>
          <a:xfrm>
            <a:off x="17495520" y="30510482"/>
            <a:ext cx="16215360" cy="1752600"/>
          </a:xfrm>
          <a:prstGeom prst="rect">
            <a:avLst/>
          </a:prstGeom>
        </p:spPr>
        <p:txBody>
          <a:bodyPr vert="horz" lIns="480567" tIns="240292" rIns="480567" bIns="240292" rtlCol="0" anchor="ctr"/>
          <a:lstStyle>
            <a:lvl1pPr algn="ctr">
              <a:defRPr sz="6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0510482"/>
            <a:ext cx="11948160" cy="1752600"/>
          </a:xfrm>
          <a:prstGeom prst="rect">
            <a:avLst/>
          </a:prstGeom>
        </p:spPr>
        <p:txBody>
          <a:bodyPr vert="horz" lIns="480567" tIns="240292" rIns="480567" bIns="240292" rtlCol="0" anchor="ctr"/>
          <a:lstStyle>
            <a:lvl1pPr algn="r">
              <a:defRPr sz="6300">
                <a:solidFill>
                  <a:schemeClr val="tx1">
                    <a:tint val="75000"/>
                  </a:schemeClr>
                </a:solidFill>
              </a:defRPr>
            </a:lvl1pPr>
          </a:lstStyle>
          <a:p>
            <a:fld id="{27C88D6B-41ED-4BBB-948F-3BF53DAA5AF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805657" rtl="0" eaLnBrk="1" latinLnBrk="0" hangingPunct="1">
        <a:spcBef>
          <a:spcPct val="0"/>
        </a:spcBef>
        <a:buNone/>
        <a:defRPr sz="23100" kern="1200">
          <a:solidFill>
            <a:schemeClr val="tx1"/>
          </a:solidFill>
          <a:latin typeface="+mj-lt"/>
          <a:ea typeface="+mj-ea"/>
          <a:cs typeface="+mj-cs"/>
        </a:defRPr>
      </a:lvl1pPr>
    </p:titleStyle>
    <p:bodyStyle>
      <a:lvl1pPr marL="1802123" indent="-1802123" algn="l" defTabSz="4805657" rtl="0" eaLnBrk="1" latinLnBrk="0" hangingPunct="1">
        <a:spcBef>
          <a:spcPct val="20000"/>
        </a:spcBef>
        <a:buFont typeface="Arial" pitchFamily="34" charset="0"/>
        <a:buChar char="•"/>
        <a:defRPr sz="16800" kern="1200">
          <a:solidFill>
            <a:schemeClr val="tx1"/>
          </a:solidFill>
          <a:latin typeface="+mn-lt"/>
          <a:ea typeface="+mn-ea"/>
          <a:cs typeface="+mn-cs"/>
        </a:defRPr>
      </a:lvl1pPr>
      <a:lvl2pPr marL="3904595" indent="-1501769" algn="l" defTabSz="4805657" rtl="0" eaLnBrk="1" latinLnBrk="0" hangingPunct="1">
        <a:spcBef>
          <a:spcPct val="20000"/>
        </a:spcBef>
        <a:buFont typeface="Arial" pitchFamily="34" charset="0"/>
        <a:buChar char="–"/>
        <a:defRPr sz="14700" kern="1200">
          <a:solidFill>
            <a:schemeClr val="tx1"/>
          </a:solidFill>
          <a:latin typeface="+mn-lt"/>
          <a:ea typeface="+mn-ea"/>
          <a:cs typeface="+mn-cs"/>
        </a:defRPr>
      </a:lvl2pPr>
      <a:lvl3pPr marL="6007067" indent="-1201410" algn="l" defTabSz="4805657" rtl="0" eaLnBrk="1" latinLnBrk="0" hangingPunct="1">
        <a:spcBef>
          <a:spcPct val="20000"/>
        </a:spcBef>
        <a:buFont typeface="Arial" pitchFamily="34" charset="0"/>
        <a:buChar char="•"/>
        <a:defRPr sz="12600" kern="1200">
          <a:solidFill>
            <a:schemeClr val="tx1"/>
          </a:solidFill>
          <a:latin typeface="+mn-lt"/>
          <a:ea typeface="+mn-ea"/>
          <a:cs typeface="+mn-cs"/>
        </a:defRPr>
      </a:lvl3pPr>
      <a:lvl4pPr marL="8409904" indent="-1201410" algn="l" defTabSz="4805657" rtl="0" eaLnBrk="1" latinLnBrk="0" hangingPunct="1">
        <a:spcBef>
          <a:spcPct val="20000"/>
        </a:spcBef>
        <a:buFont typeface="Arial" pitchFamily="34" charset="0"/>
        <a:buChar char="–"/>
        <a:defRPr sz="10500" kern="1200">
          <a:solidFill>
            <a:schemeClr val="tx1"/>
          </a:solidFill>
          <a:latin typeface="+mn-lt"/>
          <a:ea typeface="+mn-ea"/>
          <a:cs typeface="+mn-cs"/>
        </a:defRPr>
      </a:lvl4pPr>
      <a:lvl5pPr marL="10812724" indent="-1201410" algn="l" defTabSz="4805657" rtl="0" eaLnBrk="1" latinLnBrk="0" hangingPunct="1">
        <a:spcBef>
          <a:spcPct val="20000"/>
        </a:spcBef>
        <a:buFont typeface="Arial" pitchFamily="34" charset="0"/>
        <a:buChar char="»"/>
        <a:defRPr sz="10500" kern="1200">
          <a:solidFill>
            <a:schemeClr val="tx1"/>
          </a:solidFill>
          <a:latin typeface="+mn-lt"/>
          <a:ea typeface="+mn-ea"/>
          <a:cs typeface="+mn-cs"/>
        </a:defRPr>
      </a:lvl5pPr>
      <a:lvl6pPr marL="13215561" indent="-1201410" algn="l" defTabSz="4805657" rtl="0" eaLnBrk="1" latinLnBrk="0" hangingPunct="1">
        <a:spcBef>
          <a:spcPct val="20000"/>
        </a:spcBef>
        <a:buFont typeface="Arial" pitchFamily="34" charset="0"/>
        <a:buChar char="•"/>
        <a:defRPr sz="10500" kern="1200">
          <a:solidFill>
            <a:schemeClr val="tx1"/>
          </a:solidFill>
          <a:latin typeface="+mn-lt"/>
          <a:ea typeface="+mn-ea"/>
          <a:cs typeface="+mn-cs"/>
        </a:defRPr>
      </a:lvl6pPr>
      <a:lvl7pPr marL="15618381" indent="-1201410" algn="l" defTabSz="4805657" rtl="0" eaLnBrk="1" latinLnBrk="0" hangingPunct="1">
        <a:spcBef>
          <a:spcPct val="20000"/>
        </a:spcBef>
        <a:buFont typeface="Arial" pitchFamily="34" charset="0"/>
        <a:buChar char="•"/>
        <a:defRPr sz="10500" kern="1200">
          <a:solidFill>
            <a:schemeClr val="tx1"/>
          </a:solidFill>
          <a:latin typeface="+mn-lt"/>
          <a:ea typeface="+mn-ea"/>
          <a:cs typeface="+mn-cs"/>
        </a:defRPr>
      </a:lvl7pPr>
      <a:lvl8pPr marL="18021218" indent="-1201410" algn="l" defTabSz="4805657" rtl="0" eaLnBrk="1" latinLnBrk="0" hangingPunct="1">
        <a:spcBef>
          <a:spcPct val="20000"/>
        </a:spcBef>
        <a:buFont typeface="Arial" pitchFamily="34" charset="0"/>
        <a:buChar char="•"/>
        <a:defRPr sz="10500" kern="1200">
          <a:solidFill>
            <a:schemeClr val="tx1"/>
          </a:solidFill>
          <a:latin typeface="+mn-lt"/>
          <a:ea typeface="+mn-ea"/>
          <a:cs typeface="+mn-cs"/>
        </a:defRPr>
      </a:lvl8pPr>
      <a:lvl9pPr marL="20424039" indent="-1201410" algn="l" defTabSz="4805657" rtl="0" eaLnBrk="1" latinLnBrk="0" hangingPunct="1">
        <a:spcBef>
          <a:spcPct val="20000"/>
        </a:spcBef>
        <a:buFont typeface="Arial" pitchFamily="34" charset="0"/>
        <a:buChar char="•"/>
        <a:defRPr sz="10500" kern="1200">
          <a:solidFill>
            <a:schemeClr val="tx1"/>
          </a:solidFill>
          <a:latin typeface="+mn-lt"/>
          <a:ea typeface="+mn-ea"/>
          <a:cs typeface="+mn-cs"/>
        </a:defRPr>
      </a:lvl9pPr>
    </p:bodyStyle>
    <p:otherStyle>
      <a:defPPr>
        <a:defRPr lang="en-US"/>
      </a:defPPr>
      <a:lvl1pPr marL="0" algn="l" defTabSz="4805657" rtl="0" eaLnBrk="1" latinLnBrk="0" hangingPunct="1">
        <a:defRPr sz="9500" kern="1200">
          <a:solidFill>
            <a:schemeClr val="tx1"/>
          </a:solidFill>
          <a:latin typeface="+mn-lt"/>
          <a:ea typeface="+mn-ea"/>
          <a:cs typeface="+mn-cs"/>
        </a:defRPr>
      </a:lvl1pPr>
      <a:lvl2pPr marL="2402821" algn="l" defTabSz="4805657" rtl="0" eaLnBrk="1" latinLnBrk="0" hangingPunct="1">
        <a:defRPr sz="9500" kern="1200">
          <a:solidFill>
            <a:schemeClr val="tx1"/>
          </a:solidFill>
          <a:latin typeface="+mn-lt"/>
          <a:ea typeface="+mn-ea"/>
          <a:cs typeface="+mn-cs"/>
        </a:defRPr>
      </a:lvl2pPr>
      <a:lvl3pPr marL="4805657" algn="l" defTabSz="4805657" rtl="0" eaLnBrk="1" latinLnBrk="0" hangingPunct="1">
        <a:defRPr sz="9500" kern="1200">
          <a:solidFill>
            <a:schemeClr val="tx1"/>
          </a:solidFill>
          <a:latin typeface="+mn-lt"/>
          <a:ea typeface="+mn-ea"/>
          <a:cs typeface="+mn-cs"/>
        </a:defRPr>
      </a:lvl3pPr>
      <a:lvl4pPr marL="7208478" algn="l" defTabSz="4805657" rtl="0" eaLnBrk="1" latinLnBrk="0" hangingPunct="1">
        <a:defRPr sz="9500" kern="1200">
          <a:solidFill>
            <a:schemeClr val="tx1"/>
          </a:solidFill>
          <a:latin typeface="+mn-lt"/>
          <a:ea typeface="+mn-ea"/>
          <a:cs typeface="+mn-cs"/>
        </a:defRPr>
      </a:lvl4pPr>
      <a:lvl5pPr marL="9611314" algn="l" defTabSz="4805657" rtl="0" eaLnBrk="1" latinLnBrk="0" hangingPunct="1">
        <a:defRPr sz="9500" kern="1200">
          <a:solidFill>
            <a:schemeClr val="tx1"/>
          </a:solidFill>
          <a:latin typeface="+mn-lt"/>
          <a:ea typeface="+mn-ea"/>
          <a:cs typeface="+mn-cs"/>
        </a:defRPr>
      </a:lvl5pPr>
      <a:lvl6pPr marL="12014135" algn="l" defTabSz="4805657" rtl="0" eaLnBrk="1" latinLnBrk="0" hangingPunct="1">
        <a:defRPr sz="9500" kern="1200">
          <a:solidFill>
            <a:schemeClr val="tx1"/>
          </a:solidFill>
          <a:latin typeface="+mn-lt"/>
          <a:ea typeface="+mn-ea"/>
          <a:cs typeface="+mn-cs"/>
        </a:defRPr>
      </a:lvl6pPr>
      <a:lvl7pPr marL="14416971" algn="l" defTabSz="4805657" rtl="0" eaLnBrk="1" latinLnBrk="0" hangingPunct="1">
        <a:defRPr sz="9500" kern="1200">
          <a:solidFill>
            <a:schemeClr val="tx1"/>
          </a:solidFill>
          <a:latin typeface="+mn-lt"/>
          <a:ea typeface="+mn-ea"/>
          <a:cs typeface="+mn-cs"/>
        </a:defRPr>
      </a:lvl7pPr>
      <a:lvl8pPr marL="16819792" algn="l" defTabSz="4805657" rtl="0" eaLnBrk="1" latinLnBrk="0" hangingPunct="1">
        <a:defRPr sz="9500" kern="1200">
          <a:solidFill>
            <a:schemeClr val="tx1"/>
          </a:solidFill>
          <a:latin typeface="+mn-lt"/>
          <a:ea typeface="+mn-ea"/>
          <a:cs typeface="+mn-cs"/>
        </a:defRPr>
      </a:lvl8pPr>
      <a:lvl9pPr marL="19222628" algn="l" defTabSz="4805657" rtl="0" eaLnBrk="1" latinLnBrk="0" hangingPunct="1">
        <a:defRPr sz="9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7.jpeg"/><Relationship Id="rId18" Type="http://schemas.openxmlformats.org/officeDocument/2006/relationships/oleObject" Target="../embeddings/oleObject2.bin"/><Relationship Id="rId3" Type="http://schemas.openxmlformats.org/officeDocument/2006/relationships/notesSlide" Target="../notesSlides/notesSlide1.xml"/><Relationship Id="rId21" Type="http://schemas.openxmlformats.org/officeDocument/2006/relationships/oleObject" Target="../embeddings/oleObject5.bin"/><Relationship Id="rId7" Type="http://schemas.openxmlformats.org/officeDocument/2006/relationships/image" Target="../media/image11.jpeg"/><Relationship Id="rId12" Type="http://schemas.openxmlformats.org/officeDocument/2006/relationships/image" Target="../media/image16.jpeg"/><Relationship Id="rId17" Type="http://schemas.openxmlformats.org/officeDocument/2006/relationships/oleObject" Target="../embeddings/oleObject1.bin"/><Relationship Id="rId25" Type="http://schemas.openxmlformats.org/officeDocument/2006/relationships/image" Target="../media/image22.jpeg"/><Relationship Id="rId2" Type="http://schemas.openxmlformats.org/officeDocument/2006/relationships/slideLayout" Target="../slideLayouts/slideLayout1.xml"/><Relationship Id="rId16" Type="http://schemas.openxmlformats.org/officeDocument/2006/relationships/image" Target="../media/image20.png"/><Relationship Id="rId20" Type="http://schemas.openxmlformats.org/officeDocument/2006/relationships/oleObject" Target="../embeddings/oleObject4.bin"/><Relationship Id="rId1" Type="http://schemas.openxmlformats.org/officeDocument/2006/relationships/vmlDrawing" Target="../drawings/vmlDrawing1.vml"/><Relationship Id="rId6" Type="http://schemas.openxmlformats.org/officeDocument/2006/relationships/image" Target="../media/image10.jpeg"/><Relationship Id="rId11" Type="http://schemas.openxmlformats.org/officeDocument/2006/relationships/image" Target="../media/image15.jpeg"/><Relationship Id="rId24" Type="http://schemas.openxmlformats.org/officeDocument/2006/relationships/oleObject" Target="../embeddings/oleObject7.bin"/><Relationship Id="rId5" Type="http://schemas.openxmlformats.org/officeDocument/2006/relationships/image" Target="../media/image9.jpeg"/><Relationship Id="rId15" Type="http://schemas.openxmlformats.org/officeDocument/2006/relationships/image" Target="../media/image19.jpeg"/><Relationship Id="rId23" Type="http://schemas.openxmlformats.org/officeDocument/2006/relationships/image" Target="../media/image21.jpeg"/><Relationship Id="rId10" Type="http://schemas.openxmlformats.org/officeDocument/2006/relationships/image" Target="../media/image14.jpeg"/><Relationship Id="rId19" Type="http://schemas.openxmlformats.org/officeDocument/2006/relationships/oleObject" Target="../embeddings/oleObject3.bin"/><Relationship Id="rId4" Type="http://schemas.openxmlformats.org/officeDocument/2006/relationships/image" Target="../media/image8.jpeg"/><Relationship Id="rId9" Type="http://schemas.openxmlformats.org/officeDocument/2006/relationships/image" Target="../media/image13.jpeg"/><Relationship Id="rId14" Type="http://schemas.openxmlformats.org/officeDocument/2006/relationships/image" Target="../media/image18.jpeg"/><Relationship Id="rId22" Type="http://schemas.openxmlformats.org/officeDocument/2006/relationships/oleObject" Target="../embeddings/oleObject6.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 name="Picture 133" descr="Tukey Kramer fluxes.JPG"/>
          <p:cNvPicPr/>
          <p:nvPr/>
        </p:nvPicPr>
        <p:blipFill>
          <a:blip r:embed="rId4" cstate="print"/>
          <a:stretch>
            <a:fillRect/>
          </a:stretch>
        </p:blipFill>
        <p:spPr>
          <a:xfrm>
            <a:off x="39471592" y="3657600"/>
            <a:ext cx="10287008" cy="7924802"/>
          </a:xfrm>
          <a:prstGeom prst="rect">
            <a:avLst/>
          </a:prstGeom>
        </p:spPr>
      </p:pic>
      <p:sp>
        <p:nvSpPr>
          <p:cNvPr id="4" name="TextBox 40"/>
          <p:cNvSpPr txBox="1">
            <a:spLocks noChangeArrowheads="1"/>
          </p:cNvSpPr>
          <p:nvPr/>
        </p:nvSpPr>
        <p:spPr bwMode="auto">
          <a:xfrm>
            <a:off x="9906000" y="-76200"/>
            <a:ext cx="36347400" cy="1585025"/>
          </a:xfrm>
          <a:prstGeom prst="rect">
            <a:avLst/>
          </a:prstGeom>
          <a:noFill/>
          <a:ln w="9525">
            <a:noFill/>
            <a:miter lim="800000"/>
            <a:headEnd/>
            <a:tailEnd/>
          </a:ln>
        </p:spPr>
        <p:txBody>
          <a:bodyPr wrap="square" lIns="106651" tIns="53328" rIns="106651" bIns="53328">
            <a:spAutoFit/>
          </a:bodyPr>
          <a:lstStyle/>
          <a:p>
            <a:pPr algn="ctr"/>
            <a:r>
              <a:rPr lang="en-US" sz="9600" b="1" dirty="0">
                <a:latin typeface="Verdana" pitchFamily="34" charset="0"/>
                <a:cs typeface="Times New Roman" pitchFamily="18" charset="0"/>
              </a:rPr>
              <a:t>Cycling of Molecular Hydrogen in Subarctic Sweden</a:t>
            </a:r>
          </a:p>
        </p:txBody>
      </p:sp>
      <p:sp>
        <p:nvSpPr>
          <p:cNvPr id="5" name="TextBox 4"/>
          <p:cNvSpPr txBox="1">
            <a:spLocks noChangeArrowheads="1"/>
          </p:cNvSpPr>
          <p:nvPr/>
        </p:nvSpPr>
        <p:spPr bwMode="auto">
          <a:xfrm>
            <a:off x="14630400" y="1295400"/>
            <a:ext cx="26898601" cy="1585025"/>
          </a:xfrm>
          <a:prstGeom prst="rect">
            <a:avLst/>
          </a:prstGeom>
          <a:noFill/>
          <a:ln w="9525">
            <a:noFill/>
            <a:miter lim="800000"/>
            <a:headEnd/>
            <a:tailEnd/>
          </a:ln>
        </p:spPr>
        <p:txBody>
          <a:bodyPr wrap="square" lIns="106651" tIns="53328" rIns="106651" bIns="53328" anchor="ctr">
            <a:spAutoFit/>
          </a:bodyPr>
          <a:lstStyle/>
          <a:p>
            <a:pPr algn="ctr"/>
            <a:r>
              <a:rPr lang="en-US" sz="3200" b="1" dirty="0">
                <a:latin typeface="Verdana" pitchFamily="34" charset="0"/>
              </a:rPr>
              <a:t>Victoria Ward¹, </a:t>
            </a:r>
            <a:r>
              <a:rPr lang="en-US" sz="3200" b="1" dirty="0" smtClean="0">
                <a:latin typeface="Verdana" pitchFamily="34" charset="0"/>
              </a:rPr>
              <a:t>Ruth K. Varner¹</a:t>
            </a:r>
            <a:r>
              <a:rPr lang="en-US" sz="3200" b="1" dirty="0">
                <a:latin typeface="Verdana" pitchFamily="34" charset="0"/>
              </a:rPr>
              <a:t>, Kaitlyn Steele¹, </a:t>
            </a:r>
            <a:r>
              <a:rPr lang="en-US" sz="3200" b="1" dirty="0" smtClean="0">
                <a:latin typeface="Verdana" pitchFamily="34" charset="0"/>
              </a:rPr>
              <a:t>Patrick Crill²</a:t>
            </a:r>
            <a:endParaRPr lang="en-US" sz="3200" b="1" dirty="0">
              <a:latin typeface="Verdana" pitchFamily="34" charset="0"/>
            </a:endParaRPr>
          </a:p>
          <a:p>
            <a:pPr algn="ctr"/>
            <a:r>
              <a:rPr lang="en-US" sz="3200" b="1" dirty="0" smtClean="0">
                <a:latin typeface="Verdana" pitchFamily="34" charset="0"/>
              </a:rPr>
              <a:t>¹Institute for the Study </a:t>
            </a:r>
            <a:r>
              <a:rPr lang="en-US" sz="3200" b="1" dirty="0">
                <a:latin typeface="Verdana" pitchFamily="34" charset="0"/>
              </a:rPr>
              <a:t>of Earth, Oceans, and Space, University of New Hampshire, Durham, NH </a:t>
            </a:r>
            <a:endParaRPr lang="en-US" sz="3200" b="1" dirty="0" smtClean="0">
              <a:latin typeface="Verdana" pitchFamily="34" charset="0"/>
            </a:endParaRPr>
          </a:p>
          <a:p>
            <a:pPr algn="ctr"/>
            <a:r>
              <a:rPr lang="en-US" sz="3200" b="1" dirty="0" smtClean="0">
                <a:latin typeface="Verdana" pitchFamily="34" charset="0"/>
              </a:rPr>
              <a:t>²Department </a:t>
            </a:r>
            <a:r>
              <a:rPr lang="en-US" sz="3200" b="1" dirty="0">
                <a:latin typeface="Verdana" pitchFamily="34" charset="0"/>
              </a:rPr>
              <a:t>of Geological Sciences, Stockholm University, Stockholm, Sweden</a:t>
            </a:r>
          </a:p>
        </p:txBody>
      </p:sp>
      <p:pic>
        <p:nvPicPr>
          <p:cNvPr id="6" name="Picture 114" descr="http://neru.unh.edu/graphics/neruonyellow.jpg"/>
          <p:cNvPicPr>
            <a:picLocks noChangeAspect="1" noChangeArrowheads="1"/>
          </p:cNvPicPr>
          <p:nvPr/>
        </p:nvPicPr>
        <p:blipFill>
          <a:blip r:embed="rId5" cstate="print"/>
          <a:srcRect/>
          <a:stretch>
            <a:fillRect/>
          </a:stretch>
        </p:blipFill>
        <p:spPr bwMode="auto">
          <a:xfrm>
            <a:off x="5562598" y="533400"/>
            <a:ext cx="4537870" cy="1426291"/>
          </a:xfrm>
          <a:prstGeom prst="rect">
            <a:avLst/>
          </a:prstGeom>
          <a:noFill/>
          <a:ln w="9525">
            <a:noFill/>
            <a:miter lim="800000"/>
            <a:headEnd/>
            <a:tailEnd/>
          </a:ln>
        </p:spPr>
      </p:pic>
      <p:pic>
        <p:nvPicPr>
          <p:cNvPr id="7" name="Picture 23" descr="J:\Honors\Hamel Center for Undergraduate Research\Hamel_25th_outlines_3.jpg"/>
          <p:cNvPicPr>
            <a:picLocks noChangeAspect="1" noChangeArrowheads="1"/>
          </p:cNvPicPr>
          <p:nvPr/>
        </p:nvPicPr>
        <p:blipFill>
          <a:blip r:embed="rId6" cstate="print"/>
          <a:srcRect/>
          <a:stretch>
            <a:fillRect/>
          </a:stretch>
        </p:blipFill>
        <p:spPr bwMode="auto">
          <a:xfrm>
            <a:off x="48234597" y="304800"/>
            <a:ext cx="1981202" cy="2286000"/>
          </a:xfrm>
          <a:prstGeom prst="rect">
            <a:avLst/>
          </a:prstGeom>
          <a:noFill/>
          <a:ln w="9525">
            <a:noFill/>
            <a:miter lim="800000"/>
            <a:headEnd/>
            <a:tailEnd/>
          </a:ln>
        </p:spPr>
      </p:pic>
      <p:pic>
        <p:nvPicPr>
          <p:cNvPr id="8" name="Picture 48" descr="nsf1.jpg"/>
          <p:cNvPicPr>
            <a:picLocks noChangeAspect="1"/>
          </p:cNvPicPr>
          <p:nvPr/>
        </p:nvPicPr>
        <p:blipFill>
          <a:blip r:embed="rId7" cstate="print"/>
          <a:srcRect/>
          <a:stretch>
            <a:fillRect/>
          </a:stretch>
        </p:blipFill>
        <p:spPr bwMode="auto">
          <a:xfrm>
            <a:off x="45796203" y="304802"/>
            <a:ext cx="2362198" cy="2227128"/>
          </a:xfrm>
          <a:prstGeom prst="rect">
            <a:avLst/>
          </a:prstGeom>
          <a:noFill/>
          <a:ln w="9525">
            <a:noFill/>
            <a:miter lim="800000"/>
            <a:headEnd/>
            <a:tailEnd/>
          </a:ln>
        </p:spPr>
      </p:pic>
      <p:sp>
        <p:nvSpPr>
          <p:cNvPr id="9" name="TextBox 8"/>
          <p:cNvSpPr txBox="1"/>
          <p:nvPr/>
        </p:nvSpPr>
        <p:spPr>
          <a:xfrm>
            <a:off x="838200" y="2895600"/>
            <a:ext cx="14782802" cy="8525387"/>
          </a:xfrm>
          <a:prstGeom prst="rect">
            <a:avLst/>
          </a:prstGeom>
          <a:noFill/>
        </p:spPr>
        <p:txBody>
          <a:bodyPr wrap="square" lIns="106651" tIns="53328" rIns="106651" bIns="53328">
            <a:spAutoFit/>
          </a:bodyPr>
          <a:lstStyle/>
          <a:p>
            <a:pPr algn="ctr" defTabSz="4387902">
              <a:defRPr/>
            </a:pPr>
            <a:r>
              <a:rPr lang="en-US" sz="5400" b="1" i="1" dirty="0" smtClean="0">
                <a:solidFill>
                  <a:srgbClr val="00B050"/>
                </a:solidFill>
                <a:latin typeface="Verdana" pitchFamily="34" charset="0"/>
              </a:rPr>
              <a:t>Introduction</a:t>
            </a:r>
            <a:endParaRPr lang="en-US" sz="5400" b="1" i="1" dirty="0">
              <a:solidFill>
                <a:srgbClr val="00B050"/>
              </a:solidFill>
              <a:latin typeface="Verdana" pitchFamily="34" charset="0"/>
            </a:endParaRPr>
          </a:p>
          <a:p>
            <a:pPr defTabSz="4387902">
              <a:buFont typeface="Arial" pitchFamily="34" charset="0"/>
              <a:buChar char="•"/>
              <a:defRPr/>
            </a:pPr>
            <a:r>
              <a:rPr lang="en-US" sz="2800" dirty="0"/>
              <a:t>      </a:t>
            </a:r>
            <a:r>
              <a:rPr lang="en-US" sz="3200" dirty="0">
                <a:latin typeface="Verdana" pitchFamily="34" charset="0"/>
              </a:rPr>
              <a:t>Over the past decade, significant warming has caused organic-rich </a:t>
            </a:r>
            <a:r>
              <a:rPr lang="en-US" sz="3200" dirty="0" smtClean="0">
                <a:latin typeface="Verdana" pitchFamily="34" charset="0"/>
              </a:rPr>
              <a:t>permafrost </a:t>
            </a:r>
            <a:r>
              <a:rPr lang="en-US" sz="3200" dirty="0">
                <a:latin typeface="Verdana" pitchFamily="34" charset="0"/>
              </a:rPr>
              <a:t>to thaw, increasing the amount of soil carbon available for decomposition (Callaghan </a:t>
            </a:r>
            <a:r>
              <a:rPr lang="en-US" sz="3200" i="1" dirty="0">
                <a:latin typeface="Verdana" pitchFamily="34" charset="0"/>
              </a:rPr>
              <a:t>et al</a:t>
            </a:r>
            <a:r>
              <a:rPr lang="en-US" sz="3200" dirty="0">
                <a:latin typeface="Verdana" pitchFamily="34" charset="0"/>
              </a:rPr>
              <a:t>., 2010).  </a:t>
            </a:r>
            <a:endParaRPr lang="en-US" sz="3200" dirty="0" smtClean="0">
              <a:latin typeface="Verdana" pitchFamily="34" charset="0"/>
            </a:endParaRPr>
          </a:p>
          <a:p>
            <a:pPr defTabSz="4387902">
              <a:defRPr/>
            </a:pPr>
            <a:endParaRPr lang="en-US" sz="3200" dirty="0" smtClean="0">
              <a:latin typeface="Verdana" pitchFamily="34" charset="0"/>
            </a:endParaRPr>
          </a:p>
          <a:p>
            <a:pPr defTabSz="4387902">
              <a:buFont typeface="Arial" pitchFamily="34" charset="0"/>
              <a:buChar char="•"/>
              <a:defRPr/>
            </a:pPr>
            <a:r>
              <a:rPr lang="en-US" sz="3200" dirty="0" smtClean="0">
                <a:latin typeface="Verdana" pitchFamily="34" charset="0"/>
              </a:rPr>
              <a:t> It is expected that the release of greenhouse gases, including methane (CH₄), will increase. </a:t>
            </a:r>
            <a:endParaRPr lang="en-US" sz="3200" dirty="0">
              <a:latin typeface="Verdana" pitchFamily="34" charset="0"/>
            </a:endParaRPr>
          </a:p>
          <a:p>
            <a:pPr defTabSz="4387902">
              <a:defRPr/>
            </a:pPr>
            <a:endParaRPr lang="en-US" sz="3200" dirty="0">
              <a:latin typeface="Verdana" pitchFamily="34" charset="0"/>
            </a:endParaRPr>
          </a:p>
          <a:p>
            <a:pPr defTabSz="4387902">
              <a:buFont typeface="Arial" pitchFamily="34" charset="0"/>
              <a:buChar char="•"/>
              <a:defRPr/>
            </a:pPr>
            <a:r>
              <a:rPr lang="en-US" sz="3200" dirty="0" smtClean="0">
                <a:latin typeface="Verdana" pitchFamily="34" charset="0"/>
              </a:rPr>
              <a:t>Little </a:t>
            </a:r>
            <a:r>
              <a:rPr lang="en-US" sz="3200" dirty="0">
                <a:latin typeface="Verdana" pitchFamily="34" charset="0"/>
              </a:rPr>
              <a:t>is </a:t>
            </a:r>
            <a:r>
              <a:rPr lang="en-US" sz="3200" dirty="0" smtClean="0">
                <a:latin typeface="Verdana" pitchFamily="34" charset="0"/>
              </a:rPr>
              <a:t>known, however, about </a:t>
            </a:r>
            <a:r>
              <a:rPr lang="en-US" sz="3200" dirty="0">
                <a:latin typeface="Verdana" pitchFamily="34" charset="0"/>
              </a:rPr>
              <a:t>the effect of permafrost thaw on the release of molecular hydrogen (H</a:t>
            </a:r>
            <a:r>
              <a:rPr lang="en-US" sz="3200" baseline="-25000" dirty="0">
                <a:latin typeface="Verdana" pitchFamily="34" charset="0"/>
              </a:rPr>
              <a:t>2</a:t>
            </a:r>
            <a:r>
              <a:rPr lang="en-US" sz="3200" dirty="0">
                <a:latin typeface="Verdana" pitchFamily="34" charset="0"/>
              </a:rPr>
              <a:t>) from wetland ecosystems. </a:t>
            </a:r>
          </a:p>
          <a:p>
            <a:pPr defTabSz="4387902">
              <a:defRPr/>
            </a:pPr>
            <a:endParaRPr lang="en-US" sz="2600" dirty="0" smtClean="0">
              <a:latin typeface="Verdana" pitchFamily="34" charset="0"/>
            </a:endParaRPr>
          </a:p>
          <a:p>
            <a:pPr algn="ctr" defTabSz="4387902">
              <a:defRPr/>
            </a:pPr>
            <a:r>
              <a:rPr lang="en-US" sz="3600" b="1" i="1" dirty="0" smtClean="0">
                <a:solidFill>
                  <a:srgbClr val="00B050"/>
                </a:solidFill>
                <a:latin typeface="Verdana" pitchFamily="34" charset="0"/>
              </a:rPr>
              <a:t>Research Question</a:t>
            </a:r>
          </a:p>
          <a:p>
            <a:pPr defTabSz="4387902">
              <a:defRPr/>
            </a:pPr>
            <a:r>
              <a:rPr lang="en-US" sz="3200" b="1" i="1" dirty="0" smtClean="0">
                <a:latin typeface="Verdana" pitchFamily="34" charset="0"/>
              </a:rPr>
              <a:t>Does an increase </a:t>
            </a:r>
            <a:r>
              <a:rPr lang="en-US" sz="3200" b="1" i="1" dirty="0">
                <a:latin typeface="Verdana" pitchFamily="34" charset="0"/>
              </a:rPr>
              <a:t>in soil moisture impact the behavior of H</a:t>
            </a:r>
            <a:r>
              <a:rPr lang="en-US" sz="3200" b="1" i="1" baseline="-25000" dirty="0">
                <a:latin typeface="Verdana" pitchFamily="34" charset="0"/>
              </a:rPr>
              <a:t>2</a:t>
            </a:r>
            <a:r>
              <a:rPr lang="en-US" sz="3200" b="1" i="1" dirty="0">
                <a:latin typeface="Verdana" pitchFamily="34" charset="0"/>
              </a:rPr>
              <a:t> in permafrost thaw microhabitats?</a:t>
            </a:r>
            <a:endParaRPr lang="en-US" sz="3200" dirty="0">
              <a:latin typeface="Verdana" pitchFamily="34" charset="0"/>
            </a:endParaRPr>
          </a:p>
          <a:p>
            <a:pPr defTabSz="4387902">
              <a:defRPr/>
            </a:pPr>
            <a:r>
              <a:rPr lang="en-US" dirty="0">
                <a:latin typeface="Verdana" pitchFamily="34" charset="0"/>
              </a:rPr>
              <a:t> </a:t>
            </a:r>
          </a:p>
          <a:p>
            <a:pPr defTabSz="4387902">
              <a:defRPr/>
            </a:pPr>
            <a:endParaRPr lang="en-US" sz="3200" dirty="0">
              <a:solidFill>
                <a:schemeClr val="bg1"/>
              </a:solidFill>
            </a:endParaRPr>
          </a:p>
        </p:txBody>
      </p:sp>
      <p:sp>
        <p:nvSpPr>
          <p:cNvPr id="11" name="TextBox 12"/>
          <p:cNvSpPr txBox="1">
            <a:spLocks noChangeArrowheads="1"/>
          </p:cNvSpPr>
          <p:nvPr/>
        </p:nvSpPr>
        <p:spPr bwMode="auto">
          <a:xfrm>
            <a:off x="10591800" y="12877800"/>
            <a:ext cx="5181602" cy="1938972"/>
          </a:xfrm>
          <a:prstGeom prst="rect">
            <a:avLst/>
          </a:prstGeom>
          <a:noFill/>
          <a:ln w="9525">
            <a:noFill/>
            <a:miter lim="800000"/>
            <a:headEnd/>
            <a:tailEnd/>
          </a:ln>
        </p:spPr>
        <p:txBody>
          <a:bodyPr wrap="square" lIns="91421" tIns="45710" rIns="91421" bIns="45710">
            <a:spAutoFit/>
          </a:bodyPr>
          <a:lstStyle/>
          <a:p>
            <a:r>
              <a:rPr lang="en-US" sz="2400" dirty="0">
                <a:latin typeface="Verdana" pitchFamily="34" charset="0"/>
              </a:rPr>
              <a:t>Fig. </a:t>
            </a:r>
            <a:r>
              <a:rPr lang="en-US" sz="2400" dirty="0" smtClean="0">
                <a:latin typeface="Verdana" pitchFamily="34" charset="0"/>
              </a:rPr>
              <a:t>1: </a:t>
            </a:r>
            <a:r>
              <a:rPr lang="en-US" sz="2400" dirty="0" err="1">
                <a:latin typeface="Verdana" pitchFamily="34" charset="0"/>
              </a:rPr>
              <a:t>Stordalen</a:t>
            </a:r>
            <a:r>
              <a:rPr lang="en-US" sz="2400" dirty="0">
                <a:latin typeface="Verdana" pitchFamily="34" charset="0"/>
              </a:rPr>
              <a:t> </a:t>
            </a:r>
            <a:r>
              <a:rPr lang="en-US" sz="2400" dirty="0" smtClean="0">
                <a:latin typeface="Verdana" pitchFamily="34" charset="0"/>
              </a:rPr>
              <a:t>Mire (N 68°21’ E19°02’), a </a:t>
            </a:r>
            <a:r>
              <a:rPr lang="en-US" sz="2400" dirty="0">
                <a:latin typeface="Verdana" pitchFamily="34" charset="0"/>
              </a:rPr>
              <a:t>research site </a:t>
            </a:r>
            <a:r>
              <a:rPr lang="en-US" sz="2400" dirty="0" smtClean="0">
                <a:latin typeface="Verdana" pitchFamily="34" charset="0"/>
              </a:rPr>
              <a:t>near the  </a:t>
            </a:r>
            <a:r>
              <a:rPr lang="en-US" sz="2400" dirty="0" err="1">
                <a:latin typeface="Verdana" pitchFamily="34" charset="0"/>
              </a:rPr>
              <a:t>Abisko</a:t>
            </a:r>
            <a:r>
              <a:rPr lang="en-US" sz="2400" dirty="0">
                <a:latin typeface="Verdana" pitchFamily="34" charset="0"/>
              </a:rPr>
              <a:t> Scientific Research Station in the discontinuous permafrost region of </a:t>
            </a:r>
            <a:r>
              <a:rPr lang="en-US" sz="2400" dirty="0" smtClean="0">
                <a:latin typeface="Verdana" pitchFamily="34" charset="0"/>
              </a:rPr>
              <a:t>Sweden.</a:t>
            </a:r>
            <a:endParaRPr lang="en-US" sz="2400" dirty="0">
              <a:latin typeface="Verdana" pitchFamily="34" charset="0"/>
            </a:endParaRPr>
          </a:p>
        </p:txBody>
      </p:sp>
      <p:sp>
        <p:nvSpPr>
          <p:cNvPr id="12" name="TextBox 22"/>
          <p:cNvSpPr txBox="1">
            <a:spLocks noChangeArrowheads="1"/>
          </p:cNvSpPr>
          <p:nvPr/>
        </p:nvSpPr>
        <p:spPr bwMode="auto">
          <a:xfrm>
            <a:off x="838200" y="17091178"/>
            <a:ext cx="15087598" cy="2416022"/>
          </a:xfrm>
          <a:prstGeom prst="rect">
            <a:avLst/>
          </a:prstGeom>
          <a:noFill/>
          <a:ln w="9525">
            <a:noFill/>
            <a:miter lim="800000"/>
            <a:headEnd/>
            <a:tailEnd/>
          </a:ln>
        </p:spPr>
        <p:txBody>
          <a:bodyPr wrap="square" lIns="106651" tIns="53328" rIns="106651" bIns="53328">
            <a:spAutoFit/>
          </a:bodyPr>
          <a:lstStyle/>
          <a:p>
            <a:pPr algn="ctr"/>
            <a:r>
              <a:rPr lang="en-US" sz="5400" b="1" i="1" dirty="0" smtClean="0">
                <a:solidFill>
                  <a:srgbClr val="00B050"/>
                </a:solidFill>
                <a:latin typeface="Verdana" pitchFamily="34" charset="0"/>
              </a:rPr>
              <a:t>Methods</a:t>
            </a:r>
            <a:endParaRPr lang="en-US" sz="5400" b="1" i="1" dirty="0">
              <a:solidFill>
                <a:srgbClr val="00B050"/>
              </a:solidFill>
              <a:latin typeface="Verdana" pitchFamily="34" charset="0"/>
            </a:endParaRPr>
          </a:p>
          <a:p>
            <a:r>
              <a:rPr lang="en-US" sz="3200" dirty="0">
                <a:latin typeface="Verdana" pitchFamily="34" charset="0"/>
              </a:rPr>
              <a:t>Data were collected across 4 different sub-habitats at </a:t>
            </a:r>
            <a:r>
              <a:rPr lang="en-US" sz="3200" dirty="0" err="1">
                <a:latin typeface="Verdana" pitchFamily="34" charset="0"/>
              </a:rPr>
              <a:t>Stordalen</a:t>
            </a:r>
            <a:r>
              <a:rPr lang="en-US" sz="3200" dirty="0">
                <a:latin typeface="Verdana" pitchFamily="34" charset="0"/>
              </a:rPr>
              <a:t> Mire (Fig. 1</a:t>
            </a:r>
            <a:r>
              <a:rPr lang="en-US" sz="3200" dirty="0" smtClean="0">
                <a:latin typeface="Verdana" pitchFamily="34" charset="0"/>
              </a:rPr>
              <a:t>): frozen </a:t>
            </a:r>
            <a:r>
              <a:rPr lang="en-US" sz="3200" dirty="0" err="1" smtClean="0">
                <a:latin typeface="Verdana" pitchFamily="34" charset="0"/>
              </a:rPr>
              <a:t>palsa</a:t>
            </a:r>
            <a:r>
              <a:rPr lang="en-US" sz="3200" dirty="0" smtClean="0">
                <a:latin typeface="Verdana" pitchFamily="34" charset="0"/>
              </a:rPr>
              <a:t> (Fig. 2a), </a:t>
            </a:r>
            <a:r>
              <a:rPr lang="en-US" sz="3200" dirty="0" err="1" smtClean="0">
                <a:latin typeface="Verdana" pitchFamily="34" charset="0"/>
              </a:rPr>
              <a:t>mesic</a:t>
            </a:r>
            <a:r>
              <a:rPr lang="en-US" sz="3200" dirty="0" smtClean="0">
                <a:latin typeface="Verdana" pitchFamily="34" charset="0"/>
              </a:rPr>
              <a:t> </a:t>
            </a:r>
            <a:r>
              <a:rPr lang="en-US" sz="3200" i="1" dirty="0" smtClean="0">
                <a:latin typeface="Verdana" pitchFamily="34" charset="0"/>
              </a:rPr>
              <a:t>Sphagnum</a:t>
            </a:r>
            <a:r>
              <a:rPr lang="en-US" sz="3200" dirty="0" smtClean="0">
                <a:latin typeface="Verdana" pitchFamily="34" charset="0"/>
              </a:rPr>
              <a:t> (Fig. 2b), and fully thawed </a:t>
            </a:r>
            <a:r>
              <a:rPr lang="en-US" sz="3200" i="1" dirty="0" err="1" smtClean="0">
                <a:latin typeface="Verdana" pitchFamily="34" charset="0"/>
              </a:rPr>
              <a:t>Carex</a:t>
            </a:r>
            <a:r>
              <a:rPr lang="en-US" sz="3200" i="1" dirty="0" smtClean="0">
                <a:latin typeface="Verdana" pitchFamily="34" charset="0"/>
              </a:rPr>
              <a:t> </a:t>
            </a:r>
            <a:r>
              <a:rPr lang="en-US" sz="3200" dirty="0" smtClean="0">
                <a:latin typeface="Verdana" pitchFamily="34" charset="0"/>
              </a:rPr>
              <a:t>(Fig. 2c) and </a:t>
            </a:r>
            <a:r>
              <a:rPr lang="en-US" sz="3200" i="1" dirty="0" smtClean="0">
                <a:latin typeface="Verdana" pitchFamily="34" charset="0"/>
              </a:rPr>
              <a:t>Eriophorum</a:t>
            </a:r>
            <a:r>
              <a:rPr lang="en-US" sz="3200" dirty="0" smtClean="0">
                <a:latin typeface="Verdana" pitchFamily="34" charset="0"/>
              </a:rPr>
              <a:t> (Fig. 2d) sites.   </a:t>
            </a:r>
            <a:endParaRPr lang="en-US" sz="3200" dirty="0">
              <a:latin typeface="Verdana" pitchFamily="34" charset="0"/>
            </a:endParaRPr>
          </a:p>
        </p:txBody>
      </p:sp>
      <p:pic>
        <p:nvPicPr>
          <p:cNvPr id="17" name="Picture 23" descr="P7050039.JPG"/>
          <p:cNvPicPr>
            <a:picLocks noChangeAspect="1"/>
          </p:cNvPicPr>
          <p:nvPr/>
        </p:nvPicPr>
        <p:blipFill>
          <a:blip r:embed="rId8" cstate="print"/>
          <a:srcRect/>
          <a:stretch>
            <a:fillRect/>
          </a:stretch>
        </p:blipFill>
        <p:spPr bwMode="auto">
          <a:xfrm>
            <a:off x="43510202" y="23622000"/>
            <a:ext cx="6781798" cy="5581651"/>
          </a:xfrm>
          <a:prstGeom prst="rect">
            <a:avLst/>
          </a:prstGeom>
          <a:noFill/>
          <a:ln w="9525">
            <a:noFill/>
            <a:miter lim="800000"/>
            <a:headEnd/>
            <a:tailEnd/>
          </a:ln>
        </p:spPr>
      </p:pic>
      <p:sp>
        <p:nvSpPr>
          <p:cNvPr id="18" name="TextBox 39"/>
          <p:cNvSpPr txBox="1">
            <a:spLocks noChangeArrowheads="1"/>
          </p:cNvSpPr>
          <p:nvPr/>
        </p:nvSpPr>
        <p:spPr bwMode="auto">
          <a:xfrm>
            <a:off x="38709602" y="28575000"/>
            <a:ext cx="12953998" cy="4047238"/>
          </a:xfrm>
          <a:prstGeom prst="rect">
            <a:avLst/>
          </a:prstGeom>
          <a:noFill/>
          <a:ln w="9525">
            <a:noFill/>
            <a:miter lim="800000"/>
            <a:headEnd/>
            <a:tailEnd/>
          </a:ln>
        </p:spPr>
        <p:txBody>
          <a:bodyPr wrap="square" lIns="106651" tIns="53328" rIns="106651" bIns="53328">
            <a:spAutoFit/>
          </a:bodyPr>
          <a:lstStyle/>
          <a:p>
            <a:pPr>
              <a:defRPr/>
            </a:pPr>
            <a:endParaRPr lang="en-US" sz="3200" b="1" u="sng" dirty="0">
              <a:latin typeface="Verdana" pitchFamily="34" charset="0"/>
            </a:endParaRPr>
          </a:p>
          <a:p>
            <a:pPr>
              <a:defRPr/>
            </a:pPr>
            <a:r>
              <a:rPr lang="en-US" sz="3200" b="1" u="sng" dirty="0">
                <a:latin typeface="Verdana" pitchFamily="34" charset="0"/>
              </a:rPr>
              <a:t>Acknowledgements:</a:t>
            </a:r>
          </a:p>
          <a:p>
            <a:pPr>
              <a:defRPr/>
            </a:pPr>
            <a:r>
              <a:rPr lang="en-US" sz="3200" dirty="0">
                <a:latin typeface="Verdana" pitchFamily="34" charset="0"/>
              </a:rPr>
              <a:t>Dr. Varner for serving as my advisor, </a:t>
            </a:r>
            <a:r>
              <a:rPr lang="en-US" sz="3200" dirty="0" err="1">
                <a:latin typeface="Verdana" pitchFamily="34" charset="0"/>
              </a:rPr>
              <a:t>Kaitlyn</a:t>
            </a:r>
            <a:r>
              <a:rPr lang="en-US" sz="3200" dirty="0">
                <a:latin typeface="Verdana" pitchFamily="34" charset="0"/>
              </a:rPr>
              <a:t> Steele for serving as a mentor and Sophie Burke for running many of my samples for methane</a:t>
            </a:r>
            <a:r>
              <a:rPr lang="en-US" sz="3200" dirty="0" smtClean="0">
                <a:latin typeface="Verdana" pitchFamily="34" charset="0"/>
              </a:rPr>
              <a:t>. This research was supported through the Northern Ecosystems Research for Undergraduates program (NSF REU site EAR#1063037) and the UNH Hamel </a:t>
            </a:r>
            <a:r>
              <a:rPr lang="en-US" sz="3200" dirty="0">
                <a:latin typeface="Verdana" pitchFamily="34" charset="0"/>
              </a:rPr>
              <a:t>Center </a:t>
            </a:r>
            <a:r>
              <a:rPr lang="en-US" sz="3200" dirty="0" smtClean="0">
                <a:latin typeface="Verdana" pitchFamily="34" charset="0"/>
              </a:rPr>
              <a:t>for Undergraduate Research.</a:t>
            </a:r>
            <a:endParaRPr lang="en-US" sz="3200" dirty="0">
              <a:latin typeface="Verdana" pitchFamily="34" charset="0"/>
            </a:endParaRPr>
          </a:p>
        </p:txBody>
      </p:sp>
      <p:sp>
        <p:nvSpPr>
          <p:cNvPr id="22" name="TextBox 21"/>
          <p:cNvSpPr txBox="1"/>
          <p:nvPr/>
        </p:nvSpPr>
        <p:spPr>
          <a:xfrm>
            <a:off x="23774400" y="15087600"/>
            <a:ext cx="7010400" cy="923309"/>
          </a:xfrm>
          <a:prstGeom prst="rect">
            <a:avLst/>
          </a:prstGeom>
          <a:noFill/>
        </p:spPr>
        <p:txBody>
          <a:bodyPr wrap="square" lIns="91421" tIns="45710" rIns="91421" bIns="45710" rtlCol="0">
            <a:spAutoFit/>
          </a:bodyPr>
          <a:lstStyle/>
          <a:p>
            <a:pPr algn="ctr"/>
            <a:r>
              <a:rPr lang="en-US" sz="5400" b="1" i="1" dirty="0" smtClean="0">
                <a:solidFill>
                  <a:srgbClr val="00B050"/>
                </a:solidFill>
                <a:latin typeface="Verdana" pitchFamily="34" charset="0"/>
              </a:rPr>
              <a:t>Depth Profiles</a:t>
            </a:r>
            <a:endParaRPr lang="en-US" sz="5400" b="1" i="1" dirty="0">
              <a:solidFill>
                <a:srgbClr val="00B050"/>
              </a:solidFill>
              <a:latin typeface="Verdana" pitchFamily="34" charset="0"/>
            </a:endParaRPr>
          </a:p>
        </p:txBody>
      </p:sp>
      <p:sp>
        <p:nvSpPr>
          <p:cNvPr id="23" name="TextBox 22"/>
          <p:cNvSpPr txBox="1"/>
          <p:nvPr/>
        </p:nvSpPr>
        <p:spPr>
          <a:xfrm>
            <a:off x="38557200" y="25633760"/>
            <a:ext cx="5181602" cy="1569640"/>
          </a:xfrm>
          <a:prstGeom prst="rect">
            <a:avLst/>
          </a:prstGeom>
          <a:noFill/>
        </p:spPr>
        <p:txBody>
          <a:bodyPr wrap="square" lIns="91421" tIns="45710" rIns="91421" bIns="45710">
            <a:spAutoFit/>
          </a:bodyPr>
          <a:lstStyle/>
          <a:p>
            <a:pPr>
              <a:defRPr/>
            </a:pPr>
            <a:r>
              <a:rPr lang="en-US" sz="2400" dirty="0">
                <a:latin typeface="Verdana" pitchFamily="34" charset="0"/>
              </a:rPr>
              <a:t>Fig. </a:t>
            </a:r>
            <a:r>
              <a:rPr lang="en-US" sz="2400" dirty="0" smtClean="0">
                <a:latin typeface="Verdana" pitchFamily="34" charset="0"/>
              </a:rPr>
              <a:t>13: </a:t>
            </a:r>
            <a:r>
              <a:rPr lang="en-US" sz="2400" dirty="0">
                <a:latin typeface="Verdana" pitchFamily="34" charset="0"/>
              </a:rPr>
              <a:t>Photo  of </a:t>
            </a:r>
            <a:r>
              <a:rPr lang="en-US" sz="2400" dirty="0" err="1">
                <a:latin typeface="Verdana" pitchFamily="34" charset="0"/>
              </a:rPr>
              <a:t>Stordalen</a:t>
            </a:r>
            <a:r>
              <a:rPr lang="en-US" sz="2400" dirty="0">
                <a:latin typeface="Verdana" pitchFamily="34" charset="0"/>
              </a:rPr>
              <a:t> Mire showing thawing of permafrost that has already occurred</a:t>
            </a:r>
          </a:p>
        </p:txBody>
      </p:sp>
      <p:sp>
        <p:nvSpPr>
          <p:cNvPr id="50" name="TextBox 49"/>
          <p:cNvSpPr txBox="1"/>
          <p:nvPr/>
        </p:nvSpPr>
        <p:spPr>
          <a:xfrm>
            <a:off x="17907000" y="29108400"/>
            <a:ext cx="5715002" cy="830977"/>
          </a:xfrm>
          <a:prstGeom prst="rect">
            <a:avLst/>
          </a:prstGeom>
          <a:noFill/>
        </p:spPr>
        <p:txBody>
          <a:bodyPr wrap="square" lIns="91421" tIns="45710" rIns="91421" bIns="45710" rtlCol="0">
            <a:spAutoFit/>
          </a:bodyPr>
          <a:lstStyle/>
          <a:p>
            <a:r>
              <a:rPr lang="en-US" sz="2400" dirty="0" smtClean="0">
                <a:latin typeface="Verdana" pitchFamily="34" charset="0"/>
              </a:rPr>
              <a:t>Fig. 7: Depth Profile of CH₄ at </a:t>
            </a:r>
            <a:r>
              <a:rPr lang="en-US" sz="2400" i="1" dirty="0" smtClean="0">
                <a:latin typeface="Verdana" pitchFamily="34" charset="0"/>
              </a:rPr>
              <a:t>Sphagnum</a:t>
            </a:r>
            <a:r>
              <a:rPr lang="en-US" sz="2400" dirty="0" smtClean="0">
                <a:latin typeface="Verdana" pitchFamily="34" charset="0"/>
              </a:rPr>
              <a:t> 1 SGS site</a:t>
            </a:r>
            <a:endParaRPr lang="en-US" sz="2400" dirty="0">
              <a:latin typeface="Verdana" pitchFamily="34" charset="0"/>
            </a:endParaRPr>
          </a:p>
        </p:txBody>
      </p:sp>
      <p:sp>
        <p:nvSpPr>
          <p:cNvPr id="51" name="TextBox 50"/>
          <p:cNvSpPr txBox="1"/>
          <p:nvPr/>
        </p:nvSpPr>
        <p:spPr>
          <a:xfrm>
            <a:off x="17983200" y="22479000"/>
            <a:ext cx="5715002" cy="830977"/>
          </a:xfrm>
          <a:prstGeom prst="rect">
            <a:avLst/>
          </a:prstGeom>
          <a:noFill/>
        </p:spPr>
        <p:txBody>
          <a:bodyPr wrap="square" lIns="91421" tIns="45710" rIns="91421" bIns="45710" rtlCol="0">
            <a:spAutoFit/>
          </a:bodyPr>
          <a:lstStyle/>
          <a:p>
            <a:r>
              <a:rPr lang="en-US" sz="2400" dirty="0" smtClean="0">
                <a:latin typeface="Verdana" pitchFamily="34" charset="0"/>
              </a:rPr>
              <a:t>Fig. 6: Depth profile of H₂ at </a:t>
            </a:r>
            <a:r>
              <a:rPr lang="en-US" sz="2400" i="1" dirty="0" smtClean="0">
                <a:latin typeface="Verdana" pitchFamily="34" charset="0"/>
              </a:rPr>
              <a:t>Sphagnum</a:t>
            </a:r>
            <a:r>
              <a:rPr lang="en-US" sz="2400" dirty="0" smtClean="0">
                <a:latin typeface="Verdana" pitchFamily="34" charset="0"/>
              </a:rPr>
              <a:t> 1 SGS site </a:t>
            </a:r>
            <a:endParaRPr lang="en-US" sz="2400" dirty="0">
              <a:latin typeface="Verdana" pitchFamily="34" charset="0"/>
            </a:endParaRPr>
          </a:p>
        </p:txBody>
      </p:sp>
      <p:sp>
        <p:nvSpPr>
          <p:cNvPr id="52" name="TextBox 51"/>
          <p:cNvSpPr txBox="1"/>
          <p:nvPr/>
        </p:nvSpPr>
        <p:spPr>
          <a:xfrm>
            <a:off x="24841200" y="29108400"/>
            <a:ext cx="5410199" cy="830977"/>
          </a:xfrm>
          <a:prstGeom prst="rect">
            <a:avLst/>
          </a:prstGeom>
          <a:noFill/>
        </p:spPr>
        <p:txBody>
          <a:bodyPr wrap="square" lIns="91421" tIns="45710" rIns="91421" bIns="45710" rtlCol="0">
            <a:spAutoFit/>
          </a:bodyPr>
          <a:lstStyle/>
          <a:p>
            <a:r>
              <a:rPr lang="en-US" sz="2400" dirty="0" smtClean="0">
                <a:latin typeface="Verdana" pitchFamily="34" charset="0"/>
              </a:rPr>
              <a:t>Fig. 9: Depth Profiles of CH₄ over time at </a:t>
            </a:r>
            <a:r>
              <a:rPr lang="en-US" sz="2400" i="1" dirty="0" smtClean="0">
                <a:latin typeface="Verdana" pitchFamily="34" charset="0"/>
              </a:rPr>
              <a:t>Eriophorum</a:t>
            </a:r>
            <a:r>
              <a:rPr lang="en-US" sz="2400" dirty="0" smtClean="0">
                <a:latin typeface="Verdana" pitchFamily="34" charset="0"/>
              </a:rPr>
              <a:t> 1 SGS site</a:t>
            </a:r>
            <a:endParaRPr lang="en-US" sz="2400" dirty="0">
              <a:latin typeface="Verdana" pitchFamily="34" charset="0"/>
            </a:endParaRPr>
          </a:p>
        </p:txBody>
      </p:sp>
      <p:sp>
        <p:nvSpPr>
          <p:cNvPr id="53" name="TextBox 52"/>
          <p:cNvSpPr txBox="1"/>
          <p:nvPr/>
        </p:nvSpPr>
        <p:spPr>
          <a:xfrm>
            <a:off x="24993600" y="22479000"/>
            <a:ext cx="5486398" cy="830977"/>
          </a:xfrm>
          <a:prstGeom prst="rect">
            <a:avLst/>
          </a:prstGeom>
          <a:noFill/>
        </p:spPr>
        <p:txBody>
          <a:bodyPr wrap="square" lIns="91421" tIns="45710" rIns="91421" bIns="45710" rtlCol="0">
            <a:spAutoFit/>
          </a:bodyPr>
          <a:lstStyle/>
          <a:p>
            <a:r>
              <a:rPr lang="en-US" sz="2400" dirty="0" smtClean="0">
                <a:latin typeface="Verdana" pitchFamily="34" charset="0"/>
              </a:rPr>
              <a:t>Fig. 8: Depth Profiles of H₂ over time at </a:t>
            </a:r>
            <a:r>
              <a:rPr lang="en-US" sz="2400" i="1" dirty="0" smtClean="0">
                <a:latin typeface="Verdana" pitchFamily="34" charset="0"/>
              </a:rPr>
              <a:t>Eriophorum</a:t>
            </a:r>
            <a:r>
              <a:rPr lang="en-US" sz="2400" dirty="0" smtClean="0">
                <a:latin typeface="Verdana" pitchFamily="34" charset="0"/>
              </a:rPr>
              <a:t> 1 SGS site</a:t>
            </a:r>
            <a:endParaRPr lang="en-US" sz="2400" dirty="0">
              <a:latin typeface="Verdana" pitchFamily="34" charset="0"/>
            </a:endParaRPr>
          </a:p>
        </p:txBody>
      </p:sp>
      <p:sp>
        <p:nvSpPr>
          <p:cNvPr id="54" name="TextBox 53"/>
          <p:cNvSpPr txBox="1"/>
          <p:nvPr/>
        </p:nvSpPr>
        <p:spPr>
          <a:xfrm>
            <a:off x="31242000" y="29108400"/>
            <a:ext cx="5486398" cy="830977"/>
          </a:xfrm>
          <a:prstGeom prst="rect">
            <a:avLst/>
          </a:prstGeom>
          <a:noFill/>
        </p:spPr>
        <p:txBody>
          <a:bodyPr wrap="square" lIns="91421" tIns="45710" rIns="91421" bIns="45710" rtlCol="0">
            <a:spAutoFit/>
          </a:bodyPr>
          <a:lstStyle/>
          <a:p>
            <a:r>
              <a:rPr lang="en-US" sz="2400" dirty="0" smtClean="0">
                <a:latin typeface="Verdana" pitchFamily="34" charset="0"/>
              </a:rPr>
              <a:t>Fig. 11: Depth Profiles of CH₄ at </a:t>
            </a:r>
            <a:r>
              <a:rPr lang="en-US" sz="2400" i="1" dirty="0" err="1" smtClean="0">
                <a:latin typeface="Verdana" pitchFamily="34" charset="0"/>
              </a:rPr>
              <a:t>Carex</a:t>
            </a:r>
            <a:r>
              <a:rPr lang="en-US" sz="2400" dirty="0" smtClean="0">
                <a:latin typeface="Verdana" pitchFamily="34" charset="0"/>
              </a:rPr>
              <a:t> SGS site</a:t>
            </a:r>
            <a:endParaRPr lang="en-US" sz="2400" dirty="0">
              <a:latin typeface="Verdana" pitchFamily="34" charset="0"/>
            </a:endParaRPr>
          </a:p>
        </p:txBody>
      </p:sp>
      <p:sp>
        <p:nvSpPr>
          <p:cNvPr id="55" name="TextBox 54"/>
          <p:cNvSpPr txBox="1"/>
          <p:nvPr/>
        </p:nvSpPr>
        <p:spPr>
          <a:xfrm>
            <a:off x="31546800" y="22479000"/>
            <a:ext cx="5562598" cy="830977"/>
          </a:xfrm>
          <a:prstGeom prst="rect">
            <a:avLst/>
          </a:prstGeom>
          <a:noFill/>
        </p:spPr>
        <p:txBody>
          <a:bodyPr wrap="square" lIns="91421" tIns="45710" rIns="91421" bIns="45710" rtlCol="0">
            <a:spAutoFit/>
          </a:bodyPr>
          <a:lstStyle/>
          <a:p>
            <a:r>
              <a:rPr lang="en-US" sz="2400" dirty="0" smtClean="0">
                <a:latin typeface="Verdana" pitchFamily="34" charset="0"/>
              </a:rPr>
              <a:t>Fig. 10: Depth profiles of H₂ at </a:t>
            </a:r>
            <a:r>
              <a:rPr lang="en-US" sz="2400" i="1" dirty="0" err="1" smtClean="0">
                <a:latin typeface="Verdana" pitchFamily="34" charset="0"/>
              </a:rPr>
              <a:t>Carex</a:t>
            </a:r>
            <a:r>
              <a:rPr lang="en-US" sz="2400" dirty="0" smtClean="0">
                <a:latin typeface="Verdana" pitchFamily="34" charset="0"/>
              </a:rPr>
              <a:t> SGS site</a:t>
            </a:r>
            <a:endParaRPr lang="en-US" sz="2400" dirty="0">
              <a:latin typeface="Verdana" pitchFamily="34" charset="0"/>
            </a:endParaRPr>
          </a:p>
        </p:txBody>
      </p:sp>
      <p:sp>
        <p:nvSpPr>
          <p:cNvPr id="57" name="TextBox 56"/>
          <p:cNvSpPr txBox="1"/>
          <p:nvPr/>
        </p:nvSpPr>
        <p:spPr>
          <a:xfrm>
            <a:off x="40005000" y="11201400"/>
            <a:ext cx="9601200" cy="1200308"/>
          </a:xfrm>
          <a:prstGeom prst="rect">
            <a:avLst/>
          </a:prstGeom>
          <a:noFill/>
        </p:spPr>
        <p:txBody>
          <a:bodyPr wrap="square" lIns="91421" tIns="45710" rIns="91421" bIns="45710" rtlCol="0">
            <a:spAutoFit/>
          </a:bodyPr>
          <a:lstStyle/>
          <a:p>
            <a:r>
              <a:rPr lang="en-US" sz="2400" dirty="0" smtClean="0">
                <a:latin typeface="Verdana" pitchFamily="34" charset="0"/>
              </a:rPr>
              <a:t>Fig. 12: Fluxes of H₂, CH₄, and NEE from </a:t>
            </a:r>
            <a:r>
              <a:rPr lang="en-US" sz="2400" i="1" dirty="0" smtClean="0">
                <a:latin typeface="Verdana" pitchFamily="34" charset="0"/>
              </a:rPr>
              <a:t>Eriophorum</a:t>
            </a:r>
            <a:r>
              <a:rPr lang="en-US" sz="2400" dirty="0" smtClean="0">
                <a:latin typeface="Verdana" pitchFamily="34" charset="0"/>
              </a:rPr>
              <a:t>, </a:t>
            </a:r>
            <a:r>
              <a:rPr lang="en-US" sz="2400" i="1" dirty="0" smtClean="0">
                <a:latin typeface="Verdana" pitchFamily="34" charset="0"/>
              </a:rPr>
              <a:t>Sphagnum</a:t>
            </a:r>
            <a:r>
              <a:rPr lang="en-US" sz="2400" dirty="0" smtClean="0">
                <a:latin typeface="Verdana" pitchFamily="34" charset="0"/>
              </a:rPr>
              <a:t>, </a:t>
            </a:r>
            <a:r>
              <a:rPr lang="en-US" sz="2400" dirty="0" err="1" smtClean="0">
                <a:latin typeface="Verdana" pitchFamily="34" charset="0"/>
              </a:rPr>
              <a:t>Palsa</a:t>
            </a:r>
            <a:r>
              <a:rPr lang="en-US" sz="2400" dirty="0" smtClean="0">
                <a:latin typeface="Verdana" pitchFamily="34" charset="0"/>
              </a:rPr>
              <a:t>, and Hummock sites, showing </a:t>
            </a:r>
            <a:r>
              <a:rPr lang="en-US" sz="2400" dirty="0" err="1" smtClean="0">
                <a:latin typeface="Verdana" pitchFamily="34" charset="0"/>
              </a:rPr>
              <a:t>Tukey</a:t>
            </a:r>
            <a:r>
              <a:rPr lang="en-US" sz="2400" dirty="0" smtClean="0">
                <a:latin typeface="Verdana" pitchFamily="34" charset="0"/>
              </a:rPr>
              <a:t> Kramer connecting letters report</a:t>
            </a:r>
            <a:endParaRPr lang="en-US" sz="2400" dirty="0">
              <a:latin typeface="Verdana" pitchFamily="34" charset="0"/>
            </a:endParaRPr>
          </a:p>
        </p:txBody>
      </p:sp>
      <p:sp>
        <p:nvSpPr>
          <p:cNvPr id="41" name="TextBox 40"/>
          <p:cNvSpPr txBox="1"/>
          <p:nvPr/>
        </p:nvSpPr>
        <p:spPr>
          <a:xfrm>
            <a:off x="38328600" y="15317768"/>
            <a:ext cx="12496800" cy="9294832"/>
          </a:xfrm>
          <a:prstGeom prst="rect">
            <a:avLst/>
          </a:prstGeom>
          <a:noFill/>
        </p:spPr>
        <p:txBody>
          <a:bodyPr wrap="square" lIns="91421" tIns="45710" rIns="91421" bIns="45710" rtlCol="0">
            <a:spAutoFit/>
          </a:bodyPr>
          <a:lstStyle/>
          <a:p>
            <a:pPr algn="ctr"/>
            <a:r>
              <a:rPr lang="en-US" sz="5400" b="1" i="1" dirty="0" smtClean="0">
                <a:solidFill>
                  <a:srgbClr val="00B050"/>
                </a:solidFill>
                <a:latin typeface="Verdana" pitchFamily="34" charset="0"/>
              </a:rPr>
              <a:t>Conclusions</a:t>
            </a:r>
            <a:endParaRPr lang="en-US" sz="5400" b="1" dirty="0" smtClean="0">
              <a:solidFill>
                <a:srgbClr val="00B050"/>
              </a:solidFill>
              <a:latin typeface="Verdana" pitchFamily="34" charset="0"/>
            </a:endParaRPr>
          </a:p>
          <a:p>
            <a:pPr>
              <a:buFont typeface="Arial" pitchFamily="34" charset="0"/>
              <a:buChar char="•"/>
            </a:pPr>
            <a:r>
              <a:rPr lang="en-US" sz="3200" dirty="0" smtClean="0">
                <a:latin typeface="Verdana" pitchFamily="34" charset="0"/>
              </a:rPr>
              <a:t>Methane and H₂ concentrations decrease during the storm due to a flushing of the system by the large influx of freshwater.   </a:t>
            </a:r>
          </a:p>
          <a:p>
            <a:pPr>
              <a:buFont typeface="Arial" pitchFamily="34" charset="0"/>
              <a:buChar char="•"/>
            </a:pPr>
            <a:endParaRPr lang="en-US" sz="3200" dirty="0" smtClean="0">
              <a:latin typeface="Verdana" pitchFamily="34" charset="0"/>
            </a:endParaRPr>
          </a:p>
          <a:p>
            <a:pPr>
              <a:buFont typeface="Arial" pitchFamily="34" charset="0"/>
              <a:buChar char="•"/>
            </a:pPr>
            <a:r>
              <a:rPr lang="en-US" sz="3200" dirty="0" smtClean="0">
                <a:latin typeface="Verdana" pitchFamily="34" charset="0"/>
              </a:rPr>
              <a:t>After a certain amount of time, the system begins to recover from this resetting of its </a:t>
            </a:r>
          </a:p>
          <a:p>
            <a:r>
              <a:rPr lang="en-US" sz="3200" dirty="0" smtClean="0">
                <a:latin typeface="Verdana" pitchFamily="34" charset="0"/>
              </a:rPr>
              <a:t>biogeochemistry, and the concentrations build back up toward pre-precipitation levels. </a:t>
            </a:r>
          </a:p>
          <a:p>
            <a:endParaRPr lang="en-US" sz="3200" dirty="0" smtClean="0">
              <a:latin typeface="Verdana" pitchFamily="34" charset="0"/>
            </a:endParaRPr>
          </a:p>
          <a:p>
            <a:pPr>
              <a:buFont typeface="Arial" pitchFamily="34" charset="0"/>
              <a:buChar char="•"/>
            </a:pPr>
            <a:r>
              <a:rPr lang="en-US" sz="3200" dirty="0" smtClean="0">
                <a:latin typeface="Verdana" pitchFamily="34" charset="0"/>
              </a:rPr>
              <a:t>It is believed the hydrology and vegetation coverage of each site also produce differences in the behavior of soil H₂.</a:t>
            </a:r>
          </a:p>
          <a:p>
            <a:pPr>
              <a:buFont typeface="Arial" pitchFamily="34" charset="0"/>
              <a:buChar char="•"/>
            </a:pPr>
            <a:endParaRPr lang="en-US" sz="3200" dirty="0" smtClean="0">
              <a:latin typeface="Verdana" pitchFamily="34" charset="0"/>
            </a:endParaRPr>
          </a:p>
          <a:p>
            <a:pPr>
              <a:buFont typeface="Arial" pitchFamily="34" charset="0"/>
              <a:buChar char="•"/>
            </a:pPr>
            <a:r>
              <a:rPr lang="en-US" sz="3200" dirty="0" smtClean="0">
                <a:latin typeface="Verdana" pitchFamily="34" charset="0"/>
              </a:rPr>
              <a:t>By considering the fluxes to the atmosphere (Fig. 12), an additional understanding of the relationship between all gases studied is gained.  </a:t>
            </a:r>
          </a:p>
          <a:p>
            <a:pPr>
              <a:buFont typeface="Arial" pitchFamily="34" charset="0"/>
              <a:buChar char="•"/>
            </a:pPr>
            <a:endParaRPr lang="en-US" sz="3200" dirty="0" smtClean="0">
              <a:latin typeface="Verdana" pitchFamily="34" charset="0"/>
            </a:endParaRPr>
          </a:p>
          <a:p>
            <a:endParaRPr lang="en-US" sz="3200" dirty="0" smtClean="0">
              <a:latin typeface="Verdana" pitchFamily="34" charset="0"/>
            </a:endParaRPr>
          </a:p>
        </p:txBody>
      </p:sp>
      <p:sp>
        <p:nvSpPr>
          <p:cNvPr id="61" name="TextBox 60"/>
          <p:cNvSpPr txBox="1"/>
          <p:nvPr/>
        </p:nvSpPr>
        <p:spPr>
          <a:xfrm>
            <a:off x="17526000" y="11361023"/>
            <a:ext cx="6781800" cy="830977"/>
          </a:xfrm>
          <a:prstGeom prst="rect">
            <a:avLst/>
          </a:prstGeom>
          <a:noFill/>
        </p:spPr>
        <p:txBody>
          <a:bodyPr wrap="square" lIns="91421" tIns="45710" rIns="91421" bIns="45710" rtlCol="0">
            <a:spAutoFit/>
          </a:bodyPr>
          <a:lstStyle/>
          <a:p>
            <a:r>
              <a:rPr lang="en-US" sz="2400" dirty="0" smtClean="0">
                <a:latin typeface="Verdana" pitchFamily="34" charset="0"/>
              </a:rPr>
              <a:t>Fig. 4: H₂ and precipitation over time  at the </a:t>
            </a:r>
            <a:r>
              <a:rPr lang="en-US" sz="2400" i="1" dirty="0" err="1" smtClean="0">
                <a:latin typeface="Verdana" pitchFamily="34" charset="0"/>
              </a:rPr>
              <a:t>Carex</a:t>
            </a:r>
            <a:r>
              <a:rPr lang="en-US" sz="2400" dirty="0" smtClean="0">
                <a:latin typeface="Verdana" pitchFamily="34" charset="0"/>
              </a:rPr>
              <a:t> sipper site</a:t>
            </a:r>
            <a:endParaRPr lang="en-US" sz="2400" dirty="0">
              <a:latin typeface="Verdana" pitchFamily="34" charset="0"/>
            </a:endParaRPr>
          </a:p>
        </p:txBody>
      </p:sp>
      <p:pic>
        <p:nvPicPr>
          <p:cNvPr id="13" name="Picture 13" descr="P7130135.JPG"/>
          <p:cNvPicPr>
            <a:picLocks noChangeAspect="1"/>
          </p:cNvPicPr>
          <p:nvPr/>
        </p:nvPicPr>
        <p:blipFill>
          <a:blip r:embed="rId9" cstate="print"/>
          <a:srcRect/>
          <a:stretch>
            <a:fillRect/>
          </a:stretch>
        </p:blipFill>
        <p:spPr bwMode="auto">
          <a:xfrm>
            <a:off x="6858000" y="26822400"/>
            <a:ext cx="4108551" cy="3200400"/>
          </a:xfrm>
          <a:prstGeom prst="rect">
            <a:avLst/>
          </a:prstGeom>
          <a:noFill/>
          <a:ln w="9525">
            <a:noFill/>
            <a:miter lim="800000"/>
            <a:headEnd/>
            <a:tailEnd/>
          </a:ln>
        </p:spPr>
      </p:pic>
      <p:pic>
        <p:nvPicPr>
          <p:cNvPr id="14" name="Picture 5" descr="DSCN1391"/>
          <p:cNvPicPr>
            <a:picLocks noChangeAspect="1" noChangeArrowheads="1"/>
          </p:cNvPicPr>
          <p:nvPr/>
        </p:nvPicPr>
        <p:blipFill>
          <a:blip r:embed="rId10" cstate="print"/>
          <a:srcRect t="9525" b="1587"/>
          <a:stretch>
            <a:fillRect/>
          </a:stretch>
        </p:blipFill>
        <p:spPr bwMode="auto">
          <a:xfrm>
            <a:off x="1219202" y="26822400"/>
            <a:ext cx="4622120" cy="3200400"/>
          </a:xfrm>
          <a:prstGeom prst="rect">
            <a:avLst/>
          </a:prstGeom>
          <a:noFill/>
          <a:ln w="9525">
            <a:noFill/>
            <a:miter lim="800000"/>
            <a:headEnd/>
            <a:tailEnd/>
          </a:ln>
        </p:spPr>
      </p:pic>
      <p:pic>
        <p:nvPicPr>
          <p:cNvPr id="1051" name="Picture 27" descr="IMG_1060"/>
          <p:cNvPicPr>
            <a:picLocks noChangeAspect="1" noChangeArrowheads="1"/>
          </p:cNvPicPr>
          <p:nvPr/>
        </p:nvPicPr>
        <p:blipFill>
          <a:blip r:embed="rId11" cstate="print"/>
          <a:srcRect/>
          <a:stretch>
            <a:fillRect/>
          </a:stretch>
        </p:blipFill>
        <p:spPr bwMode="auto">
          <a:xfrm>
            <a:off x="11841970" y="26822400"/>
            <a:ext cx="4541030" cy="3132693"/>
          </a:xfrm>
          <a:prstGeom prst="rect">
            <a:avLst/>
          </a:prstGeom>
          <a:noFill/>
          <a:ln w="9525">
            <a:noFill/>
            <a:miter lim="800000"/>
            <a:headEnd/>
            <a:tailEnd/>
          </a:ln>
        </p:spPr>
      </p:pic>
      <p:grpSp>
        <p:nvGrpSpPr>
          <p:cNvPr id="73" name="Group 72"/>
          <p:cNvGrpSpPr/>
          <p:nvPr/>
        </p:nvGrpSpPr>
        <p:grpSpPr>
          <a:xfrm>
            <a:off x="1295400" y="30390401"/>
            <a:ext cx="15872989" cy="1994598"/>
            <a:chOff x="612560" y="31152403"/>
            <a:chExt cx="15564775" cy="1994596"/>
          </a:xfrm>
        </p:grpSpPr>
        <p:sp>
          <p:nvSpPr>
            <p:cNvPr id="15" name="TextBox 14"/>
            <p:cNvSpPr txBox="1"/>
            <p:nvPr/>
          </p:nvSpPr>
          <p:spPr>
            <a:xfrm>
              <a:off x="5842986" y="31184672"/>
              <a:ext cx="4800599" cy="1200328"/>
            </a:xfrm>
            <a:prstGeom prst="rect">
              <a:avLst/>
            </a:prstGeom>
            <a:noFill/>
          </p:spPr>
          <p:txBody>
            <a:bodyPr wrap="square">
              <a:spAutoFit/>
            </a:bodyPr>
            <a:lstStyle/>
            <a:p>
              <a:pPr>
                <a:defRPr/>
              </a:pPr>
              <a:r>
                <a:rPr lang="en-US" sz="2400" dirty="0">
                  <a:latin typeface="Verdana" pitchFamily="34" charset="0"/>
                </a:rPr>
                <a:t>Fig. </a:t>
              </a:r>
              <a:r>
                <a:rPr lang="en-US" sz="2400" dirty="0" smtClean="0">
                  <a:latin typeface="Verdana" pitchFamily="34" charset="0"/>
                </a:rPr>
                <a:t>3b: </a:t>
              </a:r>
              <a:r>
                <a:rPr lang="en-US" sz="2400" dirty="0">
                  <a:latin typeface="Verdana" pitchFamily="34" charset="0"/>
                </a:rPr>
                <a:t>Collecting Sipper Data at the </a:t>
              </a:r>
              <a:r>
                <a:rPr lang="en-US" sz="2400" dirty="0" err="1">
                  <a:latin typeface="Verdana" pitchFamily="34" charset="0"/>
                </a:rPr>
                <a:t>Palsa</a:t>
              </a:r>
              <a:r>
                <a:rPr lang="en-US" sz="2400" dirty="0">
                  <a:latin typeface="Verdana" pitchFamily="34" charset="0"/>
                </a:rPr>
                <a:t> site. Photo by Ryan Lawrence. </a:t>
              </a:r>
            </a:p>
          </p:txBody>
        </p:sp>
        <p:sp>
          <p:nvSpPr>
            <p:cNvPr id="16" name="TextBox 15"/>
            <p:cNvSpPr txBox="1"/>
            <p:nvPr/>
          </p:nvSpPr>
          <p:spPr>
            <a:xfrm>
              <a:off x="612560" y="31152403"/>
              <a:ext cx="4419599" cy="1200328"/>
            </a:xfrm>
            <a:prstGeom prst="rect">
              <a:avLst/>
            </a:prstGeom>
            <a:noFill/>
          </p:spPr>
          <p:txBody>
            <a:bodyPr wrap="square">
              <a:spAutoFit/>
            </a:bodyPr>
            <a:lstStyle/>
            <a:p>
              <a:pPr>
                <a:defRPr/>
              </a:pPr>
              <a:r>
                <a:rPr lang="en-US" sz="2400" dirty="0">
                  <a:latin typeface="Verdana" pitchFamily="34" charset="0"/>
                </a:rPr>
                <a:t>Fig. </a:t>
              </a:r>
              <a:r>
                <a:rPr lang="en-US" sz="2400" dirty="0" smtClean="0">
                  <a:latin typeface="Verdana" pitchFamily="34" charset="0"/>
                </a:rPr>
                <a:t>3a: </a:t>
              </a:r>
              <a:r>
                <a:rPr lang="en-US" sz="2400" dirty="0">
                  <a:latin typeface="Verdana" pitchFamily="34" charset="0"/>
                </a:rPr>
                <a:t>SGS array before insertion in July 2011. Photo by </a:t>
              </a:r>
              <a:r>
                <a:rPr lang="en-US" sz="2400" dirty="0" err="1">
                  <a:latin typeface="Verdana" pitchFamily="34" charset="0"/>
                </a:rPr>
                <a:t>Kaitlyn</a:t>
              </a:r>
              <a:r>
                <a:rPr lang="en-US" sz="2400" dirty="0">
                  <a:latin typeface="Verdana" pitchFamily="34" charset="0"/>
                </a:rPr>
                <a:t> Steele. </a:t>
              </a:r>
            </a:p>
          </p:txBody>
        </p:sp>
        <p:sp>
          <p:nvSpPr>
            <p:cNvPr id="47" name="TextBox 46"/>
            <p:cNvSpPr txBox="1"/>
            <p:nvPr/>
          </p:nvSpPr>
          <p:spPr>
            <a:xfrm>
              <a:off x="10849251" y="31208009"/>
              <a:ext cx="5328084" cy="1938990"/>
            </a:xfrm>
            <a:prstGeom prst="rect">
              <a:avLst/>
            </a:prstGeom>
            <a:noFill/>
          </p:spPr>
          <p:txBody>
            <a:bodyPr wrap="square" rtlCol="0">
              <a:spAutoFit/>
            </a:bodyPr>
            <a:lstStyle/>
            <a:p>
              <a:r>
                <a:rPr lang="en-US" sz="2400" dirty="0" smtClean="0">
                  <a:latin typeface="Verdana" pitchFamily="34" charset="0"/>
                </a:rPr>
                <a:t>Fig. 3c: </a:t>
              </a:r>
              <a:r>
                <a:rPr lang="en-US" sz="2400" dirty="0" err="1" smtClean="0">
                  <a:latin typeface="Verdana" pitchFamily="34" charset="0"/>
                </a:rPr>
                <a:t>Autochamber</a:t>
              </a:r>
              <a:r>
                <a:rPr lang="en-US" sz="2400" dirty="0" smtClean="0">
                  <a:latin typeface="Verdana" pitchFamily="34" charset="0"/>
                </a:rPr>
                <a:t> at which measurements were taken to determine fluxes to the atmosphere. Photo by </a:t>
              </a:r>
              <a:r>
                <a:rPr lang="en-US" sz="2400" dirty="0" err="1" smtClean="0">
                  <a:latin typeface="Verdana" pitchFamily="34" charset="0"/>
                </a:rPr>
                <a:t>Niklas</a:t>
              </a:r>
              <a:r>
                <a:rPr lang="en-US" sz="2400" dirty="0" smtClean="0">
                  <a:latin typeface="Verdana" pitchFamily="34" charset="0"/>
                </a:rPr>
                <a:t> </a:t>
              </a:r>
              <a:r>
                <a:rPr lang="en-US" sz="2400" dirty="0" err="1" smtClean="0">
                  <a:latin typeface="Verdana" pitchFamily="34" charset="0"/>
                </a:rPr>
                <a:t>Rakos</a:t>
              </a:r>
              <a:endParaRPr lang="en-US" sz="2400" dirty="0">
                <a:latin typeface="Verdana" pitchFamily="34" charset="0"/>
              </a:endParaRPr>
            </a:p>
          </p:txBody>
        </p:sp>
      </p:grpSp>
      <p:grpSp>
        <p:nvGrpSpPr>
          <p:cNvPr id="70" name="Group 69"/>
          <p:cNvGrpSpPr/>
          <p:nvPr/>
        </p:nvGrpSpPr>
        <p:grpSpPr>
          <a:xfrm>
            <a:off x="1371600" y="19812000"/>
            <a:ext cx="14325601" cy="2286000"/>
            <a:chOff x="914400" y="22174200"/>
            <a:chExt cx="14325600" cy="2286000"/>
          </a:xfrm>
        </p:grpSpPr>
        <p:pic>
          <p:nvPicPr>
            <p:cNvPr id="48" name="Picture 2" descr="C:\Documents and Settings\Localadmin\My Documents\My Pictures\Nikon Transfer\Abisko 2011\Kaitlyn pictures\DSCN0996.JPG"/>
            <p:cNvPicPr>
              <a:picLocks noChangeAspect="1" noChangeArrowheads="1"/>
            </p:cNvPicPr>
            <p:nvPr/>
          </p:nvPicPr>
          <p:blipFill>
            <a:blip r:embed="rId12" cstate="print"/>
            <a:srcRect/>
            <a:stretch>
              <a:fillRect/>
            </a:stretch>
          </p:blipFill>
          <p:spPr bwMode="auto">
            <a:xfrm>
              <a:off x="4800600" y="22174200"/>
              <a:ext cx="3048000" cy="2286000"/>
            </a:xfrm>
            <a:prstGeom prst="rect">
              <a:avLst/>
            </a:prstGeom>
            <a:noFill/>
          </p:spPr>
        </p:pic>
        <p:pic>
          <p:nvPicPr>
            <p:cNvPr id="64" name="Picture 3" descr="C:\Documents and Settings\Localadmin\My Documents\My Pictures\Nikon Transfer\Abisko 2011\Stordalen Work\SGS\DSCN1400.JPG"/>
            <p:cNvPicPr>
              <a:picLocks noChangeAspect="1" noChangeArrowheads="1"/>
            </p:cNvPicPr>
            <p:nvPr/>
          </p:nvPicPr>
          <p:blipFill>
            <a:blip r:embed="rId13" cstate="print"/>
            <a:srcRect r="47500" b="47500"/>
            <a:stretch>
              <a:fillRect/>
            </a:stretch>
          </p:blipFill>
          <p:spPr bwMode="auto">
            <a:xfrm>
              <a:off x="12192000" y="22174200"/>
              <a:ext cx="3048000" cy="2286000"/>
            </a:xfrm>
            <a:prstGeom prst="rect">
              <a:avLst/>
            </a:prstGeom>
            <a:noFill/>
          </p:spPr>
        </p:pic>
        <p:pic>
          <p:nvPicPr>
            <p:cNvPr id="66" name="Picture 4" descr="C:\Documents and Settings\Localadmin\My Documents\My Pictures\Nikon Transfer\Abisko 2011\Stordalen Work\SGS\DSCN1505.JPG"/>
            <p:cNvPicPr>
              <a:picLocks noChangeAspect="1" noChangeArrowheads="1"/>
            </p:cNvPicPr>
            <p:nvPr/>
          </p:nvPicPr>
          <p:blipFill>
            <a:blip r:embed="rId14" cstate="print"/>
            <a:srcRect/>
            <a:stretch>
              <a:fillRect/>
            </a:stretch>
          </p:blipFill>
          <p:spPr bwMode="auto">
            <a:xfrm>
              <a:off x="8763000" y="22174200"/>
              <a:ext cx="3048000" cy="2286000"/>
            </a:xfrm>
            <a:prstGeom prst="rect">
              <a:avLst/>
            </a:prstGeom>
            <a:noFill/>
          </p:spPr>
        </p:pic>
        <p:pic>
          <p:nvPicPr>
            <p:cNvPr id="68" name="Picture 5" descr="C:\Documents and Settings\Localadmin\My Documents\My Pictures\Nikon Transfer\Abisko 2011\Stordalen Work\SGS\DSCN1496.JPG"/>
            <p:cNvPicPr>
              <a:picLocks noChangeAspect="1" noChangeArrowheads="1"/>
            </p:cNvPicPr>
            <p:nvPr/>
          </p:nvPicPr>
          <p:blipFill>
            <a:blip r:embed="rId15" cstate="print"/>
            <a:srcRect l="38333" t="56667" r="18333"/>
            <a:stretch>
              <a:fillRect/>
            </a:stretch>
          </p:blipFill>
          <p:spPr bwMode="auto">
            <a:xfrm>
              <a:off x="914400" y="22174200"/>
              <a:ext cx="3048000" cy="2286000"/>
            </a:xfrm>
            <a:prstGeom prst="rect">
              <a:avLst/>
            </a:prstGeom>
            <a:noFill/>
          </p:spPr>
        </p:pic>
      </p:grpSp>
      <p:grpSp>
        <p:nvGrpSpPr>
          <p:cNvPr id="71" name="Group 70"/>
          <p:cNvGrpSpPr/>
          <p:nvPr/>
        </p:nvGrpSpPr>
        <p:grpSpPr>
          <a:xfrm>
            <a:off x="1447800" y="22631400"/>
            <a:ext cx="14478000" cy="831011"/>
            <a:chOff x="838200" y="24688800"/>
            <a:chExt cx="14478001" cy="831011"/>
          </a:xfrm>
        </p:grpSpPr>
        <p:sp>
          <p:nvSpPr>
            <p:cNvPr id="49" name="TextBox 48"/>
            <p:cNvSpPr txBox="1"/>
            <p:nvPr/>
          </p:nvSpPr>
          <p:spPr>
            <a:xfrm>
              <a:off x="4724399" y="24688800"/>
              <a:ext cx="3505203" cy="830997"/>
            </a:xfrm>
            <a:prstGeom prst="rect">
              <a:avLst/>
            </a:prstGeom>
            <a:noFill/>
          </p:spPr>
          <p:txBody>
            <a:bodyPr wrap="square" rtlCol="0">
              <a:spAutoFit/>
            </a:bodyPr>
            <a:lstStyle/>
            <a:p>
              <a:r>
                <a:rPr lang="en-US" sz="2400" dirty="0" smtClean="0">
                  <a:latin typeface="Verdana" pitchFamily="34" charset="0"/>
                </a:rPr>
                <a:t>Fig. 2b: </a:t>
              </a:r>
              <a:r>
                <a:rPr lang="en-US" sz="2400" dirty="0" err="1" smtClean="0">
                  <a:latin typeface="Verdana" pitchFamily="34" charset="0"/>
                </a:rPr>
                <a:t>mesic</a:t>
              </a:r>
              <a:r>
                <a:rPr lang="en-US" sz="2400" dirty="0" smtClean="0">
                  <a:latin typeface="Verdana" pitchFamily="34" charset="0"/>
                </a:rPr>
                <a:t> </a:t>
              </a:r>
              <a:r>
                <a:rPr lang="en-US" sz="2400" i="1" dirty="0" smtClean="0">
                  <a:latin typeface="Verdana" pitchFamily="34" charset="0"/>
                </a:rPr>
                <a:t>Sphagnum</a:t>
              </a:r>
              <a:endParaRPr lang="en-US" sz="2400" dirty="0">
                <a:latin typeface="Verdana" pitchFamily="34" charset="0"/>
              </a:endParaRPr>
            </a:p>
          </p:txBody>
        </p:sp>
        <p:sp>
          <p:nvSpPr>
            <p:cNvPr id="65" name="TextBox 64"/>
            <p:cNvSpPr txBox="1"/>
            <p:nvPr/>
          </p:nvSpPr>
          <p:spPr>
            <a:xfrm>
              <a:off x="11734792" y="24688805"/>
              <a:ext cx="3581409" cy="830997"/>
            </a:xfrm>
            <a:prstGeom prst="rect">
              <a:avLst/>
            </a:prstGeom>
            <a:noFill/>
          </p:spPr>
          <p:txBody>
            <a:bodyPr wrap="square" rtlCol="0">
              <a:spAutoFit/>
            </a:bodyPr>
            <a:lstStyle/>
            <a:p>
              <a:r>
                <a:rPr lang="en-US" sz="2400" dirty="0" smtClean="0">
                  <a:latin typeface="Verdana" pitchFamily="34" charset="0"/>
                </a:rPr>
                <a:t>Fig. 2d: fully thawed </a:t>
              </a:r>
              <a:r>
                <a:rPr lang="en-US" sz="2400" i="1" dirty="0" smtClean="0">
                  <a:latin typeface="Verdana" pitchFamily="34" charset="0"/>
                </a:rPr>
                <a:t>Eriophorum</a:t>
              </a:r>
              <a:endParaRPr lang="en-US" sz="2400" i="1" dirty="0">
                <a:latin typeface="Verdana" pitchFamily="34" charset="0"/>
              </a:endParaRPr>
            </a:p>
          </p:txBody>
        </p:sp>
        <p:sp>
          <p:nvSpPr>
            <p:cNvPr id="67" name="TextBox 66"/>
            <p:cNvSpPr txBox="1"/>
            <p:nvPr/>
          </p:nvSpPr>
          <p:spPr>
            <a:xfrm>
              <a:off x="8915400" y="24688814"/>
              <a:ext cx="3048002" cy="830997"/>
            </a:xfrm>
            <a:prstGeom prst="rect">
              <a:avLst/>
            </a:prstGeom>
            <a:noFill/>
          </p:spPr>
          <p:txBody>
            <a:bodyPr wrap="square" rtlCol="0">
              <a:spAutoFit/>
            </a:bodyPr>
            <a:lstStyle/>
            <a:p>
              <a:r>
                <a:rPr lang="en-US" sz="2400" dirty="0" smtClean="0">
                  <a:latin typeface="Verdana" pitchFamily="34" charset="0"/>
                </a:rPr>
                <a:t>Fig. 2c: fully thawed </a:t>
              </a:r>
              <a:r>
                <a:rPr lang="en-US" sz="2400" i="1" dirty="0" err="1" smtClean="0">
                  <a:latin typeface="Verdana" pitchFamily="34" charset="0"/>
                </a:rPr>
                <a:t>Carex</a:t>
              </a:r>
              <a:r>
                <a:rPr lang="en-US" sz="2400" dirty="0" smtClean="0">
                  <a:latin typeface="Verdana" pitchFamily="34" charset="0"/>
                </a:rPr>
                <a:t> </a:t>
              </a:r>
              <a:endParaRPr lang="en-US" sz="2400" dirty="0">
                <a:latin typeface="Verdana" pitchFamily="34" charset="0"/>
              </a:endParaRPr>
            </a:p>
          </p:txBody>
        </p:sp>
        <p:sp>
          <p:nvSpPr>
            <p:cNvPr id="69" name="TextBox 68"/>
            <p:cNvSpPr txBox="1"/>
            <p:nvPr/>
          </p:nvSpPr>
          <p:spPr>
            <a:xfrm>
              <a:off x="838200" y="24688810"/>
              <a:ext cx="3200400" cy="830997"/>
            </a:xfrm>
            <a:prstGeom prst="rect">
              <a:avLst/>
            </a:prstGeom>
            <a:noFill/>
          </p:spPr>
          <p:txBody>
            <a:bodyPr wrap="square" rtlCol="0">
              <a:spAutoFit/>
            </a:bodyPr>
            <a:lstStyle/>
            <a:p>
              <a:r>
                <a:rPr lang="en-US" sz="2400" dirty="0" smtClean="0">
                  <a:latin typeface="Verdana" pitchFamily="34" charset="0"/>
                </a:rPr>
                <a:t>Fig. 2a: frozen </a:t>
              </a:r>
              <a:r>
                <a:rPr lang="en-US" sz="2400" dirty="0" err="1" smtClean="0">
                  <a:latin typeface="Verdana" pitchFamily="34" charset="0"/>
                </a:rPr>
                <a:t>Palsa</a:t>
              </a:r>
              <a:endParaRPr lang="en-US" sz="2400" dirty="0">
                <a:latin typeface="Verdana" pitchFamily="34" charset="0"/>
              </a:endParaRPr>
            </a:p>
          </p:txBody>
        </p:sp>
      </p:grpSp>
      <p:sp>
        <p:nvSpPr>
          <p:cNvPr id="75" name="TextBox 74"/>
          <p:cNvSpPr txBox="1"/>
          <p:nvPr/>
        </p:nvSpPr>
        <p:spPr>
          <a:xfrm>
            <a:off x="16687800" y="12568317"/>
            <a:ext cx="20269200" cy="2062083"/>
          </a:xfrm>
          <a:prstGeom prst="rect">
            <a:avLst/>
          </a:prstGeom>
          <a:noFill/>
        </p:spPr>
        <p:txBody>
          <a:bodyPr wrap="square" lIns="91421" tIns="45710" rIns="91421" bIns="45710" rtlCol="0">
            <a:spAutoFit/>
          </a:bodyPr>
          <a:lstStyle/>
          <a:p>
            <a:r>
              <a:rPr lang="en-US" sz="3200" dirty="0" smtClean="0">
                <a:latin typeface="Verdana" pitchFamily="34" charset="0"/>
              </a:rPr>
              <a:t>The region experienced record precipitation on July 14</a:t>
            </a:r>
            <a:r>
              <a:rPr lang="en-US" sz="3200" baseline="30000" dirty="0" smtClean="0">
                <a:latin typeface="Verdana" pitchFamily="34" charset="0"/>
              </a:rPr>
              <a:t>th</a:t>
            </a:r>
            <a:r>
              <a:rPr lang="en-US" sz="3200" dirty="0" smtClean="0">
                <a:latin typeface="Verdana" pitchFamily="34" charset="0"/>
              </a:rPr>
              <a:t> and 15</a:t>
            </a:r>
            <a:r>
              <a:rPr lang="en-US" sz="3200" baseline="30000" dirty="0" smtClean="0">
                <a:latin typeface="Verdana" pitchFamily="34" charset="0"/>
              </a:rPr>
              <a:t>th</a:t>
            </a:r>
            <a:r>
              <a:rPr lang="en-US" sz="3200" dirty="0" smtClean="0">
                <a:latin typeface="Verdana" pitchFamily="34" charset="0"/>
              </a:rPr>
              <a:t> (Fig. 4).  Across all depths and vegetation types, there was a drop in concentrations directly following the storm.  Eventually, the systems began to recover. The recovery was quickest at the </a:t>
            </a:r>
            <a:r>
              <a:rPr lang="en-US" sz="3200" i="1" dirty="0" smtClean="0">
                <a:latin typeface="Verdana" pitchFamily="34" charset="0"/>
              </a:rPr>
              <a:t>Sphagnum</a:t>
            </a:r>
            <a:r>
              <a:rPr lang="en-US" sz="3200" dirty="0" smtClean="0">
                <a:latin typeface="Verdana" pitchFamily="34" charset="0"/>
              </a:rPr>
              <a:t> site and slowest at the </a:t>
            </a:r>
            <a:r>
              <a:rPr lang="en-US" sz="3200" i="1" dirty="0" err="1" smtClean="0">
                <a:latin typeface="Verdana" pitchFamily="34" charset="0"/>
              </a:rPr>
              <a:t>Carex</a:t>
            </a:r>
            <a:r>
              <a:rPr lang="en-US" sz="3200" i="1" dirty="0" smtClean="0">
                <a:latin typeface="Verdana" pitchFamily="34" charset="0"/>
              </a:rPr>
              <a:t> </a:t>
            </a:r>
            <a:r>
              <a:rPr lang="en-US" sz="3200" dirty="0" smtClean="0">
                <a:latin typeface="Verdana" pitchFamily="34" charset="0"/>
              </a:rPr>
              <a:t>site.  This is attributed to differences in hydrologic flow regimes (Fig. 5). </a:t>
            </a:r>
            <a:endParaRPr lang="en-US" sz="3200" dirty="0">
              <a:latin typeface="Verdana" pitchFamily="34" charset="0"/>
            </a:endParaRPr>
          </a:p>
        </p:txBody>
      </p:sp>
      <p:sp>
        <p:nvSpPr>
          <p:cNvPr id="77" name="TextBox 76"/>
          <p:cNvSpPr txBox="1"/>
          <p:nvPr/>
        </p:nvSpPr>
        <p:spPr>
          <a:xfrm>
            <a:off x="40309800" y="2895600"/>
            <a:ext cx="8077200" cy="923309"/>
          </a:xfrm>
          <a:prstGeom prst="rect">
            <a:avLst/>
          </a:prstGeom>
          <a:noFill/>
        </p:spPr>
        <p:txBody>
          <a:bodyPr wrap="square" lIns="91421" tIns="45710" rIns="91421" bIns="45710" rtlCol="0">
            <a:spAutoFit/>
          </a:bodyPr>
          <a:lstStyle/>
          <a:p>
            <a:pPr algn="ctr"/>
            <a:r>
              <a:rPr lang="en-US" sz="5400" b="1" i="1" dirty="0" err="1" smtClean="0">
                <a:solidFill>
                  <a:srgbClr val="00B050"/>
                </a:solidFill>
                <a:latin typeface="Verdana" pitchFamily="34" charset="0"/>
              </a:rPr>
              <a:t>Autochamber</a:t>
            </a:r>
            <a:r>
              <a:rPr lang="en-US" sz="5400" b="1" i="1" dirty="0" smtClean="0">
                <a:solidFill>
                  <a:srgbClr val="00B050"/>
                </a:solidFill>
                <a:latin typeface="Verdana" pitchFamily="34" charset="0"/>
              </a:rPr>
              <a:t> fluxes </a:t>
            </a:r>
            <a:endParaRPr lang="en-US" sz="5400" b="1" i="1" dirty="0">
              <a:solidFill>
                <a:srgbClr val="00B050"/>
              </a:solidFill>
              <a:latin typeface="Verdana" pitchFamily="34" charset="0"/>
            </a:endParaRPr>
          </a:p>
        </p:txBody>
      </p:sp>
      <p:sp>
        <p:nvSpPr>
          <p:cNvPr id="78" name="TextBox 77"/>
          <p:cNvSpPr txBox="1"/>
          <p:nvPr/>
        </p:nvSpPr>
        <p:spPr>
          <a:xfrm>
            <a:off x="38709600" y="12573000"/>
            <a:ext cx="11887200" cy="2554525"/>
          </a:xfrm>
          <a:prstGeom prst="rect">
            <a:avLst/>
          </a:prstGeom>
          <a:noFill/>
        </p:spPr>
        <p:txBody>
          <a:bodyPr wrap="square" lIns="91421" tIns="45710" rIns="91421" bIns="45710" rtlCol="0">
            <a:spAutoFit/>
          </a:bodyPr>
          <a:lstStyle/>
          <a:p>
            <a:r>
              <a:rPr lang="en-US" sz="3200" dirty="0" smtClean="0">
                <a:latin typeface="Verdana" pitchFamily="34" charset="0"/>
              </a:rPr>
              <a:t>Analysis of CH₄, </a:t>
            </a:r>
            <a:r>
              <a:rPr lang="en-US" sz="3200" dirty="0" smtClean="0">
                <a:latin typeface="Verdana" pitchFamily="34" charset="0"/>
              </a:rPr>
              <a:t>carbon </a:t>
            </a:r>
            <a:r>
              <a:rPr lang="en-US" sz="3200" dirty="0" smtClean="0">
                <a:latin typeface="Verdana" pitchFamily="34" charset="0"/>
              </a:rPr>
              <a:t>d</a:t>
            </a:r>
            <a:r>
              <a:rPr lang="en-US" sz="3200" dirty="0" smtClean="0">
                <a:latin typeface="Verdana" pitchFamily="34" charset="0"/>
              </a:rPr>
              <a:t>ioxide </a:t>
            </a:r>
            <a:r>
              <a:rPr lang="en-US" sz="3200" dirty="0" smtClean="0">
                <a:latin typeface="Verdana" pitchFamily="34" charset="0"/>
              </a:rPr>
              <a:t>(CO₂), and H₂ fluxes to the atmosphere (Fig. </a:t>
            </a:r>
            <a:r>
              <a:rPr lang="en-US" sz="3200" dirty="0" smtClean="0">
                <a:latin typeface="Verdana" pitchFamily="34" charset="0"/>
              </a:rPr>
              <a:t>12) </a:t>
            </a:r>
            <a:r>
              <a:rPr lang="en-US" sz="3200" dirty="0" smtClean="0">
                <a:latin typeface="Verdana" pitchFamily="34" charset="0"/>
              </a:rPr>
              <a:t>shows that the </a:t>
            </a:r>
            <a:r>
              <a:rPr lang="en-US" sz="3200" i="1" dirty="0" smtClean="0">
                <a:latin typeface="Verdana" pitchFamily="34" charset="0"/>
              </a:rPr>
              <a:t>Eriophorum</a:t>
            </a:r>
            <a:r>
              <a:rPr lang="en-US" sz="3200" dirty="0" smtClean="0">
                <a:latin typeface="Verdana" pitchFamily="34" charset="0"/>
              </a:rPr>
              <a:t> site was both the greatest source of CH₄ and the greatest sink of H₂. These data provide insight into the behavior of H₂ and CH₄ in the soil.  </a:t>
            </a:r>
            <a:endParaRPr lang="en-US" sz="3200" dirty="0">
              <a:latin typeface="Verdana" pitchFamily="34" charset="0"/>
            </a:endParaRPr>
          </a:p>
        </p:txBody>
      </p:sp>
      <p:grpSp>
        <p:nvGrpSpPr>
          <p:cNvPr id="79" name="Group 68"/>
          <p:cNvGrpSpPr>
            <a:grpSpLocks/>
          </p:cNvGrpSpPr>
          <p:nvPr/>
        </p:nvGrpSpPr>
        <p:grpSpPr bwMode="auto">
          <a:xfrm>
            <a:off x="2971805" y="457200"/>
            <a:ext cx="2427538" cy="1754602"/>
            <a:chOff x="48" y="3775"/>
            <a:chExt cx="576" cy="497"/>
          </a:xfrm>
        </p:grpSpPr>
        <p:grpSp>
          <p:nvGrpSpPr>
            <p:cNvPr id="80" name="Group 762"/>
            <p:cNvGrpSpPr>
              <a:grpSpLocks/>
            </p:cNvGrpSpPr>
            <p:nvPr/>
          </p:nvGrpSpPr>
          <p:grpSpPr bwMode="auto">
            <a:xfrm>
              <a:off x="117" y="3790"/>
              <a:ext cx="441" cy="454"/>
              <a:chOff x="13008" y="9024"/>
              <a:chExt cx="3458" cy="3518"/>
            </a:xfrm>
          </p:grpSpPr>
          <p:sp>
            <p:nvSpPr>
              <p:cNvPr id="106" name="Freeform 763"/>
              <p:cNvSpPr>
                <a:spLocks/>
              </p:cNvSpPr>
              <p:nvPr/>
            </p:nvSpPr>
            <p:spPr bwMode="auto">
              <a:xfrm>
                <a:off x="13930" y="9325"/>
                <a:ext cx="1199" cy="1542"/>
              </a:xfrm>
              <a:custGeom>
                <a:avLst/>
                <a:gdLst>
                  <a:gd name="T0" fmla="*/ 0 w 1199"/>
                  <a:gd name="T1" fmla="*/ 1542 h 1542"/>
                  <a:gd name="T2" fmla="*/ 12 w 1199"/>
                  <a:gd name="T3" fmla="*/ 1530 h 1542"/>
                  <a:gd name="T4" fmla="*/ 36 w 1199"/>
                  <a:gd name="T5" fmla="*/ 1512 h 1542"/>
                  <a:gd name="T6" fmla="*/ 60 w 1199"/>
                  <a:gd name="T7" fmla="*/ 1482 h 1542"/>
                  <a:gd name="T8" fmla="*/ 72 w 1199"/>
                  <a:gd name="T9" fmla="*/ 1440 h 1542"/>
                  <a:gd name="T10" fmla="*/ 84 w 1199"/>
                  <a:gd name="T11" fmla="*/ 1470 h 1542"/>
                  <a:gd name="T12" fmla="*/ 108 w 1199"/>
                  <a:gd name="T13" fmla="*/ 1464 h 1542"/>
                  <a:gd name="T14" fmla="*/ 819 w 1199"/>
                  <a:gd name="T15" fmla="*/ 0 h 1542"/>
                  <a:gd name="T16" fmla="*/ 1138 w 1199"/>
                  <a:gd name="T17" fmla="*/ 1313 h 1542"/>
                  <a:gd name="T18" fmla="*/ 1144 w 1199"/>
                  <a:gd name="T19" fmla="*/ 1307 h 1542"/>
                  <a:gd name="T20" fmla="*/ 1156 w 1199"/>
                  <a:gd name="T21" fmla="*/ 1307 h 1542"/>
                  <a:gd name="T22" fmla="*/ 1162 w 1199"/>
                  <a:gd name="T23" fmla="*/ 1307 h 1542"/>
                  <a:gd name="T24" fmla="*/ 1168 w 1199"/>
                  <a:gd name="T25" fmla="*/ 1313 h 1542"/>
                  <a:gd name="T26" fmla="*/ 1174 w 1199"/>
                  <a:gd name="T27" fmla="*/ 1319 h 1542"/>
                  <a:gd name="T28" fmla="*/ 1174 w 1199"/>
                  <a:gd name="T29" fmla="*/ 1325 h 1542"/>
                  <a:gd name="T30" fmla="*/ 1174 w 1199"/>
                  <a:gd name="T31" fmla="*/ 1331 h 1542"/>
                  <a:gd name="T32" fmla="*/ 1174 w 1199"/>
                  <a:gd name="T33" fmla="*/ 1344 h 1542"/>
                  <a:gd name="T34" fmla="*/ 1180 w 1199"/>
                  <a:gd name="T35" fmla="*/ 1356 h 1542"/>
                  <a:gd name="T36" fmla="*/ 1187 w 1199"/>
                  <a:gd name="T37" fmla="*/ 1362 h 1542"/>
                  <a:gd name="T38" fmla="*/ 1187 w 1199"/>
                  <a:gd name="T39" fmla="*/ 1368 h 1542"/>
                  <a:gd name="T40" fmla="*/ 1199 w 1199"/>
                  <a:gd name="T41" fmla="*/ 1368 h 1542"/>
                  <a:gd name="T42" fmla="*/ 0 w 1199"/>
                  <a:gd name="T43" fmla="*/ 1542 h 15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199"/>
                  <a:gd name="T67" fmla="*/ 0 h 1542"/>
                  <a:gd name="T68" fmla="*/ 1199 w 1199"/>
                  <a:gd name="T69" fmla="*/ 1542 h 154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199" h="1542">
                    <a:moveTo>
                      <a:pt x="0" y="1542"/>
                    </a:moveTo>
                    <a:lnTo>
                      <a:pt x="12" y="1530"/>
                    </a:lnTo>
                    <a:lnTo>
                      <a:pt x="36" y="1512"/>
                    </a:lnTo>
                    <a:lnTo>
                      <a:pt x="60" y="1482"/>
                    </a:lnTo>
                    <a:lnTo>
                      <a:pt x="72" y="1440"/>
                    </a:lnTo>
                    <a:lnTo>
                      <a:pt x="84" y="1470"/>
                    </a:lnTo>
                    <a:lnTo>
                      <a:pt x="108" y="1464"/>
                    </a:lnTo>
                    <a:lnTo>
                      <a:pt x="819" y="0"/>
                    </a:lnTo>
                    <a:lnTo>
                      <a:pt x="1138" y="1313"/>
                    </a:lnTo>
                    <a:lnTo>
                      <a:pt x="1144" y="1307"/>
                    </a:lnTo>
                    <a:lnTo>
                      <a:pt x="1156" y="1307"/>
                    </a:lnTo>
                    <a:lnTo>
                      <a:pt x="1162" y="1307"/>
                    </a:lnTo>
                    <a:lnTo>
                      <a:pt x="1168" y="1313"/>
                    </a:lnTo>
                    <a:lnTo>
                      <a:pt x="1174" y="1319"/>
                    </a:lnTo>
                    <a:lnTo>
                      <a:pt x="1174" y="1325"/>
                    </a:lnTo>
                    <a:lnTo>
                      <a:pt x="1174" y="1331"/>
                    </a:lnTo>
                    <a:lnTo>
                      <a:pt x="1174" y="1344"/>
                    </a:lnTo>
                    <a:lnTo>
                      <a:pt x="1180" y="1356"/>
                    </a:lnTo>
                    <a:lnTo>
                      <a:pt x="1187" y="1362"/>
                    </a:lnTo>
                    <a:lnTo>
                      <a:pt x="1187" y="1368"/>
                    </a:lnTo>
                    <a:lnTo>
                      <a:pt x="1199" y="1368"/>
                    </a:lnTo>
                    <a:lnTo>
                      <a:pt x="0" y="1542"/>
                    </a:lnTo>
                    <a:close/>
                  </a:path>
                </a:pathLst>
              </a:custGeom>
              <a:solidFill>
                <a:srgbClr val="002D5C"/>
              </a:solidFill>
              <a:ln w="9525">
                <a:noFill/>
                <a:round/>
                <a:headEnd/>
                <a:tailEnd/>
              </a:ln>
            </p:spPr>
            <p:txBody>
              <a:bodyPr/>
              <a:lstStyle/>
              <a:p>
                <a:endParaRPr lang="en-US"/>
              </a:p>
            </p:txBody>
          </p:sp>
          <p:sp>
            <p:nvSpPr>
              <p:cNvPr id="107" name="Freeform 764"/>
              <p:cNvSpPr>
                <a:spLocks/>
              </p:cNvSpPr>
              <p:nvPr/>
            </p:nvSpPr>
            <p:spPr bwMode="auto">
              <a:xfrm>
                <a:off x="14839" y="9458"/>
                <a:ext cx="308" cy="1048"/>
              </a:xfrm>
              <a:custGeom>
                <a:avLst/>
                <a:gdLst>
                  <a:gd name="T0" fmla="*/ 259 w 308"/>
                  <a:gd name="T1" fmla="*/ 1048 h 1048"/>
                  <a:gd name="T2" fmla="*/ 308 w 308"/>
                  <a:gd name="T3" fmla="*/ 945 h 1048"/>
                  <a:gd name="T4" fmla="*/ 0 w 308"/>
                  <a:gd name="T5" fmla="*/ 0 h 1048"/>
                  <a:gd name="T6" fmla="*/ 259 w 308"/>
                  <a:gd name="T7" fmla="*/ 1048 h 1048"/>
                  <a:gd name="T8" fmla="*/ 0 60000 65536"/>
                  <a:gd name="T9" fmla="*/ 0 60000 65536"/>
                  <a:gd name="T10" fmla="*/ 0 60000 65536"/>
                  <a:gd name="T11" fmla="*/ 0 60000 65536"/>
                  <a:gd name="T12" fmla="*/ 0 w 308"/>
                  <a:gd name="T13" fmla="*/ 0 h 1048"/>
                  <a:gd name="T14" fmla="*/ 308 w 308"/>
                  <a:gd name="T15" fmla="*/ 1048 h 1048"/>
                </a:gdLst>
                <a:ahLst/>
                <a:cxnLst>
                  <a:cxn ang="T8">
                    <a:pos x="T0" y="T1"/>
                  </a:cxn>
                  <a:cxn ang="T9">
                    <a:pos x="T2" y="T3"/>
                  </a:cxn>
                  <a:cxn ang="T10">
                    <a:pos x="T4" y="T5"/>
                  </a:cxn>
                  <a:cxn ang="T11">
                    <a:pos x="T6" y="T7"/>
                  </a:cxn>
                </a:cxnLst>
                <a:rect l="T12" t="T13" r="T14" b="T15"/>
                <a:pathLst>
                  <a:path w="308" h="1048">
                    <a:moveTo>
                      <a:pt x="259" y="1048"/>
                    </a:moveTo>
                    <a:lnTo>
                      <a:pt x="308" y="945"/>
                    </a:lnTo>
                    <a:lnTo>
                      <a:pt x="0" y="0"/>
                    </a:lnTo>
                    <a:lnTo>
                      <a:pt x="259" y="1048"/>
                    </a:lnTo>
                    <a:close/>
                  </a:path>
                </a:pathLst>
              </a:custGeom>
              <a:solidFill>
                <a:srgbClr val="002D5C"/>
              </a:solidFill>
              <a:ln w="9525">
                <a:noFill/>
                <a:round/>
                <a:headEnd/>
                <a:tailEnd/>
              </a:ln>
            </p:spPr>
            <p:txBody>
              <a:bodyPr/>
              <a:lstStyle/>
              <a:p>
                <a:endParaRPr lang="en-US"/>
              </a:p>
            </p:txBody>
          </p:sp>
          <p:sp>
            <p:nvSpPr>
              <p:cNvPr id="108" name="Freeform 765"/>
              <p:cNvSpPr>
                <a:spLocks/>
              </p:cNvSpPr>
              <p:nvPr/>
            </p:nvSpPr>
            <p:spPr bwMode="auto">
              <a:xfrm>
                <a:off x="14839" y="9349"/>
                <a:ext cx="850" cy="1844"/>
              </a:xfrm>
              <a:custGeom>
                <a:avLst/>
                <a:gdLst>
                  <a:gd name="T0" fmla="*/ 332 w 850"/>
                  <a:gd name="T1" fmla="*/ 1012 h 1844"/>
                  <a:gd name="T2" fmla="*/ 0 w 850"/>
                  <a:gd name="T3" fmla="*/ 0 h 1844"/>
                  <a:gd name="T4" fmla="*/ 759 w 850"/>
                  <a:gd name="T5" fmla="*/ 1705 h 1844"/>
                  <a:gd name="T6" fmla="*/ 850 w 850"/>
                  <a:gd name="T7" fmla="*/ 1826 h 1844"/>
                  <a:gd name="T8" fmla="*/ 850 w 850"/>
                  <a:gd name="T9" fmla="*/ 1844 h 1844"/>
                  <a:gd name="T10" fmla="*/ 494 w 850"/>
                  <a:gd name="T11" fmla="*/ 1398 h 1844"/>
                  <a:gd name="T12" fmla="*/ 494 w 850"/>
                  <a:gd name="T13" fmla="*/ 1205 h 1844"/>
                  <a:gd name="T14" fmla="*/ 500 w 850"/>
                  <a:gd name="T15" fmla="*/ 1205 h 1844"/>
                  <a:gd name="T16" fmla="*/ 500 w 850"/>
                  <a:gd name="T17" fmla="*/ 1199 h 1844"/>
                  <a:gd name="T18" fmla="*/ 506 w 850"/>
                  <a:gd name="T19" fmla="*/ 1193 h 1844"/>
                  <a:gd name="T20" fmla="*/ 512 w 850"/>
                  <a:gd name="T21" fmla="*/ 1187 h 1844"/>
                  <a:gd name="T22" fmla="*/ 512 w 850"/>
                  <a:gd name="T23" fmla="*/ 1175 h 1844"/>
                  <a:gd name="T24" fmla="*/ 506 w 850"/>
                  <a:gd name="T25" fmla="*/ 1163 h 1844"/>
                  <a:gd name="T26" fmla="*/ 494 w 850"/>
                  <a:gd name="T27" fmla="*/ 1151 h 1844"/>
                  <a:gd name="T28" fmla="*/ 386 w 850"/>
                  <a:gd name="T29" fmla="*/ 952 h 1844"/>
                  <a:gd name="T30" fmla="*/ 392 w 850"/>
                  <a:gd name="T31" fmla="*/ 946 h 1844"/>
                  <a:gd name="T32" fmla="*/ 392 w 850"/>
                  <a:gd name="T33" fmla="*/ 940 h 1844"/>
                  <a:gd name="T34" fmla="*/ 398 w 850"/>
                  <a:gd name="T35" fmla="*/ 928 h 1844"/>
                  <a:gd name="T36" fmla="*/ 398 w 850"/>
                  <a:gd name="T37" fmla="*/ 922 h 1844"/>
                  <a:gd name="T38" fmla="*/ 392 w 850"/>
                  <a:gd name="T39" fmla="*/ 910 h 1844"/>
                  <a:gd name="T40" fmla="*/ 386 w 850"/>
                  <a:gd name="T41" fmla="*/ 904 h 1844"/>
                  <a:gd name="T42" fmla="*/ 374 w 850"/>
                  <a:gd name="T43" fmla="*/ 898 h 1844"/>
                  <a:gd name="T44" fmla="*/ 368 w 850"/>
                  <a:gd name="T45" fmla="*/ 898 h 1844"/>
                  <a:gd name="T46" fmla="*/ 368 w 850"/>
                  <a:gd name="T47" fmla="*/ 904 h 1844"/>
                  <a:gd name="T48" fmla="*/ 356 w 850"/>
                  <a:gd name="T49" fmla="*/ 904 h 1844"/>
                  <a:gd name="T50" fmla="*/ 350 w 850"/>
                  <a:gd name="T51" fmla="*/ 910 h 1844"/>
                  <a:gd name="T52" fmla="*/ 350 w 850"/>
                  <a:gd name="T53" fmla="*/ 916 h 1844"/>
                  <a:gd name="T54" fmla="*/ 344 w 850"/>
                  <a:gd name="T55" fmla="*/ 928 h 1844"/>
                  <a:gd name="T56" fmla="*/ 350 w 850"/>
                  <a:gd name="T57" fmla="*/ 940 h 1844"/>
                  <a:gd name="T58" fmla="*/ 362 w 850"/>
                  <a:gd name="T59" fmla="*/ 952 h 1844"/>
                  <a:gd name="T60" fmla="*/ 332 w 850"/>
                  <a:gd name="T61" fmla="*/ 1012 h 18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50"/>
                  <a:gd name="T94" fmla="*/ 0 h 1844"/>
                  <a:gd name="T95" fmla="*/ 850 w 850"/>
                  <a:gd name="T96" fmla="*/ 1844 h 1844"/>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50" h="1844">
                    <a:moveTo>
                      <a:pt x="332" y="1012"/>
                    </a:moveTo>
                    <a:lnTo>
                      <a:pt x="0" y="0"/>
                    </a:lnTo>
                    <a:lnTo>
                      <a:pt x="759" y="1705"/>
                    </a:lnTo>
                    <a:lnTo>
                      <a:pt x="850" y="1826"/>
                    </a:lnTo>
                    <a:lnTo>
                      <a:pt x="850" y="1844"/>
                    </a:lnTo>
                    <a:lnTo>
                      <a:pt x="494" y="1398"/>
                    </a:lnTo>
                    <a:lnTo>
                      <a:pt x="494" y="1205"/>
                    </a:lnTo>
                    <a:lnTo>
                      <a:pt x="500" y="1205"/>
                    </a:lnTo>
                    <a:lnTo>
                      <a:pt x="500" y="1199"/>
                    </a:lnTo>
                    <a:lnTo>
                      <a:pt x="506" y="1193"/>
                    </a:lnTo>
                    <a:lnTo>
                      <a:pt x="512" y="1187"/>
                    </a:lnTo>
                    <a:lnTo>
                      <a:pt x="512" y="1175"/>
                    </a:lnTo>
                    <a:lnTo>
                      <a:pt x="506" y="1163"/>
                    </a:lnTo>
                    <a:lnTo>
                      <a:pt x="494" y="1151"/>
                    </a:lnTo>
                    <a:lnTo>
                      <a:pt x="386" y="952"/>
                    </a:lnTo>
                    <a:lnTo>
                      <a:pt x="392" y="946"/>
                    </a:lnTo>
                    <a:lnTo>
                      <a:pt x="392" y="940"/>
                    </a:lnTo>
                    <a:lnTo>
                      <a:pt x="398" y="928"/>
                    </a:lnTo>
                    <a:lnTo>
                      <a:pt x="398" y="922"/>
                    </a:lnTo>
                    <a:lnTo>
                      <a:pt x="392" y="910"/>
                    </a:lnTo>
                    <a:lnTo>
                      <a:pt x="386" y="904"/>
                    </a:lnTo>
                    <a:lnTo>
                      <a:pt x="374" y="898"/>
                    </a:lnTo>
                    <a:lnTo>
                      <a:pt x="368" y="898"/>
                    </a:lnTo>
                    <a:lnTo>
                      <a:pt x="368" y="904"/>
                    </a:lnTo>
                    <a:lnTo>
                      <a:pt x="356" y="904"/>
                    </a:lnTo>
                    <a:lnTo>
                      <a:pt x="350" y="910"/>
                    </a:lnTo>
                    <a:lnTo>
                      <a:pt x="350" y="916"/>
                    </a:lnTo>
                    <a:lnTo>
                      <a:pt x="344" y="928"/>
                    </a:lnTo>
                    <a:lnTo>
                      <a:pt x="350" y="940"/>
                    </a:lnTo>
                    <a:lnTo>
                      <a:pt x="362" y="952"/>
                    </a:lnTo>
                    <a:lnTo>
                      <a:pt x="332" y="1012"/>
                    </a:lnTo>
                    <a:close/>
                  </a:path>
                </a:pathLst>
              </a:custGeom>
              <a:solidFill>
                <a:srgbClr val="002D5C"/>
              </a:solidFill>
              <a:ln w="9525">
                <a:noFill/>
                <a:round/>
                <a:headEnd/>
                <a:tailEnd/>
              </a:ln>
            </p:spPr>
            <p:txBody>
              <a:bodyPr/>
              <a:lstStyle/>
              <a:p>
                <a:endParaRPr lang="en-US"/>
              </a:p>
            </p:txBody>
          </p:sp>
          <p:sp>
            <p:nvSpPr>
              <p:cNvPr id="109" name="Freeform 766"/>
              <p:cNvSpPr>
                <a:spLocks/>
              </p:cNvSpPr>
              <p:nvPr/>
            </p:nvSpPr>
            <p:spPr bwMode="auto">
              <a:xfrm>
                <a:off x="14683" y="9313"/>
                <a:ext cx="187" cy="72"/>
              </a:xfrm>
              <a:custGeom>
                <a:avLst/>
                <a:gdLst>
                  <a:gd name="T0" fmla="*/ 12 w 187"/>
                  <a:gd name="T1" fmla="*/ 36 h 72"/>
                  <a:gd name="T2" fmla="*/ 0 w 187"/>
                  <a:gd name="T3" fmla="*/ 24 h 72"/>
                  <a:gd name="T4" fmla="*/ 6 w 187"/>
                  <a:gd name="T5" fmla="*/ 18 h 72"/>
                  <a:gd name="T6" fmla="*/ 12 w 187"/>
                  <a:gd name="T7" fmla="*/ 18 h 72"/>
                  <a:gd name="T8" fmla="*/ 24 w 187"/>
                  <a:gd name="T9" fmla="*/ 18 h 72"/>
                  <a:gd name="T10" fmla="*/ 66 w 187"/>
                  <a:gd name="T11" fmla="*/ 6 h 72"/>
                  <a:gd name="T12" fmla="*/ 138 w 187"/>
                  <a:gd name="T13" fmla="*/ 0 h 72"/>
                  <a:gd name="T14" fmla="*/ 144 w 187"/>
                  <a:gd name="T15" fmla="*/ 6 h 72"/>
                  <a:gd name="T16" fmla="*/ 156 w 187"/>
                  <a:gd name="T17" fmla="*/ 18 h 72"/>
                  <a:gd name="T18" fmla="*/ 162 w 187"/>
                  <a:gd name="T19" fmla="*/ 24 h 72"/>
                  <a:gd name="T20" fmla="*/ 174 w 187"/>
                  <a:gd name="T21" fmla="*/ 42 h 72"/>
                  <a:gd name="T22" fmla="*/ 180 w 187"/>
                  <a:gd name="T23" fmla="*/ 54 h 72"/>
                  <a:gd name="T24" fmla="*/ 187 w 187"/>
                  <a:gd name="T25" fmla="*/ 66 h 72"/>
                  <a:gd name="T26" fmla="*/ 174 w 187"/>
                  <a:gd name="T27" fmla="*/ 72 h 72"/>
                  <a:gd name="T28" fmla="*/ 168 w 187"/>
                  <a:gd name="T29" fmla="*/ 66 h 72"/>
                  <a:gd name="T30" fmla="*/ 168 w 187"/>
                  <a:gd name="T31" fmla="*/ 60 h 72"/>
                  <a:gd name="T32" fmla="*/ 162 w 187"/>
                  <a:gd name="T33" fmla="*/ 48 h 72"/>
                  <a:gd name="T34" fmla="*/ 156 w 187"/>
                  <a:gd name="T35" fmla="*/ 36 h 72"/>
                  <a:gd name="T36" fmla="*/ 144 w 187"/>
                  <a:gd name="T37" fmla="*/ 24 h 72"/>
                  <a:gd name="T38" fmla="*/ 138 w 187"/>
                  <a:gd name="T39" fmla="*/ 18 h 72"/>
                  <a:gd name="T40" fmla="*/ 132 w 187"/>
                  <a:gd name="T41" fmla="*/ 12 h 72"/>
                  <a:gd name="T42" fmla="*/ 126 w 187"/>
                  <a:gd name="T43" fmla="*/ 12 h 72"/>
                  <a:gd name="T44" fmla="*/ 96 w 187"/>
                  <a:gd name="T45" fmla="*/ 12 h 72"/>
                  <a:gd name="T46" fmla="*/ 54 w 187"/>
                  <a:gd name="T47" fmla="*/ 18 h 72"/>
                  <a:gd name="T48" fmla="*/ 12 w 187"/>
                  <a:gd name="T49" fmla="*/ 36 h 7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87"/>
                  <a:gd name="T76" fmla="*/ 0 h 72"/>
                  <a:gd name="T77" fmla="*/ 187 w 187"/>
                  <a:gd name="T78" fmla="*/ 72 h 7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87" h="72">
                    <a:moveTo>
                      <a:pt x="12" y="36"/>
                    </a:moveTo>
                    <a:lnTo>
                      <a:pt x="0" y="24"/>
                    </a:lnTo>
                    <a:lnTo>
                      <a:pt x="6" y="18"/>
                    </a:lnTo>
                    <a:lnTo>
                      <a:pt x="12" y="18"/>
                    </a:lnTo>
                    <a:lnTo>
                      <a:pt x="24" y="18"/>
                    </a:lnTo>
                    <a:lnTo>
                      <a:pt x="66" y="6"/>
                    </a:lnTo>
                    <a:lnTo>
                      <a:pt x="138" y="0"/>
                    </a:lnTo>
                    <a:lnTo>
                      <a:pt x="144" y="6"/>
                    </a:lnTo>
                    <a:lnTo>
                      <a:pt x="156" y="18"/>
                    </a:lnTo>
                    <a:lnTo>
                      <a:pt x="162" y="24"/>
                    </a:lnTo>
                    <a:lnTo>
                      <a:pt x="174" y="42"/>
                    </a:lnTo>
                    <a:lnTo>
                      <a:pt x="180" y="54"/>
                    </a:lnTo>
                    <a:lnTo>
                      <a:pt x="187" y="66"/>
                    </a:lnTo>
                    <a:lnTo>
                      <a:pt x="174" y="72"/>
                    </a:lnTo>
                    <a:lnTo>
                      <a:pt x="168" y="66"/>
                    </a:lnTo>
                    <a:lnTo>
                      <a:pt x="168" y="60"/>
                    </a:lnTo>
                    <a:lnTo>
                      <a:pt x="162" y="48"/>
                    </a:lnTo>
                    <a:lnTo>
                      <a:pt x="156" y="36"/>
                    </a:lnTo>
                    <a:lnTo>
                      <a:pt x="144" y="24"/>
                    </a:lnTo>
                    <a:lnTo>
                      <a:pt x="138" y="18"/>
                    </a:lnTo>
                    <a:lnTo>
                      <a:pt x="132" y="12"/>
                    </a:lnTo>
                    <a:lnTo>
                      <a:pt x="126" y="12"/>
                    </a:lnTo>
                    <a:lnTo>
                      <a:pt x="96" y="12"/>
                    </a:lnTo>
                    <a:lnTo>
                      <a:pt x="54" y="18"/>
                    </a:lnTo>
                    <a:lnTo>
                      <a:pt x="12" y="36"/>
                    </a:lnTo>
                    <a:close/>
                  </a:path>
                </a:pathLst>
              </a:custGeom>
              <a:solidFill>
                <a:srgbClr val="002D5C"/>
              </a:solidFill>
              <a:ln w="9525">
                <a:noFill/>
                <a:round/>
                <a:headEnd/>
                <a:tailEnd/>
              </a:ln>
            </p:spPr>
            <p:txBody>
              <a:bodyPr/>
              <a:lstStyle/>
              <a:p>
                <a:endParaRPr lang="en-US"/>
              </a:p>
            </p:txBody>
          </p:sp>
          <p:sp>
            <p:nvSpPr>
              <p:cNvPr id="110" name="Freeform 767"/>
              <p:cNvSpPr>
                <a:spLocks/>
              </p:cNvSpPr>
              <p:nvPr/>
            </p:nvSpPr>
            <p:spPr bwMode="auto">
              <a:xfrm>
                <a:off x="14683" y="9313"/>
                <a:ext cx="187" cy="72"/>
              </a:xfrm>
              <a:custGeom>
                <a:avLst/>
                <a:gdLst>
                  <a:gd name="T0" fmla="*/ 12 w 187"/>
                  <a:gd name="T1" fmla="*/ 36 h 72"/>
                  <a:gd name="T2" fmla="*/ 0 w 187"/>
                  <a:gd name="T3" fmla="*/ 24 h 72"/>
                  <a:gd name="T4" fmla="*/ 0 w 187"/>
                  <a:gd name="T5" fmla="*/ 24 h 72"/>
                  <a:gd name="T6" fmla="*/ 0 w 187"/>
                  <a:gd name="T7" fmla="*/ 24 h 72"/>
                  <a:gd name="T8" fmla="*/ 6 w 187"/>
                  <a:gd name="T9" fmla="*/ 18 h 72"/>
                  <a:gd name="T10" fmla="*/ 12 w 187"/>
                  <a:gd name="T11" fmla="*/ 18 h 72"/>
                  <a:gd name="T12" fmla="*/ 24 w 187"/>
                  <a:gd name="T13" fmla="*/ 18 h 72"/>
                  <a:gd name="T14" fmla="*/ 66 w 187"/>
                  <a:gd name="T15" fmla="*/ 6 h 72"/>
                  <a:gd name="T16" fmla="*/ 138 w 187"/>
                  <a:gd name="T17" fmla="*/ 0 h 72"/>
                  <a:gd name="T18" fmla="*/ 138 w 187"/>
                  <a:gd name="T19" fmla="*/ 0 h 72"/>
                  <a:gd name="T20" fmla="*/ 144 w 187"/>
                  <a:gd name="T21" fmla="*/ 6 h 72"/>
                  <a:gd name="T22" fmla="*/ 156 w 187"/>
                  <a:gd name="T23" fmla="*/ 18 h 72"/>
                  <a:gd name="T24" fmla="*/ 162 w 187"/>
                  <a:gd name="T25" fmla="*/ 24 h 72"/>
                  <a:gd name="T26" fmla="*/ 174 w 187"/>
                  <a:gd name="T27" fmla="*/ 42 h 72"/>
                  <a:gd name="T28" fmla="*/ 180 w 187"/>
                  <a:gd name="T29" fmla="*/ 54 h 72"/>
                  <a:gd name="T30" fmla="*/ 187 w 187"/>
                  <a:gd name="T31" fmla="*/ 66 h 72"/>
                  <a:gd name="T32" fmla="*/ 174 w 187"/>
                  <a:gd name="T33" fmla="*/ 72 h 72"/>
                  <a:gd name="T34" fmla="*/ 168 w 187"/>
                  <a:gd name="T35" fmla="*/ 66 h 72"/>
                  <a:gd name="T36" fmla="*/ 168 w 187"/>
                  <a:gd name="T37" fmla="*/ 60 h 72"/>
                  <a:gd name="T38" fmla="*/ 162 w 187"/>
                  <a:gd name="T39" fmla="*/ 48 h 72"/>
                  <a:gd name="T40" fmla="*/ 156 w 187"/>
                  <a:gd name="T41" fmla="*/ 36 h 72"/>
                  <a:gd name="T42" fmla="*/ 144 w 187"/>
                  <a:gd name="T43" fmla="*/ 24 h 72"/>
                  <a:gd name="T44" fmla="*/ 138 w 187"/>
                  <a:gd name="T45" fmla="*/ 18 h 72"/>
                  <a:gd name="T46" fmla="*/ 132 w 187"/>
                  <a:gd name="T47" fmla="*/ 12 h 72"/>
                  <a:gd name="T48" fmla="*/ 126 w 187"/>
                  <a:gd name="T49" fmla="*/ 12 h 72"/>
                  <a:gd name="T50" fmla="*/ 96 w 187"/>
                  <a:gd name="T51" fmla="*/ 12 h 72"/>
                  <a:gd name="T52" fmla="*/ 54 w 187"/>
                  <a:gd name="T53" fmla="*/ 18 h 72"/>
                  <a:gd name="T54" fmla="*/ 12 w 187"/>
                  <a:gd name="T55" fmla="*/ 36 h 7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87"/>
                  <a:gd name="T85" fmla="*/ 0 h 72"/>
                  <a:gd name="T86" fmla="*/ 187 w 187"/>
                  <a:gd name="T87" fmla="*/ 72 h 7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87" h="72">
                    <a:moveTo>
                      <a:pt x="12" y="36"/>
                    </a:moveTo>
                    <a:lnTo>
                      <a:pt x="0" y="24"/>
                    </a:lnTo>
                    <a:lnTo>
                      <a:pt x="6" y="18"/>
                    </a:lnTo>
                    <a:lnTo>
                      <a:pt x="12" y="18"/>
                    </a:lnTo>
                    <a:lnTo>
                      <a:pt x="24" y="18"/>
                    </a:lnTo>
                    <a:lnTo>
                      <a:pt x="66" y="6"/>
                    </a:lnTo>
                    <a:lnTo>
                      <a:pt x="138" y="0"/>
                    </a:lnTo>
                    <a:lnTo>
                      <a:pt x="144" y="6"/>
                    </a:lnTo>
                    <a:lnTo>
                      <a:pt x="156" y="18"/>
                    </a:lnTo>
                    <a:lnTo>
                      <a:pt x="162" y="24"/>
                    </a:lnTo>
                    <a:lnTo>
                      <a:pt x="174" y="42"/>
                    </a:lnTo>
                    <a:lnTo>
                      <a:pt x="180" y="54"/>
                    </a:lnTo>
                    <a:lnTo>
                      <a:pt x="187" y="66"/>
                    </a:lnTo>
                    <a:lnTo>
                      <a:pt x="174" y="72"/>
                    </a:lnTo>
                    <a:lnTo>
                      <a:pt x="168" y="66"/>
                    </a:lnTo>
                    <a:lnTo>
                      <a:pt x="168" y="60"/>
                    </a:lnTo>
                    <a:lnTo>
                      <a:pt x="162" y="48"/>
                    </a:lnTo>
                    <a:lnTo>
                      <a:pt x="156" y="36"/>
                    </a:lnTo>
                    <a:lnTo>
                      <a:pt x="144" y="24"/>
                    </a:lnTo>
                    <a:lnTo>
                      <a:pt x="138" y="18"/>
                    </a:lnTo>
                    <a:lnTo>
                      <a:pt x="132" y="12"/>
                    </a:lnTo>
                    <a:lnTo>
                      <a:pt x="126" y="12"/>
                    </a:lnTo>
                    <a:lnTo>
                      <a:pt x="96" y="12"/>
                    </a:lnTo>
                    <a:lnTo>
                      <a:pt x="54" y="18"/>
                    </a:lnTo>
                    <a:lnTo>
                      <a:pt x="12" y="36"/>
                    </a:lnTo>
                    <a:close/>
                  </a:path>
                </a:pathLst>
              </a:custGeom>
              <a:solidFill>
                <a:srgbClr val="002D5C"/>
              </a:solidFill>
              <a:ln w="9525">
                <a:noFill/>
                <a:prstDash val="solid"/>
                <a:round/>
                <a:headEnd/>
                <a:tailEnd/>
              </a:ln>
            </p:spPr>
            <p:txBody>
              <a:bodyPr/>
              <a:lstStyle/>
              <a:p>
                <a:endParaRPr lang="en-US"/>
              </a:p>
            </p:txBody>
          </p:sp>
          <p:sp>
            <p:nvSpPr>
              <p:cNvPr id="111" name="Freeform 768"/>
              <p:cNvSpPr>
                <a:spLocks/>
              </p:cNvSpPr>
              <p:nvPr/>
            </p:nvSpPr>
            <p:spPr bwMode="auto">
              <a:xfrm>
                <a:off x="14737" y="9024"/>
                <a:ext cx="114" cy="319"/>
              </a:xfrm>
              <a:custGeom>
                <a:avLst/>
                <a:gdLst>
                  <a:gd name="T0" fmla="*/ 0 w 114"/>
                  <a:gd name="T1" fmla="*/ 211 h 319"/>
                  <a:gd name="T2" fmla="*/ 6 w 114"/>
                  <a:gd name="T3" fmla="*/ 199 h 319"/>
                  <a:gd name="T4" fmla="*/ 12 w 114"/>
                  <a:gd name="T5" fmla="*/ 187 h 319"/>
                  <a:gd name="T6" fmla="*/ 24 w 114"/>
                  <a:gd name="T7" fmla="*/ 175 h 319"/>
                  <a:gd name="T8" fmla="*/ 30 w 114"/>
                  <a:gd name="T9" fmla="*/ 157 h 319"/>
                  <a:gd name="T10" fmla="*/ 30 w 114"/>
                  <a:gd name="T11" fmla="*/ 139 h 319"/>
                  <a:gd name="T12" fmla="*/ 24 w 114"/>
                  <a:gd name="T13" fmla="*/ 127 h 319"/>
                  <a:gd name="T14" fmla="*/ 24 w 114"/>
                  <a:gd name="T15" fmla="*/ 120 h 319"/>
                  <a:gd name="T16" fmla="*/ 18 w 114"/>
                  <a:gd name="T17" fmla="*/ 108 h 319"/>
                  <a:gd name="T18" fmla="*/ 24 w 114"/>
                  <a:gd name="T19" fmla="*/ 102 h 319"/>
                  <a:gd name="T20" fmla="*/ 24 w 114"/>
                  <a:gd name="T21" fmla="*/ 96 h 319"/>
                  <a:gd name="T22" fmla="*/ 30 w 114"/>
                  <a:gd name="T23" fmla="*/ 90 h 319"/>
                  <a:gd name="T24" fmla="*/ 30 w 114"/>
                  <a:gd name="T25" fmla="*/ 84 h 319"/>
                  <a:gd name="T26" fmla="*/ 30 w 114"/>
                  <a:gd name="T27" fmla="*/ 78 h 319"/>
                  <a:gd name="T28" fmla="*/ 30 w 114"/>
                  <a:gd name="T29" fmla="*/ 66 h 319"/>
                  <a:gd name="T30" fmla="*/ 30 w 114"/>
                  <a:gd name="T31" fmla="*/ 60 h 319"/>
                  <a:gd name="T32" fmla="*/ 36 w 114"/>
                  <a:gd name="T33" fmla="*/ 54 h 319"/>
                  <a:gd name="T34" fmla="*/ 36 w 114"/>
                  <a:gd name="T35" fmla="*/ 48 h 319"/>
                  <a:gd name="T36" fmla="*/ 36 w 114"/>
                  <a:gd name="T37" fmla="*/ 36 h 319"/>
                  <a:gd name="T38" fmla="*/ 36 w 114"/>
                  <a:gd name="T39" fmla="*/ 24 h 319"/>
                  <a:gd name="T40" fmla="*/ 36 w 114"/>
                  <a:gd name="T41" fmla="*/ 18 h 319"/>
                  <a:gd name="T42" fmla="*/ 36 w 114"/>
                  <a:gd name="T43" fmla="*/ 6 h 319"/>
                  <a:gd name="T44" fmla="*/ 36 w 114"/>
                  <a:gd name="T45" fmla="*/ 0 h 319"/>
                  <a:gd name="T46" fmla="*/ 42 w 114"/>
                  <a:gd name="T47" fmla="*/ 6 h 319"/>
                  <a:gd name="T48" fmla="*/ 42 w 114"/>
                  <a:gd name="T49" fmla="*/ 18 h 319"/>
                  <a:gd name="T50" fmla="*/ 42 w 114"/>
                  <a:gd name="T51" fmla="*/ 36 h 319"/>
                  <a:gd name="T52" fmla="*/ 48 w 114"/>
                  <a:gd name="T53" fmla="*/ 66 h 319"/>
                  <a:gd name="T54" fmla="*/ 48 w 114"/>
                  <a:gd name="T55" fmla="*/ 72 h 319"/>
                  <a:gd name="T56" fmla="*/ 48 w 114"/>
                  <a:gd name="T57" fmla="*/ 78 h 319"/>
                  <a:gd name="T58" fmla="*/ 54 w 114"/>
                  <a:gd name="T59" fmla="*/ 96 h 319"/>
                  <a:gd name="T60" fmla="*/ 54 w 114"/>
                  <a:gd name="T61" fmla="*/ 108 h 319"/>
                  <a:gd name="T62" fmla="*/ 54 w 114"/>
                  <a:gd name="T63" fmla="*/ 120 h 319"/>
                  <a:gd name="T64" fmla="*/ 48 w 114"/>
                  <a:gd name="T65" fmla="*/ 133 h 319"/>
                  <a:gd name="T66" fmla="*/ 114 w 114"/>
                  <a:gd name="T67" fmla="*/ 319 h 319"/>
                  <a:gd name="T68" fmla="*/ 84 w 114"/>
                  <a:gd name="T69" fmla="*/ 289 h 319"/>
                  <a:gd name="T70" fmla="*/ 54 w 114"/>
                  <a:gd name="T71" fmla="*/ 193 h 319"/>
                  <a:gd name="T72" fmla="*/ 54 w 114"/>
                  <a:gd name="T73" fmla="*/ 187 h 319"/>
                  <a:gd name="T74" fmla="*/ 54 w 114"/>
                  <a:gd name="T75" fmla="*/ 181 h 319"/>
                  <a:gd name="T76" fmla="*/ 48 w 114"/>
                  <a:gd name="T77" fmla="*/ 175 h 319"/>
                  <a:gd name="T78" fmla="*/ 42 w 114"/>
                  <a:gd name="T79" fmla="*/ 169 h 319"/>
                  <a:gd name="T80" fmla="*/ 42 w 114"/>
                  <a:gd name="T81" fmla="*/ 175 h 319"/>
                  <a:gd name="T82" fmla="*/ 36 w 114"/>
                  <a:gd name="T83" fmla="*/ 181 h 319"/>
                  <a:gd name="T84" fmla="*/ 24 w 114"/>
                  <a:gd name="T85" fmla="*/ 241 h 319"/>
                  <a:gd name="T86" fmla="*/ 0 w 114"/>
                  <a:gd name="T87" fmla="*/ 211 h 31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
                  <a:gd name="T133" fmla="*/ 0 h 319"/>
                  <a:gd name="T134" fmla="*/ 114 w 114"/>
                  <a:gd name="T135" fmla="*/ 319 h 31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 h="319">
                    <a:moveTo>
                      <a:pt x="0" y="211"/>
                    </a:moveTo>
                    <a:lnTo>
                      <a:pt x="6" y="199"/>
                    </a:lnTo>
                    <a:lnTo>
                      <a:pt x="12" y="187"/>
                    </a:lnTo>
                    <a:lnTo>
                      <a:pt x="24" y="175"/>
                    </a:lnTo>
                    <a:lnTo>
                      <a:pt x="30" y="157"/>
                    </a:lnTo>
                    <a:lnTo>
                      <a:pt x="30" y="139"/>
                    </a:lnTo>
                    <a:lnTo>
                      <a:pt x="24" y="127"/>
                    </a:lnTo>
                    <a:lnTo>
                      <a:pt x="24" y="120"/>
                    </a:lnTo>
                    <a:lnTo>
                      <a:pt x="18" y="108"/>
                    </a:lnTo>
                    <a:lnTo>
                      <a:pt x="24" y="102"/>
                    </a:lnTo>
                    <a:lnTo>
                      <a:pt x="24" y="96"/>
                    </a:lnTo>
                    <a:lnTo>
                      <a:pt x="30" y="90"/>
                    </a:lnTo>
                    <a:lnTo>
                      <a:pt x="30" y="84"/>
                    </a:lnTo>
                    <a:lnTo>
                      <a:pt x="30" y="78"/>
                    </a:lnTo>
                    <a:lnTo>
                      <a:pt x="30" y="66"/>
                    </a:lnTo>
                    <a:lnTo>
                      <a:pt x="30" y="60"/>
                    </a:lnTo>
                    <a:lnTo>
                      <a:pt x="36" y="54"/>
                    </a:lnTo>
                    <a:lnTo>
                      <a:pt x="36" y="48"/>
                    </a:lnTo>
                    <a:lnTo>
                      <a:pt x="36" y="36"/>
                    </a:lnTo>
                    <a:lnTo>
                      <a:pt x="36" y="24"/>
                    </a:lnTo>
                    <a:lnTo>
                      <a:pt x="36" y="18"/>
                    </a:lnTo>
                    <a:lnTo>
                      <a:pt x="36" y="6"/>
                    </a:lnTo>
                    <a:lnTo>
                      <a:pt x="36" y="0"/>
                    </a:lnTo>
                    <a:lnTo>
                      <a:pt x="42" y="6"/>
                    </a:lnTo>
                    <a:lnTo>
                      <a:pt x="42" y="18"/>
                    </a:lnTo>
                    <a:lnTo>
                      <a:pt x="42" y="36"/>
                    </a:lnTo>
                    <a:lnTo>
                      <a:pt x="48" y="66"/>
                    </a:lnTo>
                    <a:lnTo>
                      <a:pt x="48" y="72"/>
                    </a:lnTo>
                    <a:lnTo>
                      <a:pt x="48" y="78"/>
                    </a:lnTo>
                    <a:lnTo>
                      <a:pt x="54" y="96"/>
                    </a:lnTo>
                    <a:lnTo>
                      <a:pt x="54" y="108"/>
                    </a:lnTo>
                    <a:lnTo>
                      <a:pt x="54" y="120"/>
                    </a:lnTo>
                    <a:lnTo>
                      <a:pt x="48" y="133"/>
                    </a:lnTo>
                    <a:lnTo>
                      <a:pt x="114" y="319"/>
                    </a:lnTo>
                    <a:lnTo>
                      <a:pt x="84" y="289"/>
                    </a:lnTo>
                    <a:lnTo>
                      <a:pt x="54" y="193"/>
                    </a:lnTo>
                    <a:lnTo>
                      <a:pt x="54" y="187"/>
                    </a:lnTo>
                    <a:lnTo>
                      <a:pt x="54" y="181"/>
                    </a:lnTo>
                    <a:lnTo>
                      <a:pt x="48" y="175"/>
                    </a:lnTo>
                    <a:lnTo>
                      <a:pt x="42" y="169"/>
                    </a:lnTo>
                    <a:lnTo>
                      <a:pt x="42" y="175"/>
                    </a:lnTo>
                    <a:lnTo>
                      <a:pt x="36" y="181"/>
                    </a:lnTo>
                    <a:lnTo>
                      <a:pt x="24" y="241"/>
                    </a:lnTo>
                    <a:lnTo>
                      <a:pt x="0" y="211"/>
                    </a:lnTo>
                    <a:close/>
                  </a:path>
                </a:pathLst>
              </a:custGeom>
              <a:solidFill>
                <a:srgbClr val="002D5C"/>
              </a:solidFill>
              <a:ln w="9525">
                <a:noFill/>
                <a:round/>
                <a:headEnd/>
                <a:tailEnd/>
              </a:ln>
            </p:spPr>
            <p:txBody>
              <a:bodyPr/>
              <a:lstStyle/>
              <a:p>
                <a:endParaRPr lang="en-US"/>
              </a:p>
            </p:txBody>
          </p:sp>
          <p:sp>
            <p:nvSpPr>
              <p:cNvPr id="112" name="Freeform 769"/>
              <p:cNvSpPr>
                <a:spLocks/>
              </p:cNvSpPr>
              <p:nvPr/>
            </p:nvSpPr>
            <p:spPr bwMode="auto">
              <a:xfrm>
                <a:off x="13954" y="10741"/>
                <a:ext cx="1175" cy="174"/>
              </a:xfrm>
              <a:custGeom>
                <a:avLst/>
                <a:gdLst>
                  <a:gd name="T0" fmla="*/ 0 w 1175"/>
                  <a:gd name="T1" fmla="*/ 162 h 174"/>
                  <a:gd name="T2" fmla="*/ 1175 w 1175"/>
                  <a:gd name="T3" fmla="*/ 0 h 174"/>
                  <a:gd name="T4" fmla="*/ 1175 w 1175"/>
                  <a:gd name="T5" fmla="*/ 12 h 174"/>
                  <a:gd name="T6" fmla="*/ 0 w 1175"/>
                  <a:gd name="T7" fmla="*/ 174 h 174"/>
                  <a:gd name="T8" fmla="*/ 0 w 1175"/>
                  <a:gd name="T9" fmla="*/ 162 h 174"/>
                  <a:gd name="T10" fmla="*/ 0 60000 65536"/>
                  <a:gd name="T11" fmla="*/ 0 60000 65536"/>
                  <a:gd name="T12" fmla="*/ 0 60000 65536"/>
                  <a:gd name="T13" fmla="*/ 0 60000 65536"/>
                  <a:gd name="T14" fmla="*/ 0 60000 65536"/>
                  <a:gd name="T15" fmla="*/ 0 w 1175"/>
                  <a:gd name="T16" fmla="*/ 0 h 174"/>
                  <a:gd name="T17" fmla="*/ 1175 w 1175"/>
                  <a:gd name="T18" fmla="*/ 174 h 174"/>
                </a:gdLst>
                <a:ahLst/>
                <a:cxnLst>
                  <a:cxn ang="T10">
                    <a:pos x="T0" y="T1"/>
                  </a:cxn>
                  <a:cxn ang="T11">
                    <a:pos x="T2" y="T3"/>
                  </a:cxn>
                  <a:cxn ang="T12">
                    <a:pos x="T4" y="T5"/>
                  </a:cxn>
                  <a:cxn ang="T13">
                    <a:pos x="T6" y="T7"/>
                  </a:cxn>
                  <a:cxn ang="T14">
                    <a:pos x="T8" y="T9"/>
                  </a:cxn>
                </a:cxnLst>
                <a:rect l="T15" t="T16" r="T17" b="T18"/>
                <a:pathLst>
                  <a:path w="1175" h="174">
                    <a:moveTo>
                      <a:pt x="0" y="162"/>
                    </a:moveTo>
                    <a:lnTo>
                      <a:pt x="1175" y="0"/>
                    </a:lnTo>
                    <a:lnTo>
                      <a:pt x="1175" y="12"/>
                    </a:lnTo>
                    <a:lnTo>
                      <a:pt x="0" y="174"/>
                    </a:lnTo>
                    <a:lnTo>
                      <a:pt x="0" y="162"/>
                    </a:lnTo>
                    <a:close/>
                  </a:path>
                </a:pathLst>
              </a:custGeom>
              <a:solidFill>
                <a:srgbClr val="002D5C"/>
              </a:solidFill>
              <a:ln w="9525">
                <a:noFill/>
                <a:round/>
                <a:headEnd/>
                <a:tailEnd/>
              </a:ln>
            </p:spPr>
            <p:txBody>
              <a:bodyPr/>
              <a:lstStyle/>
              <a:p>
                <a:endParaRPr lang="en-US"/>
              </a:p>
            </p:txBody>
          </p:sp>
          <p:sp>
            <p:nvSpPr>
              <p:cNvPr id="113" name="Freeform 770"/>
              <p:cNvSpPr>
                <a:spLocks/>
              </p:cNvSpPr>
              <p:nvPr/>
            </p:nvSpPr>
            <p:spPr bwMode="auto">
              <a:xfrm>
                <a:off x="13954" y="10741"/>
                <a:ext cx="1175" cy="174"/>
              </a:xfrm>
              <a:custGeom>
                <a:avLst/>
                <a:gdLst>
                  <a:gd name="T0" fmla="*/ 0 w 1175"/>
                  <a:gd name="T1" fmla="*/ 162 h 174"/>
                  <a:gd name="T2" fmla="*/ 1175 w 1175"/>
                  <a:gd name="T3" fmla="*/ 0 h 174"/>
                  <a:gd name="T4" fmla="*/ 1175 w 1175"/>
                  <a:gd name="T5" fmla="*/ 12 h 174"/>
                  <a:gd name="T6" fmla="*/ 0 w 1175"/>
                  <a:gd name="T7" fmla="*/ 174 h 174"/>
                  <a:gd name="T8" fmla="*/ 0 w 1175"/>
                  <a:gd name="T9" fmla="*/ 162 h 174"/>
                  <a:gd name="T10" fmla="*/ 0 60000 65536"/>
                  <a:gd name="T11" fmla="*/ 0 60000 65536"/>
                  <a:gd name="T12" fmla="*/ 0 60000 65536"/>
                  <a:gd name="T13" fmla="*/ 0 60000 65536"/>
                  <a:gd name="T14" fmla="*/ 0 60000 65536"/>
                  <a:gd name="T15" fmla="*/ 0 w 1175"/>
                  <a:gd name="T16" fmla="*/ 0 h 174"/>
                  <a:gd name="T17" fmla="*/ 1175 w 1175"/>
                  <a:gd name="T18" fmla="*/ 174 h 174"/>
                </a:gdLst>
                <a:ahLst/>
                <a:cxnLst>
                  <a:cxn ang="T10">
                    <a:pos x="T0" y="T1"/>
                  </a:cxn>
                  <a:cxn ang="T11">
                    <a:pos x="T2" y="T3"/>
                  </a:cxn>
                  <a:cxn ang="T12">
                    <a:pos x="T4" y="T5"/>
                  </a:cxn>
                  <a:cxn ang="T13">
                    <a:pos x="T6" y="T7"/>
                  </a:cxn>
                  <a:cxn ang="T14">
                    <a:pos x="T8" y="T9"/>
                  </a:cxn>
                </a:cxnLst>
                <a:rect l="T15" t="T16" r="T17" b="T18"/>
                <a:pathLst>
                  <a:path w="1175" h="174">
                    <a:moveTo>
                      <a:pt x="0" y="162"/>
                    </a:moveTo>
                    <a:lnTo>
                      <a:pt x="1175" y="0"/>
                    </a:lnTo>
                    <a:lnTo>
                      <a:pt x="1175" y="12"/>
                    </a:lnTo>
                    <a:lnTo>
                      <a:pt x="0" y="174"/>
                    </a:lnTo>
                    <a:lnTo>
                      <a:pt x="0" y="162"/>
                    </a:lnTo>
                    <a:close/>
                  </a:path>
                </a:pathLst>
              </a:custGeom>
              <a:solidFill>
                <a:srgbClr val="002D5C"/>
              </a:solidFill>
              <a:ln w="9525">
                <a:noFill/>
                <a:prstDash val="solid"/>
                <a:round/>
                <a:headEnd/>
                <a:tailEnd/>
              </a:ln>
            </p:spPr>
            <p:txBody>
              <a:bodyPr/>
              <a:lstStyle/>
              <a:p>
                <a:endParaRPr lang="en-US"/>
              </a:p>
            </p:txBody>
          </p:sp>
          <p:sp>
            <p:nvSpPr>
              <p:cNvPr id="114" name="Freeform 771"/>
              <p:cNvSpPr>
                <a:spLocks/>
              </p:cNvSpPr>
              <p:nvPr/>
            </p:nvSpPr>
            <p:spPr bwMode="auto">
              <a:xfrm>
                <a:off x="13978" y="10795"/>
                <a:ext cx="1139" cy="590"/>
              </a:xfrm>
              <a:custGeom>
                <a:avLst/>
                <a:gdLst>
                  <a:gd name="T0" fmla="*/ 0 w 1139"/>
                  <a:gd name="T1" fmla="*/ 145 h 590"/>
                  <a:gd name="T2" fmla="*/ 6 w 1139"/>
                  <a:gd name="T3" fmla="*/ 590 h 590"/>
                  <a:gd name="T4" fmla="*/ 139 w 1139"/>
                  <a:gd name="T5" fmla="*/ 578 h 590"/>
                  <a:gd name="T6" fmla="*/ 139 w 1139"/>
                  <a:gd name="T7" fmla="*/ 566 h 590"/>
                  <a:gd name="T8" fmla="*/ 145 w 1139"/>
                  <a:gd name="T9" fmla="*/ 536 h 590"/>
                  <a:gd name="T10" fmla="*/ 157 w 1139"/>
                  <a:gd name="T11" fmla="*/ 494 h 590"/>
                  <a:gd name="T12" fmla="*/ 175 w 1139"/>
                  <a:gd name="T13" fmla="*/ 452 h 590"/>
                  <a:gd name="T14" fmla="*/ 205 w 1139"/>
                  <a:gd name="T15" fmla="*/ 410 h 590"/>
                  <a:gd name="T16" fmla="*/ 253 w 1139"/>
                  <a:gd name="T17" fmla="*/ 386 h 590"/>
                  <a:gd name="T18" fmla="*/ 265 w 1139"/>
                  <a:gd name="T19" fmla="*/ 386 h 590"/>
                  <a:gd name="T20" fmla="*/ 295 w 1139"/>
                  <a:gd name="T21" fmla="*/ 380 h 590"/>
                  <a:gd name="T22" fmla="*/ 343 w 1139"/>
                  <a:gd name="T23" fmla="*/ 373 h 590"/>
                  <a:gd name="T24" fmla="*/ 398 w 1139"/>
                  <a:gd name="T25" fmla="*/ 386 h 590"/>
                  <a:gd name="T26" fmla="*/ 440 w 1139"/>
                  <a:gd name="T27" fmla="*/ 416 h 590"/>
                  <a:gd name="T28" fmla="*/ 452 w 1139"/>
                  <a:gd name="T29" fmla="*/ 404 h 590"/>
                  <a:gd name="T30" fmla="*/ 482 w 1139"/>
                  <a:gd name="T31" fmla="*/ 380 h 590"/>
                  <a:gd name="T32" fmla="*/ 524 w 1139"/>
                  <a:gd name="T33" fmla="*/ 349 h 590"/>
                  <a:gd name="T34" fmla="*/ 584 w 1139"/>
                  <a:gd name="T35" fmla="*/ 337 h 590"/>
                  <a:gd name="T36" fmla="*/ 596 w 1139"/>
                  <a:gd name="T37" fmla="*/ 337 h 590"/>
                  <a:gd name="T38" fmla="*/ 639 w 1139"/>
                  <a:gd name="T39" fmla="*/ 337 h 590"/>
                  <a:gd name="T40" fmla="*/ 687 w 1139"/>
                  <a:gd name="T41" fmla="*/ 349 h 590"/>
                  <a:gd name="T42" fmla="*/ 735 w 1139"/>
                  <a:gd name="T43" fmla="*/ 380 h 590"/>
                  <a:gd name="T44" fmla="*/ 741 w 1139"/>
                  <a:gd name="T45" fmla="*/ 367 h 590"/>
                  <a:gd name="T46" fmla="*/ 759 w 1139"/>
                  <a:gd name="T47" fmla="*/ 349 h 590"/>
                  <a:gd name="T48" fmla="*/ 795 w 1139"/>
                  <a:gd name="T49" fmla="*/ 325 h 590"/>
                  <a:gd name="T50" fmla="*/ 837 w 1139"/>
                  <a:gd name="T51" fmla="*/ 307 h 590"/>
                  <a:gd name="T52" fmla="*/ 885 w 1139"/>
                  <a:gd name="T53" fmla="*/ 301 h 590"/>
                  <a:gd name="T54" fmla="*/ 898 w 1139"/>
                  <a:gd name="T55" fmla="*/ 301 h 590"/>
                  <a:gd name="T56" fmla="*/ 922 w 1139"/>
                  <a:gd name="T57" fmla="*/ 307 h 590"/>
                  <a:gd name="T58" fmla="*/ 952 w 1139"/>
                  <a:gd name="T59" fmla="*/ 325 h 590"/>
                  <a:gd name="T60" fmla="*/ 988 w 1139"/>
                  <a:gd name="T61" fmla="*/ 349 h 590"/>
                  <a:gd name="T62" fmla="*/ 1024 w 1139"/>
                  <a:gd name="T63" fmla="*/ 398 h 590"/>
                  <a:gd name="T64" fmla="*/ 1042 w 1139"/>
                  <a:gd name="T65" fmla="*/ 464 h 590"/>
                  <a:gd name="T66" fmla="*/ 1139 w 1139"/>
                  <a:gd name="T67" fmla="*/ 452 h 590"/>
                  <a:gd name="T68" fmla="*/ 1139 w 1139"/>
                  <a:gd name="T69" fmla="*/ 0 h 590"/>
                  <a:gd name="T70" fmla="*/ 0 w 1139"/>
                  <a:gd name="T71" fmla="*/ 145 h 59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39"/>
                  <a:gd name="T109" fmla="*/ 0 h 590"/>
                  <a:gd name="T110" fmla="*/ 1139 w 1139"/>
                  <a:gd name="T111" fmla="*/ 590 h 59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39" h="590">
                    <a:moveTo>
                      <a:pt x="0" y="145"/>
                    </a:moveTo>
                    <a:lnTo>
                      <a:pt x="6" y="590"/>
                    </a:lnTo>
                    <a:lnTo>
                      <a:pt x="139" y="578"/>
                    </a:lnTo>
                    <a:lnTo>
                      <a:pt x="139" y="566"/>
                    </a:lnTo>
                    <a:lnTo>
                      <a:pt x="145" y="536"/>
                    </a:lnTo>
                    <a:lnTo>
                      <a:pt x="157" y="494"/>
                    </a:lnTo>
                    <a:lnTo>
                      <a:pt x="175" y="452"/>
                    </a:lnTo>
                    <a:lnTo>
                      <a:pt x="205" y="410"/>
                    </a:lnTo>
                    <a:lnTo>
                      <a:pt x="253" y="386"/>
                    </a:lnTo>
                    <a:lnTo>
                      <a:pt x="265" y="386"/>
                    </a:lnTo>
                    <a:lnTo>
                      <a:pt x="295" y="380"/>
                    </a:lnTo>
                    <a:lnTo>
                      <a:pt x="343" y="373"/>
                    </a:lnTo>
                    <a:lnTo>
                      <a:pt x="398" y="386"/>
                    </a:lnTo>
                    <a:lnTo>
                      <a:pt x="440" y="416"/>
                    </a:lnTo>
                    <a:lnTo>
                      <a:pt x="452" y="404"/>
                    </a:lnTo>
                    <a:lnTo>
                      <a:pt x="482" y="380"/>
                    </a:lnTo>
                    <a:lnTo>
                      <a:pt x="524" y="349"/>
                    </a:lnTo>
                    <a:lnTo>
                      <a:pt x="584" y="337"/>
                    </a:lnTo>
                    <a:lnTo>
                      <a:pt x="596" y="337"/>
                    </a:lnTo>
                    <a:lnTo>
                      <a:pt x="639" y="337"/>
                    </a:lnTo>
                    <a:lnTo>
                      <a:pt x="687" y="349"/>
                    </a:lnTo>
                    <a:lnTo>
                      <a:pt x="735" y="380"/>
                    </a:lnTo>
                    <a:lnTo>
                      <a:pt x="741" y="367"/>
                    </a:lnTo>
                    <a:lnTo>
                      <a:pt x="759" y="349"/>
                    </a:lnTo>
                    <a:lnTo>
                      <a:pt x="795" y="325"/>
                    </a:lnTo>
                    <a:lnTo>
                      <a:pt x="837" y="307"/>
                    </a:lnTo>
                    <a:lnTo>
                      <a:pt x="885" y="301"/>
                    </a:lnTo>
                    <a:lnTo>
                      <a:pt x="898" y="301"/>
                    </a:lnTo>
                    <a:lnTo>
                      <a:pt x="922" y="307"/>
                    </a:lnTo>
                    <a:lnTo>
                      <a:pt x="952" y="325"/>
                    </a:lnTo>
                    <a:lnTo>
                      <a:pt x="988" y="349"/>
                    </a:lnTo>
                    <a:lnTo>
                      <a:pt x="1024" y="398"/>
                    </a:lnTo>
                    <a:lnTo>
                      <a:pt x="1042" y="464"/>
                    </a:lnTo>
                    <a:lnTo>
                      <a:pt x="1139" y="452"/>
                    </a:lnTo>
                    <a:lnTo>
                      <a:pt x="1139" y="0"/>
                    </a:lnTo>
                    <a:lnTo>
                      <a:pt x="0" y="145"/>
                    </a:lnTo>
                    <a:close/>
                  </a:path>
                </a:pathLst>
              </a:custGeom>
              <a:solidFill>
                <a:srgbClr val="002D5C"/>
              </a:solidFill>
              <a:ln w="9525">
                <a:noFill/>
                <a:round/>
                <a:headEnd/>
                <a:tailEnd/>
              </a:ln>
            </p:spPr>
            <p:txBody>
              <a:bodyPr/>
              <a:lstStyle/>
              <a:p>
                <a:endParaRPr lang="en-US"/>
              </a:p>
            </p:txBody>
          </p:sp>
          <p:sp>
            <p:nvSpPr>
              <p:cNvPr id="115" name="Freeform 772"/>
              <p:cNvSpPr>
                <a:spLocks/>
              </p:cNvSpPr>
              <p:nvPr/>
            </p:nvSpPr>
            <p:spPr bwMode="auto">
              <a:xfrm>
                <a:off x="15339" y="10891"/>
                <a:ext cx="296" cy="753"/>
              </a:xfrm>
              <a:custGeom>
                <a:avLst/>
                <a:gdLst>
                  <a:gd name="T0" fmla="*/ 0 w 296"/>
                  <a:gd name="T1" fmla="*/ 284 h 753"/>
                  <a:gd name="T2" fmla="*/ 6 w 296"/>
                  <a:gd name="T3" fmla="*/ 0 h 753"/>
                  <a:gd name="T4" fmla="*/ 296 w 296"/>
                  <a:gd name="T5" fmla="*/ 332 h 753"/>
                  <a:gd name="T6" fmla="*/ 296 w 296"/>
                  <a:gd name="T7" fmla="*/ 753 h 753"/>
                  <a:gd name="T8" fmla="*/ 241 w 296"/>
                  <a:gd name="T9" fmla="*/ 699 h 753"/>
                  <a:gd name="T10" fmla="*/ 241 w 296"/>
                  <a:gd name="T11" fmla="*/ 681 h 753"/>
                  <a:gd name="T12" fmla="*/ 235 w 296"/>
                  <a:gd name="T13" fmla="*/ 639 h 753"/>
                  <a:gd name="T14" fmla="*/ 229 w 296"/>
                  <a:gd name="T15" fmla="*/ 585 h 753"/>
                  <a:gd name="T16" fmla="*/ 217 w 296"/>
                  <a:gd name="T17" fmla="*/ 530 h 753"/>
                  <a:gd name="T18" fmla="*/ 193 w 296"/>
                  <a:gd name="T19" fmla="*/ 494 h 753"/>
                  <a:gd name="T20" fmla="*/ 187 w 296"/>
                  <a:gd name="T21" fmla="*/ 488 h 753"/>
                  <a:gd name="T22" fmla="*/ 175 w 296"/>
                  <a:gd name="T23" fmla="*/ 482 h 753"/>
                  <a:gd name="T24" fmla="*/ 163 w 296"/>
                  <a:gd name="T25" fmla="*/ 482 h 753"/>
                  <a:gd name="T26" fmla="*/ 151 w 296"/>
                  <a:gd name="T27" fmla="*/ 488 h 753"/>
                  <a:gd name="T28" fmla="*/ 151 w 296"/>
                  <a:gd name="T29" fmla="*/ 482 h 753"/>
                  <a:gd name="T30" fmla="*/ 151 w 296"/>
                  <a:gd name="T31" fmla="*/ 470 h 753"/>
                  <a:gd name="T32" fmla="*/ 145 w 296"/>
                  <a:gd name="T33" fmla="*/ 458 h 753"/>
                  <a:gd name="T34" fmla="*/ 133 w 296"/>
                  <a:gd name="T35" fmla="*/ 440 h 753"/>
                  <a:gd name="T36" fmla="*/ 121 w 296"/>
                  <a:gd name="T37" fmla="*/ 422 h 753"/>
                  <a:gd name="T38" fmla="*/ 109 w 296"/>
                  <a:gd name="T39" fmla="*/ 410 h 753"/>
                  <a:gd name="T40" fmla="*/ 103 w 296"/>
                  <a:gd name="T41" fmla="*/ 410 h 753"/>
                  <a:gd name="T42" fmla="*/ 97 w 296"/>
                  <a:gd name="T43" fmla="*/ 410 h 753"/>
                  <a:gd name="T44" fmla="*/ 91 w 296"/>
                  <a:gd name="T45" fmla="*/ 410 h 753"/>
                  <a:gd name="T46" fmla="*/ 79 w 296"/>
                  <a:gd name="T47" fmla="*/ 422 h 753"/>
                  <a:gd name="T48" fmla="*/ 73 w 296"/>
                  <a:gd name="T49" fmla="*/ 404 h 753"/>
                  <a:gd name="T50" fmla="*/ 67 w 296"/>
                  <a:gd name="T51" fmla="*/ 380 h 753"/>
                  <a:gd name="T52" fmla="*/ 55 w 296"/>
                  <a:gd name="T53" fmla="*/ 338 h 753"/>
                  <a:gd name="T54" fmla="*/ 31 w 296"/>
                  <a:gd name="T55" fmla="*/ 308 h 753"/>
                  <a:gd name="T56" fmla="*/ 0 w 296"/>
                  <a:gd name="T57" fmla="*/ 284 h 75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96"/>
                  <a:gd name="T88" fmla="*/ 0 h 753"/>
                  <a:gd name="T89" fmla="*/ 296 w 296"/>
                  <a:gd name="T90" fmla="*/ 753 h 75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96" h="753">
                    <a:moveTo>
                      <a:pt x="0" y="284"/>
                    </a:moveTo>
                    <a:lnTo>
                      <a:pt x="6" y="0"/>
                    </a:lnTo>
                    <a:lnTo>
                      <a:pt x="296" y="332"/>
                    </a:lnTo>
                    <a:lnTo>
                      <a:pt x="296" y="753"/>
                    </a:lnTo>
                    <a:lnTo>
                      <a:pt x="241" y="699"/>
                    </a:lnTo>
                    <a:lnTo>
                      <a:pt x="241" y="681"/>
                    </a:lnTo>
                    <a:lnTo>
                      <a:pt x="235" y="639"/>
                    </a:lnTo>
                    <a:lnTo>
                      <a:pt x="229" y="585"/>
                    </a:lnTo>
                    <a:lnTo>
                      <a:pt x="217" y="530"/>
                    </a:lnTo>
                    <a:lnTo>
                      <a:pt x="193" y="494"/>
                    </a:lnTo>
                    <a:lnTo>
                      <a:pt x="187" y="488"/>
                    </a:lnTo>
                    <a:lnTo>
                      <a:pt x="175" y="482"/>
                    </a:lnTo>
                    <a:lnTo>
                      <a:pt x="163" y="482"/>
                    </a:lnTo>
                    <a:lnTo>
                      <a:pt x="151" y="488"/>
                    </a:lnTo>
                    <a:lnTo>
                      <a:pt x="151" y="482"/>
                    </a:lnTo>
                    <a:lnTo>
                      <a:pt x="151" y="470"/>
                    </a:lnTo>
                    <a:lnTo>
                      <a:pt x="145" y="458"/>
                    </a:lnTo>
                    <a:lnTo>
                      <a:pt x="133" y="440"/>
                    </a:lnTo>
                    <a:lnTo>
                      <a:pt x="121" y="422"/>
                    </a:lnTo>
                    <a:lnTo>
                      <a:pt x="109" y="410"/>
                    </a:lnTo>
                    <a:lnTo>
                      <a:pt x="103" y="410"/>
                    </a:lnTo>
                    <a:lnTo>
                      <a:pt x="97" y="410"/>
                    </a:lnTo>
                    <a:lnTo>
                      <a:pt x="91" y="410"/>
                    </a:lnTo>
                    <a:lnTo>
                      <a:pt x="79" y="422"/>
                    </a:lnTo>
                    <a:lnTo>
                      <a:pt x="73" y="404"/>
                    </a:lnTo>
                    <a:lnTo>
                      <a:pt x="67" y="380"/>
                    </a:lnTo>
                    <a:lnTo>
                      <a:pt x="55" y="338"/>
                    </a:lnTo>
                    <a:lnTo>
                      <a:pt x="31" y="308"/>
                    </a:lnTo>
                    <a:lnTo>
                      <a:pt x="0" y="284"/>
                    </a:lnTo>
                    <a:close/>
                  </a:path>
                </a:pathLst>
              </a:custGeom>
              <a:solidFill>
                <a:srgbClr val="002D5C"/>
              </a:solidFill>
              <a:ln w="9525">
                <a:noFill/>
                <a:round/>
                <a:headEnd/>
                <a:tailEnd/>
              </a:ln>
            </p:spPr>
            <p:txBody>
              <a:bodyPr/>
              <a:lstStyle/>
              <a:p>
                <a:endParaRPr lang="en-US"/>
              </a:p>
            </p:txBody>
          </p:sp>
          <p:sp>
            <p:nvSpPr>
              <p:cNvPr id="116" name="Freeform 773"/>
              <p:cNvSpPr>
                <a:spLocks/>
              </p:cNvSpPr>
              <p:nvPr/>
            </p:nvSpPr>
            <p:spPr bwMode="auto">
              <a:xfrm>
                <a:off x="15345" y="11644"/>
                <a:ext cx="290" cy="681"/>
              </a:xfrm>
              <a:custGeom>
                <a:avLst/>
                <a:gdLst>
                  <a:gd name="T0" fmla="*/ 290 w 290"/>
                  <a:gd name="T1" fmla="*/ 350 h 681"/>
                  <a:gd name="T2" fmla="*/ 284 w 290"/>
                  <a:gd name="T3" fmla="*/ 681 h 681"/>
                  <a:gd name="T4" fmla="*/ 0 w 290"/>
                  <a:gd name="T5" fmla="*/ 681 h 681"/>
                  <a:gd name="T6" fmla="*/ 0 w 290"/>
                  <a:gd name="T7" fmla="*/ 73 h 681"/>
                  <a:gd name="T8" fmla="*/ 235 w 290"/>
                  <a:gd name="T9" fmla="*/ 283 h 681"/>
                  <a:gd name="T10" fmla="*/ 235 w 290"/>
                  <a:gd name="T11" fmla="*/ 0 h 681"/>
                  <a:gd name="T12" fmla="*/ 290 w 290"/>
                  <a:gd name="T13" fmla="*/ 67 h 681"/>
                  <a:gd name="T14" fmla="*/ 290 w 290"/>
                  <a:gd name="T15" fmla="*/ 350 h 681"/>
                  <a:gd name="T16" fmla="*/ 0 60000 65536"/>
                  <a:gd name="T17" fmla="*/ 0 60000 65536"/>
                  <a:gd name="T18" fmla="*/ 0 60000 65536"/>
                  <a:gd name="T19" fmla="*/ 0 60000 65536"/>
                  <a:gd name="T20" fmla="*/ 0 60000 65536"/>
                  <a:gd name="T21" fmla="*/ 0 60000 65536"/>
                  <a:gd name="T22" fmla="*/ 0 60000 65536"/>
                  <a:gd name="T23" fmla="*/ 0 60000 65536"/>
                  <a:gd name="T24" fmla="*/ 0 w 290"/>
                  <a:gd name="T25" fmla="*/ 0 h 681"/>
                  <a:gd name="T26" fmla="*/ 290 w 290"/>
                  <a:gd name="T27" fmla="*/ 681 h 6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0" h="681">
                    <a:moveTo>
                      <a:pt x="290" y="350"/>
                    </a:moveTo>
                    <a:lnTo>
                      <a:pt x="284" y="681"/>
                    </a:lnTo>
                    <a:lnTo>
                      <a:pt x="0" y="681"/>
                    </a:lnTo>
                    <a:lnTo>
                      <a:pt x="0" y="73"/>
                    </a:lnTo>
                    <a:lnTo>
                      <a:pt x="235" y="283"/>
                    </a:lnTo>
                    <a:lnTo>
                      <a:pt x="235" y="0"/>
                    </a:lnTo>
                    <a:lnTo>
                      <a:pt x="290" y="67"/>
                    </a:lnTo>
                    <a:lnTo>
                      <a:pt x="290" y="350"/>
                    </a:lnTo>
                    <a:close/>
                  </a:path>
                </a:pathLst>
              </a:custGeom>
              <a:solidFill>
                <a:srgbClr val="002D5C"/>
              </a:solidFill>
              <a:ln w="9525">
                <a:noFill/>
                <a:prstDash val="solid"/>
                <a:round/>
                <a:headEnd/>
                <a:tailEnd/>
              </a:ln>
            </p:spPr>
            <p:txBody>
              <a:bodyPr/>
              <a:lstStyle/>
              <a:p>
                <a:endParaRPr lang="en-US"/>
              </a:p>
            </p:txBody>
          </p:sp>
          <p:sp>
            <p:nvSpPr>
              <p:cNvPr id="117" name="Freeform 774"/>
              <p:cNvSpPr>
                <a:spLocks/>
              </p:cNvSpPr>
              <p:nvPr/>
            </p:nvSpPr>
            <p:spPr bwMode="auto">
              <a:xfrm>
                <a:off x="13773" y="10681"/>
                <a:ext cx="247" cy="66"/>
              </a:xfrm>
              <a:custGeom>
                <a:avLst/>
                <a:gdLst>
                  <a:gd name="T0" fmla="*/ 18 w 247"/>
                  <a:gd name="T1" fmla="*/ 66 h 66"/>
                  <a:gd name="T2" fmla="*/ 12 w 247"/>
                  <a:gd name="T3" fmla="*/ 60 h 66"/>
                  <a:gd name="T4" fmla="*/ 6 w 247"/>
                  <a:gd name="T5" fmla="*/ 60 h 66"/>
                  <a:gd name="T6" fmla="*/ 0 w 247"/>
                  <a:gd name="T7" fmla="*/ 54 h 66"/>
                  <a:gd name="T8" fmla="*/ 0 w 247"/>
                  <a:gd name="T9" fmla="*/ 42 h 66"/>
                  <a:gd name="T10" fmla="*/ 0 w 247"/>
                  <a:gd name="T11" fmla="*/ 36 h 66"/>
                  <a:gd name="T12" fmla="*/ 6 w 247"/>
                  <a:gd name="T13" fmla="*/ 24 h 66"/>
                  <a:gd name="T14" fmla="*/ 24 w 247"/>
                  <a:gd name="T15" fmla="*/ 18 h 66"/>
                  <a:gd name="T16" fmla="*/ 48 w 247"/>
                  <a:gd name="T17" fmla="*/ 6 h 66"/>
                  <a:gd name="T18" fmla="*/ 66 w 247"/>
                  <a:gd name="T19" fmla="*/ 0 h 66"/>
                  <a:gd name="T20" fmla="*/ 103 w 247"/>
                  <a:gd name="T21" fmla="*/ 0 h 66"/>
                  <a:gd name="T22" fmla="*/ 151 w 247"/>
                  <a:gd name="T23" fmla="*/ 0 h 66"/>
                  <a:gd name="T24" fmla="*/ 199 w 247"/>
                  <a:gd name="T25" fmla="*/ 6 h 66"/>
                  <a:gd name="T26" fmla="*/ 241 w 247"/>
                  <a:gd name="T27" fmla="*/ 30 h 66"/>
                  <a:gd name="T28" fmla="*/ 247 w 247"/>
                  <a:gd name="T29" fmla="*/ 36 h 66"/>
                  <a:gd name="T30" fmla="*/ 247 w 247"/>
                  <a:gd name="T31" fmla="*/ 42 h 66"/>
                  <a:gd name="T32" fmla="*/ 247 w 247"/>
                  <a:gd name="T33" fmla="*/ 48 h 66"/>
                  <a:gd name="T34" fmla="*/ 247 w 247"/>
                  <a:gd name="T35" fmla="*/ 54 h 66"/>
                  <a:gd name="T36" fmla="*/ 241 w 247"/>
                  <a:gd name="T37" fmla="*/ 60 h 66"/>
                  <a:gd name="T38" fmla="*/ 229 w 247"/>
                  <a:gd name="T39" fmla="*/ 66 h 66"/>
                  <a:gd name="T40" fmla="*/ 235 w 247"/>
                  <a:gd name="T41" fmla="*/ 66 h 66"/>
                  <a:gd name="T42" fmla="*/ 235 w 247"/>
                  <a:gd name="T43" fmla="*/ 60 h 66"/>
                  <a:gd name="T44" fmla="*/ 235 w 247"/>
                  <a:gd name="T45" fmla="*/ 54 h 66"/>
                  <a:gd name="T46" fmla="*/ 235 w 247"/>
                  <a:gd name="T47" fmla="*/ 48 h 66"/>
                  <a:gd name="T48" fmla="*/ 229 w 247"/>
                  <a:gd name="T49" fmla="*/ 42 h 66"/>
                  <a:gd name="T50" fmla="*/ 223 w 247"/>
                  <a:gd name="T51" fmla="*/ 30 h 66"/>
                  <a:gd name="T52" fmla="*/ 199 w 247"/>
                  <a:gd name="T53" fmla="*/ 24 h 66"/>
                  <a:gd name="T54" fmla="*/ 187 w 247"/>
                  <a:gd name="T55" fmla="*/ 24 h 66"/>
                  <a:gd name="T56" fmla="*/ 157 w 247"/>
                  <a:gd name="T57" fmla="*/ 18 h 66"/>
                  <a:gd name="T58" fmla="*/ 109 w 247"/>
                  <a:gd name="T59" fmla="*/ 12 h 66"/>
                  <a:gd name="T60" fmla="*/ 48 w 247"/>
                  <a:gd name="T61" fmla="*/ 24 h 66"/>
                  <a:gd name="T62" fmla="*/ 42 w 247"/>
                  <a:gd name="T63" fmla="*/ 24 h 66"/>
                  <a:gd name="T64" fmla="*/ 36 w 247"/>
                  <a:gd name="T65" fmla="*/ 24 h 66"/>
                  <a:gd name="T66" fmla="*/ 30 w 247"/>
                  <a:gd name="T67" fmla="*/ 30 h 66"/>
                  <a:gd name="T68" fmla="*/ 18 w 247"/>
                  <a:gd name="T69" fmla="*/ 36 h 66"/>
                  <a:gd name="T70" fmla="*/ 12 w 247"/>
                  <a:gd name="T71" fmla="*/ 42 h 66"/>
                  <a:gd name="T72" fmla="*/ 12 w 247"/>
                  <a:gd name="T73" fmla="*/ 54 h 66"/>
                  <a:gd name="T74" fmla="*/ 18 w 247"/>
                  <a:gd name="T75" fmla="*/ 66 h 6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47"/>
                  <a:gd name="T115" fmla="*/ 0 h 66"/>
                  <a:gd name="T116" fmla="*/ 247 w 247"/>
                  <a:gd name="T117" fmla="*/ 66 h 6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47" h="66">
                    <a:moveTo>
                      <a:pt x="18" y="66"/>
                    </a:moveTo>
                    <a:lnTo>
                      <a:pt x="12" y="60"/>
                    </a:lnTo>
                    <a:lnTo>
                      <a:pt x="6" y="60"/>
                    </a:lnTo>
                    <a:lnTo>
                      <a:pt x="0" y="54"/>
                    </a:lnTo>
                    <a:lnTo>
                      <a:pt x="0" y="42"/>
                    </a:lnTo>
                    <a:lnTo>
                      <a:pt x="0" y="36"/>
                    </a:lnTo>
                    <a:lnTo>
                      <a:pt x="6" y="24"/>
                    </a:lnTo>
                    <a:lnTo>
                      <a:pt x="24" y="18"/>
                    </a:lnTo>
                    <a:lnTo>
                      <a:pt x="48" y="6"/>
                    </a:lnTo>
                    <a:lnTo>
                      <a:pt x="66" y="0"/>
                    </a:lnTo>
                    <a:lnTo>
                      <a:pt x="103" y="0"/>
                    </a:lnTo>
                    <a:lnTo>
                      <a:pt x="151" y="0"/>
                    </a:lnTo>
                    <a:lnTo>
                      <a:pt x="199" y="6"/>
                    </a:lnTo>
                    <a:lnTo>
                      <a:pt x="241" y="30"/>
                    </a:lnTo>
                    <a:lnTo>
                      <a:pt x="247" y="36"/>
                    </a:lnTo>
                    <a:lnTo>
                      <a:pt x="247" y="42"/>
                    </a:lnTo>
                    <a:lnTo>
                      <a:pt x="247" y="48"/>
                    </a:lnTo>
                    <a:lnTo>
                      <a:pt x="247" y="54"/>
                    </a:lnTo>
                    <a:lnTo>
                      <a:pt x="241" y="60"/>
                    </a:lnTo>
                    <a:lnTo>
                      <a:pt x="229" y="66"/>
                    </a:lnTo>
                    <a:lnTo>
                      <a:pt x="235" y="66"/>
                    </a:lnTo>
                    <a:lnTo>
                      <a:pt x="235" y="60"/>
                    </a:lnTo>
                    <a:lnTo>
                      <a:pt x="235" y="54"/>
                    </a:lnTo>
                    <a:lnTo>
                      <a:pt x="235" y="48"/>
                    </a:lnTo>
                    <a:lnTo>
                      <a:pt x="229" y="42"/>
                    </a:lnTo>
                    <a:lnTo>
                      <a:pt x="223" y="30"/>
                    </a:lnTo>
                    <a:lnTo>
                      <a:pt x="199" y="24"/>
                    </a:lnTo>
                    <a:lnTo>
                      <a:pt x="187" y="24"/>
                    </a:lnTo>
                    <a:lnTo>
                      <a:pt x="157" y="18"/>
                    </a:lnTo>
                    <a:lnTo>
                      <a:pt x="109" y="12"/>
                    </a:lnTo>
                    <a:lnTo>
                      <a:pt x="48" y="24"/>
                    </a:lnTo>
                    <a:lnTo>
                      <a:pt x="42" y="24"/>
                    </a:lnTo>
                    <a:lnTo>
                      <a:pt x="36" y="24"/>
                    </a:lnTo>
                    <a:lnTo>
                      <a:pt x="30" y="30"/>
                    </a:lnTo>
                    <a:lnTo>
                      <a:pt x="18" y="36"/>
                    </a:lnTo>
                    <a:lnTo>
                      <a:pt x="12" y="42"/>
                    </a:lnTo>
                    <a:lnTo>
                      <a:pt x="12" y="54"/>
                    </a:lnTo>
                    <a:lnTo>
                      <a:pt x="18" y="66"/>
                    </a:lnTo>
                    <a:close/>
                  </a:path>
                </a:pathLst>
              </a:custGeom>
              <a:solidFill>
                <a:srgbClr val="002D5C"/>
              </a:solidFill>
              <a:ln w="9525">
                <a:noFill/>
                <a:round/>
                <a:headEnd/>
                <a:tailEnd/>
              </a:ln>
            </p:spPr>
            <p:txBody>
              <a:bodyPr/>
              <a:lstStyle/>
              <a:p>
                <a:endParaRPr lang="en-US"/>
              </a:p>
            </p:txBody>
          </p:sp>
          <p:sp>
            <p:nvSpPr>
              <p:cNvPr id="118" name="Freeform 775"/>
              <p:cNvSpPr>
                <a:spLocks/>
              </p:cNvSpPr>
              <p:nvPr/>
            </p:nvSpPr>
            <p:spPr bwMode="auto">
              <a:xfrm>
                <a:off x="15104" y="10494"/>
                <a:ext cx="235" cy="66"/>
              </a:xfrm>
              <a:custGeom>
                <a:avLst/>
                <a:gdLst>
                  <a:gd name="T0" fmla="*/ 6 w 235"/>
                  <a:gd name="T1" fmla="*/ 66 h 66"/>
                  <a:gd name="T2" fmla="*/ 0 w 235"/>
                  <a:gd name="T3" fmla="*/ 60 h 66"/>
                  <a:gd name="T4" fmla="*/ 0 w 235"/>
                  <a:gd name="T5" fmla="*/ 54 h 66"/>
                  <a:gd name="T6" fmla="*/ 0 w 235"/>
                  <a:gd name="T7" fmla="*/ 42 h 66"/>
                  <a:gd name="T8" fmla="*/ 6 w 235"/>
                  <a:gd name="T9" fmla="*/ 30 h 66"/>
                  <a:gd name="T10" fmla="*/ 13 w 235"/>
                  <a:gd name="T11" fmla="*/ 24 h 66"/>
                  <a:gd name="T12" fmla="*/ 31 w 235"/>
                  <a:gd name="T13" fmla="*/ 12 h 66"/>
                  <a:gd name="T14" fmla="*/ 55 w 235"/>
                  <a:gd name="T15" fmla="*/ 6 h 66"/>
                  <a:gd name="T16" fmla="*/ 67 w 235"/>
                  <a:gd name="T17" fmla="*/ 0 h 66"/>
                  <a:gd name="T18" fmla="*/ 97 w 235"/>
                  <a:gd name="T19" fmla="*/ 0 h 66"/>
                  <a:gd name="T20" fmla="*/ 139 w 235"/>
                  <a:gd name="T21" fmla="*/ 0 h 66"/>
                  <a:gd name="T22" fmla="*/ 175 w 235"/>
                  <a:gd name="T23" fmla="*/ 0 h 66"/>
                  <a:gd name="T24" fmla="*/ 205 w 235"/>
                  <a:gd name="T25" fmla="*/ 12 h 66"/>
                  <a:gd name="T26" fmla="*/ 211 w 235"/>
                  <a:gd name="T27" fmla="*/ 12 h 66"/>
                  <a:gd name="T28" fmla="*/ 217 w 235"/>
                  <a:gd name="T29" fmla="*/ 18 h 66"/>
                  <a:gd name="T30" fmla="*/ 223 w 235"/>
                  <a:gd name="T31" fmla="*/ 30 h 66"/>
                  <a:gd name="T32" fmla="*/ 229 w 235"/>
                  <a:gd name="T33" fmla="*/ 36 h 66"/>
                  <a:gd name="T34" fmla="*/ 235 w 235"/>
                  <a:gd name="T35" fmla="*/ 48 h 66"/>
                  <a:gd name="T36" fmla="*/ 229 w 235"/>
                  <a:gd name="T37" fmla="*/ 60 h 66"/>
                  <a:gd name="T38" fmla="*/ 229 w 235"/>
                  <a:gd name="T39" fmla="*/ 54 h 66"/>
                  <a:gd name="T40" fmla="*/ 229 w 235"/>
                  <a:gd name="T41" fmla="*/ 48 h 66"/>
                  <a:gd name="T42" fmla="*/ 223 w 235"/>
                  <a:gd name="T43" fmla="*/ 42 h 66"/>
                  <a:gd name="T44" fmla="*/ 211 w 235"/>
                  <a:gd name="T45" fmla="*/ 36 h 66"/>
                  <a:gd name="T46" fmla="*/ 199 w 235"/>
                  <a:gd name="T47" fmla="*/ 24 h 66"/>
                  <a:gd name="T48" fmla="*/ 181 w 235"/>
                  <a:gd name="T49" fmla="*/ 18 h 66"/>
                  <a:gd name="T50" fmla="*/ 157 w 235"/>
                  <a:gd name="T51" fmla="*/ 18 h 66"/>
                  <a:gd name="T52" fmla="*/ 145 w 235"/>
                  <a:gd name="T53" fmla="*/ 18 h 66"/>
                  <a:gd name="T54" fmla="*/ 109 w 235"/>
                  <a:gd name="T55" fmla="*/ 18 h 66"/>
                  <a:gd name="T56" fmla="*/ 73 w 235"/>
                  <a:gd name="T57" fmla="*/ 18 h 66"/>
                  <a:gd name="T58" fmla="*/ 49 w 235"/>
                  <a:gd name="T59" fmla="*/ 24 h 66"/>
                  <a:gd name="T60" fmla="*/ 43 w 235"/>
                  <a:gd name="T61" fmla="*/ 24 h 66"/>
                  <a:gd name="T62" fmla="*/ 37 w 235"/>
                  <a:gd name="T63" fmla="*/ 24 h 66"/>
                  <a:gd name="T64" fmla="*/ 31 w 235"/>
                  <a:gd name="T65" fmla="*/ 30 h 66"/>
                  <a:gd name="T66" fmla="*/ 19 w 235"/>
                  <a:gd name="T67" fmla="*/ 36 h 66"/>
                  <a:gd name="T68" fmla="*/ 13 w 235"/>
                  <a:gd name="T69" fmla="*/ 42 h 66"/>
                  <a:gd name="T70" fmla="*/ 6 w 235"/>
                  <a:gd name="T71" fmla="*/ 54 h 66"/>
                  <a:gd name="T72" fmla="*/ 6 w 235"/>
                  <a:gd name="T73" fmla="*/ 66 h 6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35"/>
                  <a:gd name="T112" fmla="*/ 0 h 66"/>
                  <a:gd name="T113" fmla="*/ 235 w 235"/>
                  <a:gd name="T114" fmla="*/ 66 h 6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35" h="66">
                    <a:moveTo>
                      <a:pt x="6" y="66"/>
                    </a:moveTo>
                    <a:lnTo>
                      <a:pt x="0" y="60"/>
                    </a:lnTo>
                    <a:lnTo>
                      <a:pt x="0" y="54"/>
                    </a:lnTo>
                    <a:lnTo>
                      <a:pt x="0" y="42"/>
                    </a:lnTo>
                    <a:lnTo>
                      <a:pt x="6" y="30"/>
                    </a:lnTo>
                    <a:lnTo>
                      <a:pt x="13" y="24"/>
                    </a:lnTo>
                    <a:lnTo>
                      <a:pt x="31" y="12"/>
                    </a:lnTo>
                    <a:lnTo>
                      <a:pt x="55" y="6"/>
                    </a:lnTo>
                    <a:lnTo>
                      <a:pt x="67" y="0"/>
                    </a:lnTo>
                    <a:lnTo>
                      <a:pt x="97" y="0"/>
                    </a:lnTo>
                    <a:lnTo>
                      <a:pt x="139" y="0"/>
                    </a:lnTo>
                    <a:lnTo>
                      <a:pt x="175" y="0"/>
                    </a:lnTo>
                    <a:lnTo>
                      <a:pt x="205" y="12"/>
                    </a:lnTo>
                    <a:lnTo>
                      <a:pt x="211" y="12"/>
                    </a:lnTo>
                    <a:lnTo>
                      <a:pt x="217" y="18"/>
                    </a:lnTo>
                    <a:lnTo>
                      <a:pt x="223" y="30"/>
                    </a:lnTo>
                    <a:lnTo>
                      <a:pt x="229" y="36"/>
                    </a:lnTo>
                    <a:lnTo>
                      <a:pt x="235" y="48"/>
                    </a:lnTo>
                    <a:lnTo>
                      <a:pt x="229" y="60"/>
                    </a:lnTo>
                    <a:lnTo>
                      <a:pt x="229" y="54"/>
                    </a:lnTo>
                    <a:lnTo>
                      <a:pt x="229" y="48"/>
                    </a:lnTo>
                    <a:lnTo>
                      <a:pt x="223" y="42"/>
                    </a:lnTo>
                    <a:lnTo>
                      <a:pt x="211" y="36"/>
                    </a:lnTo>
                    <a:lnTo>
                      <a:pt x="199" y="24"/>
                    </a:lnTo>
                    <a:lnTo>
                      <a:pt x="181" y="18"/>
                    </a:lnTo>
                    <a:lnTo>
                      <a:pt x="157" y="18"/>
                    </a:lnTo>
                    <a:lnTo>
                      <a:pt x="145" y="18"/>
                    </a:lnTo>
                    <a:lnTo>
                      <a:pt x="109" y="18"/>
                    </a:lnTo>
                    <a:lnTo>
                      <a:pt x="73" y="18"/>
                    </a:lnTo>
                    <a:lnTo>
                      <a:pt x="49" y="24"/>
                    </a:lnTo>
                    <a:lnTo>
                      <a:pt x="43" y="24"/>
                    </a:lnTo>
                    <a:lnTo>
                      <a:pt x="37" y="24"/>
                    </a:lnTo>
                    <a:lnTo>
                      <a:pt x="31" y="30"/>
                    </a:lnTo>
                    <a:lnTo>
                      <a:pt x="19" y="36"/>
                    </a:lnTo>
                    <a:lnTo>
                      <a:pt x="13" y="42"/>
                    </a:lnTo>
                    <a:lnTo>
                      <a:pt x="6" y="54"/>
                    </a:lnTo>
                    <a:lnTo>
                      <a:pt x="6" y="66"/>
                    </a:lnTo>
                    <a:close/>
                  </a:path>
                </a:pathLst>
              </a:custGeom>
              <a:solidFill>
                <a:srgbClr val="002D5C"/>
              </a:solidFill>
              <a:ln w="9525">
                <a:noFill/>
                <a:round/>
                <a:headEnd/>
                <a:tailEnd/>
              </a:ln>
            </p:spPr>
            <p:txBody>
              <a:bodyPr/>
              <a:lstStyle/>
              <a:p>
                <a:endParaRPr lang="en-US"/>
              </a:p>
            </p:txBody>
          </p:sp>
          <p:sp>
            <p:nvSpPr>
              <p:cNvPr id="119" name="Freeform 776"/>
              <p:cNvSpPr>
                <a:spLocks/>
              </p:cNvSpPr>
              <p:nvPr/>
            </p:nvSpPr>
            <p:spPr bwMode="auto">
              <a:xfrm>
                <a:off x="14189" y="11235"/>
                <a:ext cx="211" cy="391"/>
              </a:xfrm>
              <a:custGeom>
                <a:avLst/>
                <a:gdLst>
                  <a:gd name="T0" fmla="*/ 0 w 211"/>
                  <a:gd name="T1" fmla="*/ 391 h 391"/>
                  <a:gd name="T2" fmla="*/ 187 w 211"/>
                  <a:gd name="T3" fmla="*/ 373 h 391"/>
                  <a:gd name="T4" fmla="*/ 211 w 211"/>
                  <a:gd name="T5" fmla="*/ 361 h 391"/>
                  <a:gd name="T6" fmla="*/ 18 w 211"/>
                  <a:gd name="T7" fmla="*/ 379 h 391"/>
                  <a:gd name="T8" fmla="*/ 12 w 211"/>
                  <a:gd name="T9" fmla="*/ 114 h 391"/>
                  <a:gd name="T10" fmla="*/ 18 w 211"/>
                  <a:gd name="T11" fmla="*/ 102 h 391"/>
                  <a:gd name="T12" fmla="*/ 36 w 211"/>
                  <a:gd name="T13" fmla="*/ 78 h 391"/>
                  <a:gd name="T14" fmla="*/ 60 w 211"/>
                  <a:gd name="T15" fmla="*/ 54 h 391"/>
                  <a:gd name="T16" fmla="*/ 90 w 211"/>
                  <a:gd name="T17" fmla="*/ 36 h 391"/>
                  <a:gd name="T18" fmla="*/ 138 w 211"/>
                  <a:gd name="T19" fmla="*/ 30 h 391"/>
                  <a:gd name="T20" fmla="*/ 193 w 211"/>
                  <a:gd name="T21" fmla="*/ 42 h 391"/>
                  <a:gd name="T22" fmla="*/ 187 w 211"/>
                  <a:gd name="T23" fmla="*/ 36 h 391"/>
                  <a:gd name="T24" fmla="*/ 174 w 211"/>
                  <a:gd name="T25" fmla="*/ 18 h 391"/>
                  <a:gd name="T26" fmla="*/ 150 w 211"/>
                  <a:gd name="T27" fmla="*/ 6 h 391"/>
                  <a:gd name="T28" fmla="*/ 114 w 211"/>
                  <a:gd name="T29" fmla="*/ 0 h 391"/>
                  <a:gd name="T30" fmla="*/ 54 w 211"/>
                  <a:gd name="T31" fmla="*/ 12 h 391"/>
                  <a:gd name="T32" fmla="*/ 48 w 211"/>
                  <a:gd name="T33" fmla="*/ 24 h 391"/>
                  <a:gd name="T34" fmla="*/ 36 w 211"/>
                  <a:gd name="T35" fmla="*/ 30 h 391"/>
                  <a:gd name="T36" fmla="*/ 24 w 211"/>
                  <a:gd name="T37" fmla="*/ 42 h 391"/>
                  <a:gd name="T38" fmla="*/ 18 w 211"/>
                  <a:gd name="T39" fmla="*/ 60 h 391"/>
                  <a:gd name="T40" fmla="*/ 6 w 211"/>
                  <a:gd name="T41" fmla="*/ 72 h 391"/>
                  <a:gd name="T42" fmla="*/ 0 w 211"/>
                  <a:gd name="T43" fmla="*/ 90 h 391"/>
                  <a:gd name="T44" fmla="*/ 0 w 211"/>
                  <a:gd name="T45" fmla="*/ 108 h 391"/>
                  <a:gd name="T46" fmla="*/ 0 w 211"/>
                  <a:gd name="T47" fmla="*/ 247 h 391"/>
                  <a:gd name="T48" fmla="*/ 0 w 211"/>
                  <a:gd name="T49" fmla="*/ 391 h 39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11"/>
                  <a:gd name="T76" fmla="*/ 0 h 391"/>
                  <a:gd name="T77" fmla="*/ 211 w 211"/>
                  <a:gd name="T78" fmla="*/ 391 h 39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11" h="391">
                    <a:moveTo>
                      <a:pt x="0" y="391"/>
                    </a:moveTo>
                    <a:lnTo>
                      <a:pt x="187" y="373"/>
                    </a:lnTo>
                    <a:lnTo>
                      <a:pt x="211" y="361"/>
                    </a:lnTo>
                    <a:lnTo>
                      <a:pt x="18" y="379"/>
                    </a:lnTo>
                    <a:lnTo>
                      <a:pt x="12" y="114"/>
                    </a:lnTo>
                    <a:lnTo>
                      <a:pt x="18" y="102"/>
                    </a:lnTo>
                    <a:lnTo>
                      <a:pt x="36" y="78"/>
                    </a:lnTo>
                    <a:lnTo>
                      <a:pt x="60" y="54"/>
                    </a:lnTo>
                    <a:lnTo>
                      <a:pt x="90" y="36"/>
                    </a:lnTo>
                    <a:lnTo>
                      <a:pt x="138" y="30"/>
                    </a:lnTo>
                    <a:lnTo>
                      <a:pt x="193" y="42"/>
                    </a:lnTo>
                    <a:lnTo>
                      <a:pt x="187" y="36"/>
                    </a:lnTo>
                    <a:lnTo>
                      <a:pt x="174" y="18"/>
                    </a:lnTo>
                    <a:lnTo>
                      <a:pt x="150" y="6"/>
                    </a:lnTo>
                    <a:lnTo>
                      <a:pt x="114" y="0"/>
                    </a:lnTo>
                    <a:lnTo>
                      <a:pt x="54" y="12"/>
                    </a:lnTo>
                    <a:lnTo>
                      <a:pt x="48" y="24"/>
                    </a:lnTo>
                    <a:lnTo>
                      <a:pt x="36" y="30"/>
                    </a:lnTo>
                    <a:lnTo>
                      <a:pt x="24" y="42"/>
                    </a:lnTo>
                    <a:lnTo>
                      <a:pt x="18" y="60"/>
                    </a:lnTo>
                    <a:lnTo>
                      <a:pt x="6" y="72"/>
                    </a:lnTo>
                    <a:lnTo>
                      <a:pt x="0" y="90"/>
                    </a:lnTo>
                    <a:lnTo>
                      <a:pt x="0" y="108"/>
                    </a:lnTo>
                    <a:lnTo>
                      <a:pt x="0" y="247"/>
                    </a:lnTo>
                    <a:lnTo>
                      <a:pt x="0" y="391"/>
                    </a:lnTo>
                    <a:close/>
                  </a:path>
                </a:pathLst>
              </a:custGeom>
              <a:solidFill>
                <a:srgbClr val="002D5C"/>
              </a:solidFill>
              <a:ln w="9525">
                <a:noFill/>
                <a:round/>
                <a:headEnd/>
                <a:tailEnd/>
              </a:ln>
            </p:spPr>
            <p:txBody>
              <a:bodyPr/>
              <a:lstStyle/>
              <a:p>
                <a:endParaRPr lang="en-US"/>
              </a:p>
            </p:txBody>
          </p:sp>
          <p:sp>
            <p:nvSpPr>
              <p:cNvPr id="120" name="Freeform 777"/>
              <p:cNvSpPr>
                <a:spLocks/>
              </p:cNvSpPr>
              <p:nvPr/>
            </p:nvSpPr>
            <p:spPr bwMode="auto">
              <a:xfrm>
                <a:off x="15225" y="10542"/>
                <a:ext cx="48" cy="1783"/>
              </a:xfrm>
              <a:custGeom>
                <a:avLst/>
                <a:gdLst>
                  <a:gd name="T0" fmla="*/ 0 w 48"/>
                  <a:gd name="T1" fmla="*/ 1783 h 1783"/>
                  <a:gd name="T2" fmla="*/ 0 w 48"/>
                  <a:gd name="T3" fmla="*/ 6 h 1783"/>
                  <a:gd name="T4" fmla="*/ 6 w 48"/>
                  <a:gd name="T5" fmla="*/ 0 h 1783"/>
                  <a:gd name="T6" fmla="*/ 12 w 48"/>
                  <a:gd name="T7" fmla="*/ 0 h 1783"/>
                  <a:gd name="T8" fmla="*/ 24 w 48"/>
                  <a:gd name="T9" fmla="*/ 0 h 1783"/>
                  <a:gd name="T10" fmla="*/ 30 w 48"/>
                  <a:gd name="T11" fmla="*/ 6 h 1783"/>
                  <a:gd name="T12" fmla="*/ 42 w 48"/>
                  <a:gd name="T13" fmla="*/ 12 h 1783"/>
                  <a:gd name="T14" fmla="*/ 48 w 48"/>
                  <a:gd name="T15" fmla="*/ 30 h 1783"/>
                  <a:gd name="T16" fmla="*/ 48 w 48"/>
                  <a:gd name="T17" fmla="*/ 1783 h 1783"/>
                  <a:gd name="T18" fmla="*/ 0 w 48"/>
                  <a:gd name="T19" fmla="*/ 1783 h 178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1783"/>
                  <a:gd name="T32" fmla="*/ 48 w 48"/>
                  <a:gd name="T33" fmla="*/ 1783 h 178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1783">
                    <a:moveTo>
                      <a:pt x="0" y="1783"/>
                    </a:moveTo>
                    <a:lnTo>
                      <a:pt x="0" y="6"/>
                    </a:lnTo>
                    <a:lnTo>
                      <a:pt x="6" y="0"/>
                    </a:lnTo>
                    <a:lnTo>
                      <a:pt x="12" y="0"/>
                    </a:lnTo>
                    <a:lnTo>
                      <a:pt x="24" y="0"/>
                    </a:lnTo>
                    <a:lnTo>
                      <a:pt x="30" y="6"/>
                    </a:lnTo>
                    <a:lnTo>
                      <a:pt x="42" y="12"/>
                    </a:lnTo>
                    <a:lnTo>
                      <a:pt x="48" y="30"/>
                    </a:lnTo>
                    <a:lnTo>
                      <a:pt x="48" y="1783"/>
                    </a:lnTo>
                    <a:lnTo>
                      <a:pt x="0" y="1783"/>
                    </a:lnTo>
                    <a:close/>
                  </a:path>
                </a:pathLst>
              </a:custGeom>
              <a:solidFill>
                <a:srgbClr val="002D5C"/>
              </a:solidFill>
              <a:ln w="9525">
                <a:noFill/>
                <a:round/>
                <a:headEnd/>
                <a:tailEnd/>
              </a:ln>
            </p:spPr>
            <p:txBody>
              <a:bodyPr/>
              <a:lstStyle/>
              <a:p>
                <a:endParaRPr lang="en-US"/>
              </a:p>
            </p:txBody>
          </p:sp>
          <p:sp>
            <p:nvSpPr>
              <p:cNvPr id="121" name="Freeform 778"/>
              <p:cNvSpPr>
                <a:spLocks/>
              </p:cNvSpPr>
              <p:nvPr/>
            </p:nvSpPr>
            <p:spPr bwMode="auto">
              <a:xfrm>
                <a:off x="13833" y="10729"/>
                <a:ext cx="73" cy="1596"/>
              </a:xfrm>
              <a:custGeom>
                <a:avLst/>
                <a:gdLst>
                  <a:gd name="T0" fmla="*/ 73 w 73"/>
                  <a:gd name="T1" fmla="*/ 1596 h 1596"/>
                  <a:gd name="T2" fmla="*/ 43 w 73"/>
                  <a:gd name="T3" fmla="*/ 6 h 1596"/>
                  <a:gd name="T4" fmla="*/ 43 w 73"/>
                  <a:gd name="T5" fmla="*/ 0 h 1596"/>
                  <a:gd name="T6" fmla="*/ 37 w 73"/>
                  <a:gd name="T7" fmla="*/ 0 h 1596"/>
                  <a:gd name="T8" fmla="*/ 30 w 73"/>
                  <a:gd name="T9" fmla="*/ 0 h 1596"/>
                  <a:gd name="T10" fmla="*/ 18 w 73"/>
                  <a:gd name="T11" fmla="*/ 6 h 1596"/>
                  <a:gd name="T12" fmla="*/ 6 w 73"/>
                  <a:gd name="T13" fmla="*/ 12 h 1596"/>
                  <a:gd name="T14" fmla="*/ 0 w 73"/>
                  <a:gd name="T15" fmla="*/ 1596 h 1596"/>
                  <a:gd name="T16" fmla="*/ 73 w 73"/>
                  <a:gd name="T17" fmla="*/ 1596 h 15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1596"/>
                  <a:gd name="T29" fmla="*/ 73 w 73"/>
                  <a:gd name="T30" fmla="*/ 1596 h 159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1596">
                    <a:moveTo>
                      <a:pt x="73" y="1596"/>
                    </a:moveTo>
                    <a:lnTo>
                      <a:pt x="43" y="6"/>
                    </a:lnTo>
                    <a:lnTo>
                      <a:pt x="43" y="0"/>
                    </a:lnTo>
                    <a:lnTo>
                      <a:pt x="37" y="0"/>
                    </a:lnTo>
                    <a:lnTo>
                      <a:pt x="30" y="0"/>
                    </a:lnTo>
                    <a:lnTo>
                      <a:pt x="18" y="6"/>
                    </a:lnTo>
                    <a:lnTo>
                      <a:pt x="6" y="12"/>
                    </a:lnTo>
                    <a:lnTo>
                      <a:pt x="0" y="1596"/>
                    </a:lnTo>
                    <a:lnTo>
                      <a:pt x="73" y="1596"/>
                    </a:lnTo>
                    <a:close/>
                  </a:path>
                </a:pathLst>
              </a:custGeom>
              <a:solidFill>
                <a:srgbClr val="002D5C"/>
              </a:solidFill>
              <a:ln w="9525">
                <a:noFill/>
                <a:round/>
                <a:headEnd/>
                <a:tailEnd/>
              </a:ln>
            </p:spPr>
            <p:txBody>
              <a:bodyPr/>
              <a:lstStyle/>
              <a:p>
                <a:endParaRPr lang="en-US"/>
              </a:p>
            </p:txBody>
          </p:sp>
          <p:sp>
            <p:nvSpPr>
              <p:cNvPr id="122" name="Freeform 779"/>
              <p:cNvSpPr>
                <a:spLocks/>
              </p:cNvSpPr>
              <p:nvPr/>
            </p:nvSpPr>
            <p:spPr bwMode="auto">
              <a:xfrm>
                <a:off x="15600" y="10752"/>
                <a:ext cx="133" cy="247"/>
              </a:xfrm>
              <a:custGeom>
                <a:avLst/>
                <a:gdLst>
                  <a:gd name="T0" fmla="*/ 133 w 133"/>
                  <a:gd name="T1" fmla="*/ 247 h 247"/>
                  <a:gd name="T2" fmla="*/ 19 w 133"/>
                  <a:gd name="T3" fmla="*/ 66 h 247"/>
                  <a:gd name="T4" fmla="*/ 19 w 133"/>
                  <a:gd name="T5" fmla="*/ 60 h 247"/>
                  <a:gd name="T6" fmla="*/ 19 w 133"/>
                  <a:gd name="T7" fmla="*/ 54 h 247"/>
                  <a:gd name="T8" fmla="*/ 25 w 133"/>
                  <a:gd name="T9" fmla="*/ 54 h 247"/>
                  <a:gd name="T10" fmla="*/ 31 w 133"/>
                  <a:gd name="T11" fmla="*/ 54 h 247"/>
                  <a:gd name="T12" fmla="*/ 31 w 133"/>
                  <a:gd name="T13" fmla="*/ 48 h 247"/>
                  <a:gd name="T14" fmla="*/ 37 w 133"/>
                  <a:gd name="T15" fmla="*/ 42 h 247"/>
                  <a:gd name="T16" fmla="*/ 43 w 133"/>
                  <a:gd name="T17" fmla="*/ 36 h 247"/>
                  <a:gd name="T18" fmla="*/ 43 w 133"/>
                  <a:gd name="T19" fmla="*/ 24 h 247"/>
                  <a:gd name="T20" fmla="*/ 37 w 133"/>
                  <a:gd name="T21" fmla="*/ 12 h 247"/>
                  <a:gd name="T22" fmla="*/ 19 w 133"/>
                  <a:gd name="T23" fmla="*/ 0 h 247"/>
                  <a:gd name="T24" fmla="*/ 19 w 133"/>
                  <a:gd name="T25" fmla="*/ 6 h 247"/>
                  <a:gd name="T26" fmla="*/ 13 w 133"/>
                  <a:gd name="T27" fmla="*/ 6 h 247"/>
                  <a:gd name="T28" fmla="*/ 6 w 133"/>
                  <a:gd name="T29" fmla="*/ 12 h 247"/>
                  <a:gd name="T30" fmla="*/ 0 w 133"/>
                  <a:gd name="T31" fmla="*/ 18 h 247"/>
                  <a:gd name="T32" fmla="*/ 0 w 133"/>
                  <a:gd name="T33" fmla="*/ 24 h 247"/>
                  <a:gd name="T34" fmla="*/ 0 w 133"/>
                  <a:gd name="T35" fmla="*/ 36 h 247"/>
                  <a:gd name="T36" fmla="*/ 6 w 133"/>
                  <a:gd name="T37" fmla="*/ 36 h 247"/>
                  <a:gd name="T38" fmla="*/ 6 w 133"/>
                  <a:gd name="T39" fmla="*/ 42 h 247"/>
                  <a:gd name="T40" fmla="*/ 13 w 133"/>
                  <a:gd name="T41" fmla="*/ 48 h 247"/>
                  <a:gd name="T42" fmla="*/ 13 w 133"/>
                  <a:gd name="T43" fmla="*/ 54 h 247"/>
                  <a:gd name="T44" fmla="*/ 6 w 133"/>
                  <a:gd name="T45" fmla="*/ 66 h 247"/>
                  <a:gd name="T46" fmla="*/ 13 w 133"/>
                  <a:gd name="T47" fmla="*/ 235 h 247"/>
                  <a:gd name="T48" fmla="*/ 25 w 133"/>
                  <a:gd name="T49" fmla="*/ 235 h 247"/>
                  <a:gd name="T50" fmla="*/ 55 w 133"/>
                  <a:gd name="T51" fmla="*/ 229 h 247"/>
                  <a:gd name="T52" fmla="*/ 97 w 133"/>
                  <a:gd name="T53" fmla="*/ 235 h 247"/>
                  <a:gd name="T54" fmla="*/ 133 w 133"/>
                  <a:gd name="T55" fmla="*/ 247 h 24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33"/>
                  <a:gd name="T85" fmla="*/ 0 h 247"/>
                  <a:gd name="T86" fmla="*/ 133 w 133"/>
                  <a:gd name="T87" fmla="*/ 247 h 247"/>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33" h="247">
                    <a:moveTo>
                      <a:pt x="133" y="247"/>
                    </a:moveTo>
                    <a:lnTo>
                      <a:pt x="19" y="66"/>
                    </a:lnTo>
                    <a:lnTo>
                      <a:pt x="19" y="60"/>
                    </a:lnTo>
                    <a:lnTo>
                      <a:pt x="19" y="54"/>
                    </a:lnTo>
                    <a:lnTo>
                      <a:pt x="25" y="54"/>
                    </a:lnTo>
                    <a:lnTo>
                      <a:pt x="31" y="54"/>
                    </a:lnTo>
                    <a:lnTo>
                      <a:pt x="31" y="48"/>
                    </a:lnTo>
                    <a:lnTo>
                      <a:pt x="37" y="42"/>
                    </a:lnTo>
                    <a:lnTo>
                      <a:pt x="43" y="36"/>
                    </a:lnTo>
                    <a:lnTo>
                      <a:pt x="43" y="24"/>
                    </a:lnTo>
                    <a:lnTo>
                      <a:pt x="37" y="12"/>
                    </a:lnTo>
                    <a:lnTo>
                      <a:pt x="19" y="0"/>
                    </a:lnTo>
                    <a:lnTo>
                      <a:pt x="19" y="6"/>
                    </a:lnTo>
                    <a:lnTo>
                      <a:pt x="13" y="6"/>
                    </a:lnTo>
                    <a:lnTo>
                      <a:pt x="6" y="12"/>
                    </a:lnTo>
                    <a:lnTo>
                      <a:pt x="0" y="18"/>
                    </a:lnTo>
                    <a:lnTo>
                      <a:pt x="0" y="24"/>
                    </a:lnTo>
                    <a:lnTo>
                      <a:pt x="0" y="36"/>
                    </a:lnTo>
                    <a:lnTo>
                      <a:pt x="6" y="36"/>
                    </a:lnTo>
                    <a:lnTo>
                      <a:pt x="6" y="42"/>
                    </a:lnTo>
                    <a:lnTo>
                      <a:pt x="13" y="48"/>
                    </a:lnTo>
                    <a:lnTo>
                      <a:pt x="13" y="54"/>
                    </a:lnTo>
                    <a:lnTo>
                      <a:pt x="6" y="66"/>
                    </a:lnTo>
                    <a:lnTo>
                      <a:pt x="13" y="235"/>
                    </a:lnTo>
                    <a:lnTo>
                      <a:pt x="25" y="235"/>
                    </a:lnTo>
                    <a:lnTo>
                      <a:pt x="55" y="229"/>
                    </a:lnTo>
                    <a:lnTo>
                      <a:pt x="97" y="235"/>
                    </a:lnTo>
                    <a:lnTo>
                      <a:pt x="133" y="247"/>
                    </a:lnTo>
                    <a:close/>
                  </a:path>
                </a:pathLst>
              </a:custGeom>
              <a:solidFill>
                <a:srgbClr val="002D5C"/>
              </a:solidFill>
              <a:ln w="9525">
                <a:noFill/>
                <a:round/>
                <a:headEnd/>
                <a:tailEnd/>
              </a:ln>
            </p:spPr>
            <p:txBody>
              <a:bodyPr/>
              <a:lstStyle/>
              <a:p>
                <a:endParaRPr lang="en-US"/>
              </a:p>
            </p:txBody>
          </p:sp>
          <p:sp>
            <p:nvSpPr>
              <p:cNvPr id="123" name="Freeform 780"/>
              <p:cNvSpPr>
                <a:spLocks/>
              </p:cNvSpPr>
              <p:nvPr/>
            </p:nvSpPr>
            <p:spPr bwMode="auto">
              <a:xfrm>
                <a:off x="13870" y="10434"/>
                <a:ext cx="126" cy="247"/>
              </a:xfrm>
              <a:custGeom>
                <a:avLst/>
                <a:gdLst>
                  <a:gd name="T0" fmla="*/ 0 w 126"/>
                  <a:gd name="T1" fmla="*/ 222 h 247"/>
                  <a:gd name="T2" fmla="*/ 18 w 126"/>
                  <a:gd name="T3" fmla="*/ 222 h 247"/>
                  <a:gd name="T4" fmla="*/ 48 w 126"/>
                  <a:gd name="T5" fmla="*/ 222 h 247"/>
                  <a:gd name="T6" fmla="*/ 90 w 126"/>
                  <a:gd name="T7" fmla="*/ 228 h 247"/>
                  <a:gd name="T8" fmla="*/ 126 w 126"/>
                  <a:gd name="T9" fmla="*/ 247 h 247"/>
                  <a:gd name="T10" fmla="*/ 42 w 126"/>
                  <a:gd name="T11" fmla="*/ 66 h 247"/>
                  <a:gd name="T12" fmla="*/ 48 w 126"/>
                  <a:gd name="T13" fmla="*/ 60 h 247"/>
                  <a:gd name="T14" fmla="*/ 54 w 126"/>
                  <a:gd name="T15" fmla="*/ 54 h 247"/>
                  <a:gd name="T16" fmla="*/ 60 w 126"/>
                  <a:gd name="T17" fmla="*/ 42 h 247"/>
                  <a:gd name="T18" fmla="*/ 66 w 126"/>
                  <a:gd name="T19" fmla="*/ 36 h 247"/>
                  <a:gd name="T20" fmla="*/ 66 w 126"/>
                  <a:gd name="T21" fmla="*/ 24 h 247"/>
                  <a:gd name="T22" fmla="*/ 66 w 126"/>
                  <a:gd name="T23" fmla="*/ 18 h 247"/>
                  <a:gd name="T24" fmla="*/ 54 w 126"/>
                  <a:gd name="T25" fmla="*/ 6 h 247"/>
                  <a:gd name="T26" fmla="*/ 42 w 126"/>
                  <a:gd name="T27" fmla="*/ 0 h 247"/>
                  <a:gd name="T28" fmla="*/ 36 w 126"/>
                  <a:gd name="T29" fmla="*/ 0 h 247"/>
                  <a:gd name="T30" fmla="*/ 30 w 126"/>
                  <a:gd name="T31" fmla="*/ 0 h 247"/>
                  <a:gd name="T32" fmla="*/ 24 w 126"/>
                  <a:gd name="T33" fmla="*/ 0 h 247"/>
                  <a:gd name="T34" fmla="*/ 18 w 126"/>
                  <a:gd name="T35" fmla="*/ 0 h 247"/>
                  <a:gd name="T36" fmla="*/ 12 w 126"/>
                  <a:gd name="T37" fmla="*/ 12 h 247"/>
                  <a:gd name="T38" fmla="*/ 12 w 126"/>
                  <a:gd name="T39" fmla="*/ 18 h 247"/>
                  <a:gd name="T40" fmla="*/ 12 w 126"/>
                  <a:gd name="T41" fmla="*/ 24 h 247"/>
                  <a:gd name="T42" fmla="*/ 12 w 126"/>
                  <a:gd name="T43" fmla="*/ 36 h 247"/>
                  <a:gd name="T44" fmla="*/ 18 w 126"/>
                  <a:gd name="T45" fmla="*/ 48 h 247"/>
                  <a:gd name="T46" fmla="*/ 24 w 126"/>
                  <a:gd name="T47" fmla="*/ 60 h 247"/>
                  <a:gd name="T48" fmla="*/ 0 w 126"/>
                  <a:gd name="T49" fmla="*/ 222 h 24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6"/>
                  <a:gd name="T76" fmla="*/ 0 h 247"/>
                  <a:gd name="T77" fmla="*/ 126 w 126"/>
                  <a:gd name="T78" fmla="*/ 247 h 24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6" h="247">
                    <a:moveTo>
                      <a:pt x="0" y="222"/>
                    </a:moveTo>
                    <a:lnTo>
                      <a:pt x="18" y="222"/>
                    </a:lnTo>
                    <a:lnTo>
                      <a:pt x="48" y="222"/>
                    </a:lnTo>
                    <a:lnTo>
                      <a:pt x="90" y="228"/>
                    </a:lnTo>
                    <a:lnTo>
                      <a:pt x="126" y="247"/>
                    </a:lnTo>
                    <a:lnTo>
                      <a:pt x="42" y="66"/>
                    </a:lnTo>
                    <a:lnTo>
                      <a:pt x="48" y="60"/>
                    </a:lnTo>
                    <a:lnTo>
                      <a:pt x="54" y="54"/>
                    </a:lnTo>
                    <a:lnTo>
                      <a:pt x="60" y="42"/>
                    </a:lnTo>
                    <a:lnTo>
                      <a:pt x="66" y="36"/>
                    </a:lnTo>
                    <a:lnTo>
                      <a:pt x="66" y="24"/>
                    </a:lnTo>
                    <a:lnTo>
                      <a:pt x="66" y="18"/>
                    </a:lnTo>
                    <a:lnTo>
                      <a:pt x="54" y="6"/>
                    </a:lnTo>
                    <a:lnTo>
                      <a:pt x="42" y="0"/>
                    </a:lnTo>
                    <a:lnTo>
                      <a:pt x="36" y="0"/>
                    </a:lnTo>
                    <a:lnTo>
                      <a:pt x="30" y="0"/>
                    </a:lnTo>
                    <a:lnTo>
                      <a:pt x="24" y="0"/>
                    </a:lnTo>
                    <a:lnTo>
                      <a:pt x="18" y="0"/>
                    </a:lnTo>
                    <a:lnTo>
                      <a:pt x="12" y="12"/>
                    </a:lnTo>
                    <a:lnTo>
                      <a:pt x="12" y="18"/>
                    </a:lnTo>
                    <a:lnTo>
                      <a:pt x="12" y="24"/>
                    </a:lnTo>
                    <a:lnTo>
                      <a:pt x="12" y="36"/>
                    </a:lnTo>
                    <a:lnTo>
                      <a:pt x="18" y="48"/>
                    </a:lnTo>
                    <a:lnTo>
                      <a:pt x="24" y="60"/>
                    </a:lnTo>
                    <a:lnTo>
                      <a:pt x="0" y="222"/>
                    </a:lnTo>
                    <a:close/>
                  </a:path>
                </a:pathLst>
              </a:custGeom>
              <a:solidFill>
                <a:srgbClr val="002D5C"/>
              </a:solidFill>
              <a:ln w="9525">
                <a:noFill/>
                <a:round/>
                <a:headEnd/>
                <a:tailEnd/>
              </a:ln>
            </p:spPr>
            <p:txBody>
              <a:bodyPr/>
              <a:lstStyle/>
              <a:p>
                <a:endParaRPr lang="en-US"/>
              </a:p>
            </p:txBody>
          </p:sp>
          <p:sp>
            <p:nvSpPr>
              <p:cNvPr id="124" name="Freeform 781"/>
              <p:cNvSpPr>
                <a:spLocks/>
              </p:cNvSpPr>
              <p:nvPr/>
            </p:nvSpPr>
            <p:spPr bwMode="auto">
              <a:xfrm>
                <a:off x="15592" y="11024"/>
                <a:ext cx="157" cy="48"/>
              </a:xfrm>
              <a:custGeom>
                <a:avLst/>
                <a:gdLst>
                  <a:gd name="T0" fmla="*/ 0 w 157"/>
                  <a:gd name="T1" fmla="*/ 18 h 48"/>
                  <a:gd name="T2" fmla="*/ 18 w 157"/>
                  <a:gd name="T3" fmla="*/ 18 h 48"/>
                  <a:gd name="T4" fmla="*/ 61 w 157"/>
                  <a:gd name="T5" fmla="*/ 12 h 48"/>
                  <a:gd name="T6" fmla="*/ 109 w 157"/>
                  <a:gd name="T7" fmla="*/ 18 h 48"/>
                  <a:gd name="T8" fmla="*/ 115 w 157"/>
                  <a:gd name="T9" fmla="*/ 18 h 48"/>
                  <a:gd name="T10" fmla="*/ 121 w 157"/>
                  <a:gd name="T11" fmla="*/ 24 h 48"/>
                  <a:gd name="T12" fmla="*/ 127 w 157"/>
                  <a:gd name="T13" fmla="*/ 24 h 48"/>
                  <a:gd name="T14" fmla="*/ 133 w 157"/>
                  <a:gd name="T15" fmla="*/ 30 h 48"/>
                  <a:gd name="T16" fmla="*/ 139 w 157"/>
                  <a:gd name="T17" fmla="*/ 36 h 48"/>
                  <a:gd name="T18" fmla="*/ 139 w 157"/>
                  <a:gd name="T19" fmla="*/ 42 h 48"/>
                  <a:gd name="T20" fmla="*/ 139 w 157"/>
                  <a:gd name="T21" fmla="*/ 48 h 48"/>
                  <a:gd name="T22" fmla="*/ 145 w 157"/>
                  <a:gd name="T23" fmla="*/ 48 h 48"/>
                  <a:gd name="T24" fmla="*/ 151 w 157"/>
                  <a:gd name="T25" fmla="*/ 48 h 48"/>
                  <a:gd name="T26" fmla="*/ 157 w 157"/>
                  <a:gd name="T27" fmla="*/ 42 h 48"/>
                  <a:gd name="T28" fmla="*/ 157 w 157"/>
                  <a:gd name="T29" fmla="*/ 36 h 48"/>
                  <a:gd name="T30" fmla="*/ 157 w 157"/>
                  <a:gd name="T31" fmla="*/ 24 h 48"/>
                  <a:gd name="T32" fmla="*/ 145 w 157"/>
                  <a:gd name="T33" fmla="*/ 12 h 48"/>
                  <a:gd name="T34" fmla="*/ 133 w 157"/>
                  <a:gd name="T35" fmla="*/ 12 h 48"/>
                  <a:gd name="T36" fmla="*/ 97 w 157"/>
                  <a:gd name="T37" fmla="*/ 0 h 48"/>
                  <a:gd name="T38" fmla="*/ 49 w 157"/>
                  <a:gd name="T39" fmla="*/ 0 h 48"/>
                  <a:gd name="T40" fmla="*/ 0 w 157"/>
                  <a:gd name="T41" fmla="*/ 18 h 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7"/>
                  <a:gd name="T64" fmla="*/ 0 h 48"/>
                  <a:gd name="T65" fmla="*/ 157 w 157"/>
                  <a:gd name="T66" fmla="*/ 48 h 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7" h="48">
                    <a:moveTo>
                      <a:pt x="0" y="18"/>
                    </a:moveTo>
                    <a:lnTo>
                      <a:pt x="18" y="18"/>
                    </a:lnTo>
                    <a:lnTo>
                      <a:pt x="61" y="12"/>
                    </a:lnTo>
                    <a:lnTo>
                      <a:pt x="109" y="18"/>
                    </a:lnTo>
                    <a:lnTo>
                      <a:pt x="115" y="18"/>
                    </a:lnTo>
                    <a:lnTo>
                      <a:pt x="121" y="24"/>
                    </a:lnTo>
                    <a:lnTo>
                      <a:pt x="127" y="24"/>
                    </a:lnTo>
                    <a:lnTo>
                      <a:pt x="133" y="30"/>
                    </a:lnTo>
                    <a:lnTo>
                      <a:pt x="139" y="36"/>
                    </a:lnTo>
                    <a:lnTo>
                      <a:pt x="139" y="42"/>
                    </a:lnTo>
                    <a:lnTo>
                      <a:pt x="139" y="48"/>
                    </a:lnTo>
                    <a:lnTo>
                      <a:pt x="145" y="48"/>
                    </a:lnTo>
                    <a:lnTo>
                      <a:pt x="151" y="48"/>
                    </a:lnTo>
                    <a:lnTo>
                      <a:pt x="157" y="42"/>
                    </a:lnTo>
                    <a:lnTo>
                      <a:pt x="157" y="36"/>
                    </a:lnTo>
                    <a:lnTo>
                      <a:pt x="157" y="24"/>
                    </a:lnTo>
                    <a:lnTo>
                      <a:pt x="145" y="12"/>
                    </a:lnTo>
                    <a:lnTo>
                      <a:pt x="133" y="12"/>
                    </a:lnTo>
                    <a:lnTo>
                      <a:pt x="97" y="0"/>
                    </a:lnTo>
                    <a:lnTo>
                      <a:pt x="49" y="0"/>
                    </a:lnTo>
                    <a:lnTo>
                      <a:pt x="0" y="18"/>
                    </a:lnTo>
                    <a:close/>
                  </a:path>
                </a:pathLst>
              </a:custGeom>
              <a:solidFill>
                <a:srgbClr val="002D5C"/>
              </a:solidFill>
              <a:ln w="9525">
                <a:noFill/>
                <a:round/>
                <a:headEnd/>
                <a:tailEnd/>
              </a:ln>
            </p:spPr>
            <p:txBody>
              <a:bodyPr/>
              <a:lstStyle/>
              <a:p>
                <a:endParaRPr lang="en-US"/>
              </a:p>
            </p:txBody>
          </p:sp>
          <p:sp>
            <p:nvSpPr>
              <p:cNvPr id="125" name="Freeform 782"/>
              <p:cNvSpPr>
                <a:spLocks/>
              </p:cNvSpPr>
              <p:nvPr/>
            </p:nvSpPr>
            <p:spPr bwMode="auto">
              <a:xfrm>
                <a:off x="15689" y="11072"/>
                <a:ext cx="36" cy="1259"/>
              </a:xfrm>
              <a:custGeom>
                <a:avLst/>
                <a:gdLst>
                  <a:gd name="T0" fmla="*/ 0 w 36"/>
                  <a:gd name="T1" fmla="*/ 1259 h 1259"/>
                  <a:gd name="T2" fmla="*/ 18 w 36"/>
                  <a:gd name="T3" fmla="*/ 0 h 1259"/>
                  <a:gd name="T4" fmla="*/ 24 w 36"/>
                  <a:gd name="T5" fmla="*/ 0 h 1259"/>
                  <a:gd name="T6" fmla="*/ 30 w 36"/>
                  <a:gd name="T7" fmla="*/ 6 h 1259"/>
                  <a:gd name="T8" fmla="*/ 36 w 36"/>
                  <a:gd name="T9" fmla="*/ 12 h 1259"/>
                  <a:gd name="T10" fmla="*/ 36 w 36"/>
                  <a:gd name="T11" fmla="*/ 1259 h 1259"/>
                  <a:gd name="T12" fmla="*/ 0 w 36"/>
                  <a:gd name="T13" fmla="*/ 1259 h 1259"/>
                  <a:gd name="T14" fmla="*/ 0 60000 65536"/>
                  <a:gd name="T15" fmla="*/ 0 60000 65536"/>
                  <a:gd name="T16" fmla="*/ 0 60000 65536"/>
                  <a:gd name="T17" fmla="*/ 0 60000 65536"/>
                  <a:gd name="T18" fmla="*/ 0 60000 65536"/>
                  <a:gd name="T19" fmla="*/ 0 60000 65536"/>
                  <a:gd name="T20" fmla="*/ 0 60000 65536"/>
                  <a:gd name="T21" fmla="*/ 0 w 36"/>
                  <a:gd name="T22" fmla="*/ 0 h 1259"/>
                  <a:gd name="T23" fmla="*/ 36 w 36"/>
                  <a:gd name="T24" fmla="*/ 1259 h 125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1259">
                    <a:moveTo>
                      <a:pt x="0" y="1259"/>
                    </a:moveTo>
                    <a:lnTo>
                      <a:pt x="18" y="0"/>
                    </a:lnTo>
                    <a:lnTo>
                      <a:pt x="24" y="0"/>
                    </a:lnTo>
                    <a:lnTo>
                      <a:pt x="30" y="6"/>
                    </a:lnTo>
                    <a:lnTo>
                      <a:pt x="36" y="12"/>
                    </a:lnTo>
                    <a:lnTo>
                      <a:pt x="36" y="1259"/>
                    </a:lnTo>
                    <a:lnTo>
                      <a:pt x="0" y="1259"/>
                    </a:lnTo>
                    <a:close/>
                  </a:path>
                </a:pathLst>
              </a:custGeom>
              <a:solidFill>
                <a:srgbClr val="002D5C"/>
              </a:solidFill>
              <a:ln w="9525">
                <a:noFill/>
                <a:round/>
                <a:headEnd/>
                <a:tailEnd/>
              </a:ln>
            </p:spPr>
            <p:txBody>
              <a:bodyPr/>
              <a:lstStyle/>
              <a:p>
                <a:endParaRPr lang="en-US"/>
              </a:p>
            </p:txBody>
          </p:sp>
          <p:sp>
            <p:nvSpPr>
              <p:cNvPr id="126" name="Freeform 783"/>
              <p:cNvSpPr>
                <a:spLocks/>
              </p:cNvSpPr>
              <p:nvPr/>
            </p:nvSpPr>
            <p:spPr bwMode="auto">
              <a:xfrm>
                <a:off x="13978" y="11319"/>
                <a:ext cx="1145" cy="1006"/>
              </a:xfrm>
              <a:custGeom>
                <a:avLst/>
                <a:gdLst>
                  <a:gd name="T0" fmla="*/ 132 w 1145"/>
                  <a:gd name="T1" fmla="*/ 127 h 1006"/>
                  <a:gd name="T2" fmla="*/ 6 w 1145"/>
                  <a:gd name="T3" fmla="*/ 139 h 1006"/>
                  <a:gd name="T4" fmla="*/ 0 w 1145"/>
                  <a:gd name="T5" fmla="*/ 1006 h 1006"/>
                  <a:gd name="T6" fmla="*/ 1145 w 1145"/>
                  <a:gd name="T7" fmla="*/ 1006 h 1006"/>
                  <a:gd name="T8" fmla="*/ 1139 w 1145"/>
                  <a:gd name="T9" fmla="*/ 0 h 1006"/>
                  <a:gd name="T10" fmla="*/ 1054 w 1145"/>
                  <a:gd name="T11" fmla="*/ 12 h 1006"/>
                  <a:gd name="T12" fmla="*/ 1054 w 1145"/>
                  <a:gd name="T13" fmla="*/ 289 h 1006"/>
                  <a:gd name="T14" fmla="*/ 145 w 1145"/>
                  <a:gd name="T15" fmla="*/ 368 h 1006"/>
                  <a:gd name="T16" fmla="*/ 132 w 1145"/>
                  <a:gd name="T17" fmla="*/ 127 h 100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45"/>
                  <a:gd name="T28" fmla="*/ 0 h 1006"/>
                  <a:gd name="T29" fmla="*/ 1145 w 1145"/>
                  <a:gd name="T30" fmla="*/ 1006 h 100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45" h="1006">
                    <a:moveTo>
                      <a:pt x="132" y="127"/>
                    </a:moveTo>
                    <a:lnTo>
                      <a:pt x="6" y="139"/>
                    </a:lnTo>
                    <a:lnTo>
                      <a:pt x="0" y="1006"/>
                    </a:lnTo>
                    <a:lnTo>
                      <a:pt x="1145" y="1006"/>
                    </a:lnTo>
                    <a:lnTo>
                      <a:pt x="1139" y="0"/>
                    </a:lnTo>
                    <a:lnTo>
                      <a:pt x="1054" y="12"/>
                    </a:lnTo>
                    <a:lnTo>
                      <a:pt x="1054" y="289"/>
                    </a:lnTo>
                    <a:lnTo>
                      <a:pt x="145" y="368"/>
                    </a:lnTo>
                    <a:lnTo>
                      <a:pt x="132" y="127"/>
                    </a:lnTo>
                    <a:close/>
                  </a:path>
                </a:pathLst>
              </a:custGeom>
              <a:solidFill>
                <a:srgbClr val="002D5C"/>
              </a:solidFill>
              <a:ln w="9525">
                <a:noFill/>
                <a:round/>
                <a:headEnd/>
                <a:tailEnd/>
              </a:ln>
            </p:spPr>
            <p:txBody>
              <a:bodyPr/>
              <a:lstStyle/>
              <a:p>
                <a:endParaRPr lang="en-US"/>
              </a:p>
            </p:txBody>
          </p:sp>
          <p:sp>
            <p:nvSpPr>
              <p:cNvPr id="127" name="Freeform 784"/>
              <p:cNvSpPr>
                <a:spLocks/>
              </p:cNvSpPr>
              <p:nvPr/>
            </p:nvSpPr>
            <p:spPr bwMode="auto">
              <a:xfrm>
                <a:off x="14460" y="11205"/>
                <a:ext cx="211" cy="391"/>
              </a:xfrm>
              <a:custGeom>
                <a:avLst/>
                <a:gdLst>
                  <a:gd name="T0" fmla="*/ 0 w 211"/>
                  <a:gd name="T1" fmla="*/ 391 h 391"/>
                  <a:gd name="T2" fmla="*/ 193 w 211"/>
                  <a:gd name="T3" fmla="*/ 373 h 391"/>
                  <a:gd name="T4" fmla="*/ 211 w 211"/>
                  <a:gd name="T5" fmla="*/ 361 h 391"/>
                  <a:gd name="T6" fmla="*/ 18 w 211"/>
                  <a:gd name="T7" fmla="*/ 379 h 391"/>
                  <a:gd name="T8" fmla="*/ 18 w 211"/>
                  <a:gd name="T9" fmla="*/ 120 h 391"/>
                  <a:gd name="T10" fmla="*/ 24 w 211"/>
                  <a:gd name="T11" fmla="*/ 102 h 391"/>
                  <a:gd name="T12" fmla="*/ 36 w 211"/>
                  <a:gd name="T13" fmla="*/ 78 h 391"/>
                  <a:gd name="T14" fmla="*/ 60 w 211"/>
                  <a:gd name="T15" fmla="*/ 54 h 391"/>
                  <a:gd name="T16" fmla="*/ 96 w 211"/>
                  <a:gd name="T17" fmla="*/ 36 h 391"/>
                  <a:gd name="T18" fmla="*/ 138 w 211"/>
                  <a:gd name="T19" fmla="*/ 30 h 391"/>
                  <a:gd name="T20" fmla="*/ 199 w 211"/>
                  <a:gd name="T21" fmla="*/ 48 h 391"/>
                  <a:gd name="T22" fmla="*/ 193 w 211"/>
                  <a:gd name="T23" fmla="*/ 36 h 391"/>
                  <a:gd name="T24" fmla="*/ 181 w 211"/>
                  <a:gd name="T25" fmla="*/ 24 h 391"/>
                  <a:gd name="T26" fmla="*/ 157 w 211"/>
                  <a:gd name="T27" fmla="*/ 6 h 391"/>
                  <a:gd name="T28" fmla="*/ 114 w 211"/>
                  <a:gd name="T29" fmla="*/ 0 h 391"/>
                  <a:gd name="T30" fmla="*/ 60 w 211"/>
                  <a:gd name="T31" fmla="*/ 18 h 391"/>
                  <a:gd name="T32" fmla="*/ 48 w 211"/>
                  <a:gd name="T33" fmla="*/ 24 h 391"/>
                  <a:gd name="T34" fmla="*/ 42 w 211"/>
                  <a:gd name="T35" fmla="*/ 36 h 391"/>
                  <a:gd name="T36" fmla="*/ 30 w 211"/>
                  <a:gd name="T37" fmla="*/ 48 h 391"/>
                  <a:gd name="T38" fmla="*/ 18 w 211"/>
                  <a:gd name="T39" fmla="*/ 60 h 391"/>
                  <a:gd name="T40" fmla="*/ 12 w 211"/>
                  <a:gd name="T41" fmla="*/ 78 h 391"/>
                  <a:gd name="T42" fmla="*/ 6 w 211"/>
                  <a:gd name="T43" fmla="*/ 96 h 391"/>
                  <a:gd name="T44" fmla="*/ 6 w 211"/>
                  <a:gd name="T45" fmla="*/ 108 h 391"/>
                  <a:gd name="T46" fmla="*/ 0 w 211"/>
                  <a:gd name="T47" fmla="*/ 247 h 391"/>
                  <a:gd name="T48" fmla="*/ 0 w 211"/>
                  <a:gd name="T49" fmla="*/ 391 h 39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11"/>
                  <a:gd name="T76" fmla="*/ 0 h 391"/>
                  <a:gd name="T77" fmla="*/ 211 w 211"/>
                  <a:gd name="T78" fmla="*/ 391 h 39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11" h="391">
                    <a:moveTo>
                      <a:pt x="0" y="391"/>
                    </a:moveTo>
                    <a:lnTo>
                      <a:pt x="193" y="373"/>
                    </a:lnTo>
                    <a:lnTo>
                      <a:pt x="211" y="361"/>
                    </a:lnTo>
                    <a:lnTo>
                      <a:pt x="18" y="379"/>
                    </a:lnTo>
                    <a:lnTo>
                      <a:pt x="18" y="120"/>
                    </a:lnTo>
                    <a:lnTo>
                      <a:pt x="24" y="102"/>
                    </a:lnTo>
                    <a:lnTo>
                      <a:pt x="36" y="78"/>
                    </a:lnTo>
                    <a:lnTo>
                      <a:pt x="60" y="54"/>
                    </a:lnTo>
                    <a:lnTo>
                      <a:pt x="96" y="36"/>
                    </a:lnTo>
                    <a:lnTo>
                      <a:pt x="138" y="30"/>
                    </a:lnTo>
                    <a:lnTo>
                      <a:pt x="199" y="48"/>
                    </a:lnTo>
                    <a:lnTo>
                      <a:pt x="193" y="36"/>
                    </a:lnTo>
                    <a:lnTo>
                      <a:pt x="181" y="24"/>
                    </a:lnTo>
                    <a:lnTo>
                      <a:pt x="157" y="6"/>
                    </a:lnTo>
                    <a:lnTo>
                      <a:pt x="114" y="0"/>
                    </a:lnTo>
                    <a:lnTo>
                      <a:pt x="60" y="18"/>
                    </a:lnTo>
                    <a:lnTo>
                      <a:pt x="48" y="24"/>
                    </a:lnTo>
                    <a:lnTo>
                      <a:pt x="42" y="36"/>
                    </a:lnTo>
                    <a:lnTo>
                      <a:pt x="30" y="48"/>
                    </a:lnTo>
                    <a:lnTo>
                      <a:pt x="18" y="60"/>
                    </a:lnTo>
                    <a:lnTo>
                      <a:pt x="12" y="78"/>
                    </a:lnTo>
                    <a:lnTo>
                      <a:pt x="6" y="96"/>
                    </a:lnTo>
                    <a:lnTo>
                      <a:pt x="6" y="108"/>
                    </a:lnTo>
                    <a:lnTo>
                      <a:pt x="0" y="247"/>
                    </a:lnTo>
                    <a:lnTo>
                      <a:pt x="0" y="391"/>
                    </a:lnTo>
                    <a:close/>
                  </a:path>
                </a:pathLst>
              </a:custGeom>
              <a:solidFill>
                <a:srgbClr val="002D5C"/>
              </a:solidFill>
              <a:ln w="9525">
                <a:noFill/>
                <a:round/>
                <a:headEnd/>
                <a:tailEnd/>
              </a:ln>
            </p:spPr>
            <p:txBody>
              <a:bodyPr/>
              <a:lstStyle/>
              <a:p>
                <a:endParaRPr lang="en-US"/>
              </a:p>
            </p:txBody>
          </p:sp>
          <p:sp>
            <p:nvSpPr>
              <p:cNvPr id="128" name="Freeform 785"/>
              <p:cNvSpPr>
                <a:spLocks/>
              </p:cNvSpPr>
              <p:nvPr/>
            </p:nvSpPr>
            <p:spPr bwMode="auto">
              <a:xfrm>
                <a:off x="14743" y="11181"/>
                <a:ext cx="211" cy="391"/>
              </a:xfrm>
              <a:custGeom>
                <a:avLst/>
                <a:gdLst>
                  <a:gd name="T0" fmla="*/ 0 w 211"/>
                  <a:gd name="T1" fmla="*/ 391 h 391"/>
                  <a:gd name="T2" fmla="*/ 193 w 211"/>
                  <a:gd name="T3" fmla="*/ 367 h 391"/>
                  <a:gd name="T4" fmla="*/ 211 w 211"/>
                  <a:gd name="T5" fmla="*/ 355 h 391"/>
                  <a:gd name="T6" fmla="*/ 18 w 211"/>
                  <a:gd name="T7" fmla="*/ 379 h 391"/>
                  <a:gd name="T8" fmla="*/ 18 w 211"/>
                  <a:gd name="T9" fmla="*/ 114 h 391"/>
                  <a:gd name="T10" fmla="*/ 24 w 211"/>
                  <a:gd name="T11" fmla="*/ 96 h 391"/>
                  <a:gd name="T12" fmla="*/ 36 w 211"/>
                  <a:gd name="T13" fmla="*/ 72 h 391"/>
                  <a:gd name="T14" fmla="*/ 60 w 211"/>
                  <a:gd name="T15" fmla="*/ 48 h 391"/>
                  <a:gd name="T16" fmla="*/ 96 w 211"/>
                  <a:gd name="T17" fmla="*/ 30 h 391"/>
                  <a:gd name="T18" fmla="*/ 139 w 211"/>
                  <a:gd name="T19" fmla="*/ 24 h 391"/>
                  <a:gd name="T20" fmla="*/ 199 w 211"/>
                  <a:gd name="T21" fmla="*/ 42 h 391"/>
                  <a:gd name="T22" fmla="*/ 193 w 211"/>
                  <a:gd name="T23" fmla="*/ 30 h 391"/>
                  <a:gd name="T24" fmla="*/ 181 w 211"/>
                  <a:gd name="T25" fmla="*/ 18 h 391"/>
                  <a:gd name="T26" fmla="*/ 157 w 211"/>
                  <a:gd name="T27" fmla="*/ 6 h 391"/>
                  <a:gd name="T28" fmla="*/ 114 w 211"/>
                  <a:gd name="T29" fmla="*/ 0 h 391"/>
                  <a:gd name="T30" fmla="*/ 60 w 211"/>
                  <a:gd name="T31" fmla="*/ 12 h 391"/>
                  <a:gd name="T32" fmla="*/ 54 w 211"/>
                  <a:gd name="T33" fmla="*/ 12 h 391"/>
                  <a:gd name="T34" fmla="*/ 48 w 211"/>
                  <a:gd name="T35" fmla="*/ 18 h 391"/>
                  <a:gd name="T36" fmla="*/ 42 w 211"/>
                  <a:gd name="T37" fmla="*/ 30 h 391"/>
                  <a:gd name="T38" fmla="*/ 30 w 211"/>
                  <a:gd name="T39" fmla="*/ 42 h 391"/>
                  <a:gd name="T40" fmla="*/ 18 w 211"/>
                  <a:gd name="T41" fmla="*/ 54 h 391"/>
                  <a:gd name="T42" fmla="*/ 12 w 211"/>
                  <a:gd name="T43" fmla="*/ 72 h 391"/>
                  <a:gd name="T44" fmla="*/ 6 w 211"/>
                  <a:gd name="T45" fmla="*/ 90 h 391"/>
                  <a:gd name="T46" fmla="*/ 6 w 211"/>
                  <a:gd name="T47" fmla="*/ 102 h 391"/>
                  <a:gd name="T48" fmla="*/ 0 w 211"/>
                  <a:gd name="T49" fmla="*/ 240 h 391"/>
                  <a:gd name="T50" fmla="*/ 0 w 211"/>
                  <a:gd name="T51" fmla="*/ 391 h 39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1"/>
                  <a:gd name="T79" fmla="*/ 0 h 391"/>
                  <a:gd name="T80" fmla="*/ 211 w 211"/>
                  <a:gd name="T81" fmla="*/ 391 h 39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1" h="391">
                    <a:moveTo>
                      <a:pt x="0" y="391"/>
                    </a:moveTo>
                    <a:lnTo>
                      <a:pt x="193" y="367"/>
                    </a:lnTo>
                    <a:lnTo>
                      <a:pt x="211" y="355"/>
                    </a:lnTo>
                    <a:lnTo>
                      <a:pt x="18" y="379"/>
                    </a:lnTo>
                    <a:lnTo>
                      <a:pt x="18" y="114"/>
                    </a:lnTo>
                    <a:lnTo>
                      <a:pt x="24" y="96"/>
                    </a:lnTo>
                    <a:lnTo>
                      <a:pt x="36" y="72"/>
                    </a:lnTo>
                    <a:lnTo>
                      <a:pt x="60" y="48"/>
                    </a:lnTo>
                    <a:lnTo>
                      <a:pt x="96" y="30"/>
                    </a:lnTo>
                    <a:lnTo>
                      <a:pt x="139" y="24"/>
                    </a:lnTo>
                    <a:lnTo>
                      <a:pt x="199" y="42"/>
                    </a:lnTo>
                    <a:lnTo>
                      <a:pt x="193" y="30"/>
                    </a:lnTo>
                    <a:lnTo>
                      <a:pt x="181" y="18"/>
                    </a:lnTo>
                    <a:lnTo>
                      <a:pt x="157" y="6"/>
                    </a:lnTo>
                    <a:lnTo>
                      <a:pt x="114" y="0"/>
                    </a:lnTo>
                    <a:lnTo>
                      <a:pt x="60" y="12"/>
                    </a:lnTo>
                    <a:lnTo>
                      <a:pt x="54" y="12"/>
                    </a:lnTo>
                    <a:lnTo>
                      <a:pt x="48" y="18"/>
                    </a:lnTo>
                    <a:lnTo>
                      <a:pt x="42" y="30"/>
                    </a:lnTo>
                    <a:lnTo>
                      <a:pt x="30" y="42"/>
                    </a:lnTo>
                    <a:lnTo>
                      <a:pt x="18" y="54"/>
                    </a:lnTo>
                    <a:lnTo>
                      <a:pt x="12" y="72"/>
                    </a:lnTo>
                    <a:lnTo>
                      <a:pt x="6" y="90"/>
                    </a:lnTo>
                    <a:lnTo>
                      <a:pt x="6" y="102"/>
                    </a:lnTo>
                    <a:lnTo>
                      <a:pt x="0" y="240"/>
                    </a:lnTo>
                    <a:lnTo>
                      <a:pt x="0" y="391"/>
                    </a:lnTo>
                    <a:close/>
                  </a:path>
                </a:pathLst>
              </a:custGeom>
              <a:solidFill>
                <a:srgbClr val="002D5C"/>
              </a:solidFill>
              <a:ln w="9525">
                <a:noFill/>
                <a:round/>
                <a:headEnd/>
                <a:tailEnd/>
              </a:ln>
            </p:spPr>
            <p:txBody>
              <a:bodyPr/>
              <a:lstStyle/>
              <a:p>
                <a:endParaRPr lang="en-US"/>
              </a:p>
            </p:txBody>
          </p:sp>
          <p:sp>
            <p:nvSpPr>
              <p:cNvPr id="129" name="Freeform 786"/>
              <p:cNvSpPr>
                <a:spLocks/>
              </p:cNvSpPr>
              <p:nvPr/>
            </p:nvSpPr>
            <p:spPr bwMode="auto">
              <a:xfrm>
                <a:off x="15351" y="11259"/>
                <a:ext cx="49" cy="428"/>
              </a:xfrm>
              <a:custGeom>
                <a:avLst/>
                <a:gdLst>
                  <a:gd name="T0" fmla="*/ 43 w 49"/>
                  <a:gd name="T1" fmla="*/ 415 h 428"/>
                  <a:gd name="T2" fmla="*/ 43 w 49"/>
                  <a:gd name="T3" fmla="*/ 175 h 428"/>
                  <a:gd name="T4" fmla="*/ 43 w 49"/>
                  <a:gd name="T5" fmla="*/ 108 h 428"/>
                  <a:gd name="T6" fmla="*/ 31 w 49"/>
                  <a:gd name="T7" fmla="*/ 60 h 428"/>
                  <a:gd name="T8" fmla="*/ 19 w 49"/>
                  <a:gd name="T9" fmla="*/ 36 h 428"/>
                  <a:gd name="T10" fmla="*/ 12 w 49"/>
                  <a:gd name="T11" fmla="*/ 18 h 428"/>
                  <a:gd name="T12" fmla="*/ 0 w 49"/>
                  <a:gd name="T13" fmla="*/ 12 h 428"/>
                  <a:gd name="T14" fmla="*/ 0 w 49"/>
                  <a:gd name="T15" fmla="*/ 0 h 428"/>
                  <a:gd name="T16" fmla="*/ 12 w 49"/>
                  <a:gd name="T17" fmla="*/ 6 h 428"/>
                  <a:gd name="T18" fmla="*/ 25 w 49"/>
                  <a:gd name="T19" fmla="*/ 18 h 428"/>
                  <a:gd name="T20" fmla="*/ 37 w 49"/>
                  <a:gd name="T21" fmla="*/ 42 h 428"/>
                  <a:gd name="T22" fmla="*/ 43 w 49"/>
                  <a:gd name="T23" fmla="*/ 90 h 428"/>
                  <a:gd name="T24" fmla="*/ 49 w 49"/>
                  <a:gd name="T25" fmla="*/ 150 h 428"/>
                  <a:gd name="T26" fmla="*/ 49 w 49"/>
                  <a:gd name="T27" fmla="*/ 428 h 428"/>
                  <a:gd name="T28" fmla="*/ 6 w 49"/>
                  <a:gd name="T29" fmla="*/ 391 h 428"/>
                  <a:gd name="T30" fmla="*/ 6 w 49"/>
                  <a:gd name="T31" fmla="*/ 373 h 428"/>
                  <a:gd name="T32" fmla="*/ 43 w 49"/>
                  <a:gd name="T33" fmla="*/ 415 h 42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428"/>
                  <a:gd name="T53" fmla="*/ 49 w 49"/>
                  <a:gd name="T54" fmla="*/ 428 h 42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428">
                    <a:moveTo>
                      <a:pt x="43" y="415"/>
                    </a:moveTo>
                    <a:lnTo>
                      <a:pt x="43" y="175"/>
                    </a:lnTo>
                    <a:lnTo>
                      <a:pt x="43" y="108"/>
                    </a:lnTo>
                    <a:lnTo>
                      <a:pt x="31" y="60"/>
                    </a:lnTo>
                    <a:lnTo>
                      <a:pt x="19" y="36"/>
                    </a:lnTo>
                    <a:lnTo>
                      <a:pt x="12" y="18"/>
                    </a:lnTo>
                    <a:lnTo>
                      <a:pt x="0" y="12"/>
                    </a:lnTo>
                    <a:lnTo>
                      <a:pt x="0" y="0"/>
                    </a:lnTo>
                    <a:lnTo>
                      <a:pt x="12" y="6"/>
                    </a:lnTo>
                    <a:lnTo>
                      <a:pt x="25" y="18"/>
                    </a:lnTo>
                    <a:lnTo>
                      <a:pt x="37" y="42"/>
                    </a:lnTo>
                    <a:lnTo>
                      <a:pt x="43" y="90"/>
                    </a:lnTo>
                    <a:lnTo>
                      <a:pt x="49" y="150"/>
                    </a:lnTo>
                    <a:lnTo>
                      <a:pt x="49" y="428"/>
                    </a:lnTo>
                    <a:lnTo>
                      <a:pt x="6" y="391"/>
                    </a:lnTo>
                    <a:lnTo>
                      <a:pt x="6" y="373"/>
                    </a:lnTo>
                    <a:lnTo>
                      <a:pt x="43" y="415"/>
                    </a:lnTo>
                    <a:close/>
                  </a:path>
                </a:pathLst>
              </a:custGeom>
              <a:solidFill>
                <a:srgbClr val="002D5C"/>
              </a:solidFill>
              <a:ln w="9525">
                <a:noFill/>
                <a:round/>
                <a:headEnd/>
                <a:tailEnd/>
              </a:ln>
            </p:spPr>
            <p:txBody>
              <a:bodyPr/>
              <a:lstStyle/>
              <a:p>
                <a:endParaRPr lang="en-US"/>
              </a:p>
            </p:txBody>
          </p:sp>
          <p:sp>
            <p:nvSpPr>
              <p:cNvPr id="130" name="Freeform 787"/>
              <p:cNvSpPr>
                <a:spLocks/>
              </p:cNvSpPr>
              <p:nvPr/>
            </p:nvSpPr>
            <p:spPr bwMode="auto">
              <a:xfrm>
                <a:off x="15430" y="11337"/>
                <a:ext cx="48" cy="434"/>
              </a:xfrm>
              <a:custGeom>
                <a:avLst/>
                <a:gdLst>
                  <a:gd name="T0" fmla="*/ 42 w 48"/>
                  <a:gd name="T1" fmla="*/ 416 h 434"/>
                  <a:gd name="T2" fmla="*/ 48 w 48"/>
                  <a:gd name="T3" fmla="*/ 175 h 434"/>
                  <a:gd name="T4" fmla="*/ 42 w 48"/>
                  <a:gd name="T5" fmla="*/ 109 h 434"/>
                  <a:gd name="T6" fmla="*/ 36 w 48"/>
                  <a:gd name="T7" fmla="*/ 66 h 434"/>
                  <a:gd name="T8" fmla="*/ 24 w 48"/>
                  <a:gd name="T9" fmla="*/ 36 h 434"/>
                  <a:gd name="T10" fmla="*/ 12 w 48"/>
                  <a:gd name="T11" fmla="*/ 24 h 434"/>
                  <a:gd name="T12" fmla="*/ 0 w 48"/>
                  <a:gd name="T13" fmla="*/ 18 h 434"/>
                  <a:gd name="T14" fmla="*/ 0 w 48"/>
                  <a:gd name="T15" fmla="*/ 0 h 434"/>
                  <a:gd name="T16" fmla="*/ 6 w 48"/>
                  <a:gd name="T17" fmla="*/ 0 h 434"/>
                  <a:gd name="T18" fmla="*/ 12 w 48"/>
                  <a:gd name="T19" fmla="*/ 6 h 434"/>
                  <a:gd name="T20" fmla="*/ 24 w 48"/>
                  <a:gd name="T21" fmla="*/ 18 h 434"/>
                  <a:gd name="T22" fmla="*/ 36 w 48"/>
                  <a:gd name="T23" fmla="*/ 48 h 434"/>
                  <a:gd name="T24" fmla="*/ 48 w 48"/>
                  <a:gd name="T25" fmla="*/ 91 h 434"/>
                  <a:gd name="T26" fmla="*/ 48 w 48"/>
                  <a:gd name="T27" fmla="*/ 157 h 434"/>
                  <a:gd name="T28" fmla="*/ 48 w 48"/>
                  <a:gd name="T29" fmla="*/ 434 h 434"/>
                  <a:gd name="T30" fmla="*/ 12 w 48"/>
                  <a:gd name="T31" fmla="*/ 398 h 434"/>
                  <a:gd name="T32" fmla="*/ 6 w 48"/>
                  <a:gd name="T33" fmla="*/ 380 h 434"/>
                  <a:gd name="T34" fmla="*/ 42 w 48"/>
                  <a:gd name="T35" fmla="*/ 416 h 4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8"/>
                  <a:gd name="T55" fmla="*/ 0 h 434"/>
                  <a:gd name="T56" fmla="*/ 48 w 48"/>
                  <a:gd name="T57" fmla="*/ 434 h 4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8" h="434">
                    <a:moveTo>
                      <a:pt x="42" y="416"/>
                    </a:moveTo>
                    <a:lnTo>
                      <a:pt x="48" y="175"/>
                    </a:lnTo>
                    <a:lnTo>
                      <a:pt x="42" y="109"/>
                    </a:lnTo>
                    <a:lnTo>
                      <a:pt x="36" y="66"/>
                    </a:lnTo>
                    <a:lnTo>
                      <a:pt x="24" y="36"/>
                    </a:lnTo>
                    <a:lnTo>
                      <a:pt x="12" y="24"/>
                    </a:lnTo>
                    <a:lnTo>
                      <a:pt x="0" y="18"/>
                    </a:lnTo>
                    <a:lnTo>
                      <a:pt x="0" y="0"/>
                    </a:lnTo>
                    <a:lnTo>
                      <a:pt x="6" y="0"/>
                    </a:lnTo>
                    <a:lnTo>
                      <a:pt x="12" y="6"/>
                    </a:lnTo>
                    <a:lnTo>
                      <a:pt x="24" y="18"/>
                    </a:lnTo>
                    <a:lnTo>
                      <a:pt x="36" y="48"/>
                    </a:lnTo>
                    <a:lnTo>
                      <a:pt x="48" y="91"/>
                    </a:lnTo>
                    <a:lnTo>
                      <a:pt x="48" y="157"/>
                    </a:lnTo>
                    <a:lnTo>
                      <a:pt x="48" y="434"/>
                    </a:lnTo>
                    <a:lnTo>
                      <a:pt x="12" y="398"/>
                    </a:lnTo>
                    <a:lnTo>
                      <a:pt x="6" y="380"/>
                    </a:lnTo>
                    <a:lnTo>
                      <a:pt x="42" y="416"/>
                    </a:lnTo>
                    <a:close/>
                  </a:path>
                </a:pathLst>
              </a:custGeom>
              <a:solidFill>
                <a:srgbClr val="002D5C"/>
              </a:solidFill>
              <a:ln w="9525">
                <a:noFill/>
                <a:round/>
                <a:headEnd/>
                <a:tailEnd/>
              </a:ln>
            </p:spPr>
            <p:txBody>
              <a:bodyPr/>
              <a:lstStyle/>
              <a:p>
                <a:endParaRPr lang="en-US"/>
              </a:p>
            </p:txBody>
          </p:sp>
          <p:sp>
            <p:nvSpPr>
              <p:cNvPr id="131" name="Freeform 788"/>
              <p:cNvSpPr>
                <a:spLocks/>
              </p:cNvSpPr>
              <p:nvPr/>
            </p:nvSpPr>
            <p:spPr bwMode="auto">
              <a:xfrm>
                <a:off x="15502" y="11403"/>
                <a:ext cx="48" cy="434"/>
              </a:xfrm>
              <a:custGeom>
                <a:avLst/>
                <a:gdLst>
                  <a:gd name="T0" fmla="*/ 42 w 48"/>
                  <a:gd name="T1" fmla="*/ 416 h 434"/>
                  <a:gd name="T2" fmla="*/ 42 w 48"/>
                  <a:gd name="T3" fmla="*/ 175 h 434"/>
                  <a:gd name="T4" fmla="*/ 42 w 48"/>
                  <a:gd name="T5" fmla="*/ 109 h 434"/>
                  <a:gd name="T6" fmla="*/ 30 w 48"/>
                  <a:gd name="T7" fmla="*/ 67 h 434"/>
                  <a:gd name="T8" fmla="*/ 18 w 48"/>
                  <a:gd name="T9" fmla="*/ 37 h 434"/>
                  <a:gd name="T10" fmla="*/ 12 w 48"/>
                  <a:gd name="T11" fmla="*/ 25 h 434"/>
                  <a:gd name="T12" fmla="*/ 0 w 48"/>
                  <a:gd name="T13" fmla="*/ 18 h 434"/>
                  <a:gd name="T14" fmla="*/ 0 w 48"/>
                  <a:gd name="T15" fmla="*/ 0 h 434"/>
                  <a:gd name="T16" fmla="*/ 12 w 48"/>
                  <a:gd name="T17" fmla="*/ 6 h 434"/>
                  <a:gd name="T18" fmla="*/ 24 w 48"/>
                  <a:gd name="T19" fmla="*/ 25 h 434"/>
                  <a:gd name="T20" fmla="*/ 36 w 48"/>
                  <a:gd name="T21" fmla="*/ 49 h 434"/>
                  <a:gd name="T22" fmla="*/ 42 w 48"/>
                  <a:gd name="T23" fmla="*/ 91 h 434"/>
                  <a:gd name="T24" fmla="*/ 48 w 48"/>
                  <a:gd name="T25" fmla="*/ 157 h 434"/>
                  <a:gd name="T26" fmla="*/ 48 w 48"/>
                  <a:gd name="T27" fmla="*/ 434 h 434"/>
                  <a:gd name="T28" fmla="*/ 6 w 48"/>
                  <a:gd name="T29" fmla="*/ 398 h 434"/>
                  <a:gd name="T30" fmla="*/ 6 w 48"/>
                  <a:gd name="T31" fmla="*/ 380 h 434"/>
                  <a:gd name="T32" fmla="*/ 42 w 48"/>
                  <a:gd name="T33" fmla="*/ 416 h 4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434"/>
                  <a:gd name="T53" fmla="*/ 48 w 48"/>
                  <a:gd name="T54" fmla="*/ 434 h 43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434">
                    <a:moveTo>
                      <a:pt x="42" y="416"/>
                    </a:moveTo>
                    <a:lnTo>
                      <a:pt x="42" y="175"/>
                    </a:lnTo>
                    <a:lnTo>
                      <a:pt x="42" y="109"/>
                    </a:lnTo>
                    <a:lnTo>
                      <a:pt x="30" y="67"/>
                    </a:lnTo>
                    <a:lnTo>
                      <a:pt x="18" y="37"/>
                    </a:lnTo>
                    <a:lnTo>
                      <a:pt x="12" y="25"/>
                    </a:lnTo>
                    <a:lnTo>
                      <a:pt x="0" y="18"/>
                    </a:lnTo>
                    <a:lnTo>
                      <a:pt x="0" y="0"/>
                    </a:lnTo>
                    <a:lnTo>
                      <a:pt x="12" y="6"/>
                    </a:lnTo>
                    <a:lnTo>
                      <a:pt x="24" y="25"/>
                    </a:lnTo>
                    <a:lnTo>
                      <a:pt x="36" y="49"/>
                    </a:lnTo>
                    <a:lnTo>
                      <a:pt x="42" y="91"/>
                    </a:lnTo>
                    <a:lnTo>
                      <a:pt x="48" y="157"/>
                    </a:lnTo>
                    <a:lnTo>
                      <a:pt x="48" y="434"/>
                    </a:lnTo>
                    <a:lnTo>
                      <a:pt x="6" y="398"/>
                    </a:lnTo>
                    <a:lnTo>
                      <a:pt x="6" y="380"/>
                    </a:lnTo>
                    <a:lnTo>
                      <a:pt x="42" y="416"/>
                    </a:lnTo>
                    <a:close/>
                  </a:path>
                </a:pathLst>
              </a:custGeom>
              <a:solidFill>
                <a:srgbClr val="002D5C"/>
              </a:solidFill>
              <a:ln w="9525">
                <a:noFill/>
                <a:round/>
                <a:headEnd/>
                <a:tailEnd/>
              </a:ln>
            </p:spPr>
            <p:txBody>
              <a:bodyPr/>
              <a:lstStyle/>
              <a:p>
                <a:endParaRPr lang="en-US"/>
              </a:p>
            </p:txBody>
          </p:sp>
          <p:sp>
            <p:nvSpPr>
              <p:cNvPr id="132" name="Freeform 789"/>
              <p:cNvSpPr>
                <a:spLocks/>
              </p:cNvSpPr>
              <p:nvPr/>
            </p:nvSpPr>
            <p:spPr bwMode="auto">
              <a:xfrm>
                <a:off x="13008" y="12229"/>
                <a:ext cx="3458" cy="313"/>
              </a:xfrm>
              <a:custGeom>
                <a:avLst/>
                <a:gdLst>
                  <a:gd name="T0" fmla="*/ 0 w 3458"/>
                  <a:gd name="T1" fmla="*/ 313 h 313"/>
                  <a:gd name="T2" fmla="*/ 18 w 3458"/>
                  <a:gd name="T3" fmla="*/ 307 h 313"/>
                  <a:gd name="T4" fmla="*/ 66 w 3458"/>
                  <a:gd name="T5" fmla="*/ 289 h 313"/>
                  <a:gd name="T6" fmla="*/ 139 w 3458"/>
                  <a:gd name="T7" fmla="*/ 265 h 313"/>
                  <a:gd name="T8" fmla="*/ 235 w 3458"/>
                  <a:gd name="T9" fmla="*/ 235 h 313"/>
                  <a:gd name="T10" fmla="*/ 362 w 3458"/>
                  <a:gd name="T11" fmla="*/ 192 h 313"/>
                  <a:gd name="T12" fmla="*/ 506 w 3458"/>
                  <a:gd name="T13" fmla="*/ 156 h 313"/>
                  <a:gd name="T14" fmla="*/ 675 w 3458"/>
                  <a:gd name="T15" fmla="*/ 120 h 313"/>
                  <a:gd name="T16" fmla="*/ 855 w 3458"/>
                  <a:gd name="T17" fmla="*/ 78 h 313"/>
                  <a:gd name="T18" fmla="*/ 1060 w 3458"/>
                  <a:gd name="T19" fmla="*/ 48 h 313"/>
                  <a:gd name="T20" fmla="*/ 1271 w 3458"/>
                  <a:gd name="T21" fmla="*/ 24 h 313"/>
                  <a:gd name="T22" fmla="*/ 1500 w 3458"/>
                  <a:gd name="T23" fmla="*/ 6 h 313"/>
                  <a:gd name="T24" fmla="*/ 1735 w 3458"/>
                  <a:gd name="T25" fmla="*/ 0 h 313"/>
                  <a:gd name="T26" fmla="*/ 1976 w 3458"/>
                  <a:gd name="T27" fmla="*/ 6 h 313"/>
                  <a:gd name="T28" fmla="*/ 2199 w 3458"/>
                  <a:gd name="T29" fmla="*/ 24 h 313"/>
                  <a:gd name="T30" fmla="*/ 2416 w 3458"/>
                  <a:gd name="T31" fmla="*/ 48 h 313"/>
                  <a:gd name="T32" fmla="*/ 2615 w 3458"/>
                  <a:gd name="T33" fmla="*/ 78 h 313"/>
                  <a:gd name="T34" fmla="*/ 2795 w 3458"/>
                  <a:gd name="T35" fmla="*/ 120 h 313"/>
                  <a:gd name="T36" fmla="*/ 2958 w 3458"/>
                  <a:gd name="T37" fmla="*/ 156 h 313"/>
                  <a:gd name="T38" fmla="*/ 3102 w 3458"/>
                  <a:gd name="T39" fmla="*/ 192 h 313"/>
                  <a:gd name="T40" fmla="*/ 3223 w 3458"/>
                  <a:gd name="T41" fmla="*/ 235 h 313"/>
                  <a:gd name="T42" fmla="*/ 3325 w 3458"/>
                  <a:gd name="T43" fmla="*/ 265 h 313"/>
                  <a:gd name="T44" fmla="*/ 3398 w 3458"/>
                  <a:gd name="T45" fmla="*/ 289 h 313"/>
                  <a:gd name="T46" fmla="*/ 3440 w 3458"/>
                  <a:gd name="T47" fmla="*/ 307 h 313"/>
                  <a:gd name="T48" fmla="*/ 3458 w 3458"/>
                  <a:gd name="T49" fmla="*/ 313 h 313"/>
                  <a:gd name="T50" fmla="*/ 3440 w 3458"/>
                  <a:gd name="T51" fmla="*/ 307 h 313"/>
                  <a:gd name="T52" fmla="*/ 3386 w 3458"/>
                  <a:gd name="T53" fmla="*/ 295 h 313"/>
                  <a:gd name="T54" fmla="*/ 3295 w 3458"/>
                  <a:gd name="T55" fmla="*/ 277 h 313"/>
                  <a:gd name="T56" fmla="*/ 3181 w 3458"/>
                  <a:gd name="T57" fmla="*/ 253 h 313"/>
                  <a:gd name="T58" fmla="*/ 3036 w 3458"/>
                  <a:gd name="T59" fmla="*/ 229 h 313"/>
                  <a:gd name="T60" fmla="*/ 2874 w 3458"/>
                  <a:gd name="T61" fmla="*/ 198 h 313"/>
                  <a:gd name="T62" fmla="*/ 2681 w 3458"/>
                  <a:gd name="T63" fmla="*/ 174 h 313"/>
                  <a:gd name="T64" fmla="*/ 2470 w 3458"/>
                  <a:gd name="T65" fmla="*/ 150 h 313"/>
                  <a:gd name="T66" fmla="*/ 2241 w 3458"/>
                  <a:gd name="T67" fmla="*/ 132 h 313"/>
                  <a:gd name="T68" fmla="*/ 1994 w 3458"/>
                  <a:gd name="T69" fmla="*/ 120 h 313"/>
                  <a:gd name="T70" fmla="*/ 1735 w 3458"/>
                  <a:gd name="T71" fmla="*/ 114 h 313"/>
                  <a:gd name="T72" fmla="*/ 1530 w 3458"/>
                  <a:gd name="T73" fmla="*/ 114 h 313"/>
                  <a:gd name="T74" fmla="*/ 1319 w 3458"/>
                  <a:gd name="T75" fmla="*/ 126 h 313"/>
                  <a:gd name="T76" fmla="*/ 1115 w 3458"/>
                  <a:gd name="T77" fmla="*/ 144 h 313"/>
                  <a:gd name="T78" fmla="*/ 922 w 3458"/>
                  <a:gd name="T79" fmla="*/ 162 h 313"/>
                  <a:gd name="T80" fmla="*/ 735 w 3458"/>
                  <a:gd name="T81" fmla="*/ 186 h 313"/>
                  <a:gd name="T82" fmla="*/ 560 w 3458"/>
                  <a:gd name="T83" fmla="*/ 211 h 313"/>
                  <a:gd name="T84" fmla="*/ 404 w 3458"/>
                  <a:gd name="T85" fmla="*/ 235 h 313"/>
                  <a:gd name="T86" fmla="*/ 265 w 3458"/>
                  <a:gd name="T87" fmla="*/ 259 h 313"/>
                  <a:gd name="T88" fmla="*/ 157 w 3458"/>
                  <a:gd name="T89" fmla="*/ 283 h 313"/>
                  <a:gd name="T90" fmla="*/ 72 w 3458"/>
                  <a:gd name="T91" fmla="*/ 301 h 313"/>
                  <a:gd name="T92" fmla="*/ 18 w 3458"/>
                  <a:gd name="T93" fmla="*/ 307 h 313"/>
                  <a:gd name="T94" fmla="*/ 0 w 3458"/>
                  <a:gd name="T95" fmla="*/ 313 h 313"/>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458"/>
                  <a:gd name="T145" fmla="*/ 0 h 313"/>
                  <a:gd name="T146" fmla="*/ 3458 w 3458"/>
                  <a:gd name="T147" fmla="*/ 313 h 313"/>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458" h="313">
                    <a:moveTo>
                      <a:pt x="0" y="313"/>
                    </a:moveTo>
                    <a:lnTo>
                      <a:pt x="18" y="307"/>
                    </a:lnTo>
                    <a:lnTo>
                      <a:pt x="66" y="289"/>
                    </a:lnTo>
                    <a:lnTo>
                      <a:pt x="139" y="265"/>
                    </a:lnTo>
                    <a:lnTo>
                      <a:pt x="235" y="235"/>
                    </a:lnTo>
                    <a:lnTo>
                      <a:pt x="362" y="192"/>
                    </a:lnTo>
                    <a:lnTo>
                      <a:pt x="506" y="156"/>
                    </a:lnTo>
                    <a:lnTo>
                      <a:pt x="675" y="120"/>
                    </a:lnTo>
                    <a:lnTo>
                      <a:pt x="855" y="78"/>
                    </a:lnTo>
                    <a:lnTo>
                      <a:pt x="1060" y="48"/>
                    </a:lnTo>
                    <a:lnTo>
                      <a:pt x="1271" y="24"/>
                    </a:lnTo>
                    <a:lnTo>
                      <a:pt x="1500" y="6"/>
                    </a:lnTo>
                    <a:lnTo>
                      <a:pt x="1735" y="0"/>
                    </a:lnTo>
                    <a:lnTo>
                      <a:pt x="1976" y="6"/>
                    </a:lnTo>
                    <a:lnTo>
                      <a:pt x="2199" y="24"/>
                    </a:lnTo>
                    <a:lnTo>
                      <a:pt x="2416" y="48"/>
                    </a:lnTo>
                    <a:lnTo>
                      <a:pt x="2615" y="78"/>
                    </a:lnTo>
                    <a:lnTo>
                      <a:pt x="2795" y="120"/>
                    </a:lnTo>
                    <a:lnTo>
                      <a:pt x="2958" y="156"/>
                    </a:lnTo>
                    <a:lnTo>
                      <a:pt x="3102" y="192"/>
                    </a:lnTo>
                    <a:lnTo>
                      <a:pt x="3223" y="235"/>
                    </a:lnTo>
                    <a:lnTo>
                      <a:pt x="3325" y="265"/>
                    </a:lnTo>
                    <a:lnTo>
                      <a:pt x="3398" y="289"/>
                    </a:lnTo>
                    <a:lnTo>
                      <a:pt x="3440" y="307"/>
                    </a:lnTo>
                    <a:lnTo>
                      <a:pt x="3458" y="313"/>
                    </a:lnTo>
                    <a:lnTo>
                      <a:pt x="3440" y="307"/>
                    </a:lnTo>
                    <a:lnTo>
                      <a:pt x="3386" y="295"/>
                    </a:lnTo>
                    <a:lnTo>
                      <a:pt x="3295" y="277"/>
                    </a:lnTo>
                    <a:lnTo>
                      <a:pt x="3181" y="253"/>
                    </a:lnTo>
                    <a:lnTo>
                      <a:pt x="3036" y="229"/>
                    </a:lnTo>
                    <a:lnTo>
                      <a:pt x="2874" y="198"/>
                    </a:lnTo>
                    <a:lnTo>
                      <a:pt x="2681" y="174"/>
                    </a:lnTo>
                    <a:lnTo>
                      <a:pt x="2470" y="150"/>
                    </a:lnTo>
                    <a:lnTo>
                      <a:pt x="2241" y="132"/>
                    </a:lnTo>
                    <a:lnTo>
                      <a:pt x="1994" y="120"/>
                    </a:lnTo>
                    <a:lnTo>
                      <a:pt x="1735" y="114"/>
                    </a:lnTo>
                    <a:lnTo>
                      <a:pt x="1530" y="114"/>
                    </a:lnTo>
                    <a:lnTo>
                      <a:pt x="1319" y="126"/>
                    </a:lnTo>
                    <a:lnTo>
                      <a:pt x="1115" y="144"/>
                    </a:lnTo>
                    <a:lnTo>
                      <a:pt x="922" y="162"/>
                    </a:lnTo>
                    <a:lnTo>
                      <a:pt x="735" y="186"/>
                    </a:lnTo>
                    <a:lnTo>
                      <a:pt x="560" y="211"/>
                    </a:lnTo>
                    <a:lnTo>
                      <a:pt x="404" y="235"/>
                    </a:lnTo>
                    <a:lnTo>
                      <a:pt x="265" y="259"/>
                    </a:lnTo>
                    <a:lnTo>
                      <a:pt x="157" y="283"/>
                    </a:lnTo>
                    <a:lnTo>
                      <a:pt x="72" y="301"/>
                    </a:lnTo>
                    <a:lnTo>
                      <a:pt x="18" y="307"/>
                    </a:lnTo>
                    <a:lnTo>
                      <a:pt x="0" y="313"/>
                    </a:lnTo>
                    <a:close/>
                  </a:path>
                </a:pathLst>
              </a:custGeom>
              <a:solidFill>
                <a:srgbClr val="002D5C"/>
              </a:solidFill>
              <a:ln w="9525">
                <a:noFill/>
                <a:round/>
                <a:headEnd/>
                <a:tailEnd/>
              </a:ln>
            </p:spPr>
            <p:txBody>
              <a:bodyPr/>
              <a:lstStyle/>
              <a:p>
                <a:endParaRPr lang="en-US"/>
              </a:p>
            </p:txBody>
          </p:sp>
        </p:grpSp>
        <p:grpSp>
          <p:nvGrpSpPr>
            <p:cNvPr id="81" name="Group 790"/>
            <p:cNvGrpSpPr>
              <a:grpSpLocks/>
            </p:cNvGrpSpPr>
            <p:nvPr/>
          </p:nvGrpSpPr>
          <p:grpSpPr bwMode="auto">
            <a:xfrm>
              <a:off x="48" y="4237"/>
              <a:ext cx="578" cy="35"/>
              <a:chOff x="1728" y="18432"/>
              <a:chExt cx="16201" cy="981"/>
            </a:xfrm>
          </p:grpSpPr>
          <p:sp>
            <p:nvSpPr>
              <p:cNvPr id="82" name="Freeform 791"/>
              <p:cNvSpPr>
                <a:spLocks/>
              </p:cNvSpPr>
              <p:nvPr/>
            </p:nvSpPr>
            <p:spPr bwMode="auto">
              <a:xfrm>
                <a:off x="1728" y="18449"/>
                <a:ext cx="732" cy="745"/>
              </a:xfrm>
              <a:custGeom>
                <a:avLst/>
                <a:gdLst>
                  <a:gd name="T0" fmla="*/ 84 w 732"/>
                  <a:gd name="T1" fmla="*/ 202 h 745"/>
                  <a:gd name="T2" fmla="*/ 84 w 732"/>
                  <a:gd name="T3" fmla="*/ 112 h 745"/>
                  <a:gd name="T4" fmla="*/ 84 w 732"/>
                  <a:gd name="T5" fmla="*/ 67 h 745"/>
                  <a:gd name="T6" fmla="*/ 79 w 732"/>
                  <a:gd name="T7" fmla="*/ 39 h 745"/>
                  <a:gd name="T8" fmla="*/ 56 w 732"/>
                  <a:gd name="T9" fmla="*/ 22 h 745"/>
                  <a:gd name="T10" fmla="*/ 34 w 732"/>
                  <a:gd name="T11" fmla="*/ 11 h 745"/>
                  <a:gd name="T12" fmla="*/ 11 w 732"/>
                  <a:gd name="T13" fmla="*/ 11 h 745"/>
                  <a:gd name="T14" fmla="*/ 0 w 732"/>
                  <a:gd name="T15" fmla="*/ 6 h 745"/>
                  <a:gd name="T16" fmla="*/ 6 w 732"/>
                  <a:gd name="T17" fmla="*/ 0 h 745"/>
                  <a:gd name="T18" fmla="*/ 62 w 732"/>
                  <a:gd name="T19" fmla="*/ 0 h 745"/>
                  <a:gd name="T20" fmla="*/ 130 w 732"/>
                  <a:gd name="T21" fmla="*/ 0 h 745"/>
                  <a:gd name="T22" fmla="*/ 186 w 732"/>
                  <a:gd name="T23" fmla="*/ 0 h 745"/>
                  <a:gd name="T24" fmla="*/ 231 w 732"/>
                  <a:gd name="T25" fmla="*/ 0 h 745"/>
                  <a:gd name="T26" fmla="*/ 242 w 732"/>
                  <a:gd name="T27" fmla="*/ 6 h 745"/>
                  <a:gd name="T28" fmla="*/ 231 w 732"/>
                  <a:gd name="T29" fmla="*/ 11 h 745"/>
                  <a:gd name="T30" fmla="*/ 208 w 732"/>
                  <a:gd name="T31" fmla="*/ 17 h 745"/>
                  <a:gd name="T32" fmla="*/ 186 w 732"/>
                  <a:gd name="T33" fmla="*/ 28 h 745"/>
                  <a:gd name="T34" fmla="*/ 175 w 732"/>
                  <a:gd name="T35" fmla="*/ 50 h 745"/>
                  <a:gd name="T36" fmla="*/ 169 w 732"/>
                  <a:gd name="T37" fmla="*/ 90 h 745"/>
                  <a:gd name="T38" fmla="*/ 169 w 732"/>
                  <a:gd name="T39" fmla="*/ 151 h 745"/>
                  <a:gd name="T40" fmla="*/ 169 w 732"/>
                  <a:gd name="T41" fmla="*/ 280 h 745"/>
                  <a:gd name="T42" fmla="*/ 175 w 732"/>
                  <a:gd name="T43" fmla="*/ 504 h 745"/>
                  <a:gd name="T44" fmla="*/ 214 w 732"/>
                  <a:gd name="T45" fmla="*/ 622 h 745"/>
                  <a:gd name="T46" fmla="*/ 287 w 732"/>
                  <a:gd name="T47" fmla="*/ 689 h 745"/>
                  <a:gd name="T48" fmla="*/ 389 w 732"/>
                  <a:gd name="T49" fmla="*/ 706 h 745"/>
                  <a:gd name="T50" fmla="*/ 501 w 732"/>
                  <a:gd name="T51" fmla="*/ 672 h 745"/>
                  <a:gd name="T52" fmla="*/ 580 w 732"/>
                  <a:gd name="T53" fmla="*/ 571 h 745"/>
                  <a:gd name="T54" fmla="*/ 597 w 732"/>
                  <a:gd name="T55" fmla="*/ 398 h 745"/>
                  <a:gd name="T56" fmla="*/ 597 w 732"/>
                  <a:gd name="T57" fmla="*/ 202 h 745"/>
                  <a:gd name="T58" fmla="*/ 597 w 732"/>
                  <a:gd name="T59" fmla="*/ 112 h 745"/>
                  <a:gd name="T60" fmla="*/ 597 w 732"/>
                  <a:gd name="T61" fmla="*/ 67 h 745"/>
                  <a:gd name="T62" fmla="*/ 591 w 732"/>
                  <a:gd name="T63" fmla="*/ 39 h 745"/>
                  <a:gd name="T64" fmla="*/ 574 w 732"/>
                  <a:gd name="T65" fmla="*/ 22 h 745"/>
                  <a:gd name="T66" fmla="*/ 546 w 732"/>
                  <a:gd name="T67" fmla="*/ 11 h 745"/>
                  <a:gd name="T68" fmla="*/ 524 w 732"/>
                  <a:gd name="T69" fmla="*/ 11 h 745"/>
                  <a:gd name="T70" fmla="*/ 512 w 732"/>
                  <a:gd name="T71" fmla="*/ 6 h 745"/>
                  <a:gd name="T72" fmla="*/ 524 w 732"/>
                  <a:gd name="T73" fmla="*/ 0 h 745"/>
                  <a:gd name="T74" fmla="*/ 574 w 732"/>
                  <a:gd name="T75" fmla="*/ 0 h 745"/>
                  <a:gd name="T76" fmla="*/ 631 w 732"/>
                  <a:gd name="T77" fmla="*/ 0 h 745"/>
                  <a:gd name="T78" fmla="*/ 659 w 732"/>
                  <a:gd name="T79" fmla="*/ 0 h 745"/>
                  <a:gd name="T80" fmla="*/ 698 w 732"/>
                  <a:gd name="T81" fmla="*/ 0 h 745"/>
                  <a:gd name="T82" fmla="*/ 726 w 732"/>
                  <a:gd name="T83" fmla="*/ 0 h 745"/>
                  <a:gd name="T84" fmla="*/ 726 w 732"/>
                  <a:gd name="T85" fmla="*/ 11 h 745"/>
                  <a:gd name="T86" fmla="*/ 715 w 732"/>
                  <a:gd name="T87" fmla="*/ 11 h 745"/>
                  <a:gd name="T88" fmla="*/ 698 w 732"/>
                  <a:gd name="T89" fmla="*/ 17 h 745"/>
                  <a:gd name="T90" fmla="*/ 676 w 732"/>
                  <a:gd name="T91" fmla="*/ 28 h 745"/>
                  <a:gd name="T92" fmla="*/ 665 w 732"/>
                  <a:gd name="T93" fmla="*/ 50 h 745"/>
                  <a:gd name="T94" fmla="*/ 659 w 732"/>
                  <a:gd name="T95" fmla="*/ 90 h 745"/>
                  <a:gd name="T96" fmla="*/ 659 w 732"/>
                  <a:gd name="T97" fmla="*/ 151 h 745"/>
                  <a:gd name="T98" fmla="*/ 659 w 732"/>
                  <a:gd name="T99" fmla="*/ 280 h 745"/>
                  <a:gd name="T100" fmla="*/ 659 w 732"/>
                  <a:gd name="T101" fmla="*/ 465 h 745"/>
                  <a:gd name="T102" fmla="*/ 619 w 732"/>
                  <a:gd name="T103" fmla="*/ 611 h 745"/>
                  <a:gd name="T104" fmla="*/ 501 w 732"/>
                  <a:gd name="T105" fmla="*/ 717 h 745"/>
                  <a:gd name="T106" fmla="*/ 372 w 732"/>
                  <a:gd name="T107" fmla="*/ 745 h 745"/>
                  <a:gd name="T108" fmla="*/ 282 w 732"/>
                  <a:gd name="T109" fmla="*/ 734 h 745"/>
                  <a:gd name="T110" fmla="*/ 169 w 732"/>
                  <a:gd name="T111" fmla="*/ 672 h 745"/>
                  <a:gd name="T112" fmla="*/ 113 w 732"/>
                  <a:gd name="T113" fmla="*/ 583 h 745"/>
                  <a:gd name="T114" fmla="*/ 84 w 732"/>
                  <a:gd name="T115" fmla="*/ 420 h 74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732"/>
                  <a:gd name="T175" fmla="*/ 0 h 745"/>
                  <a:gd name="T176" fmla="*/ 732 w 732"/>
                  <a:gd name="T177" fmla="*/ 745 h 74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732" h="745">
                    <a:moveTo>
                      <a:pt x="84" y="280"/>
                    </a:moveTo>
                    <a:lnTo>
                      <a:pt x="84" y="202"/>
                    </a:lnTo>
                    <a:lnTo>
                      <a:pt x="84" y="151"/>
                    </a:lnTo>
                    <a:lnTo>
                      <a:pt x="84" y="112"/>
                    </a:lnTo>
                    <a:lnTo>
                      <a:pt x="84" y="90"/>
                    </a:lnTo>
                    <a:lnTo>
                      <a:pt x="84" y="67"/>
                    </a:lnTo>
                    <a:lnTo>
                      <a:pt x="79" y="50"/>
                    </a:lnTo>
                    <a:lnTo>
                      <a:pt x="79" y="39"/>
                    </a:lnTo>
                    <a:lnTo>
                      <a:pt x="68" y="28"/>
                    </a:lnTo>
                    <a:lnTo>
                      <a:pt x="56" y="22"/>
                    </a:lnTo>
                    <a:lnTo>
                      <a:pt x="39" y="17"/>
                    </a:lnTo>
                    <a:lnTo>
                      <a:pt x="34" y="11"/>
                    </a:lnTo>
                    <a:lnTo>
                      <a:pt x="17" y="11"/>
                    </a:lnTo>
                    <a:lnTo>
                      <a:pt x="11" y="11"/>
                    </a:lnTo>
                    <a:lnTo>
                      <a:pt x="6" y="11"/>
                    </a:lnTo>
                    <a:lnTo>
                      <a:pt x="0" y="6"/>
                    </a:lnTo>
                    <a:lnTo>
                      <a:pt x="0" y="0"/>
                    </a:lnTo>
                    <a:lnTo>
                      <a:pt x="6" y="0"/>
                    </a:lnTo>
                    <a:lnTo>
                      <a:pt x="17" y="0"/>
                    </a:lnTo>
                    <a:lnTo>
                      <a:pt x="62" y="0"/>
                    </a:lnTo>
                    <a:lnTo>
                      <a:pt x="107" y="0"/>
                    </a:lnTo>
                    <a:lnTo>
                      <a:pt x="130" y="0"/>
                    </a:lnTo>
                    <a:lnTo>
                      <a:pt x="152" y="0"/>
                    </a:lnTo>
                    <a:lnTo>
                      <a:pt x="186" y="0"/>
                    </a:lnTo>
                    <a:lnTo>
                      <a:pt x="225" y="0"/>
                    </a:lnTo>
                    <a:lnTo>
                      <a:pt x="231" y="0"/>
                    </a:lnTo>
                    <a:lnTo>
                      <a:pt x="237" y="0"/>
                    </a:lnTo>
                    <a:lnTo>
                      <a:pt x="242" y="6"/>
                    </a:lnTo>
                    <a:lnTo>
                      <a:pt x="237" y="11"/>
                    </a:lnTo>
                    <a:lnTo>
                      <a:pt x="231" y="11"/>
                    </a:lnTo>
                    <a:lnTo>
                      <a:pt x="220" y="11"/>
                    </a:lnTo>
                    <a:lnTo>
                      <a:pt x="208" y="17"/>
                    </a:lnTo>
                    <a:lnTo>
                      <a:pt x="197" y="17"/>
                    </a:lnTo>
                    <a:lnTo>
                      <a:pt x="186" y="28"/>
                    </a:lnTo>
                    <a:lnTo>
                      <a:pt x="180" y="39"/>
                    </a:lnTo>
                    <a:lnTo>
                      <a:pt x="175" y="50"/>
                    </a:lnTo>
                    <a:lnTo>
                      <a:pt x="175" y="67"/>
                    </a:lnTo>
                    <a:lnTo>
                      <a:pt x="169" y="90"/>
                    </a:lnTo>
                    <a:lnTo>
                      <a:pt x="169" y="112"/>
                    </a:lnTo>
                    <a:lnTo>
                      <a:pt x="169" y="151"/>
                    </a:lnTo>
                    <a:lnTo>
                      <a:pt x="169" y="202"/>
                    </a:lnTo>
                    <a:lnTo>
                      <a:pt x="169" y="280"/>
                    </a:lnTo>
                    <a:lnTo>
                      <a:pt x="169" y="415"/>
                    </a:lnTo>
                    <a:lnTo>
                      <a:pt x="175" y="504"/>
                    </a:lnTo>
                    <a:lnTo>
                      <a:pt x="191" y="571"/>
                    </a:lnTo>
                    <a:lnTo>
                      <a:pt x="214" y="622"/>
                    </a:lnTo>
                    <a:lnTo>
                      <a:pt x="242" y="655"/>
                    </a:lnTo>
                    <a:lnTo>
                      <a:pt x="287" y="689"/>
                    </a:lnTo>
                    <a:lnTo>
                      <a:pt x="338" y="700"/>
                    </a:lnTo>
                    <a:lnTo>
                      <a:pt x="389" y="706"/>
                    </a:lnTo>
                    <a:lnTo>
                      <a:pt x="451" y="700"/>
                    </a:lnTo>
                    <a:lnTo>
                      <a:pt x="501" y="672"/>
                    </a:lnTo>
                    <a:lnTo>
                      <a:pt x="541" y="639"/>
                    </a:lnTo>
                    <a:lnTo>
                      <a:pt x="580" y="571"/>
                    </a:lnTo>
                    <a:lnTo>
                      <a:pt x="597" y="493"/>
                    </a:lnTo>
                    <a:lnTo>
                      <a:pt x="597" y="398"/>
                    </a:lnTo>
                    <a:lnTo>
                      <a:pt x="597" y="280"/>
                    </a:lnTo>
                    <a:lnTo>
                      <a:pt x="597" y="202"/>
                    </a:lnTo>
                    <a:lnTo>
                      <a:pt x="597" y="151"/>
                    </a:lnTo>
                    <a:lnTo>
                      <a:pt x="597" y="112"/>
                    </a:lnTo>
                    <a:lnTo>
                      <a:pt x="597" y="90"/>
                    </a:lnTo>
                    <a:lnTo>
                      <a:pt x="597" y="67"/>
                    </a:lnTo>
                    <a:lnTo>
                      <a:pt x="597" y="50"/>
                    </a:lnTo>
                    <a:lnTo>
                      <a:pt x="591" y="39"/>
                    </a:lnTo>
                    <a:lnTo>
                      <a:pt x="586" y="28"/>
                    </a:lnTo>
                    <a:lnTo>
                      <a:pt x="574" y="22"/>
                    </a:lnTo>
                    <a:lnTo>
                      <a:pt x="558" y="17"/>
                    </a:lnTo>
                    <a:lnTo>
                      <a:pt x="546" y="11"/>
                    </a:lnTo>
                    <a:lnTo>
                      <a:pt x="535" y="11"/>
                    </a:lnTo>
                    <a:lnTo>
                      <a:pt x="524" y="11"/>
                    </a:lnTo>
                    <a:lnTo>
                      <a:pt x="518" y="11"/>
                    </a:lnTo>
                    <a:lnTo>
                      <a:pt x="512" y="6"/>
                    </a:lnTo>
                    <a:lnTo>
                      <a:pt x="518" y="0"/>
                    </a:lnTo>
                    <a:lnTo>
                      <a:pt x="524" y="0"/>
                    </a:lnTo>
                    <a:lnTo>
                      <a:pt x="529" y="0"/>
                    </a:lnTo>
                    <a:lnTo>
                      <a:pt x="574" y="0"/>
                    </a:lnTo>
                    <a:lnTo>
                      <a:pt x="614" y="0"/>
                    </a:lnTo>
                    <a:lnTo>
                      <a:pt x="631" y="0"/>
                    </a:lnTo>
                    <a:lnTo>
                      <a:pt x="642" y="0"/>
                    </a:lnTo>
                    <a:lnTo>
                      <a:pt x="659" y="0"/>
                    </a:lnTo>
                    <a:lnTo>
                      <a:pt x="676" y="0"/>
                    </a:lnTo>
                    <a:lnTo>
                      <a:pt x="698" y="0"/>
                    </a:lnTo>
                    <a:lnTo>
                      <a:pt x="715" y="0"/>
                    </a:lnTo>
                    <a:lnTo>
                      <a:pt x="726" y="0"/>
                    </a:lnTo>
                    <a:lnTo>
                      <a:pt x="732" y="6"/>
                    </a:lnTo>
                    <a:lnTo>
                      <a:pt x="726" y="11"/>
                    </a:lnTo>
                    <a:lnTo>
                      <a:pt x="721" y="11"/>
                    </a:lnTo>
                    <a:lnTo>
                      <a:pt x="715" y="11"/>
                    </a:lnTo>
                    <a:lnTo>
                      <a:pt x="710" y="11"/>
                    </a:lnTo>
                    <a:lnTo>
                      <a:pt x="698" y="17"/>
                    </a:lnTo>
                    <a:lnTo>
                      <a:pt x="687" y="17"/>
                    </a:lnTo>
                    <a:lnTo>
                      <a:pt x="676" y="28"/>
                    </a:lnTo>
                    <a:lnTo>
                      <a:pt x="670" y="39"/>
                    </a:lnTo>
                    <a:lnTo>
                      <a:pt x="665" y="50"/>
                    </a:lnTo>
                    <a:lnTo>
                      <a:pt x="665" y="67"/>
                    </a:lnTo>
                    <a:lnTo>
                      <a:pt x="659" y="90"/>
                    </a:lnTo>
                    <a:lnTo>
                      <a:pt x="659" y="112"/>
                    </a:lnTo>
                    <a:lnTo>
                      <a:pt x="659" y="151"/>
                    </a:lnTo>
                    <a:lnTo>
                      <a:pt x="659" y="202"/>
                    </a:lnTo>
                    <a:lnTo>
                      <a:pt x="659" y="280"/>
                    </a:lnTo>
                    <a:lnTo>
                      <a:pt x="659" y="381"/>
                    </a:lnTo>
                    <a:lnTo>
                      <a:pt x="659" y="465"/>
                    </a:lnTo>
                    <a:lnTo>
                      <a:pt x="648" y="543"/>
                    </a:lnTo>
                    <a:lnTo>
                      <a:pt x="619" y="611"/>
                    </a:lnTo>
                    <a:lnTo>
                      <a:pt x="569" y="672"/>
                    </a:lnTo>
                    <a:lnTo>
                      <a:pt x="501" y="717"/>
                    </a:lnTo>
                    <a:lnTo>
                      <a:pt x="434" y="740"/>
                    </a:lnTo>
                    <a:lnTo>
                      <a:pt x="372" y="745"/>
                    </a:lnTo>
                    <a:lnTo>
                      <a:pt x="332" y="740"/>
                    </a:lnTo>
                    <a:lnTo>
                      <a:pt x="282" y="734"/>
                    </a:lnTo>
                    <a:lnTo>
                      <a:pt x="225" y="711"/>
                    </a:lnTo>
                    <a:lnTo>
                      <a:pt x="169" y="672"/>
                    </a:lnTo>
                    <a:lnTo>
                      <a:pt x="135" y="639"/>
                    </a:lnTo>
                    <a:lnTo>
                      <a:pt x="113" y="583"/>
                    </a:lnTo>
                    <a:lnTo>
                      <a:pt x="90" y="515"/>
                    </a:lnTo>
                    <a:lnTo>
                      <a:pt x="84" y="420"/>
                    </a:lnTo>
                    <a:lnTo>
                      <a:pt x="84" y="280"/>
                    </a:lnTo>
                    <a:close/>
                  </a:path>
                </a:pathLst>
              </a:custGeom>
              <a:solidFill>
                <a:srgbClr val="002D5C"/>
              </a:solidFill>
              <a:ln w="9525">
                <a:noFill/>
                <a:round/>
                <a:headEnd/>
                <a:tailEnd/>
              </a:ln>
            </p:spPr>
            <p:txBody>
              <a:bodyPr/>
              <a:lstStyle/>
              <a:p>
                <a:endParaRPr lang="en-US"/>
              </a:p>
            </p:txBody>
          </p:sp>
          <p:sp>
            <p:nvSpPr>
              <p:cNvPr id="83" name="Freeform 792"/>
              <p:cNvSpPr>
                <a:spLocks/>
              </p:cNvSpPr>
              <p:nvPr/>
            </p:nvSpPr>
            <p:spPr bwMode="auto">
              <a:xfrm>
                <a:off x="2612" y="18583"/>
                <a:ext cx="625" cy="600"/>
              </a:xfrm>
              <a:custGeom>
                <a:avLst/>
                <a:gdLst>
                  <a:gd name="T0" fmla="*/ 113 w 625"/>
                  <a:gd name="T1" fmla="*/ 538 h 600"/>
                  <a:gd name="T2" fmla="*/ 141 w 625"/>
                  <a:gd name="T3" fmla="*/ 577 h 600"/>
                  <a:gd name="T4" fmla="*/ 169 w 625"/>
                  <a:gd name="T5" fmla="*/ 583 h 600"/>
                  <a:gd name="T6" fmla="*/ 186 w 625"/>
                  <a:gd name="T7" fmla="*/ 589 h 600"/>
                  <a:gd name="T8" fmla="*/ 180 w 625"/>
                  <a:gd name="T9" fmla="*/ 594 h 600"/>
                  <a:gd name="T10" fmla="*/ 141 w 625"/>
                  <a:gd name="T11" fmla="*/ 594 h 600"/>
                  <a:gd name="T12" fmla="*/ 101 w 625"/>
                  <a:gd name="T13" fmla="*/ 594 h 600"/>
                  <a:gd name="T14" fmla="*/ 79 w 625"/>
                  <a:gd name="T15" fmla="*/ 594 h 600"/>
                  <a:gd name="T16" fmla="*/ 40 w 625"/>
                  <a:gd name="T17" fmla="*/ 594 h 600"/>
                  <a:gd name="T18" fmla="*/ 6 w 625"/>
                  <a:gd name="T19" fmla="*/ 594 h 600"/>
                  <a:gd name="T20" fmla="*/ 6 w 625"/>
                  <a:gd name="T21" fmla="*/ 589 h 600"/>
                  <a:gd name="T22" fmla="*/ 17 w 625"/>
                  <a:gd name="T23" fmla="*/ 583 h 600"/>
                  <a:gd name="T24" fmla="*/ 40 w 625"/>
                  <a:gd name="T25" fmla="*/ 577 h 600"/>
                  <a:gd name="T26" fmla="*/ 62 w 625"/>
                  <a:gd name="T27" fmla="*/ 538 h 600"/>
                  <a:gd name="T28" fmla="*/ 62 w 625"/>
                  <a:gd name="T29" fmla="*/ 40 h 600"/>
                  <a:gd name="T30" fmla="*/ 68 w 625"/>
                  <a:gd name="T31" fmla="*/ 6 h 600"/>
                  <a:gd name="T32" fmla="*/ 73 w 625"/>
                  <a:gd name="T33" fmla="*/ 0 h 600"/>
                  <a:gd name="T34" fmla="*/ 85 w 625"/>
                  <a:gd name="T35" fmla="*/ 6 h 600"/>
                  <a:gd name="T36" fmla="*/ 101 w 625"/>
                  <a:gd name="T37" fmla="*/ 23 h 600"/>
                  <a:gd name="T38" fmla="*/ 141 w 625"/>
                  <a:gd name="T39" fmla="*/ 68 h 600"/>
                  <a:gd name="T40" fmla="*/ 231 w 625"/>
                  <a:gd name="T41" fmla="*/ 169 h 600"/>
                  <a:gd name="T42" fmla="*/ 349 w 625"/>
                  <a:gd name="T43" fmla="*/ 292 h 600"/>
                  <a:gd name="T44" fmla="*/ 439 w 625"/>
                  <a:gd name="T45" fmla="*/ 387 h 600"/>
                  <a:gd name="T46" fmla="*/ 513 w 625"/>
                  <a:gd name="T47" fmla="*/ 471 h 600"/>
                  <a:gd name="T48" fmla="*/ 524 w 625"/>
                  <a:gd name="T49" fmla="*/ 96 h 600"/>
                  <a:gd name="T50" fmla="*/ 524 w 625"/>
                  <a:gd name="T51" fmla="*/ 51 h 600"/>
                  <a:gd name="T52" fmla="*/ 507 w 625"/>
                  <a:gd name="T53" fmla="*/ 28 h 600"/>
                  <a:gd name="T54" fmla="*/ 479 w 625"/>
                  <a:gd name="T55" fmla="*/ 23 h 600"/>
                  <a:gd name="T56" fmla="*/ 456 w 625"/>
                  <a:gd name="T57" fmla="*/ 23 h 600"/>
                  <a:gd name="T58" fmla="*/ 451 w 625"/>
                  <a:gd name="T59" fmla="*/ 12 h 600"/>
                  <a:gd name="T60" fmla="*/ 468 w 625"/>
                  <a:gd name="T61" fmla="*/ 12 h 600"/>
                  <a:gd name="T62" fmla="*/ 507 w 625"/>
                  <a:gd name="T63" fmla="*/ 12 h 600"/>
                  <a:gd name="T64" fmla="*/ 541 w 625"/>
                  <a:gd name="T65" fmla="*/ 12 h 600"/>
                  <a:gd name="T66" fmla="*/ 558 w 625"/>
                  <a:gd name="T67" fmla="*/ 12 h 600"/>
                  <a:gd name="T68" fmla="*/ 591 w 625"/>
                  <a:gd name="T69" fmla="*/ 12 h 600"/>
                  <a:gd name="T70" fmla="*/ 620 w 625"/>
                  <a:gd name="T71" fmla="*/ 12 h 600"/>
                  <a:gd name="T72" fmla="*/ 625 w 625"/>
                  <a:gd name="T73" fmla="*/ 17 h 600"/>
                  <a:gd name="T74" fmla="*/ 614 w 625"/>
                  <a:gd name="T75" fmla="*/ 23 h 600"/>
                  <a:gd name="T76" fmla="*/ 586 w 625"/>
                  <a:gd name="T77" fmla="*/ 28 h 600"/>
                  <a:gd name="T78" fmla="*/ 575 w 625"/>
                  <a:gd name="T79" fmla="*/ 51 h 600"/>
                  <a:gd name="T80" fmla="*/ 575 w 625"/>
                  <a:gd name="T81" fmla="*/ 90 h 600"/>
                  <a:gd name="T82" fmla="*/ 569 w 625"/>
                  <a:gd name="T83" fmla="*/ 566 h 600"/>
                  <a:gd name="T84" fmla="*/ 569 w 625"/>
                  <a:gd name="T85" fmla="*/ 594 h 600"/>
                  <a:gd name="T86" fmla="*/ 563 w 625"/>
                  <a:gd name="T87" fmla="*/ 600 h 600"/>
                  <a:gd name="T88" fmla="*/ 546 w 625"/>
                  <a:gd name="T89" fmla="*/ 594 h 600"/>
                  <a:gd name="T90" fmla="*/ 524 w 625"/>
                  <a:gd name="T91" fmla="*/ 572 h 600"/>
                  <a:gd name="T92" fmla="*/ 496 w 625"/>
                  <a:gd name="T93" fmla="*/ 538 h 600"/>
                  <a:gd name="T94" fmla="*/ 434 w 625"/>
                  <a:gd name="T95" fmla="*/ 477 h 600"/>
                  <a:gd name="T96" fmla="*/ 344 w 625"/>
                  <a:gd name="T97" fmla="*/ 387 h 600"/>
                  <a:gd name="T98" fmla="*/ 248 w 625"/>
                  <a:gd name="T99" fmla="*/ 286 h 600"/>
                  <a:gd name="T100" fmla="*/ 158 w 625"/>
                  <a:gd name="T101" fmla="*/ 180 h 600"/>
                  <a:gd name="T102" fmla="*/ 101 w 625"/>
                  <a:gd name="T103" fmla="*/ 118 h 60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25"/>
                  <a:gd name="T157" fmla="*/ 0 h 600"/>
                  <a:gd name="T158" fmla="*/ 625 w 625"/>
                  <a:gd name="T159" fmla="*/ 600 h 60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25" h="600">
                    <a:moveTo>
                      <a:pt x="113" y="488"/>
                    </a:moveTo>
                    <a:lnTo>
                      <a:pt x="113" y="538"/>
                    </a:lnTo>
                    <a:lnTo>
                      <a:pt x="124" y="566"/>
                    </a:lnTo>
                    <a:lnTo>
                      <a:pt x="141" y="577"/>
                    </a:lnTo>
                    <a:lnTo>
                      <a:pt x="158" y="583"/>
                    </a:lnTo>
                    <a:lnTo>
                      <a:pt x="169" y="583"/>
                    </a:lnTo>
                    <a:lnTo>
                      <a:pt x="180" y="583"/>
                    </a:lnTo>
                    <a:lnTo>
                      <a:pt x="186" y="589"/>
                    </a:lnTo>
                    <a:lnTo>
                      <a:pt x="186" y="594"/>
                    </a:lnTo>
                    <a:lnTo>
                      <a:pt x="180" y="594"/>
                    </a:lnTo>
                    <a:lnTo>
                      <a:pt x="169" y="594"/>
                    </a:lnTo>
                    <a:lnTo>
                      <a:pt x="141" y="594"/>
                    </a:lnTo>
                    <a:lnTo>
                      <a:pt x="118" y="594"/>
                    </a:lnTo>
                    <a:lnTo>
                      <a:pt x="101" y="594"/>
                    </a:lnTo>
                    <a:lnTo>
                      <a:pt x="90" y="594"/>
                    </a:lnTo>
                    <a:lnTo>
                      <a:pt x="79" y="594"/>
                    </a:lnTo>
                    <a:lnTo>
                      <a:pt x="62" y="594"/>
                    </a:lnTo>
                    <a:lnTo>
                      <a:pt x="40" y="594"/>
                    </a:lnTo>
                    <a:lnTo>
                      <a:pt x="17" y="594"/>
                    </a:lnTo>
                    <a:lnTo>
                      <a:pt x="6" y="594"/>
                    </a:lnTo>
                    <a:lnTo>
                      <a:pt x="0" y="589"/>
                    </a:lnTo>
                    <a:lnTo>
                      <a:pt x="6" y="589"/>
                    </a:lnTo>
                    <a:lnTo>
                      <a:pt x="6" y="583"/>
                    </a:lnTo>
                    <a:lnTo>
                      <a:pt x="17" y="583"/>
                    </a:lnTo>
                    <a:lnTo>
                      <a:pt x="28" y="583"/>
                    </a:lnTo>
                    <a:lnTo>
                      <a:pt x="40" y="577"/>
                    </a:lnTo>
                    <a:lnTo>
                      <a:pt x="56" y="566"/>
                    </a:lnTo>
                    <a:lnTo>
                      <a:pt x="62" y="538"/>
                    </a:lnTo>
                    <a:lnTo>
                      <a:pt x="62" y="482"/>
                    </a:lnTo>
                    <a:lnTo>
                      <a:pt x="62" y="40"/>
                    </a:lnTo>
                    <a:lnTo>
                      <a:pt x="62" y="17"/>
                    </a:lnTo>
                    <a:lnTo>
                      <a:pt x="68" y="6"/>
                    </a:lnTo>
                    <a:lnTo>
                      <a:pt x="68" y="0"/>
                    </a:lnTo>
                    <a:lnTo>
                      <a:pt x="73" y="0"/>
                    </a:lnTo>
                    <a:lnTo>
                      <a:pt x="79" y="0"/>
                    </a:lnTo>
                    <a:lnTo>
                      <a:pt x="85" y="6"/>
                    </a:lnTo>
                    <a:lnTo>
                      <a:pt x="96" y="17"/>
                    </a:lnTo>
                    <a:lnTo>
                      <a:pt x="101" y="23"/>
                    </a:lnTo>
                    <a:lnTo>
                      <a:pt x="113" y="40"/>
                    </a:lnTo>
                    <a:lnTo>
                      <a:pt x="141" y="68"/>
                    </a:lnTo>
                    <a:lnTo>
                      <a:pt x="186" y="113"/>
                    </a:lnTo>
                    <a:lnTo>
                      <a:pt x="231" y="169"/>
                    </a:lnTo>
                    <a:lnTo>
                      <a:pt x="287" y="225"/>
                    </a:lnTo>
                    <a:lnTo>
                      <a:pt x="349" y="292"/>
                    </a:lnTo>
                    <a:lnTo>
                      <a:pt x="394" y="342"/>
                    </a:lnTo>
                    <a:lnTo>
                      <a:pt x="439" y="387"/>
                    </a:lnTo>
                    <a:lnTo>
                      <a:pt x="479" y="432"/>
                    </a:lnTo>
                    <a:lnTo>
                      <a:pt x="513" y="471"/>
                    </a:lnTo>
                    <a:lnTo>
                      <a:pt x="535" y="493"/>
                    </a:lnTo>
                    <a:lnTo>
                      <a:pt x="524" y="96"/>
                    </a:lnTo>
                    <a:lnTo>
                      <a:pt x="524" y="73"/>
                    </a:lnTo>
                    <a:lnTo>
                      <a:pt x="524" y="51"/>
                    </a:lnTo>
                    <a:lnTo>
                      <a:pt x="518" y="40"/>
                    </a:lnTo>
                    <a:lnTo>
                      <a:pt x="507" y="28"/>
                    </a:lnTo>
                    <a:lnTo>
                      <a:pt x="496" y="23"/>
                    </a:lnTo>
                    <a:lnTo>
                      <a:pt x="479" y="23"/>
                    </a:lnTo>
                    <a:lnTo>
                      <a:pt x="468" y="23"/>
                    </a:lnTo>
                    <a:lnTo>
                      <a:pt x="456" y="23"/>
                    </a:lnTo>
                    <a:lnTo>
                      <a:pt x="451" y="17"/>
                    </a:lnTo>
                    <a:lnTo>
                      <a:pt x="451" y="12"/>
                    </a:lnTo>
                    <a:lnTo>
                      <a:pt x="456" y="12"/>
                    </a:lnTo>
                    <a:lnTo>
                      <a:pt x="468" y="12"/>
                    </a:lnTo>
                    <a:lnTo>
                      <a:pt x="490" y="12"/>
                    </a:lnTo>
                    <a:lnTo>
                      <a:pt x="507" y="12"/>
                    </a:lnTo>
                    <a:lnTo>
                      <a:pt x="524" y="12"/>
                    </a:lnTo>
                    <a:lnTo>
                      <a:pt x="541" y="12"/>
                    </a:lnTo>
                    <a:lnTo>
                      <a:pt x="546" y="12"/>
                    </a:lnTo>
                    <a:lnTo>
                      <a:pt x="558" y="12"/>
                    </a:lnTo>
                    <a:lnTo>
                      <a:pt x="575" y="12"/>
                    </a:lnTo>
                    <a:lnTo>
                      <a:pt x="591" y="12"/>
                    </a:lnTo>
                    <a:lnTo>
                      <a:pt x="614" y="12"/>
                    </a:lnTo>
                    <a:lnTo>
                      <a:pt x="620" y="12"/>
                    </a:lnTo>
                    <a:lnTo>
                      <a:pt x="625" y="12"/>
                    </a:lnTo>
                    <a:lnTo>
                      <a:pt x="625" y="17"/>
                    </a:lnTo>
                    <a:lnTo>
                      <a:pt x="620" y="23"/>
                    </a:lnTo>
                    <a:lnTo>
                      <a:pt x="614" y="23"/>
                    </a:lnTo>
                    <a:lnTo>
                      <a:pt x="603" y="23"/>
                    </a:lnTo>
                    <a:lnTo>
                      <a:pt x="586" y="28"/>
                    </a:lnTo>
                    <a:lnTo>
                      <a:pt x="580" y="34"/>
                    </a:lnTo>
                    <a:lnTo>
                      <a:pt x="575" y="51"/>
                    </a:lnTo>
                    <a:lnTo>
                      <a:pt x="575" y="68"/>
                    </a:lnTo>
                    <a:lnTo>
                      <a:pt x="575" y="90"/>
                    </a:lnTo>
                    <a:lnTo>
                      <a:pt x="569" y="544"/>
                    </a:lnTo>
                    <a:lnTo>
                      <a:pt x="569" y="566"/>
                    </a:lnTo>
                    <a:lnTo>
                      <a:pt x="569" y="583"/>
                    </a:lnTo>
                    <a:lnTo>
                      <a:pt x="569" y="594"/>
                    </a:lnTo>
                    <a:lnTo>
                      <a:pt x="569" y="600"/>
                    </a:lnTo>
                    <a:lnTo>
                      <a:pt x="563" y="600"/>
                    </a:lnTo>
                    <a:lnTo>
                      <a:pt x="558" y="600"/>
                    </a:lnTo>
                    <a:lnTo>
                      <a:pt x="546" y="594"/>
                    </a:lnTo>
                    <a:lnTo>
                      <a:pt x="541" y="583"/>
                    </a:lnTo>
                    <a:lnTo>
                      <a:pt x="524" y="572"/>
                    </a:lnTo>
                    <a:lnTo>
                      <a:pt x="507" y="549"/>
                    </a:lnTo>
                    <a:lnTo>
                      <a:pt x="496" y="538"/>
                    </a:lnTo>
                    <a:lnTo>
                      <a:pt x="468" y="516"/>
                    </a:lnTo>
                    <a:lnTo>
                      <a:pt x="434" y="477"/>
                    </a:lnTo>
                    <a:lnTo>
                      <a:pt x="389" y="432"/>
                    </a:lnTo>
                    <a:lnTo>
                      <a:pt x="344" y="387"/>
                    </a:lnTo>
                    <a:lnTo>
                      <a:pt x="304" y="342"/>
                    </a:lnTo>
                    <a:lnTo>
                      <a:pt x="248" y="286"/>
                    </a:lnTo>
                    <a:lnTo>
                      <a:pt x="197" y="230"/>
                    </a:lnTo>
                    <a:lnTo>
                      <a:pt x="158" y="180"/>
                    </a:lnTo>
                    <a:lnTo>
                      <a:pt x="124" y="146"/>
                    </a:lnTo>
                    <a:lnTo>
                      <a:pt x="101" y="118"/>
                    </a:lnTo>
                    <a:lnTo>
                      <a:pt x="113" y="488"/>
                    </a:lnTo>
                    <a:close/>
                  </a:path>
                </a:pathLst>
              </a:custGeom>
              <a:solidFill>
                <a:srgbClr val="002D5C"/>
              </a:solidFill>
              <a:ln w="9525">
                <a:noFill/>
                <a:round/>
                <a:headEnd/>
                <a:tailEnd/>
              </a:ln>
            </p:spPr>
            <p:txBody>
              <a:bodyPr/>
              <a:lstStyle/>
              <a:p>
                <a:endParaRPr lang="en-US"/>
              </a:p>
            </p:txBody>
          </p:sp>
          <p:sp>
            <p:nvSpPr>
              <p:cNvPr id="84" name="Freeform 793"/>
              <p:cNvSpPr>
                <a:spLocks/>
              </p:cNvSpPr>
              <p:nvPr/>
            </p:nvSpPr>
            <p:spPr bwMode="auto">
              <a:xfrm>
                <a:off x="3440" y="18595"/>
                <a:ext cx="197" cy="582"/>
              </a:xfrm>
              <a:custGeom>
                <a:avLst/>
                <a:gdLst>
                  <a:gd name="T0" fmla="*/ 124 w 197"/>
                  <a:gd name="T1" fmla="*/ 431 h 582"/>
                  <a:gd name="T2" fmla="*/ 129 w 197"/>
                  <a:gd name="T3" fmla="*/ 526 h 582"/>
                  <a:gd name="T4" fmla="*/ 129 w 197"/>
                  <a:gd name="T5" fmla="*/ 549 h 582"/>
                  <a:gd name="T6" fmla="*/ 146 w 197"/>
                  <a:gd name="T7" fmla="*/ 565 h 582"/>
                  <a:gd name="T8" fmla="*/ 169 w 197"/>
                  <a:gd name="T9" fmla="*/ 571 h 582"/>
                  <a:gd name="T10" fmla="*/ 191 w 197"/>
                  <a:gd name="T11" fmla="*/ 571 h 582"/>
                  <a:gd name="T12" fmla="*/ 197 w 197"/>
                  <a:gd name="T13" fmla="*/ 582 h 582"/>
                  <a:gd name="T14" fmla="*/ 141 w 197"/>
                  <a:gd name="T15" fmla="*/ 582 h 582"/>
                  <a:gd name="T16" fmla="*/ 90 w 197"/>
                  <a:gd name="T17" fmla="*/ 582 h 582"/>
                  <a:gd name="T18" fmla="*/ 73 w 197"/>
                  <a:gd name="T19" fmla="*/ 582 h 582"/>
                  <a:gd name="T20" fmla="*/ 45 w 197"/>
                  <a:gd name="T21" fmla="*/ 582 h 582"/>
                  <a:gd name="T22" fmla="*/ 17 w 197"/>
                  <a:gd name="T23" fmla="*/ 582 h 582"/>
                  <a:gd name="T24" fmla="*/ 0 w 197"/>
                  <a:gd name="T25" fmla="*/ 577 h 582"/>
                  <a:gd name="T26" fmla="*/ 6 w 197"/>
                  <a:gd name="T27" fmla="*/ 571 h 582"/>
                  <a:gd name="T28" fmla="*/ 34 w 197"/>
                  <a:gd name="T29" fmla="*/ 571 h 582"/>
                  <a:gd name="T30" fmla="*/ 45 w 197"/>
                  <a:gd name="T31" fmla="*/ 554 h 582"/>
                  <a:gd name="T32" fmla="*/ 56 w 197"/>
                  <a:gd name="T33" fmla="*/ 526 h 582"/>
                  <a:gd name="T34" fmla="*/ 56 w 197"/>
                  <a:gd name="T35" fmla="*/ 431 h 582"/>
                  <a:gd name="T36" fmla="*/ 56 w 197"/>
                  <a:gd name="T37" fmla="*/ 224 h 582"/>
                  <a:gd name="T38" fmla="*/ 56 w 197"/>
                  <a:gd name="T39" fmla="*/ 101 h 582"/>
                  <a:gd name="T40" fmla="*/ 56 w 197"/>
                  <a:gd name="T41" fmla="*/ 56 h 582"/>
                  <a:gd name="T42" fmla="*/ 51 w 197"/>
                  <a:gd name="T43" fmla="*/ 28 h 582"/>
                  <a:gd name="T44" fmla="*/ 28 w 197"/>
                  <a:gd name="T45" fmla="*/ 11 h 582"/>
                  <a:gd name="T46" fmla="*/ 6 w 197"/>
                  <a:gd name="T47" fmla="*/ 11 h 582"/>
                  <a:gd name="T48" fmla="*/ 0 w 197"/>
                  <a:gd name="T49" fmla="*/ 0 h 582"/>
                  <a:gd name="T50" fmla="*/ 28 w 197"/>
                  <a:gd name="T51" fmla="*/ 0 h 582"/>
                  <a:gd name="T52" fmla="*/ 62 w 197"/>
                  <a:gd name="T53" fmla="*/ 0 h 582"/>
                  <a:gd name="T54" fmla="*/ 84 w 197"/>
                  <a:gd name="T55" fmla="*/ 0 h 582"/>
                  <a:gd name="T56" fmla="*/ 96 w 197"/>
                  <a:gd name="T57" fmla="*/ 0 h 582"/>
                  <a:gd name="T58" fmla="*/ 124 w 197"/>
                  <a:gd name="T59" fmla="*/ 0 h 582"/>
                  <a:gd name="T60" fmla="*/ 152 w 197"/>
                  <a:gd name="T61" fmla="*/ 0 h 582"/>
                  <a:gd name="T62" fmla="*/ 175 w 197"/>
                  <a:gd name="T63" fmla="*/ 0 h 582"/>
                  <a:gd name="T64" fmla="*/ 175 w 197"/>
                  <a:gd name="T65" fmla="*/ 5 h 582"/>
                  <a:gd name="T66" fmla="*/ 163 w 197"/>
                  <a:gd name="T67" fmla="*/ 11 h 582"/>
                  <a:gd name="T68" fmla="*/ 141 w 197"/>
                  <a:gd name="T69" fmla="*/ 16 h 582"/>
                  <a:gd name="T70" fmla="*/ 129 w 197"/>
                  <a:gd name="T71" fmla="*/ 39 h 582"/>
                  <a:gd name="T72" fmla="*/ 124 w 197"/>
                  <a:gd name="T73" fmla="*/ 72 h 582"/>
                  <a:gd name="T74" fmla="*/ 124 w 197"/>
                  <a:gd name="T75" fmla="*/ 151 h 582"/>
                  <a:gd name="T76" fmla="*/ 124 w 197"/>
                  <a:gd name="T77" fmla="*/ 358 h 58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97"/>
                  <a:gd name="T118" fmla="*/ 0 h 582"/>
                  <a:gd name="T119" fmla="*/ 197 w 197"/>
                  <a:gd name="T120" fmla="*/ 582 h 58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97" h="582">
                    <a:moveTo>
                      <a:pt x="124" y="358"/>
                    </a:moveTo>
                    <a:lnTo>
                      <a:pt x="124" y="431"/>
                    </a:lnTo>
                    <a:lnTo>
                      <a:pt x="124" y="487"/>
                    </a:lnTo>
                    <a:lnTo>
                      <a:pt x="129" y="526"/>
                    </a:lnTo>
                    <a:lnTo>
                      <a:pt x="129" y="537"/>
                    </a:lnTo>
                    <a:lnTo>
                      <a:pt x="129" y="549"/>
                    </a:lnTo>
                    <a:lnTo>
                      <a:pt x="135" y="560"/>
                    </a:lnTo>
                    <a:lnTo>
                      <a:pt x="146" y="565"/>
                    </a:lnTo>
                    <a:lnTo>
                      <a:pt x="158" y="571"/>
                    </a:lnTo>
                    <a:lnTo>
                      <a:pt x="169" y="571"/>
                    </a:lnTo>
                    <a:lnTo>
                      <a:pt x="180" y="571"/>
                    </a:lnTo>
                    <a:lnTo>
                      <a:pt x="191" y="571"/>
                    </a:lnTo>
                    <a:lnTo>
                      <a:pt x="197" y="577"/>
                    </a:lnTo>
                    <a:lnTo>
                      <a:pt x="197" y="582"/>
                    </a:lnTo>
                    <a:lnTo>
                      <a:pt x="186" y="582"/>
                    </a:lnTo>
                    <a:lnTo>
                      <a:pt x="141" y="582"/>
                    </a:lnTo>
                    <a:lnTo>
                      <a:pt x="107" y="582"/>
                    </a:lnTo>
                    <a:lnTo>
                      <a:pt x="90" y="582"/>
                    </a:lnTo>
                    <a:lnTo>
                      <a:pt x="84" y="582"/>
                    </a:lnTo>
                    <a:lnTo>
                      <a:pt x="73" y="582"/>
                    </a:lnTo>
                    <a:lnTo>
                      <a:pt x="62" y="582"/>
                    </a:lnTo>
                    <a:lnTo>
                      <a:pt x="45" y="582"/>
                    </a:lnTo>
                    <a:lnTo>
                      <a:pt x="28" y="582"/>
                    </a:lnTo>
                    <a:lnTo>
                      <a:pt x="17" y="582"/>
                    </a:lnTo>
                    <a:lnTo>
                      <a:pt x="6" y="582"/>
                    </a:lnTo>
                    <a:lnTo>
                      <a:pt x="0" y="577"/>
                    </a:lnTo>
                    <a:lnTo>
                      <a:pt x="6" y="577"/>
                    </a:lnTo>
                    <a:lnTo>
                      <a:pt x="6" y="571"/>
                    </a:lnTo>
                    <a:lnTo>
                      <a:pt x="17" y="571"/>
                    </a:lnTo>
                    <a:lnTo>
                      <a:pt x="34" y="571"/>
                    </a:lnTo>
                    <a:lnTo>
                      <a:pt x="39" y="565"/>
                    </a:lnTo>
                    <a:lnTo>
                      <a:pt x="45" y="554"/>
                    </a:lnTo>
                    <a:lnTo>
                      <a:pt x="51" y="543"/>
                    </a:lnTo>
                    <a:lnTo>
                      <a:pt x="56" y="526"/>
                    </a:lnTo>
                    <a:lnTo>
                      <a:pt x="56" y="487"/>
                    </a:lnTo>
                    <a:lnTo>
                      <a:pt x="56" y="431"/>
                    </a:lnTo>
                    <a:lnTo>
                      <a:pt x="56" y="358"/>
                    </a:lnTo>
                    <a:lnTo>
                      <a:pt x="56" y="224"/>
                    </a:lnTo>
                    <a:lnTo>
                      <a:pt x="56" y="151"/>
                    </a:lnTo>
                    <a:lnTo>
                      <a:pt x="56" y="101"/>
                    </a:lnTo>
                    <a:lnTo>
                      <a:pt x="56" y="72"/>
                    </a:lnTo>
                    <a:lnTo>
                      <a:pt x="56" y="56"/>
                    </a:lnTo>
                    <a:lnTo>
                      <a:pt x="56" y="39"/>
                    </a:lnTo>
                    <a:lnTo>
                      <a:pt x="51" y="28"/>
                    </a:lnTo>
                    <a:lnTo>
                      <a:pt x="39" y="16"/>
                    </a:lnTo>
                    <a:lnTo>
                      <a:pt x="28" y="11"/>
                    </a:lnTo>
                    <a:lnTo>
                      <a:pt x="17" y="11"/>
                    </a:lnTo>
                    <a:lnTo>
                      <a:pt x="6" y="11"/>
                    </a:lnTo>
                    <a:lnTo>
                      <a:pt x="0" y="5"/>
                    </a:lnTo>
                    <a:lnTo>
                      <a:pt x="0" y="0"/>
                    </a:lnTo>
                    <a:lnTo>
                      <a:pt x="11" y="0"/>
                    </a:lnTo>
                    <a:lnTo>
                      <a:pt x="28" y="0"/>
                    </a:lnTo>
                    <a:lnTo>
                      <a:pt x="45" y="0"/>
                    </a:lnTo>
                    <a:lnTo>
                      <a:pt x="62" y="0"/>
                    </a:lnTo>
                    <a:lnTo>
                      <a:pt x="73" y="0"/>
                    </a:lnTo>
                    <a:lnTo>
                      <a:pt x="84" y="0"/>
                    </a:lnTo>
                    <a:lnTo>
                      <a:pt x="90" y="0"/>
                    </a:lnTo>
                    <a:lnTo>
                      <a:pt x="96" y="0"/>
                    </a:lnTo>
                    <a:lnTo>
                      <a:pt x="107" y="0"/>
                    </a:lnTo>
                    <a:lnTo>
                      <a:pt x="124" y="0"/>
                    </a:lnTo>
                    <a:lnTo>
                      <a:pt x="135" y="0"/>
                    </a:lnTo>
                    <a:lnTo>
                      <a:pt x="152" y="0"/>
                    </a:lnTo>
                    <a:lnTo>
                      <a:pt x="169" y="0"/>
                    </a:lnTo>
                    <a:lnTo>
                      <a:pt x="175" y="0"/>
                    </a:lnTo>
                    <a:lnTo>
                      <a:pt x="180" y="5"/>
                    </a:lnTo>
                    <a:lnTo>
                      <a:pt x="175" y="5"/>
                    </a:lnTo>
                    <a:lnTo>
                      <a:pt x="175" y="11"/>
                    </a:lnTo>
                    <a:lnTo>
                      <a:pt x="163" y="11"/>
                    </a:lnTo>
                    <a:lnTo>
                      <a:pt x="152" y="11"/>
                    </a:lnTo>
                    <a:lnTo>
                      <a:pt x="141" y="16"/>
                    </a:lnTo>
                    <a:lnTo>
                      <a:pt x="129" y="22"/>
                    </a:lnTo>
                    <a:lnTo>
                      <a:pt x="129" y="39"/>
                    </a:lnTo>
                    <a:lnTo>
                      <a:pt x="124" y="56"/>
                    </a:lnTo>
                    <a:lnTo>
                      <a:pt x="124" y="72"/>
                    </a:lnTo>
                    <a:lnTo>
                      <a:pt x="124" y="101"/>
                    </a:lnTo>
                    <a:lnTo>
                      <a:pt x="124" y="151"/>
                    </a:lnTo>
                    <a:lnTo>
                      <a:pt x="124" y="224"/>
                    </a:lnTo>
                    <a:lnTo>
                      <a:pt x="124" y="358"/>
                    </a:lnTo>
                    <a:close/>
                  </a:path>
                </a:pathLst>
              </a:custGeom>
              <a:solidFill>
                <a:srgbClr val="002D5C"/>
              </a:solidFill>
              <a:ln w="9525">
                <a:noFill/>
                <a:round/>
                <a:headEnd/>
                <a:tailEnd/>
              </a:ln>
            </p:spPr>
            <p:txBody>
              <a:bodyPr/>
              <a:lstStyle/>
              <a:p>
                <a:endParaRPr lang="en-US"/>
              </a:p>
            </p:txBody>
          </p:sp>
          <p:sp>
            <p:nvSpPr>
              <p:cNvPr id="85" name="Freeform 794"/>
              <p:cNvSpPr>
                <a:spLocks/>
              </p:cNvSpPr>
              <p:nvPr/>
            </p:nvSpPr>
            <p:spPr bwMode="auto">
              <a:xfrm>
                <a:off x="3738" y="18595"/>
                <a:ext cx="625" cy="594"/>
              </a:xfrm>
              <a:custGeom>
                <a:avLst/>
                <a:gdLst>
                  <a:gd name="T0" fmla="*/ 355 w 625"/>
                  <a:gd name="T1" fmla="*/ 437 h 594"/>
                  <a:gd name="T2" fmla="*/ 411 w 625"/>
                  <a:gd name="T3" fmla="*/ 297 h 594"/>
                  <a:gd name="T4" fmla="*/ 462 w 625"/>
                  <a:gd name="T5" fmla="*/ 151 h 594"/>
                  <a:gd name="T6" fmla="*/ 496 w 625"/>
                  <a:gd name="T7" fmla="*/ 61 h 594"/>
                  <a:gd name="T8" fmla="*/ 502 w 625"/>
                  <a:gd name="T9" fmla="*/ 28 h 594"/>
                  <a:gd name="T10" fmla="*/ 502 w 625"/>
                  <a:gd name="T11" fmla="*/ 16 h 594"/>
                  <a:gd name="T12" fmla="*/ 479 w 625"/>
                  <a:gd name="T13" fmla="*/ 11 h 594"/>
                  <a:gd name="T14" fmla="*/ 457 w 625"/>
                  <a:gd name="T15" fmla="*/ 11 h 594"/>
                  <a:gd name="T16" fmla="*/ 457 w 625"/>
                  <a:gd name="T17" fmla="*/ 0 h 594"/>
                  <a:gd name="T18" fmla="*/ 473 w 625"/>
                  <a:gd name="T19" fmla="*/ 0 h 594"/>
                  <a:gd name="T20" fmla="*/ 518 w 625"/>
                  <a:gd name="T21" fmla="*/ 0 h 594"/>
                  <a:gd name="T22" fmla="*/ 547 w 625"/>
                  <a:gd name="T23" fmla="*/ 0 h 594"/>
                  <a:gd name="T24" fmla="*/ 564 w 625"/>
                  <a:gd name="T25" fmla="*/ 0 h 594"/>
                  <a:gd name="T26" fmla="*/ 597 w 625"/>
                  <a:gd name="T27" fmla="*/ 0 h 594"/>
                  <a:gd name="T28" fmla="*/ 620 w 625"/>
                  <a:gd name="T29" fmla="*/ 0 h 594"/>
                  <a:gd name="T30" fmla="*/ 620 w 625"/>
                  <a:gd name="T31" fmla="*/ 5 h 594"/>
                  <a:gd name="T32" fmla="*/ 603 w 625"/>
                  <a:gd name="T33" fmla="*/ 11 h 594"/>
                  <a:gd name="T34" fmla="*/ 575 w 625"/>
                  <a:gd name="T35" fmla="*/ 16 h 594"/>
                  <a:gd name="T36" fmla="*/ 564 w 625"/>
                  <a:gd name="T37" fmla="*/ 28 h 594"/>
                  <a:gd name="T38" fmla="*/ 552 w 625"/>
                  <a:gd name="T39" fmla="*/ 50 h 594"/>
                  <a:gd name="T40" fmla="*/ 535 w 625"/>
                  <a:gd name="T41" fmla="*/ 89 h 594"/>
                  <a:gd name="T42" fmla="*/ 502 w 625"/>
                  <a:gd name="T43" fmla="*/ 168 h 594"/>
                  <a:gd name="T44" fmla="*/ 445 w 625"/>
                  <a:gd name="T45" fmla="*/ 302 h 594"/>
                  <a:gd name="T46" fmla="*/ 366 w 625"/>
                  <a:gd name="T47" fmla="*/ 481 h 594"/>
                  <a:gd name="T48" fmla="*/ 338 w 625"/>
                  <a:gd name="T49" fmla="*/ 554 h 594"/>
                  <a:gd name="T50" fmla="*/ 321 w 625"/>
                  <a:gd name="T51" fmla="*/ 582 h 594"/>
                  <a:gd name="T52" fmla="*/ 316 w 625"/>
                  <a:gd name="T53" fmla="*/ 594 h 594"/>
                  <a:gd name="T54" fmla="*/ 304 w 625"/>
                  <a:gd name="T55" fmla="*/ 588 h 594"/>
                  <a:gd name="T56" fmla="*/ 293 w 625"/>
                  <a:gd name="T57" fmla="*/ 565 h 594"/>
                  <a:gd name="T58" fmla="*/ 96 w 625"/>
                  <a:gd name="T59" fmla="*/ 72 h 594"/>
                  <a:gd name="T60" fmla="*/ 74 w 625"/>
                  <a:gd name="T61" fmla="*/ 33 h 594"/>
                  <a:gd name="T62" fmla="*/ 51 w 625"/>
                  <a:gd name="T63" fmla="*/ 16 h 594"/>
                  <a:gd name="T64" fmla="*/ 29 w 625"/>
                  <a:gd name="T65" fmla="*/ 11 h 594"/>
                  <a:gd name="T66" fmla="*/ 6 w 625"/>
                  <a:gd name="T67" fmla="*/ 11 h 594"/>
                  <a:gd name="T68" fmla="*/ 0 w 625"/>
                  <a:gd name="T69" fmla="*/ 5 h 594"/>
                  <a:gd name="T70" fmla="*/ 12 w 625"/>
                  <a:gd name="T71" fmla="*/ 0 h 594"/>
                  <a:gd name="T72" fmla="*/ 62 w 625"/>
                  <a:gd name="T73" fmla="*/ 0 h 594"/>
                  <a:gd name="T74" fmla="*/ 113 w 625"/>
                  <a:gd name="T75" fmla="*/ 0 h 594"/>
                  <a:gd name="T76" fmla="*/ 141 w 625"/>
                  <a:gd name="T77" fmla="*/ 0 h 594"/>
                  <a:gd name="T78" fmla="*/ 186 w 625"/>
                  <a:gd name="T79" fmla="*/ 0 h 594"/>
                  <a:gd name="T80" fmla="*/ 203 w 625"/>
                  <a:gd name="T81" fmla="*/ 0 h 594"/>
                  <a:gd name="T82" fmla="*/ 203 w 625"/>
                  <a:gd name="T83" fmla="*/ 5 h 594"/>
                  <a:gd name="T84" fmla="*/ 192 w 625"/>
                  <a:gd name="T85" fmla="*/ 11 h 594"/>
                  <a:gd name="T86" fmla="*/ 169 w 625"/>
                  <a:gd name="T87" fmla="*/ 11 h 594"/>
                  <a:gd name="T88" fmla="*/ 158 w 625"/>
                  <a:gd name="T89" fmla="*/ 22 h 594"/>
                  <a:gd name="T90" fmla="*/ 164 w 625"/>
                  <a:gd name="T91" fmla="*/ 39 h 594"/>
                  <a:gd name="T92" fmla="*/ 175 w 625"/>
                  <a:gd name="T93" fmla="*/ 72 h 594"/>
                  <a:gd name="T94" fmla="*/ 333 w 625"/>
                  <a:gd name="T95" fmla="*/ 487 h 5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25"/>
                  <a:gd name="T145" fmla="*/ 0 h 594"/>
                  <a:gd name="T146" fmla="*/ 625 w 625"/>
                  <a:gd name="T147" fmla="*/ 594 h 5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25" h="594">
                    <a:moveTo>
                      <a:pt x="333" y="487"/>
                    </a:moveTo>
                    <a:lnTo>
                      <a:pt x="355" y="437"/>
                    </a:lnTo>
                    <a:lnTo>
                      <a:pt x="378" y="369"/>
                    </a:lnTo>
                    <a:lnTo>
                      <a:pt x="411" y="297"/>
                    </a:lnTo>
                    <a:lnTo>
                      <a:pt x="440" y="218"/>
                    </a:lnTo>
                    <a:lnTo>
                      <a:pt x="462" y="151"/>
                    </a:lnTo>
                    <a:lnTo>
                      <a:pt x="485" y="95"/>
                    </a:lnTo>
                    <a:lnTo>
                      <a:pt x="496" y="61"/>
                    </a:lnTo>
                    <a:lnTo>
                      <a:pt x="502" y="44"/>
                    </a:lnTo>
                    <a:lnTo>
                      <a:pt x="502" y="28"/>
                    </a:lnTo>
                    <a:lnTo>
                      <a:pt x="502" y="22"/>
                    </a:lnTo>
                    <a:lnTo>
                      <a:pt x="502" y="16"/>
                    </a:lnTo>
                    <a:lnTo>
                      <a:pt x="496" y="11"/>
                    </a:lnTo>
                    <a:lnTo>
                      <a:pt x="479" y="11"/>
                    </a:lnTo>
                    <a:lnTo>
                      <a:pt x="462" y="11"/>
                    </a:lnTo>
                    <a:lnTo>
                      <a:pt x="457" y="11"/>
                    </a:lnTo>
                    <a:lnTo>
                      <a:pt x="457" y="5"/>
                    </a:lnTo>
                    <a:lnTo>
                      <a:pt x="457" y="0"/>
                    </a:lnTo>
                    <a:lnTo>
                      <a:pt x="462" y="0"/>
                    </a:lnTo>
                    <a:lnTo>
                      <a:pt x="473" y="0"/>
                    </a:lnTo>
                    <a:lnTo>
                      <a:pt x="496" y="0"/>
                    </a:lnTo>
                    <a:lnTo>
                      <a:pt x="518" y="0"/>
                    </a:lnTo>
                    <a:lnTo>
                      <a:pt x="535" y="0"/>
                    </a:lnTo>
                    <a:lnTo>
                      <a:pt x="547" y="0"/>
                    </a:lnTo>
                    <a:lnTo>
                      <a:pt x="552" y="0"/>
                    </a:lnTo>
                    <a:lnTo>
                      <a:pt x="564" y="0"/>
                    </a:lnTo>
                    <a:lnTo>
                      <a:pt x="580" y="0"/>
                    </a:lnTo>
                    <a:lnTo>
                      <a:pt x="597" y="0"/>
                    </a:lnTo>
                    <a:lnTo>
                      <a:pt x="609" y="0"/>
                    </a:lnTo>
                    <a:lnTo>
                      <a:pt x="620" y="0"/>
                    </a:lnTo>
                    <a:lnTo>
                      <a:pt x="625" y="5"/>
                    </a:lnTo>
                    <a:lnTo>
                      <a:pt x="620" y="5"/>
                    </a:lnTo>
                    <a:lnTo>
                      <a:pt x="614" y="11"/>
                    </a:lnTo>
                    <a:lnTo>
                      <a:pt x="603" y="11"/>
                    </a:lnTo>
                    <a:lnTo>
                      <a:pt x="592" y="11"/>
                    </a:lnTo>
                    <a:lnTo>
                      <a:pt x="575" y="16"/>
                    </a:lnTo>
                    <a:lnTo>
                      <a:pt x="569" y="22"/>
                    </a:lnTo>
                    <a:lnTo>
                      <a:pt x="564" y="28"/>
                    </a:lnTo>
                    <a:lnTo>
                      <a:pt x="558" y="39"/>
                    </a:lnTo>
                    <a:lnTo>
                      <a:pt x="552" y="50"/>
                    </a:lnTo>
                    <a:lnTo>
                      <a:pt x="541" y="67"/>
                    </a:lnTo>
                    <a:lnTo>
                      <a:pt x="535" y="89"/>
                    </a:lnTo>
                    <a:lnTo>
                      <a:pt x="524" y="117"/>
                    </a:lnTo>
                    <a:lnTo>
                      <a:pt x="502" y="168"/>
                    </a:lnTo>
                    <a:lnTo>
                      <a:pt x="473" y="229"/>
                    </a:lnTo>
                    <a:lnTo>
                      <a:pt x="445" y="302"/>
                    </a:lnTo>
                    <a:lnTo>
                      <a:pt x="406" y="403"/>
                    </a:lnTo>
                    <a:lnTo>
                      <a:pt x="366" y="481"/>
                    </a:lnTo>
                    <a:lnTo>
                      <a:pt x="344" y="537"/>
                    </a:lnTo>
                    <a:lnTo>
                      <a:pt x="338" y="554"/>
                    </a:lnTo>
                    <a:lnTo>
                      <a:pt x="327" y="571"/>
                    </a:lnTo>
                    <a:lnTo>
                      <a:pt x="321" y="582"/>
                    </a:lnTo>
                    <a:lnTo>
                      <a:pt x="321" y="588"/>
                    </a:lnTo>
                    <a:lnTo>
                      <a:pt x="316" y="594"/>
                    </a:lnTo>
                    <a:lnTo>
                      <a:pt x="310" y="594"/>
                    </a:lnTo>
                    <a:lnTo>
                      <a:pt x="304" y="588"/>
                    </a:lnTo>
                    <a:lnTo>
                      <a:pt x="299" y="577"/>
                    </a:lnTo>
                    <a:lnTo>
                      <a:pt x="293" y="565"/>
                    </a:lnTo>
                    <a:lnTo>
                      <a:pt x="288" y="549"/>
                    </a:lnTo>
                    <a:lnTo>
                      <a:pt x="96" y="72"/>
                    </a:lnTo>
                    <a:lnTo>
                      <a:pt x="85" y="50"/>
                    </a:lnTo>
                    <a:lnTo>
                      <a:pt x="74" y="33"/>
                    </a:lnTo>
                    <a:lnTo>
                      <a:pt x="62" y="22"/>
                    </a:lnTo>
                    <a:lnTo>
                      <a:pt x="51" y="16"/>
                    </a:lnTo>
                    <a:lnTo>
                      <a:pt x="40" y="11"/>
                    </a:lnTo>
                    <a:lnTo>
                      <a:pt x="29" y="11"/>
                    </a:lnTo>
                    <a:lnTo>
                      <a:pt x="17" y="11"/>
                    </a:lnTo>
                    <a:lnTo>
                      <a:pt x="6" y="11"/>
                    </a:lnTo>
                    <a:lnTo>
                      <a:pt x="6" y="5"/>
                    </a:lnTo>
                    <a:lnTo>
                      <a:pt x="0" y="5"/>
                    </a:lnTo>
                    <a:lnTo>
                      <a:pt x="6" y="0"/>
                    </a:lnTo>
                    <a:lnTo>
                      <a:pt x="12" y="0"/>
                    </a:lnTo>
                    <a:lnTo>
                      <a:pt x="23" y="0"/>
                    </a:lnTo>
                    <a:lnTo>
                      <a:pt x="62" y="0"/>
                    </a:lnTo>
                    <a:lnTo>
                      <a:pt x="96" y="0"/>
                    </a:lnTo>
                    <a:lnTo>
                      <a:pt x="113" y="0"/>
                    </a:lnTo>
                    <a:lnTo>
                      <a:pt x="124" y="0"/>
                    </a:lnTo>
                    <a:lnTo>
                      <a:pt x="141" y="0"/>
                    </a:lnTo>
                    <a:lnTo>
                      <a:pt x="164" y="0"/>
                    </a:lnTo>
                    <a:lnTo>
                      <a:pt x="186" y="0"/>
                    </a:lnTo>
                    <a:lnTo>
                      <a:pt x="198" y="0"/>
                    </a:lnTo>
                    <a:lnTo>
                      <a:pt x="203" y="0"/>
                    </a:lnTo>
                    <a:lnTo>
                      <a:pt x="209" y="5"/>
                    </a:lnTo>
                    <a:lnTo>
                      <a:pt x="203" y="5"/>
                    </a:lnTo>
                    <a:lnTo>
                      <a:pt x="198" y="11"/>
                    </a:lnTo>
                    <a:lnTo>
                      <a:pt x="192" y="11"/>
                    </a:lnTo>
                    <a:lnTo>
                      <a:pt x="181" y="11"/>
                    </a:lnTo>
                    <a:lnTo>
                      <a:pt x="169" y="11"/>
                    </a:lnTo>
                    <a:lnTo>
                      <a:pt x="164" y="16"/>
                    </a:lnTo>
                    <a:lnTo>
                      <a:pt x="158" y="22"/>
                    </a:lnTo>
                    <a:lnTo>
                      <a:pt x="158" y="28"/>
                    </a:lnTo>
                    <a:lnTo>
                      <a:pt x="164" y="39"/>
                    </a:lnTo>
                    <a:lnTo>
                      <a:pt x="164" y="56"/>
                    </a:lnTo>
                    <a:lnTo>
                      <a:pt x="175" y="72"/>
                    </a:lnTo>
                    <a:lnTo>
                      <a:pt x="181" y="95"/>
                    </a:lnTo>
                    <a:lnTo>
                      <a:pt x="333" y="487"/>
                    </a:lnTo>
                    <a:close/>
                  </a:path>
                </a:pathLst>
              </a:custGeom>
              <a:solidFill>
                <a:srgbClr val="002D5C"/>
              </a:solidFill>
              <a:ln w="9525">
                <a:noFill/>
                <a:round/>
                <a:headEnd/>
                <a:tailEnd/>
              </a:ln>
            </p:spPr>
            <p:txBody>
              <a:bodyPr/>
              <a:lstStyle/>
              <a:p>
                <a:endParaRPr lang="en-US"/>
              </a:p>
            </p:txBody>
          </p:sp>
          <p:sp>
            <p:nvSpPr>
              <p:cNvPr id="86" name="Freeform 795"/>
              <p:cNvSpPr>
                <a:spLocks/>
              </p:cNvSpPr>
              <p:nvPr/>
            </p:nvSpPr>
            <p:spPr bwMode="auto">
              <a:xfrm>
                <a:off x="4470" y="18589"/>
                <a:ext cx="344" cy="594"/>
              </a:xfrm>
              <a:custGeom>
                <a:avLst/>
                <a:gdLst>
                  <a:gd name="T0" fmla="*/ 68 w 344"/>
                  <a:gd name="T1" fmla="*/ 107 h 594"/>
                  <a:gd name="T2" fmla="*/ 62 w 344"/>
                  <a:gd name="T3" fmla="*/ 45 h 594"/>
                  <a:gd name="T4" fmla="*/ 29 w 344"/>
                  <a:gd name="T5" fmla="*/ 17 h 594"/>
                  <a:gd name="T6" fmla="*/ 6 w 344"/>
                  <a:gd name="T7" fmla="*/ 17 h 594"/>
                  <a:gd name="T8" fmla="*/ 12 w 344"/>
                  <a:gd name="T9" fmla="*/ 6 h 594"/>
                  <a:gd name="T10" fmla="*/ 68 w 344"/>
                  <a:gd name="T11" fmla="*/ 6 h 594"/>
                  <a:gd name="T12" fmla="*/ 96 w 344"/>
                  <a:gd name="T13" fmla="*/ 6 h 594"/>
                  <a:gd name="T14" fmla="*/ 209 w 344"/>
                  <a:gd name="T15" fmla="*/ 6 h 594"/>
                  <a:gd name="T16" fmla="*/ 299 w 344"/>
                  <a:gd name="T17" fmla="*/ 6 h 594"/>
                  <a:gd name="T18" fmla="*/ 321 w 344"/>
                  <a:gd name="T19" fmla="*/ 0 h 594"/>
                  <a:gd name="T20" fmla="*/ 321 w 344"/>
                  <a:gd name="T21" fmla="*/ 22 h 594"/>
                  <a:gd name="T22" fmla="*/ 316 w 344"/>
                  <a:gd name="T23" fmla="*/ 67 h 594"/>
                  <a:gd name="T24" fmla="*/ 310 w 344"/>
                  <a:gd name="T25" fmla="*/ 101 h 594"/>
                  <a:gd name="T26" fmla="*/ 305 w 344"/>
                  <a:gd name="T27" fmla="*/ 84 h 594"/>
                  <a:gd name="T28" fmla="*/ 293 w 344"/>
                  <a:gd name="T29" fmla="*/ 56 h 594"/>
                  <a:gd name="T30" fmla="*/ 265 w 344"/>
                  <a:gd name="T31" fmla="*/ 39 h 594"/>
                  <a:gd name="T32" fmla="*/ 186 w 344"/>
                  <a:gd name="T33" fmla="*/ 34 h 594"/>
                  <a:gd name="T34" fmla="*/ 130 w 344"/>
                  <a:gd name="T35" fmla="*/ 34 h 594"/>
                  <a:gd name="T36" fmla="*/ 130 w 344"/>
                  <a:gd name="T37" fmla="*/ 263 h 594"/>
                  <a:gd name="T38" fmla="*/ 198 w 344"/>
                  <a:gd name="T39" fmla="*/ 263 h 594"/>
                  <a:gd name="T40" fmla="*/ 276 w 344"/>
                  <a:gd name="T41" fmla="*/ 258 h 594"/>
                  <a:gd name="T42" fmla="*/ 305 w 344"/>
                  <a:gd name="T43" fmla="*/ 247 h 594"/>
                  <a:gd name="T44" fmla="*/ 310 w 344"/>
                  <a:gd name="T45" fmla="*/ 252 h 594"/>
                  <a:gd name="T46" fmla="*/ 305 w 344"/>
                  <a:gd name="T47" fmla="*/ 303 h 594"/>
                  <a:gd name="T48" fmla="*/ 305 w 344"/>
                  <a:gd name="T49" fmla="*/ 342 h 594"/>
                  <a:gd name="T50" fmla="*/ 293 w 344"/>
                  <a:gd name="T51" fmla="*/ 353 h 594"/>
                  <a:gd name="T52" fmla="*/ 288 w 344"/>
                  <a:gd name="T53" fmla="*/ 325 h 594"/>
                  <a:gd name="T54" fmla="*/ 276 w 344"/>
                  <a:gd name="T55" fmla="*/ 303 h 594"/>
                  <a:gd name="T56" fmla="*/ 214 w 344"/>
                  <a:gd name="T57" fmla="*/ 291 h 594"/>
                  <a:gd name="T58" fmla="*/ 130 w 344"/>
                  <a:gd name="T59" fmla="*/ 291 h 594"/>
                  <a:gd name="T60" fmla="*/ 130 w 344"/>
                  <a:gd name="T61" fmla="*/ 392 h 594"/>
                  <a:gd name="T62" fmla="*/ 130 w 344"/>
                  <a:gd name="T63" fmla="*/ 499 h 594"/>
                  <a:gd name="T64" fmla="*/ 175 w 344"/>
                  <a:gd name="T65" fmla="*/ 560 h 594"/>
                  <a:gd name="T66" fmla="*/ 260 w 344"/>
                  <a:gd name="T67" fmla="*/ 560 h 594"/>
                  <a:gd name="T68" fmla="*/ 310 w 344"/>
                  <a:gd name="T69" fmla="*/ 543 h 594"/>
                  <a:gd name="T70" fmla="*/ 333 w 344"/>
                  <a:gd name="T71" fmla="*/ 499 h 594"/>
                  <a:gd name="T72" fmla="*/ 344 w 344"/>
                  <a:gd name="T73" fmla="*/ 487 h 594"/>
                  <a:gd name="T74" fmla="*/ 344 w 344"/>
                  <a:gd name="T75" fmla="*/ 504 h 594"/>
                  <a:gd name="T76" fmla="*/ 338 w 344"/>
                  <a:gd name="T77" fmla="*/ 549 h 594"/>
                  <a:gd name="T78" fmla="*/ 327 w 344"/>
                  <a:gd name="T79" fmla="*/ 583 h 594"/>
                  <a:gd name="T80" fmla="*/ 293 w 344"/>
                  <a:gd name="T81" fmla="*/ 594 h 594"/>
                  <a:gd name="T82" fmla="*/ 124 w 344"/>
                  <a:gd name="T83" fmla="*/ 588 h 594"/>
                  <a:gd name="T84" fmla="*/ 85 w 344"/>
                  <a:gd name="T85" fmla="*/ 588 h 594"/>
                  <a:gd name="T86" fmla="*/ 34 w 344"/>
                  <a:gd name="T87" fmla="*/ 588 h 594"/>
                  <a:gd name="T88" fmla="*/ 12 w 344"/>
                  <a:gd name="T89" fmla="*/ 583 h 594"/>
                  <a:gd name="T90" fmla="*/ 40 w 344"/>
                  <a:gd name="T91" fmla="*/ 577 h 594"/>
                  <a:gd name="T92" fmla="*/ 57 w 344"/>
                  <a:gd name="T93" fmla="*/ 549 h 594"/>
                  <a:gd name="T94" fmla="*/ 68 w 344"/>
                  <a:gd name="T95" fmla="*/ 437 h 5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44"/>
                  <a:gd name="T145" fmla="*/ 0 h 594"/>
                  <a:gd name="T146" fmla="*/ 344 w 344"/>
                  <a:gd name="T147" fmla="*/ 594 h 5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44" h="594">
                    <a:moveTo>
                      <a:pt x="68" y="230"/>
                    </a:moveTo>
                    <a:lnTo>
                      <a:pt x="68" y="157"/>
                    </a:lnTo>
                    <a:lnTo>
                      <a:pt x="68" y="107"/>
                    </a:lnTo>
                    <a:lnTo>
                      <a:pt x="68" y="78"/>
                    </a:lnTo>
                    <a:lnTo>
                      <a:pt x="62" y="62"/>
                    </a:lnTo>
                    <a:lnTo>
                      <a:pt x="62" y="45"/>
                    </a:lnTo>
                    <a:lnTo>
                      <a:pt x="57" y="34"/>
                    </a:lnTo>
                    <a:lnTo>
                      <a:pt x="46" y="22"/>
                    </a:lnTo>
                    <a:lnTo>
                      <a:pt x="29" y="17"/>
                    </a:lnTo>
                    <a:lnTo>
                      <a:pt x="23" y="17"/>
                    </a:lnTo>
                    <a:lnTo>
                      <a:pt x="12" y="17"/>
                    </a:lnTo>
                    <a:lnTo>
                      <a:pt x="6" y="17"/>
                    </a:lnTo>
                    <a:lnTo>
                      <a:pt x="0" y="11"/>
                    </a:lnTo>
                    <a:lnTo>
                      <a:pt x="0" y="6"/>
                    </a:lnTo>
                    <a:lnTo>
                      <a:pt x="12" y="6"/>
                    </a:lnTo>
                    <a:lnTo>
                      <a:pt x="29" y="6"/>
                    </a:lnTo>
                    <a:lnTo>
                      <a:pt x="46" y="6"/>
                    </a:lnTo>
                    <a:lnTo>
                      <a:pt x="68" y="6"/>
                    </a:lnTo>
                    <a:lnTo>
                      <a:pt x="79" y="6"/>
                    </a:lnTo>
                    <a:lnTo>
                      <a:pt x="91" y="6"/>
                    </a:lnTo>
                    <a:lnTo>
                      <a:pt x="96" y="6"/>
                    </a:lnTo>
                    <a:lnTo>
                      <a:pt x="119" y="6"/>
                    </a:lnTo>
                    <a:lnTo>
                      <a:pt x="158" y="6"/>
                    </a:lnTo>
                    <a:lnTo>
                      <a:pt x="209" y="6"/>
                    </a:lnTo>
                    <a:lnTo>
                      <a:pt x="254" y="6"/>
                    </a:lnTo>
                    <a:lnTo>
                      <a:pt x="276" y="6"/>
                    </a:lnTo>
                    <a:lnTo>
                      <a:pt x="299" y="6"/>
                    </a:lnTo>
                    <a:lnTo>
                      <a:pt x="310" y="0"/>
                    </a:lnTo>
                    <a:lnTo>
                      <a:pt x="316" y="0"/>
                    </a:lnTo>
                    <a:lnTo>
                      <a:pt x="321" y="0"/>
                    </a:lnTo>
                    <a:lnTo>
                      <a:pt x="327" y="6"/>
                    </a:lnTo>
                    <a:lnTo>
                      <a:pt x="321" y="11"/>
                    </a:lnTo>
                    <a:lnTo>
                      <a:pt x="321" y="22"/>
                    </a:lnTo>
                    <a:lnTo>
                      <a:pt x="316" y="39"/>
                    </a:lnTo>
                    <a:lnTo>
                      <a:pt x="316" y="50"/>
                    </a:lnTo>
                    <a:lnTo>
                      <a:pt x="316" y="67"/>
                    </a:lnTo>
                    <a:lnTo>
                      <a:pt x="316" y="84"/>
                    </a:lnTo>
                    <a:lnTo>
                      <a:pt x="316" y="90"/>
                    </a:lnTo>
                    <a:lnTo>
                      <a:pt x="310" y="101"/>
                    </a:lnTo>
                    <a:lnTo>
                      <a:pt x="305" y="101"/>
                    </a:lnTo>
                    <a:lnTo>
                      <a:pt x="305" y="90"/>
                    </a:lnTo>
                    <a:lnTo>
                      <a:pt x="305" y="84"/>
                    </a:lnTo>
                    <a:lnTo>
                      <a:pt x="299" y="73"/>
                    </a:lnTo>
                    <a:lnTo>
                      <a:pt x="299" y="62"/>
                    </a:lnTo>
                    <a:lnTo>
                      <a:pt x="293" y="56"/>
                    </a:lnTo>
                    <a:lnTo>
                      <a:pt x="288" y="50"/>
                    </a:lnTo>
                    <a:lnTo>
                      <a:pt x="276" y="45"/>
                    </a:lnTo>
                    <a:lnTo>
                      <a:pt x="265" y="39"/>
                    </a:lnTo>
                    <a:lnTo>
                      <a:pt x="243" y="39"/>
                    </a:lnTo>
                    <a:lnTo>
                      <a:pt x="220" y="34"/>
                    </a:lnTo>
                    <a:lnTo>
                      <a:pt x="186" y="34"/>
                    </a:lnTo>
                    <a:lnTo>
                      <a:pt x="153" y="34"/>
                    </a:lnTo>
                    <a:lnTo>
                      <a:pt x="136" y="34"/>
                    </a:lnTo>
                    <a:lnTo>
                      <a:pt x="130" y="34"/>
                    </a:lnTo>
                    <a:lnTo>
                      <a:pt x="130" y="39"/>
                    </a:lnTo>
                    <a:lnTo>
                      <a:pt x="130" y="258"/>
                    </a:lnTo>
                    <a:lnTo>
                      <a:pt x="130" y="263"/>
                    </a:lnTo>
                    <a:lnTo>
                      <a:pt x="136" y="263"/>
                    </a:lnTo>
                    <a:lnTo>
                      <a:pt x="158" y="263"/>
                    </a:lnTo>
                    <a:lnTo>
                      <a:pt x="198" y="263"/>
                    </a:lnTo>
                    <a:lnTo>
                      <a:pt x="237" y="263"/>
                    </a:lnTo>
                    <a:lnTo>
                      <a:pt x="260" y="263"/>
                    </a:lnTo>
                    <a:lnTo>
                      <a:pt x="276" y="258"/>
                    </a:lnTo>
                    <a:lnTo>
                      <a:pt x="288" y="258"/>
                    </a:lnTo>
                    <a:lnTo>
                      <a:pt x="299" y="252"/>
                    </a:lnTo>
                    <a:lnTo>
                      <a:pt x="305" y="247"/>
                    </a:lnTo>
                    <a:lnTo>
                      <a:pt x="310" y="241"/>
                    </a:lnTo>
                    <a:lnTo>
                      <a:pt x="310" y="247"/>
                    </a:lnTo>
                    <a:lnTo>
                      <a:pt x="310" y="252"/>
                    </a:lnTo>
                    <a:lnTo>
                      <a:pt x="310" y="269"/>
                    </a:lnTo>
                    <a:lnTo>
                      <a:pt x="305" y="291"/>
                    </a:lnTo>
                    <a:lnTo>
                      <a:pt x="305" y="303"/>
                    </a:lnTo>
                    <a:lnTo>
                      <a:pt x="305" y="319"/>
                    </a:lnTo>
                    <a:lnTo>
                      <a:pt x="305" y="331"/>
                    </a:lnTo>
                    <a:lnTo>
                      <a:pt x="305" y="342"/>
                    </a:lnTo>
                    <a:lnTo>
                      <a:pt x="305" y="347"/>
                    </a:lnTo>
                    <a:lnTo>
                      <a:pt x="299" y="353"/>
                    </a:lnTo>
                    <a:lnTo>
                      <a:pt x="293" y="353"/>
                    </a:lnTo>
                    <a:lnTo>
                      <a:pt x="293" y="347"/>
                    </a:lnTo>
                    <a:lnTo>
                      <a:pt x="293" y="336"/>
                    </a:lnTo>
                    <a:lnTo>
                      <a:pt x="288" y="325"/>
                    </a:lnTo>
                    <a:lnTo>
                      <a:pt x="288" y="314"/>
                    </a:lnTo>
                    <a:lnTo>
                      <a:pt x="282" y="308"/>
                    </a:lnTo>
                    <a:lnTo>
                      <a:pt x="276" y="303"/>
                    </a:lnTo>
                    <a:lnTo>
                      <a:pt x="265" y="297"/>
                    </a:lnTo>
                    <a:lnTo>
                      <a:pt x="248" y="297"/>
                    </a:lnTo>
                    <a:lnTo>
                      <a:pt x="214" y="291"/>
                    </a:lnTo>
                    <a:lnTo>
                      <a:pt x="169" y="291"/>
                    </a:lnTo>
                    <a:lnTo>
                      <a:pt x="136" y="291"/>
                    </a:lnTo>
                    <a:lnTo>
                      <a:pt x="130" y="291"/>
                    </a:lnTo>
                    <a:lnTo>
                      <a:pt x="130" y="297"/>
                    </a:lnTo>
                    <a:lnTo>
                      <a:pt x="130" y="364"/>
                    </a:lnTo>
                    <a:lnTo>
                      <a:pt x="130" y="392"/>
                    </a:lnTo>
                    <a:lnTo>
                      <a:pt x="130" y="437"/>
                    </a:lnTo>
                    <a:lnTo>
                      <a:pt x="130" y="476"/>
                    </a:lnTo>
                    <a:lnTo>
                      <a:pt x="130" y="499"/>
                    </a:lnTo>
                    <a:lnTo>
                      <a:pt x="136" y="532"/>
                    </a:lnTo>
                    <a:lnTo>
                      <a:pt x="147" y="549"/>
                    </a:lnTo>
                    <a:lnTo>
                      <a:pt x="175" y="560"/>
                    </a:lnTo>
                    <a:lnTo>
                      <a:pt x="220" y="560"/>
                    </a:lnTo>
                    <a:lnTo>
                      <a:pt x="237" y="560"/>
                    </a:lnTo>
                    <a:lnTo>
                      <a:pt x="260" y="560"/>
                    </a:lnTo>
                    <a:lnTo>
                      <a:pt x="276" y="555"/>
                    </a:lnTo>
                    <a:lnTo>
                      <a:pt x="299" y="555"/>
                    </a:lnTo>
                    <a:lnTo>
                      <a:pt x="310" y="543"/>
                    </a:lnTo>
                    <a:lnTo>
                      <a:pt x="321" y="532"/>
                    </a:lnTo>
                    <a:lnTo>
                      <a:pt x="327" y="515"/>
                    </a:lnTo>
                    <a:lnTo>
                      <a:pt x="333" y="499"/>
                    </a:lnTo>
                    <a:lnTo>
                      <a:pt x="333" y="487"/>
                    </a:lnTo>
                    <a:lnTo>
                      <a:pt x="338" y="487"/>
                    </a:lnTo>
                    <a:lnTo>
                      <a:pt x="344" y="487"/>
                    </a:lnTo>
                    <a:lnTo>
                      <a:pt x="344" y="493"/>
                    </a:lnTo>
                    <a:lnTo>
                      <a:pt x="344" y="499"/>
                    </a:lnTo>
                    <a:lnTo>
                      <a:pt x="344" y="504"/>
                    </a:lnTo>
                    <a:lnTo>
                      <a:pt x="344" y="515"/>
                    </a:lnTo>
                    <a:lnTo>
                      <a:pt x="338" y="532"/>
                    </a:lnTo>
                    <a:lnTo>
                      <a:pt x="338" y="549"/>
                    </a:lnTo>
                    <a:lnTo>
                      <a:pt x="333" y="560"/>
                    </a:lnTo>
                    <a:lnTo>
                      <a:pt x="333" y="571"/>
                    </a:lnTo>
                    <a:lnTo>
                      <a:pt x="327" y="583"/>
                    </a:lnTo>
                    <a:lnTo>
                      <a:pt x="321" y="588"/>
                    </a:lnTo>
                    <a:lnTo>
                      <a:pt x="310" y="594"/>
                    </a:lnTo>
                    <a:lnTo>
                      <a:pt x="293" y="594"/>
                    </a:lnTo>
                    <a:lnTo>
                      <a:pt x="214" y="594"/>
                    </a:lnTo>
                    <a:lnTo>
                      <a:pt x="158" y="588"/>
                    </a:lnTo>
                    <a:lnTo>
                      <a:pt x="124" y="588"/>
                    </a:lnTo>
                    <a:lnTo>
                      <a:pt x="96" y="588"/>
                    </a:lnTo>
                    <a:lnTo>
                      <a:pt x="91" y="588"/>
                    </a:lnTo>
                    <a:lnTo>
                      <a:pt x="85" y="588"/>
                    </a:lnTo>
                    <a:lnTo>
                      <a:pt x="68" y="588"/>
                    </a:lnTo>
                    <a:lnTo>
                      <a:pt x="51" y="588"/>
                    </a:lnTo>
                    <a:lnTo>
                      <a:pt x="34" y="588"/>
                    </a:lnTo>
                    <a:lnTo>
                      <a:pt x="23" y="588"/>
                    </a:lnTo>
                    <a:lnTo>
                      <a:pt x="12" y="588"/>
                    </a:lnTo>
                    <a:lnTo>
                      <a:pt x="12" y="583"/>
                    </a:lnTo>
                    <a:lnTo>
                      <a:pt x="17" y="577"/>
                    </a:lnTo>
                    <a:lnTo>
                      <a:pt x="29" y="577"/>
                    </a:lnTo>
                    <a:lnTo>
                      <a:pt x="40" y="577"/>
                    </a:lnTo>
                    <a:lnTo>
                      <a:pt x="51" y="571"/>
                    </a:lnTo>
                    <a:lnTo>
                      <a:pt x="57" y="560"/>
                    </a:lnTo>
                    <a:lnTo>
                      <a:pt x="57" y="549"/>
                    </a:lnTo>
                    <a:lnTo>
                      <a:pt x="62" y="532"/>
                    </a:lnTo>
                    <a:lnTo>
                      <a:pt x="62" y="493"/>
                    </a:lnTo>
                    <a:lnTo>
                      <a:pt x="68" y="437"/>
                    </a:lnTo>
                    <a:lnTo>
                      <a:pt x="68" y="364"/>
                    </a:lnTo>
                    <a:lnTo>
                      <a:pt x="68" y="230"/>
                    </a:lnTo>
                    <a:close/>
                  </a:path>
                </a:pathLst>
              </a:custGeom>
              <a:solidFill>
                <a:srgbClr val="002D5C"/>
              </a:solidFill>
              <a:ln w="9525">
                <a:noFill/>
                <a:round/>
                <a:headEnd/>
                <a:tailEnd/>
              </a:ln>
            </p:spPr>
            <p:txBody>
              <a:bodyPr/>
              <a:lstStyle/>
              <a:p>
                <a:endParaRPr lang="en-US"/>
              </a:p>
            </p:txBody>
          </p:sp>
          <p:sp>
            <p:nvSpPr>
              <p:cNvPr id="87" name="Freeform 796"/>
              <p:cNvSpPr>
                <a:spLocks/>
              </p:cNvSpPr>
              <p:nvPr/>
            </p:nvSpPr>
            <p:spPr bwMode="auto">
              <a:xfrm>
                <a:off x="5000" y="18595"/>
                <a:ext cx="591" cy="582"/>
              </a:xfrm>
              <a:custGeom>
                <a:avLst/>
                <a:gdLst>
                  <a:gd name="T0" fmla="*/ 135 w 591"/>
                  <a:gd name="T1" fmla="*/ 33 h 582"/>
                  <a:gd name="T2" fmla="*/ 152 w 591"/>
                  <a:gd name="T3" fmla="*/ 28 h 582"/>
                  <a:gd name="T4" fmla="*/ 191 w 591"/>
                  <a:gd name="T5" fmla="*/ 22 h 582"/>
                  <a:gd name="T6" fmla="*/ 287 w 591"/>
                  <a:gd name="T7" fmla="*/ 61 h 582"/>
                  <a:gd name="T8" fmla="*/ 326 w 591"/>
                  <a:gd name="T9" fmla="*/ 179 h 582"/>
                  <a:gd name="T10" fmla="*/ 304 w 591"/>
                  <a:gd name="T11" fmla="*/ 269 h 582"/>
                  <a:gd name="T12" fmla="*/ 259 w 591"/>
                  <a:gd name="T13" fmla="*/ 308 h 582"/>
                  <a:gd name="T14" fmla="*/ 219 w 591"/>
                  <a:gd name="T15" fmla="*/ 313 h 582"/>
                  <a:gd name="T16" fmla="*/ 169 w 591"/>
                  <a:gd name="T17" fmla="*/ 308 h 582"/>
                  <a:gd name="T18" fmla="*/ 141 w 591"/>
                  <a:gd name="T19" fmla="*/ 297 h 582"/>
                  <a:gd name="T20" fmla="*/ 135 w 591"/>
                  <a:gd name="T21" fmla="*/ 291 h 582"/>
                  <a:gd name="T22" fmla="*/ 67 w 591"/>
                  <a:gd name="T23" fmla="*/ 358 h 582"/>
                  <a:gd name="T24" fmla="*/ 67 w 591"/>
                  <a:gd name="T25" fmla="*/ 487 h 582"/>
                  <a:gd name="T26" fmla="*/ 62 w 591"/>
                  <a:gd name="T27" fmla="*/ 543 h 582"/>
                  <a:gd name="T28" fmla="*/ 51 w 591"/>
                  <a:gd name="T29" fmla="*/ 565 h 582"/>
                  <a:gd name="T30" fmla="*/ 34 w 591"/>
                  <a:gd name="T31" fmla="*/ 571 h 582"/>
                  <a:gd name="T32" fmla="*/ 17 w 591"/>
                  <a:gd name="T33" fmla="*/ 577 h 582"/>
                  <a:gd name="T34" fmla="*/ 28 w 591"/>
                  <a:gd name="T35" fmla="*/ 582 h 582"/>
                  <a:gd name="T36" fmla="*/ 56 w 591"/>
                  <a:gd name="T37" fmla="*/ 582 h 582"/>
                  <a:gd name="T38" fmla="*/ 84 w 591"/>
                  <a:gd name="T39" fmla="*/ 582 h 582"/>
                  <a:gd name="T40" fmla="*/ 101 w 591"/>
                  <a:gd name="T41" fmla="*/ 582 h 582"/>
                  <a:gd name="T42" fmla="*/ 152 w 591"/>
                  <a:gd name="T43" fmla="*/ 582 h 582"/>
                  <a:gd name="T44" fmla="*/ 203 w 591"/>
                  <a:gd name="T45" fmla="*/ 582 h 582"/>
                  <a:gd name="T46" fmla="*/ 203 w 591"/>
                  <a:gd name="T47" fmla="*/ 571 h 582"/>
                  <a:gd name="T48" fmla="*/ 180 w 591"/>
                  <a:gd name="T49" fmla="*/ 571 h 582"/>
                  <a:gd name="T50" fmla="*/ 158 w 591"/>
                  <a:gd name="T51" fmla="*/ 565 h 582"/>
                  <a:gd name="T52" fmla="*/ 141 w 591"/>
                  <a:gd name="T53" fmla="*/ 549 h 582"/>
                  <a:gd name="T54" fmla="*/ 135 w 591"/>
                  <a:gd name="T55" fmla="*/ 526 h 582"/>
                  <a:gd name="T56" fmla="*/ 135 w 591"/>
                  <a:gd name="T57" fmla="*/ 431 h 582"/>
                  <a:gd name="T58" fmla="*/ 135 w 591"/>
                  <a:gd name="T59" fmla="*/ 341 h 582"/>
                  <a:gd name="T60" fmla="*/ 141 w 591"/>
                  <a:gd name="T61" fmla="*/ 336 h 582"/>
                  <a:gd name="T62" fmla="*/ 242 w 591"/>
                  <a:gd name="T63" fmla="*/ 336 h 582"/>
                  <a:gd name="T64" fmla="*/ 265 w 591"/>
                  <a:gd name="T65" fmla="*/ 369 h 582"/>
                  <a:gd name="T66" fmla="*/ 326 w 591"/>
                  <a:gd name="T67" fmla="*/ 453 h 582"/>
                  <a:gd name="T68" fmla="*/ 400 w 591"/>
                  <a:gd name="T69" fmla="*/ 543 h 582"/>
                  <a:gd name="T70" fmla="*/ 450 w 591"/>
                  <a:gd name="T71" fmla="*/ 577 h 582"/>
                  <a:gd name="T72" fmla="*/ 490 w 591"/>
                  <a:gd name="T73" fmla="*/ 582 h 582"/>
                  <a:gd name="T74" fmla="*/ 574 w 591"/>
                  <a:gd name="T75" fmla="*/ 582 h 582"/>
                  <a:gd name="T76" fmla="*/ 591 w 591"/>
                  <a:gd name="T77" fmla="*/ 582 h 582"/>
                  <a:gd name="T78" fmla="*/ 585 w 591"/>
                  <a:gd name="T79" fmla="*/ 571 h 582"/>
                  <a:gd name="T80" fmla="*/ 552 w 591"/>
                  <a:gd name="T81" fmla="*/ 571 h 582"/>
                  <a:gd name="T82" fmla="*/ 495 w 591"/>
                  <a:gd name="T83" fmla="*/ 549 h 582"/>
                  <a:gd name="T84" fmla="*/ 383 w 591"/>
                  <a:gd name="T85" fmla="*/ 425 h 582"/>
                  <a:gd name="T86" fmla="*/ 355 w 591"/>
                  <a:gd name="T87" fmla="*/ 252 h 582"/>
                  <a:gd name="T88" fmla="*/ 388 w 591"/>
                  <a:gd name="T89" fmla="*/ 140 h 582"/>
                  <a:gd name="T90" fmla="*/ 360 w 591"/>
                  <a:gd name="T91" fmla="*/ 56 h 582"/>
                  <a:gd name="T92" fmla="*/ 293 w 591"/>
                  <a:gd name="T93" fmla="*/ 11 h 582"/>
                  <a:gd name="T94" fmla="*/ 197 w 591"/>
                  <a:gd name="T95" fmla="*/ 0 h 582"/>
                  <a:gd name="T96" fmla="*/ 124 w 591"/>
                  <a:gd name="T97" fmla="*/ 0 h 582"/>
                  <a:gd name="T98" fmla="*/ 96 w 591"/>
                  <a:gd name="T99" fmla="*/ 0 h 582"/>
                  <a:gd name="T100" fmla="*/ 73 w 591"/>
                  <a:gd name="T101" fmla="*/ 0 h 582"/>
                  <a:gd name="T102" fmla="*/ 34 w 591"/>
                  <a:gd name="T103" fmla="*/ 0 h 582"/>
                  <a:gd name="T104" fmla="*/ 5 w 591"/>
                  <a:gd name="T105" fmla="*/ 0 h 582"/>
                  <a:gd name="T106" fmla="*/ 5 w 591"/>
                  <a:gd name="T107" fmla="*/ 5 h 582"/>
                  <a:gd name="T108" fmla="*/ 17 w 591"/>
                  <a:gd name="T109" fmla="*/ 11 h 582"/>
                  <a:gd name="T110" fmla="*/ 34 w 591"/>
                  <a:gd name="T111" fmla="*/ 11 h 582"/>
                  <a:gd name="T112" fmla="*/ 62 w 591"/>
                  <a:gd name="T113" fmla="*/ 28 h 582"/>
                  <a:gd name="T114" fmla="*/ 67 w 591"/>
                  <a:gd name="T115" fmla="*/ 56 h 582"/>
                  <a:gd name="T116" fmla="*/ 67 w 591"/>
                  <a:gd name="T117" fmla="*/ 101 h 582"/>
                  <a:gd name="T118" fmla="*/ 67 w 591"/>
                  <a:gd name="T119" fmla="*/ 224 h 582"/>
                  <a:gd name="T120" fmla="*/ 135 w 591"/>
                  <a:gd name="T121" fmla="*/ 39 h 58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91"/>
                  <a:gd name="T184" fmla="*/ 0 h 582"/>
                  <a:gd name="T185" fmla="*/ 591 w 591"/>
                  <a:gd name="T186" fmla="*/ 582 h 58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91" h="582">
                    <a:moveTo>
                      <a:pt x="135" y="39"/>
                    </a:moveTo>
                    <a:lnTo>
                      <a:pt x="135" y="33"/>
                    </a:lnTo>
                    <a:lnTo>
                      <a:pt x="141" y="28"/>
                    </a:lnTo>
                    <a:lnTo>
                      <a:pt x="152" y="28"/>
                    </a:lnTo>
                    <a:lnTo>
                      <a:pt x="169" y="22"/>
                    </a:lnTo>
                    <a:lnTo>
                      <a:pt x="191" y="22"/>
                    </a:lnTo>
                    <a:lnTo>
                      <a:pt x="248" y="33"/>
                    </a:lnTo>
                    <a:lnTo>
                      <a:pt x="287" y="61"/>
                    </a:lnTo>
                    <a:lnTo>
                      <a:pt x="315" y="112"/>
                    </a:lnTo>
                    <a:lnTo>
                      <a:pt x="326" y="179"/>
                    </a:lnTo>
                    <a:lnTo>
                      <a:pt x="321" y="229"/>
                    </a:lnTo>
                    <a:lnTo>
                      <a:pt x="304" y="269"/>
                    </a:lnTo>
                    <a:lnTo>
                      <a:pt x="276" y="297"/>
                    </a:lnTo>
                    <a:lnTo>
                      <a:pt x="259" y="308"/>
                    </a:lnTo>
                    <a:lnTo>
                      <a:pt x="236" y="313"/>
                    </a:lnTo>
                    <a:lnTo>
                      <a:pt x="219" y="313"/>
                    </a:lnTo>
                    <a:lnTo>
                      <a:pt x="191" y="313"/>
                    </a:lnTo>
                    <a:lnTo>
                      <a:pt x="169" y="308"/>
                    </a:lnTo>
                    <a:lnTo>
                      <a:pt x="152" y="302"/>
                    </a:lnTo>
                    <a:lnTo>
                      <a:pt x="141" y="297"/>
                    </a:lnTo>
                    <a:lnTo>
                      <a:pt x="135" y="297"/>
                    </a:lnTo>
                    <a:lnTo>
                      <a:pt x="135" y="291"/>
                    </a:lnTo>
                    <a:lnTo>
                      <a:pt x="135" y="39"/>
                    </a:lnTo>
                    <a:lnTo>
                      <a:pt x="67" y="358"/>
                    </a:lnTo>
                    <a:lnTo>
                      <a:pt x="67" y="431"/>
                    </a:lnTo>
                    <a:lnTo>
                      <a:pt x="67" y="487"/>
                    </a:lnTo>
                    <a:lnTo>
                      <a:pt x="67" y="526"/>
                    </a:lnTo>
                    <a:lnTo>
                      <a:pt x="62" y="543"/>
                    </a:lnTo>
                    <a:lnTo>
                      <a:pt x="62" y="554"/>
                    </a:lnTo>
                    <a:lnTo>
                      <a:pt x="51" y="565"/>
                    </a:lnTo>
                    <a:lnTo>
                      <a:pt x="45" y="571"/>
                    </a:lnTo>
                    <a:lnTo>
                      <a:pt x="34" y="571"/>
                    </a:lnTo>
                    <a:lnTo>
                      <a:pt x="22" y="571"/>
                    </a:lnTo>
                    <a:lnTo>
                      <a:pt x="17" y="577"/>
                    </a:lnTo>
                    <a:lnTo>
                      <a:pt x="17" y="582"/>
                    </a:lnTo>
                    <a:lnTo>
                      <a:pt x="28" y="582"/>
                    </a:lnTo>
                    <a:lnTo>
                      <a:pt x="39" y="582"/>
                    </a:lnTo>
                    <a:lnTo>
                      <a:pt x="56" y="582"/>
                    </a:lnTo>
                    <a:lnTo>
                      <a:pt x="73" y="582"/>
                    </a:lnTo>
                    <a:lnTo>
                      <a:pt x="84" y="582"/>
                    </a:lnTo>
                    <a:lnTo>
                      <a:pt x="96" y="582"/>
                    </a:lnTo>
                    <a:lnTo>
                      <a:pt x="101" y="582"/>
                    </a:lnTo>
                    <a:lnTo>
                      <a:pt x="118" y="582"/>
                    </a:lnTo>
                    <a:lnTo>
                      <a:pt x="152" y="582"/>
                    </a:lnTo>
                    <a:lnTo>
                      <a:pt x="197" y="582"/>
                    </a:lnTo>
                    <a:lnTo>
                      <a:pt x="203" y="582"/>
                    </a:lnTo>
                    <a:lnTo>
                      <a:pt x="208" y="577"/>
                    </a:lnTo>
                    <a:lnTo>
                      <a:pt x="203" y="571"/>
                    </a:lnTo>
                    <a:lnTo>
                      <a:pt x="191" y="571"/>
                    </a:lnTo>
                    <a:lnTo>
                      <a:pt x="180" y="571"/>
                    </a:lnTo>
                    <a:lnTo>
                      <a:pt x="169" y="571"/>
                    </a:lnTo>
                    <a:lnTo>
                      <a:pt x="158" y="565"/>
                    </a:lnTo>
                    <a:lnTo>
                      <a:pt x="146" y="560"/>
                    </a:lnTo>
                    <a:lnTo>
                      <a:pt x="141" y="549"/>
                    </a:lnTo>
                    <a:lnTo>
                      <a:pt x="141" y="537"/>
                    </a:lnTo>
                    <a:lnTo>
                      <a:pt x="135" y="526"/>
                    </a:lnTo>
                    <a:lnTo>
                      <a:pt x="135" y="487"/>
                    </a:lnTo>
                    <a:lnTo>
                      <a:pt x="135" y="431"/>
                    </a:lnTo>
                    <a:lnTo>
                      <a:pt x="135" y="358"/>
                    </a:lnTo>
                    <a:lnTo>
                      <a:pt x="135" y="341"/>
                    </a:lnTo>
                    <a:lnTo>
                      <a:pt x="135" y="336"/>
                    </a:lnTo>
                    <a:lnTo>
                      <a:pt x="141" y="336"/>
                    </a:lnTo>
                    <a:lnTo>
                      <a:pt x="236" y="336"/>
                    </a:lnTo>
                    <a:lnTo>
                      <a:pt x="242" y="336"/>
                    </a:lnTo>
                    <a:lnTo>
                      <a:pt x="242" y="341"/>
                    </a:lnTo>
                    <a:lnTo>
                      <a:pt x="265" y="369"/>
                    </a:lnTo>
                    <a:lnTo>
                      <a:pt x="298" y="409"/>
                    </a:lnTo>
                    <a:lnTo>
                      <a:pt x="326" y="453"/>
                    </a:lnTo>
                    <a:lnTo>
                      <a:pt x="366" y="504"/>
                    </a:lnTo>
                    <a:lnTo>
                      <a:pt x="400" y="543"/>
                    </a:lnTo>
                    <a:lnTo>
                      <a:pt x="433" y="571"/>
                    </a:lnTo>
                    <a:lnTo>
                      <a:pt x="450" y="577"/>
                    </a:lnTo>
                    <a:lnTo>
                      <a:pt x="467" y="582"/>
                    </a:lnTo>
                    <a:lnTo>
                      <a:pt x="490" y="582"/>
                    </a:lnTo>
                    <a:lnTo>
                      <a:pt x="518" y="582"/>
                    </a:lnTo>
                    <a:lnTo>
                      <a:pt x="574" y="582"/>
                    </a:lnTo>
                    <a:lnTo>
                      <a:pt x="585" y="582"/>
                    </a:lnTo>
                    <a:lnTo>
                      <a:pt x="591" y="582"/>
                    </a:lnTo>
                    <a:lnTo>
                      <a:pt x="591" y="577"/>
                    </a:lnTo>
                    <a:lnTo>
                      <a:pt x="585" y="571"/>
                    </a:lnTo>
                    <a:lnTo>
                      <a:pt x="574" y="571"/>
                    </a:lnTo>
                    <a:lnTo>
                      <a:pt x="552" y="571"/>
                    </a:lnTo>
                    <a:lnTo>
                      <a:pt x="529" y="565"/>
                    </a:lnTo>
                    <a:lnTo>
                      <a:pt x="495" y="549"/>
                    </a:lnTo>
                    <a:lnTo>
                      <a:pt x="456" y="515"/>
                    </a:lnTo>
                    <a:lnTo>
                      <a:pt x="383" y="425"/>
                    </a:lnTo>
                    <a:lnTo>
                      <a:pt x="298" y="319"/>
                    </a:lnTo>
                    <a:lnTo>
                      <a:pt x="355" y="252"/>
                    </a:lnTo>
                    <a:lnTo>
                      <a:pt x="383" y="196"/>
                    </a:lnTo>
                    <a:lnTo>
                      <a:pt x="388" y="140"/>
                    </a:lnTo>
                    <a:lnTo>
                      <a:pt x="383" y="89"/>
                    </a:lnTo>
                    <a:lnTo>
                      <a:pt x="360" y="56"/>
                    </a:lnTo>
                    <a:lnTo>
                      <a:pt x="338" y="33"/>
                    </a:lnTo>
                    <a:lnTo>
                      <a:pt x="293" y="11"/>
                    </a:lnTo>
                    <a:lnTo>
                      <a:pt x="242" y="0"/>
                    </a:lnTo>
                    <a:lnTo>
                      <a:pt x="197" y="0"/>
                    </a:lnTo>
                    <a:lnTo>
                      <a:pt x="163" y="0"/>
                    </a:lnTo>
                    <a:lnTo>
                      <a:pt x="124" y="0"/>
                    </a:lnTo>
                    <a:lnTo>
                      <a:pt x="101" y="0"/>
                    </a:lnTo>
                    <a:lnTo>
                      <a:pt x="96" y="0"/>
                    </a:lnTo>
                    <a:lnTo>
                      <a:pt x="84" y="0"/>
                    </a:lnTo>
                    <a:lnTo>
                      <a:pt x="73" y="0"/>
                    </a:lnTo>
                    <a:lnTo>
                      <a:pt x="51" y="0"/>
                    </a:lnTo>
                    <a:lnTo>
                      <a:pt x="34" y="0"/>
                    </a:lnTo>
                    <a:lnTo>
                      <a:pt x="17" y="0"/>
                    </a:lnTo>
                    <a:lnTo>
                      <a:pt x="5" y="0"/>
                    </a:lnTo>
                    <a:lnTo>
                      <a:pt x="0" y="5"/>
                    </a:lnTo>
                    <a:lnTo>
                      <a:pt x="5" y="5"/>
                    </a:lnTo>
                    <a:lnTo>
                      <a:pt x="11" y="11"/>
                    </a:lnTo>
                    <a:lnTo>
                      <a:pt x="17" y="11"/>
                    </a:lnTo>
                    <a:lnTo>
                      <a:pt x="28" y="11"/>
                    </a:lnTo>
                    <a:lnTo>
                      <a:pt x="34" y="11"/>
                    </a:lnTo>
                    <a:lnTo>
                      <a:pt x="51" y="16"/>
                    </a:lnTo>
                    <a:lnTo>
                      <a:pt x="62" y="28"/>
                    </a:lnTo>
                    <a:lnTo>
                      <a:pt x="67" y="39"/>
                    </a:lnTo>
                    <a:lnTo>
                      <a:pt x="67" y="56"/>
                    </a:lnTo>
                    <a:lnTo>
                      <a:pt x="67" y="72"/>
                    </a:lnTo>
                    <a:lnTo>
                      <a:pt x="67" y="101"/>
                    </a:lnTo>
                    <a:lnTo>
                      <a:pt x="67" y="151"/>
                    </a:lnTo>
                    <a:lnTo>
                      <a:pt x="67" y="224"/>
                    </a:lnTo>
                    <a:lnTo>
                      <a:pt x="67" y="358"/>
                    </a:lnTo>
                    <a:lnTo>
                      <a:pt x="135" y="39"/>
                    </a:lnTo>
                    <a:close/>
                  </a:path>
                </a:pathLst>
              </a:custGeom>
              <a:solidFill>
                <a:srgbClr val="002D5C"/>
              </a:solidFill>
              <a:ln w="9525">
                <a:noFill/>
                <a:round/>
                <a:headEnd/>
                <a:tailEnd/>
              </a:ln>
            </p:spPr>
            <p:txBody>
              <a:bodyPr/>
              <a:lstStyle/>
              <a:p>
                <a:endParaRPr lang="en-US"/>
              </a:p>
            </p:txBody>
          </p:sp>
          <p:sp>
            <p:nvSpPr>
              <p:cNvPr id="88" name="Freeform 797"/>
              <p:cNvSpPr>
                <a:spLocks/>
              </p:cNvSpPr>
              <p:nvPr/>
            </p:nvSpPr>
            <p:spPr bwMode="auto">
              <a:xfrm>
                <a:off x="5647" y="18583"/>
                <a:ext cx="299" cy="606"/>
              </a:xfrm>
              <a:custGeom>
                <a:avLst/>
                <a:gdLst>
                  <a:gd name="T0" fmla="*/ 6 w 299"/>
                  <a:gd name="T1" fmla="*/ 583 h 606"/>
                  <a:gd name="T2" fmla="*/ 0 w 299"/>
                  <a:gd name="T3" fmla="*/ 566 h 606"/>
                  <a:gd name="T4" fmla="*/ 0 w 299"/>
                  <a:gd name="T5" fmla="*/ 527 h 606"/>
                  <a:gd name="T6" fmla="*/ 0 w 299"/>
                  <a:gd name="T7" fmla="*/ 488 h 606"/>
                  <a:gd name="T8" fmla="*/ 6 w 299"/>
                  <a:gd name="T9" fmla="*/ 465 h 606"/>
                  <a:gd name="T10" fmla="*/ 12 w 299"/>
                  <a:gd name="T11" fmla="*/ 465 h 606"/>
                  <a:gd name="T12" fmla="*/ 17 w 299"/>
                  <a:gd name="T13" fmla="*/ 482 h 606"/>
                  <a:gd name="T14" fmla="*/ 34 w 299"/>
                  <a:gd name="T15" fmla="*/ 533 h 606"/>
                  <a:gd name="T16" fmla="*/ 96 w 299"/>
                  <a:gd name="T17" fmla="*/ 572 h 606"/>
                  <a:gd name="T18" fmla="*/ 181 w 299"/>
                  <a:gd name="T19" fmla="*/ 566 h 606"/>
                  <a:gd name="T20" fmla="*/ 237 w 299"/>
                  <a:gd name="T21" fmla="*/ 510 h 606"/>
                  <a:gd name="T22" fmla="*/ 237 w 299"/>
                  <a:gd name="T23" fmla="*/ 437 h 606"/>
                  <a:gd name="T24" fmla="*/ 198 w 299"/>
                  <a:gd name="T25" fmla="*/ 370 h 606"/>
                  <a:gd name="T26" fmla="*/ 119 w 299"/>
                  <a:gd name="T27" fmla="*/ 309 h 606"/>
                  <a:gd name="T28" fmla="*/ 40 w 299"/>
                  <a:gd name="T29" fmla="*/ 219 h 606"/>
                  <a:gd name="T30" fmla="*/ 17 w 299"/>
                  <a:gd name="T31" fmla="*/ 141 h 606"/>
                  <a:gd name="T32" fmla="*/ 62 w 299"/>
                  <a:gd name="T33" fmla="*/ 40 h 606"/>
                  <a:gd name="T34" fmla="*/ 181 w 299"/>
                  <a:gd name="T35" fmla="*/ 0 h 606"/>
                  <a:gd name="T36" fmla="*/ 231 w 299"/>
                  <a:gd name="T37" fmla="*/ 0 h 606"/>
                  <a:gd name="T38" fmla="*/ 265 w 299"/>
                  <a:gd name="T39" fmla="*/ 12 h 606"/>
                  <a:gd name="T40" fmla="*/ 276 w 299"/>
                  <a:gd name="T41" fmla="*/ 12 h 606"/>
                  <a:gd name="T42" fmla="*/ 288 w 299"/>
                  <a:gd name="T43" fmla="*/ 17 h 606"/>
                  <a:gd name="T44" fmla="*/ 288 w 299"/>
                  <a:gd name="T45" fmla="*/ 34 h 606"/>
                  <a:gd name="T46" fmla="*/ 282 w 299"/>
                  <a:gd name="T47" fmla="*/ 68 h 606"/>
                  <a:gd name="T48" fmla="*/ 282 w 299"/>
                  <a:gd name="T49" fmla="*/ 107 h 606"/>
                  <a:gd name="T50" fmla="*/ 276 w 299"/>
                  <a:gd name="T51" fmla="*/ 118 h 606"/>
                  <a:gd name="T52" fmla="*/ 271 w 299"/>
                  <a:gd name="T53" fmla="*/ 113 h 606"/>
                  <a:gd name="T54" fmla="*/ 271 w 299"/>
                  <a:gd name="T55" fmla="*/ 96 h 606"/>
                  <a:gd name="T56" fmla="*/ 259 w 299"/>
                  <a:gd name="T57" fmla="*/ 68 h 606"/>
                  <a:gd name="T58" fmla="*/ 237 w 299"/>
                  <a:gd name="T59" fmla="*/ 45 h 606"/>
                  <a:gd name="T60" fmla="*/ 164 w 299"/>
                  <a:gd name="T61" fmla="*/ 28 h 606"/>
                  <a:gd name="T62" fmla="*/ 79 w 299"/>
                  <a:gd name="T63" fmla="*/ 68 h 606"/>
                  <a:gd name="T64" fmla="*/ 74 w 299"/>
                  <a:gd name="T65" fmla="*/ 146 h 606"/>
                  <a:gd name="T66" fmla="*/ 119 w 299"/>
                  <a:gd name="T67" fmla="*/ 208 h 606"/>
                  <a:gd name="T68" fmla="*/ 186 w 299"/>
                  <a:gd name="T69" fmla="*/ 264 h 606"/>
                  <a:gd name="T70" fmla="*/ 276 w 299"/>
                  <a:gd name="T71" fmla="*/ 359 h 606"/>
                  <a:gd name="T72" fmla="*/ 299 w 299"/>
                  <a:gd name="T73" fmla="*/ 443 h 606"/>
                  <a:gd name="T74" fmla="*/ 276 w 299"/>
                  <a:gd name="T75" fmla="*/ 533 h 606"/>
                  <a:gd name="T76" fmla="*/ 175 w 299"/>
                  <a:gd name="T77" fmla="*/ 600 h 606"/>
                  <a:gd name="T78" fmla="*/ 62 w 299"/>
                  <a:gd name="T79" fmla="*/ 600 h 60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99"/>
                  <a:gd name="T121" fmla="*/ 0 h 606"/>
                  <a:gd name="T122" fmla="*/ 299 w 299"/>
                  <a:gd name="T123" fmla="*/ 606 h 60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99" h="606">
                    <a:moveTo>
                      <a:pt x="12" y="583"/>
                    </a:moveTo>
                    <a:lnTo>
                      <a:pt x="6" y="583"/>
                    </a:lnTo>
                    <a:lnTo>
                      <a:pt x="0" y="577"/>
                    </a:lnTo>
                    <a:lnTo>
                      <a:pt x="0" y="566"/>
                    </a:lnTo>
                    <a:lnTo>
                      <a:pt x="0" y="555"/>
                    </a:lnTo>
                    <a:lnTo>
                      <a:pt x="0" y="527"/>
                    </a:lnTo>
                    <a:lnTo>
                      <a:pt x="0" y="505"/>
                    </a:lnTo>
                    <a:lnTo>
                      <a:pt x="0" y="488"/>
                    </a:lnTo>
                    <a:lnTo>
                      <a:pt x="6" y="477"/>
                    </a:lnTo>
                    <a:lnTo>
                      <a:pt x="6" y="465"/>
                    </a:lnTo>
                    <a:lnTo>
                      <a:pt x="12" y="460"/>
                    </a:lnTo>
                    <a:lnTo>
                      <a:pt x="12" y="465"/>
                    </a:lnTo>
                    <a:lnTo>
                      <a:pt x="17" y="471"/>
                    </a:lnTo>
                    <a:lnTo>
                      <a:pt x="17" y="482"/>
                    </a:lnTo>
                    <a:lnTo>
                      <a:pt x="17" y="499"/>
                    </a:lnTo>
                    <a:lnTo>
                      <a:pt x="34" y="533"/>
                    </a:lnTo>
                    <a:lnTo>
                      <a:pt x="62" y="561"/>
                    </a:lnTo>
                    <a:lnTo>
                      <a:pt x="96" y="572"/>
                    </a:lnTo>
                    <a:lnTo>
                      <a:pt x="130" y="577"/>
                    </a:lnTo>
                    <a:lnTo>
                      <a:pt x="181" y="566"/>
                    </a:lnTo>
                    <a:lnTo>
                      <a:pt x="214" y="544"/>
                    </a:lnTo>
                    <a:lnTo>
                      <a:pt x="237" y="510"/>
                    </a:lnTo>
                    <a:lnTo>
                      <a:pt x="243" y="477"/>
                    </a:lnTo>
                    <a:lnTo>
                      <a:pt x="237" y="437"/>
                    </a:lnTo>
                    <a:lnTo>
                      <a:pt x="226" y="404"/>
                    </a:lnTo>
                    <a:lnTo>
                      <a:pt x="198" y="370"/>
                    </a:lnTo>
                    <a:lnTo>
                      <a:pt x="152" y="337"/>
                    </a:lnTo>
                    <a:lnTo>
                      <a:pt x="119" y="309"/>
                    </a:lnTo>
                    <a:lnTo>
                      <a:pt x="68" y="258"/>
                    </a:lnTo>
                    <a:lnTo>
                      <a:pt x="40" y="219"/>
                    </a:lnTo>
                    <a:lnTo>
                      <a:pt x="23" y="180"/>
                    </a:lnTo>
                    <a:lnTo>
                      <a:pt x="17" y="141"/>
                    </a:lnTo>
                    <a:lnTo>
                      <a:pt x="29" y="84"/>
                    </a:lnTo>
                    <a:lnTo>
                      <a:pt x="62" y="40"/>
                    </a:lnTo>
                    <a:lnTo>
                      <a:pt x="113" y="12"/>
                    </a:lnTo>
                    <a:lnTo>
                      <a:pt x="181" y="0"/>
                    </a:lnTo>
                    <a:lnTo>
                      <a:pt x="209" y="0"/>
                    </a:lnTo>
                    <a:lnTo>
                      <a:pt x="231" y="0"/>
                    </a:lnTo>
                    <a:lnTo>
                      <a:pt x="254" y="6"/>
                    </a:lnTo>
                    <a:lnTo>
                      <a:pt x="265" y="12"/>
                    </a:lnTo>
                    <a:lnTo>
                      <a:pt x="271" y="12"/>
                    </a:lnTo>
                    <a:lnTo>
                      <a:pt x="276" y="12"/>
                    </a:lnTo>
                    <a:lnTo>
                      <a:pt x="288" y="12"/>
                    </a:lnTo>
                    <a:lnTo>
                      <a:pt x="288" y="17"/>
                    </a:lnTo>
                    <a:lnTo>
                      <a:pt x="288" y="23"/>
                    </a:lnTo>
                    <a:lnTo>
                      <a:pt x="288" y="34"/>
                    </a:lnTo>
                    <a:lnTo>
                      <a:pt x="288" y="45"/>
                    </a:lnTo>
                    <a:lnTo>
                      <a:pt x="282" y="68"/>
                    </a:lnTo>
                    <a:lnTo>
                      <a:pt x="282" y="96"/>
                    </a:lnTo>
                    <a:lnTo>
                      <a:pt x="282" y="107"/>
                    </a:lnTo>
                    <a:lnTo>
                      <a:pt x="282" y="113"/>
                    </a:lnTo>
                    <a:lnTo>
                      <a:pt x="276" y="118"/>
                    </a:lnTo>
                    <a:lnTo>
                      <a:pt x="276" y="113"/>
                    </a:lnTo>
                    <a:lnTo>
                      <a:pt x="271" y="113"/>
                    </a:lnTo>
                    <a:lnTo>
                      <a:pt x="271" y="107"/>
                    </a:lnTo>
                    <a:lnTo>
                      <a:pt x="271" y="96"/>
                    </a:lnTo>
                    <a:lnTo>
                      <a:pt x="265" y="79"/>
                    </a:lnTo>
                    <a:lnTo>
                      <a:pt x="259" y="68"/>
                    </a:lnTo>
                    <a:lnTo>
                      <a:pt x="254" y="56"/>
                    </a:lnTo>
                    <a:lnTo>
                      <a:pt x="237" y="45"/>
                    </a:lnTo>
                    <a:lnTo>
                      <a:pt x="209" y="34"/>
                    </a:lnTo>
                    <a:lnTo>
                      <a:pt x="164" y="28"/>
                    </a:lnTo>
                    <a:lnTo>
                      <a:pt x="119" y="40"/>
                    </a:lnTo>
                    <a:lnTo>
                      <a:pt x="79" y="68"/>
                    </a:lnTo>
                    <a:lnTo>
                      <a:pt x="68" y="118"/>
                    </a:lnTo>
                    <a:lnTo>
                      <a:pt x="74" y="146"/>
                    </a:lnTo>
                    <a:lnTo>
                      <a:pt x="91" y="174"/>
                    </a:lnTo>
                    <a:lnTo>
                      <a:pt x="119" y="208"/>
                    </a:lnTo>
                    <a:lnTo>
                      <a:pt x="164" y="247"/>
                    </a:lnTo>
                    <a:lnTo>
                      <a:pt x="186" y="264"/>
                    </a:lnTo>
                    <a:lnTo>
                      <a:pt x="243" y="314"/>
                    </a:lnTo>
                    <a:lnTo>
                      <a:pt x="276" y="359"/>
                    </a:lnTo>
                    <a:lnTo>
                      <a:pt x="293" y="398"/>
                    </a:lnTo>
                    <a:lnTo>
                      <a:pt x="299" y="443"/>
                    </a:lnTo>
                    <a:lnTo>
                      <a:pt x="293" y="482"/>
                    </a:lnTo>
                    <a:lnTo>
                      <a:pt x="276" y="533"/>
                    </a:lnTo>
                    <a:lnTo>
                      <a:pt x="231" y="572"/>
                    </a:lnTo>
                    <a:lnTo>
                      <a:pt x="175" y="600"/>
                    </a:lnTo>
                    <a:lnTo>
                      <a:pt x="113" y="606"/>
                    </a:lnTo>
                    <a:lnTo>
                      <a:pt x="62" y="600"/>
                    </a:lnTo>
                    <a:lnTo>
                      <a:pt x="12" y="583"/>
                    </a:lnTo>
                    <a:close/>
                  </a:path>
                </a:pathLst>
              </a:custGeom>
              <a:solidFill>
                <a:srgbClr val="002D5C"/>
              </a:solidFill>
              <a:ln w="9525">
                <a:noFill/>
                <a:round/>
                <a:headEnd/>
                <a:tailEnd/>
              </a:ln>
            </p:spPr>
            <p:txBody>
              <a:bodyPr/>
              <a:lstStyle/>
              <a:p>
                <a:endParaRPr lang="en-US"/>
              </a:p>
            </p:txBody>
          </p:sp>
          <p:sp>
            <p:nvSpPr>
              <p:cNvPr id="89" name="Freeform 798"/>
              <p:cNvSpPr>
                <a:spLocks/>
              </p:cNvSpPr>
              <p:nvPr/>
            </p:nvSpPr>
            <p:spPr bwMode="auto">
              <a:xfrm>
                <a:off x="6154" y="18595"/>
                <a:ext cx="197" cy="582"/>
              </a:xfrm>
              <a:custGeom>
                <a:avLst/>
                <a:gdLst>
                  <a:gd name="T0" fmla="*/ 124 w 197"/>
                  <a:gd name="T1" fmla="*/ 431 h 582"/>
                  <a:gd name="T2" fmla="*/ 124 w 197"/>
                  <a:gd name="T3" fmla="*/ 526 h 582"/>
                  <a:gd name="T4" fmla="*/ 130 w 197"/>
                  <a:gd name="T5" fmla="*/ 549 h 582"/>
                  <a:gd name="T6" fmla="*/ 147 w 197"/>
                  <a:gd name="T7" fmla="*/ 565 h 582"/>
                  <a:gd name="T8" fmla="*/ 169 w 197"/>
                  <a:gd name="T9" fmla="*/ 571 h 582"/>
                  <a:gd name="T10" fmla="*/ 192 w 197"/>
                  <a:gd name="T11" fmla="*/ 571 h 582"/>
                  <a:gd name="T12" fmla="*/ 197 w 197"/>
                  <a:gd name="T13" fmla="*/ 582 h 582"/>
                  <a:gd name="T14" fmla="*/ 141 w 197"/>
                  <a:gd name="T15" fmla="*/ 582 h 582"/>
                  <a:gd name="T16" fmla="*/ 90 w 197"/>
                  <a:gd name="T17" fmla="*/ 582 h 582"/>
                  <a:gd name="T18" fmla="*/ 73 w 197"/>
                  <a:gd name="T19" fmla="*/ 582 h 582"/>
                  <a:gd name="T20" fmla="*/ 45 w 197"/>
                  <a:gd name="T21" fmla="*/ 582 h 582"/>
                  <a:gd name="T22" fmla="*/ 12 w 197"/>
                  <a:gd name="T23" fmla="*/ 582 h 582"/>
                  <a:gd name="T24" fmla="*/ 0 w 197"/>
                  <a:gd name="T25" fmla="*/ 577 h 582"/>
                  <a:gd name="T26" fmla="*/ 17 w 197"/>
                  <a:gd name="T27" fmla="*/ 571 h 582"/>
                  <a:gd name="T28" fmla="*/ 40 w 197"/>
                  <a:gd name="T29" fmla="*/ 565 h 582"/>
                  <a:gd name="T30" fmla="*/ 51 w 197"/>
                  <a:gd name="T31" fmla="*/ 543 h 582"/>
                  <a:gd name="T32" fmla="*/ 57 w 197"/>
                  <a:gd name="T33" fmla="*/ 487 h 582"/>
                  <a:gd name="T34" fmla="*/ 57 w 197"/>
                  <a:gd name="T35" fmla="*/ 358 h 582"/>
                  <a:gd name="T36" fmla="*/ 57 w 197"/>
                  <a:gd name="T37" fmla="*/ 151 h 582"/>
                  <a:gd name="T38" fmla="*/ 57 w 197"/>
                  <a:gd name="T39" fmla="*/ 72 h 582"/>
                  <a:gd name="T40" fmla="*/ 51 w 197"/>
                  <a:gd name="T41" fmla="*/ 39 h 582"/>
                  <a:gd name="T42" fmla="*/ 40 w 197"/>
                  <a:gd name="T43" fmla="*/ 16 h 582"/>
                  <a:gd name="T44" fmla="*/ 17 w 197"/>
                  <a:gd name="T45" fmla="*/ 11 h 582"/>
                  <a:gd name="T46" fmla="*/ 0 w 197"/>
                  <a:gd name="T47" fmla="*/ 5 h 582"/>
                  <a:gd name="T48" fmla="*/ 12 w 197"/>
                  <a:gd name="T49" fmla="*/ 0 h 582"/>
                  <a:gd name="T50" fmla="*/ 40 w 197"/>
                  <a:gd name="T51" fmla="*/ 0 h 582"/>
                  <a:gd name="T52" fmla="*/ 73 w 197"/>
                  <a:gd name="T53" fmla="*/ 0 h 582"/>
                  <a:gd name="T54" fmla="*/ 90 w 197"/>
                  <a:gd name="T55" fmla="*/ 0 h 582"/>
                  <a:gd name="T56" fmla="*/ 107 w 197"/>
                  <a:gd name="T57" fmla="*/ 0 h 582"/>
                  <a:gd name="T58" fmla="*/ 135 w 197"/>
                  <a:gd name="T59" fmla="*/ 0 h 582"/>
                  <a:gd name="T60" fmla="*/ 164 w 197"/>
                  <a:gd name="T61" fmla="*/ 0 h 582"/>
                  <a:gd name="T62" fmla="*/ 180 w 197"/>
                  <a:gd name="T63" fmla="*/ 5 h 582"/>
                  <a:gd name="T64" fmla="*/ 175 w 197"/>
                  <a:gd name="T65" fmla="*/ 11 h 582"/>
                  <a:gd name="T66" fmla="*/ 152 w 197"/>
                  <a:gd name="T67" fmla="*/ 11 h 582"/>
                  <a:gd name="T68" fmla="*/ 130 w 197"/>
                  <a:gd name="T69" fmla="*/ 22 h 582"/>
                  <a:gd name="T70" fmla="*/ 124 w 197"/>
                  <a:gd name="T71" fmla="*/ 56 h 582"/>
                  <a:gd name="T72" fmla="*/ 124 w 197"/>
                  <a:gd name="T73" fmla="*/ 101 h 582"/>
                  <a:gd name="T74" fmla="*/ 124 w 197"/>
                  <a:gd name="T75" fmla="*/ 224 h 58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7"/>
                  <a:gd name="T115" fmla="*/ 0 h 582"/>
                  <a:gd name="T116" fmla="*/ 197 w 197"/>
                  <a:gd name="T117" fmla="*/ 582 h 58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7" h="582">
                    <a:moveTo>
                      <a:pt x="124" y="358"/>
                    </a:moveTo>
                    <a:lnTo>
                      <a:pt x="124" y="431"/>
                    </a:lnTo>
                    <a:lnTo>
                      <a:pt x="124" y="487"/>
                    </a:lnTo>
                    <a:lnTo>
                      <a:pt x="124" y="526"/>
                    </a:lnTo>
                    <a:lnTo>
                      <a:pt x="130" y="537"/>
                    </a:lnTo>
                    <a:lnTo>
                      <a:pt x="130" y="549"/>
                    </a:lnTo>
                    <a:lnTo>
                      <a:pt x="135" y="560"/>
                    </a:lnTo>
                    <a:lnTo>
                      <a:pt x="147" y="565"/>
                    </a:lnTo>
                    <a:lnTo>
                      <a:pt x="158" y="571"/>
                    </a:lnTo>
                    <a:lnTo>
                      <a:pt x="169" y="571"/>
                    </a:lnTo>
                    <a:lnTo>
                      <a:pt x="180" y="571"/>
                    </a:lnTo>
                    <a:lnTo>
                      <a:pt x="192" y="571"/>
                    </a:lnTo>
                    <a:lnTo>
                      <a:pt x="197" y="577"/>
                    </a:lnTo>
                    <a:lnTo>
                      <a:pt x="197" y="582"/>
                    </a:lnTo>
                    <a:lnTo>
                      <a:pt x="186" y="582"/>
                    </a:lnTo>
                    <a:lnTo>
                      <a:pt x="141" y="582"/>
                    </a:lnTo>
                    <a:lnTo>
                      <a:pt x="107" y="582"/>
                    </a:lnTo>
                    <a:lnTo>
                      <a:pt x="90" y="582"/>
                    </a:lnTo>
                    <a:lnTo>
                      <a:pt x="85" y="582"/>
                    </a:lnTo>
                    <a:lnTo>
                      <a:pt x="73" y="582"/>
                    </a:lnTo>
                    <a:lnTo>
                      <a:pt x="57" y="582"/>
                    </a:lnTo>
                    <a:lnTo>
                      <a:pt x="45" y="582"/>
                    </a:lnTo>
                    <a:lnTo>
                      <a:pt x="28" y="582"/>
                    </a:lnTo>
                    <a:lnTo>
                      <a:pt x="12" y="582"/>
                    </a:lnTo>
                    <a:lnTo>
                      <a:pt x="6" y="582"/>
                    </a:lnTo>
                    <a:lnTo>
                      <a:pt x="0" y="577"/>
                    </a:lnTo>
                    <a:lnTo>
                      <a:pt x="6" y="571"/>
                    </a:lnTo>
                    <a:lnTo>
                      <a:pt x="17" y="571"/>
                    </a:lnTo>
                    <a:lnTo>
                      <a:pt x="28" y="571"/>
                    </a:lnTo>
                    <a:lnTo>
                      <a:pt x="40" y="565"/>
                    </a:lnTo>
                    <a:lnTo>
                      <a:pt x="45" y="554"/>
                    </a:lnTo>
                    <a:lnTo>
                      <a:pt x="51" y="543"/>
                    </a:lnTo>
                    <a:lnTo>
                      <a:pt x="51" y="526"/>
                    </a:lnTo>
                    <a:lnTo>
                      <a:pt x="57" y="487"/>
                    </a:lnTo>
                    <a:lnTo>
                      <a:pt x="57" y="431"/>
                    </a:lnTo>
                    <a:lnTo>
                      <a:pt x="57" y="358"/>
                    </a:lnTo>
                    <a:lnTo>
                      <a:pt x="57" y="224"/>
                    </a:lnTo>
                    <a:lnTo>
                      <a:pt x="57" y="151"/>
                    </a:lnTo>
                    <a:lnTo>
                      <a:pt x="57" y="101"/>
                    </a:lnTo>
                    <a:lnTo>
                      <a:pt x="57" y="72"/>
                    </a:lnTo>
                    <a:lnTo>
                      <a:pt x="57" y="56"/>
                    </a:lnTo>
                    <a:lnTo>
                      <a:pt x="51" y="39"/>
                    </a:lnTo>
                    <a:lnTo>
                      <a:pt x="45" y="28"/>
                    </a:lnTo>
                    <a:lnTo>
                      <a:pt x="40" y="16"/>
                    </a:lnTo>
                    <a:lnTo>
                      <a:pt x="28" y="11"/>
                    </a:lnTo>
                    <a:lnTo>
                      <a:pt x="17" y="11"/>
                    </a:lnTo>
                    <a:lnTo>
                      <a:pt x="6" y="11"/>
                    </a:lnTo>
                    <a:lnTo>
                      <a:pt x="0" y="5"/>
                    </a:lnTo>
                    <a:lnTo>
                      <a:pt x="0" y="0"/>
                    </a:lnTo>
                    <a:lnTo>
                      <a:pt x="12" y="0"/>
                    </a:lnTo>
                    <a:lnTo>
                      <a:pt x="23" y="0"/>
                    </a:lnTo>
                    <a:lnTo>
                      <a:pt x="40" y="0"/>
                    </a:lnTo>
                    <a:lnTo>
                      <a:pt x="57" y="0"/>
                    </a:lnTo>
                    <a:lnTo>
                      <a:pt x="73" y="0"/>
                    </a:lnTo>
                    <a:lnTo>
                      <a:pt x="85" y="0"/>
                    </a:lnTo>
                    <a:lnTo>
                      <a:pt x="90" y="0"/>
                    </a:lnTo>
                    <a:lnTo>
                      <a:pt x="96" y="0"/>
                    </a:lnTo>
                    <a:lnTo>
                      <a:pt x="107" y="0"/>
                    </a:lnTo>
                    <a:lnTo>
                      <a:pt x="119" y="0"/>
                    </a:lnTo>
                    <a:lnTo>
                      <a:pt x="135" y="0"/>
                    </a:lnTo>
                    <a:lnTo>
                      <a:pt x="152" y="0"/>
                    </a:lnTo>
                    <a:lnTo>
                      <a:pt x="164" y="0"/>
                    </a:lnTo>
                    <a:lnTo>
                      <a:pt x="175" y="0"/>
                    </a:lnTo>
                    <a:lnTo>
                      <a:pt x="180" y="5"/>
                    </a:lnTo>
                    <a:lnTo>
                      <a:pt x="175" y="5"/>
                    </a:lnTo>
                    <a:lnTo>
                      <a:pt x="175" y="11"/>
                    </a:lnTo>
                    <a:lnTo>
                      <a:pt x="164" y="11"/>
                    </a:lnTo>
                    <a:lnTo>
                      <a:pt x="152" y="11"/>
                    </a:lnTo>
                    <a:lnTo>
                      <a:pt x="141" y="16"/>
                    </a:lnTo>
                    <a:lnTo>
                      <a:pt x="130" y="22"/>
                    </a:lnTo>
                    <a:lnTo>
                      <a:pt x="124" y="39"/>
                    </a:lnTo>
                    <a:lnTo>
                      <a:pt x="124" y="56"/>
                    </a:lnTo>
                    <a:lnTo>
                      <a:pt x="124" y="72"/>
                    </a:lnTo>
                    <a:lnTo>
                      <a:pt x="124" y="101"/>
                    </a:lnTo>
                    <a:lnTo>
                      <a:pt x="124" y="151"/>
                    </a:lnTo>
                    <a:lnTo>
                      <a:pt x="124" y="224"/>
                    </a:lnTo>
                    <a:lnTo>
                      <a:pt x="124" y="358"/>
                    </a:lnTo>
                    <a:close/>
                  </a:path>
                </a:pathLst>
              </a:custGeom>
              <a:solidFill>
                <a:srgbClr val="002D5C"/>
              </a:solidFill>
              <a:ln w="9525">
                <a:noFill/>
                <a:round/>
                <a:headEnd/>
                <a:tailEnd/>
              </a:ln>
            </p:spPr>
            <p:txBody>
              <a:bodyPr/>
              <a:lstStyle/>
              <a:p>
                <a:endParaRPr lang="en-US"/>
              </a:p>
            </p:txBody>
          </p:sp>
          <p:sp>
            <p:nvSpPr>
              <p:cNvPr id="90" name="Freeform 799"/>
              <p:cNvSpPr>
                <a:spLocks/>
              </p:cNvSpPr>
              <p:nvPr/>
            </p:nvSpPr>
            <p:spPr bwMode="auto">
              <a:xfrm>
                <a:off x="6492" y="18583"/>
                <a:ext cx="496" cy="594"/>
              </a:xfrm>
              <a:custGeom>
                <a:avLst/>
                <a:gdLst>
                  <a:gd name="T0" fmla="*/ 287 w 496"/>
                  <a:gd name="T1" fmla="*/ 443 h 594"/>
                  <a:gd name="T2" fmla="*/ 293 w 496"/>
                  <a:gd name="T3" fmla="*/ 538 h 594"/>
                  <a:gd name="T4" fmla="*/ 293 w 496"/>
                  <a:gd name="T5" fmla="*/ 561 h 594"/>
                  <a:gd name="T6" fmla="*/ 310 w 496"/>
                  <a:gd name="T7" fmla="*/ 577 h 594"/>
                  <a:gd name="T8" fmla="*/ 332 w 496"/>
                  <a:gd name="T9" fmla="*/ 583 h 594"/>
                  <a:gd name="T10" fmla="*/ 355 w 496"/>
                  <a:gd name="T11" fmla="*/ 583 h 594"/>
                  <a:gd name="T12" fmla="*/ 361 w 496"/>
                  <a:gd name="T13" fmla="*/ 594 h 594"/>
                  <a:gd name="T14" fmla="*/ 304 w 496"/>
                  <a:gd name="T15" fmla="*/ 594 h 594"/>
                  <a:gd name="T16" fmla="*/ 254 w 496"/>
                  <a:gd name="T17" fmla="*/ 594 h 594"/>
                  <a:gd name="T18" fmla="*/ 237 w 496"/>
                  <a:gd name="T19" fmla="*/ 594 h 594"/>
                  <a:gd name="T20" fmla="*/ 209 w 496"/>
                  <a:gd name="T21" fmla="*/ 594 h 594"/>
                  <a:gd name="T22" fmla="*/ 180 w 496"/>
                  <a:gd name="T23" fmla="*/ 594 h 594"/>
                  <a:gd name="T24" fmla="*/ 163 w 496"/>
                  <a:gd name="T25" fmla="*/ 589 h 594"/>
                  <a:gd name="T26" fmla="*/ 169 w 496"/>
                  <a:gd name="T27" fmla="*/ 583 h 594"/>
                  <a:gd name="T28" fmla="*/ 197 w 496"/>
                  <a:gd name="T29" fmla="*/ 583 h 594"/>
                  <a:gd name="T30" fmla="*/ 209 w 496"/>
                  <a:gd name="T31" fmla="*/ 566 h 594"/>
                  <a:gd name="T32" fmla="*/ 220 w 496"/>
                  <a:gd name="T33" fmla="*/ 538 h 594"/>
                  <a:gd name="T34" fmla="*/ 220 w 496"/>
                  <a:gd name="T35" fmla="*/ 443 h 594"/>
                  <a:gd name="T36" fmla="*/ 220 w 496"/>
                  <a:gd name="T37" fmla="*/ 45 h 594"/>
                  <a:gd name="T38" fmla="*/ 79 w 496"/>
                  <a:gd name="T39" fmla="*/ 45 h 594"/>
                  <a:gd name="T40" fmla="*/ 45 w 496"/>
                  <a:gd name="T41" fmla="*/ 51 h 594"/>
                  <a:gd name="T42" fmla="*/ 28 w 496"/>
                  <a:gd name="T43" fmla="*/ 68 h 594"/>
                  <a:gd name="T44" fmla="*/ 17 w 496"/>
                  <a:gd name="T45" fmla="*/ 90 h 594"/>
                  <a:gd name="T46" fmla="*/ 11 w 496"/>
                  <a:gd name="T47" fmla="*/ 101 h 594"/>
                  <a:gd name="T48" fmla="*/ 0 w 496"/>
                  <a:gd name="T49" fmla="*/ 101 h 594"/>
                  <a:gd name="T50" fmla="*/ 0 w 496"/>
                  <a:gd name="T51" fmla="*/ 90 h 594"/>
                  <a:gd name="T52" fmla="*/ 6 w 496"/>
                  <a:gd name="T53" fmla="*/ 62 h 594"/>
                  <a:gd name="T54" fmla="*/ 17 w 496"/>
                  <a:gd name="T55" fmla="*/ 34 h 594"/>
                  <a:gd name="T56" fmla="*/ 17 w 496"/>
                  <a:gd name="T57" fmla="*/ 12 h 594"/>
                  <a:gd name="T58" fmla="*/ 23 w 496"/>
                  <a:gd name="T59" fmla="*/ 0 h 594"/>
                  <a:gd name="T60" fmla="*/ 34 w 496"/>
                  <a:gd name="T61" fmla="*/ 0 h 594"/>
                  <a:gd name="T62" fmla="*/ 45 w 496"/>
                  <a:gd name="T63" fmla="*/ 6 h 594"/>
                  <a:gd name="T64" fmla="*/ 79 w 496"/>
                  <a:gd name="T65" fmla="*/ 12 h 594"/>
                  <a:gd name="T66" fmla="*/ 113 w 496"/>
                  <a:gd name="T67" fmla="*/ 12 h 594"/>
                  <a:gd name="T68" fmla="*/ 417 w 496"/>
                  <a:gd name="T69" fmla="*/ 12 h 594"/>
                  <a:gd name="T70" fmla="*/ 462 w 496"/>
                  <a:gd name="T71" fmla="*/ 12 h 594"/>
                  <a:gd name="T72" fmla="*/ 484 w 496"/>
                  <a:gd name="T73" fmla="*/ 6 h 594"/>
                  <a:gd name="T74" fmla="*/ 496 w 496"/>
                  <a:gd name="T75" fmla="*/ 6 h 594"/>
                  <a:gd name="T76" fmla="*/ 496 w 496"/>
                  <a:gd name="T77" fmla="*/ 28 h 594"/>
                  <a:gd name="T78" fmla="*/ 496 w 496"/>
                  <a:gd name="T79" fmla="*/ 62 h 594"/>
                  <a:gd name="T80" fmla="*/ 496 w 496"/>
                  <a:gd name="T81" fmla="*/ 90 h 594"/>
                  <a:gd name="T82" fmla="*/ 490 w 496"/>
                  <a:gd name="T83" fmla="*/ 107 h 594"/>
                  <a:gd name="T84" fmla="*/ 479 w 496"/>
                  <a:gd name="T85" fmla="*/ 96 h 594"/>
                  <a:gd name="T86" fmla="*/ 473 w 496"/>
                  <a:gd name="T87" fmla="*/ 73 h 594"/>
                  <a:gd name="T88" fmla="*/ 428 w 496"/>
                  <a:gd name="T89" fmla="*/ 51 h 594"/>
                  <a:gd name="T90" fmla="*/ 287 w 496"/>
                  <a:gd name="T91" fmla="*/ 45 h 59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96"/>
                  <a:gd name="T139" fmla="*/ 0 h 594"/>
                  <a:gd name="T140" fmla="*/ 496 w 496"/>
                  <a:gd name="T141" fmla="*/ 594 h 59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96" h="594">
                    <a:moveTo>
                      <a:pt x="287" y="370"/>
                    </a:moveTo>
                    <a:lnTo>
                      <a:pt x="287" y="443"/>
                    </a:lnTo>
                    <a:lnTo>
                      <a:pt x="287" y="499"/>
                    </a:lnTo>
                    <a:lnTo>
                      <a:pt x="293" y="538"/>
                    </a:lnTo>
                    <a:lnTo>
                      <a:pt x="293" y="549"/>
                    </a:lnTo>
                    <a:lnTo>
                      <a:pt x="293" y="561"/>
                    </a:lnTo>
                    <a:lnTo>
                      <a:pt x="299" y="572"/>
                    </a:lnTo>
                    <a:lnTo>
                      <a:pt x="310" y="577"/>
                    </a:lnTo>
                    <a:lnTo>
                      <a:pt x="321" y="583"/>
                    </a:lnTo>
                    <a:lnTo>
                      <a:pt x="332" y="583"/>
                    </a:lnTo>
                    <a:lnTo>
                      <a:pt x="344" y="583"/>
                    </a:lnTo>
                    <a:lnTo>
                      <a:pt x="355" y="583"/>
                    </a:lnTo>
                    <a:lnTo>
                      <a:pt x="361" y="589"/>
                    </a:lnTo>
                    <a:lnTo>
                      <a:pt x="361" y="594"/>
                    </a:lnTo>
                    <a:lnTo>
                      <a:pt x="349" y="594"/>
                    </a:lnTo>
                    <a:lnTo>
                      <a:pt x="304" y="594"/>
                    </a:lnTo>
                    <a:lnTo>
                      <a:pt x="270" y="594"/>
                    </a:lnTo>
                    <a:lnTo>
                      <a:pt x="254" y="594"/>
                    </a:lnTo>
                    <a:lnTo>
                      <a:pt x="248" y="594"/>
                    </a:lnTo>
                    <a:lnTo>
                      <a:pt x="237" y="594"/>
                    </a:lnTo>
                    <a:lnTo>
                      <a:pt x="225" y="594"/>
                    </a:lnTo>
                    <a:lnTo>
                      <a:pt x="209" y="594"/>
                    </a:lnTo>
                    <a:lnTo>
                      <a:pt x="192" y="594"/>
                    </a:lnTo>
                    <a:lnTo>
                      <a:pt x="180" y="594"/>
                    </a:lnTo>
                    <a:lnTo>
                      <a:pt x="169" y="594"/>
                    </a:lnTo>
                    <a:lnTo>
                      <a:pt x="163" y="589"/>
                    </a:lnTo>
                    <a:lnTo>
                      <a:pt x="169" y="589"/>
                    </a:lnTo>
                    <a:lnTo>
                      <a:pt x="169" y="583"/>
                    </a:lnTo>
                    <a:lnTo>
                      <a:pt x="180" y="583"/>
                    </a:lnTo>
                    <a:lnTo>
                      <a:pt x="197" y="583"/>
                    </a:lnTo>
                    <a:lnTo>
                      <a:pt x="203" y="577"/>
                    </a:lnTo>
                    <a:lnTo>
                      <a:pt x="209" y="566"/>
                    </a:lnTo>
                    <a:lnTo>
                      <a:pt x="214" y="555"/>
                    </a:lnTo>
                    <a:lnTo>
                      <a:pt x="220" y="538"/>
                    </a:lnTo>
                    <a:lnTo>
                      <a:pt x="220" y="499"/>
                    </a:lnTo>
                    <a:lnTo>
                      <a:pt x="220" y="443"/>
                    </a:lnTo>
                    <a:lnTo>
                      <a:pt x="220" y="370"/>
                    </a:lnTo>
                    <a:lnTo>
                      <a:pt x="220" y="45"/>
                    </a:lnTo>
                    <a:lnTo>
                      <a:pt x="107" y="45"/>
                    </a:lnTo>
                    <a:lnTo>
                      <a:pt x="79" y="45"/>
                    </a:lnTo>
                    <a:lnTo>
                      <a:pt x="62" y="51"/>
                    </a:lnTo>
                    <a:lnTo>
                      <a:pt x="45" y="51"/>
                    </a:lnTo>
                    <a:lnTo>
                      <a:pt x="34" y="62"/>
                    </a:lnTo>
                    <a:lnTo>
                      <a:pt x="28" y="68"/>
                    </a:lnTo>
                    <a:lnTo>
                      <a:pt x="17" y="79"/>
                    </a:lnTo>
                    <a:lnTo>
                      <a:pt x="17" y="90"/>
                    </a:lnTo>
                    <a:lnTo>
                      <a:pt x="11" y="96"/>
                    </a:lnTo>
                    <a:lnTo>
                      <a:pt x="11" y="101"/>
                    </a:lnTo>
                    <a:lnTo>
                      <a:pt x="6" y="101"/>
                    </a:lnTo>
                    <a:lnTo>
                      <a:pt x="0" y="101"/>
                    </a:lnTo>
                    <a:lnTo>
                      <a:pt x="0" y="96"/>
                    </a:lnTo>
                    <a:lnTo>
                      <a:pt x="0" y="90"/>
                    </a:lnTo>
                    <a:lnTo>
                      <a:pt x="6" y="79"/>
                    </a:lnTo>
                    <a:lnTo>
                      <a:pt x="6" y="62"/>
                    </a:lnTo>
                    <a:lnTo>
                      <a:pt x="11" y="45"/>
                    </a:lnTo>
                    <a:lnTo>
                      <a:pt x="17" y="34"/>
                    </a:lnTo>
                    <a:lnTo>
                      <a:pt x="17" y="17"/>
                    </a:lnTo>
                    <a:lnTo>
                      <a:pt x="17" y="12"/>
                    </a:lnTo>
                    <a:lnTo>
                      <a:pt x="23" y="6"/>
                    </a:lnTo>
                    <a:lnTo>
                      <a:pt x="23" y="0"/>
                    </a:lnTo>
                    <a:lnTo>
                      <a:pt x="28" y="0"/>
                    </a:lnTo>
                    <a:lnTo>
                      <a:pt x="34" y="0"/>
                    </a:lnTo>
                    <a:lnTo>
                      <a:pt x="40" y="6"/>
                    </a:lnTo>
                    <a:lnTo>
                      <a:pt x="45" y="6"/>
                    </a:lnTo>
                    <a:lnTo>
                      <a:pt x="62" y="6"/>
                    </a:lnTo>
                    <a:lnTo>
                      <a:pt x="79" y="12"/>
                    </a:lnTo>
                    <a:lnTo>
                      <a:pt x="96" y="12"/>
                    </a:lnTo>
                    <a:lnTo>
                      <a:pt x="113" y="12"/>
                    </a:lnTo>
                    <a:lnTo>
                      <a:pt x="124" y="12"/>
                    </a:lnTo>
                    <a:lnTo>
                      <a:pt x="417" y="12"/>
                    </a:lnTo>
                    <a:lnTo>
                      <a:pt x="439" y="12"/>
                    </a:lnTo>
                    <a:lnTo>
                      <a:pt x="462" y="12"/>
                    </a:lnTo>
                    <a:lnTo>
                      <a:pt x="473" y="6"/>
                    </a:lnTo>
                    <a:lnTo>
                      <a:pt x="484" y="6"/>
                    </a:lnTo>
                    <a:lnTo>
                      <a:pt x="490" y="6"/>
                    </a:lnTo>
                    <a:lnTo>
                      <a:pt x="496" y="6"/>
                    </a:lnTo>
                    <a:lnTo>
                      <a:pt x="496" y="12"/>
                    </a:lnTo>
                    <a:lnTo>
                      <a:pt x="496" y="28"/>
                    </a:lnTo>
                    <a:lnTo>
                      <a:pt x="496" y="45"/>
                    </a:lnTo>
                    <a:lnTo>
                      <a:pt x="496" y="62"/>
                    </a:lnTo>
                    <a:lnTo>
                      <a:pt x="496" y="79"/>
                    </a:lnTo>
                    <a:lnTo>
                      <a:pt x="496" y="90"/>
                    </a:lnTo>
                    <a:lnTo>
                      <a:pt x="490" y="101"/>
                    </a:lnTo>
                    <a:lnTo>
                      <a:pt x="490" y="107"/>
                    </a:lnTo>
                    <a:lnTo>
                      <a:pt x="484" y="107"/>
                    </a:lnTo>
                    <a:lnTo>
                      <a:pt x="479" y="96"/>
                    </a:lnTo>
                    <a:lnTo>
                      <a:pt x="479" y="90"/>
                    </a:lnTo>
                    <a:lnTo>
                      <a:pt x="473" y="73"/>
                    </a:lnTo>
                    <a:lnTo>
                      <a:pt x="462" y="56"/>
                    </a:lnTo>
                    <a:lnTo>
                      <a:pt x="428" y="51"/>
                    </a:lnTo>
                    <a:lnTo>
                      <a:pt x="383" y="45"/>
                    </a:lnTo>
                    <a:lnTo>
                      <a:pt x="287" y="45"/>
                    </a:lnTo>
                    <a:lnTo>
                      <a:pt x="287" y="370"/>
                    </a:lnTo>
                    <a:close/>
                  </a:path>
                </a:pathLst>
              </a:custGeom>
              <a:solidFill>
                <a:srgbClr val="002D5C"/>
              </a:solidFill>
              <a:ln w="9525">
                <a:noFill/>
                <a:round/>
                <a:headEnd/>
                <a:tailEnd/>
              </a:ln>
            </p:spPr>
            <p:txBody>
              <a:bodyPr/>
              <a:lstStyle/>
              <a:p>
                <a:endParaRPr lang="en-US"/>
              </a:p>
            </p:txBody>
          </p:sp>
          <p:sp>
            <p:nvSpPr>
              <p:cNvPr id="91" name="Freeform 800"/>
              <p:cNvSpPr>
                <a:spLocks/>
              </p:cNvSpPr>
              <p:nvPr/>
            </p:nvSpPr>
            <p:spPr bwMode="auto">
              <a:xfrm>
                <a:off x="7067" y="18595"/>
                <a:ext cx="563" cy="582"/>
              </a:xfrm>
              <a:custGeom>
                <a:avLst/>
                <a:gdLst>
                  <a:gd name="T0" fmla="*/ 247 w 563"/>
                  <a:gd name="T1" fmla="*/ 341 h 582"/>
                  <a:gd name="T2" fmla="*/ 230 w 563"/>
                  <a:gd name="T3" fmla="*/ 302 h 582"/>
                  <a:gd name="T4" fmla="*/ 174 w 563"/>
                  <a:gd name="T5" fmla="*/ 201 h 582"/>
                  <a:gd name="T6" fmla="*/ 95 w 563"/>
                  <a:gd name="T7" fmla="*/ 78 h 582"/>
                  <a:gd name="T8" fmla="*/ 45 w 563"/>
                  <a:gd name="T9" fmla="*/ 22 h 582"/>
                  <a:gd name="T10" fmla="*/ 11 w 563"/>
                  <a:gd name="T11" fmla="*/ 11 h 582"/>
                  <a:gd name="T12" fmla="*/ 5 w 563"/>
                  <a:gd name="T13" fmla="*/ 0 h 582"/>
                  <a:gd name="T14" fmla="*/ 39 w 563"/>
                  <a:gd name="T15" fmla="*/ 0 h 582"/>
                  <a:gd name="T16" fmla="*/ 84 w 563"/>
                  <a:gd name="T17" fmla="*/ 0 h 582"/>
                  <a:gd name="T18" fmla="*/ 112 w 563"/>
                  <a:gd name="T19" fmla="*/ 0 h 582"/>
                  <a:gd name="T20" fmla="*/ 163 w 563"/>
                  <a:gd name="T21" fmla="*/ 0 h 582"/>
                  <a:gd name="T22" fmla="*/ 146 w 563"/>
                  <a:gd name="T23" fmla="*/ 16 h 582"/>
                  <a:gd name="T24" fmla="*/ 152 w 563"/>
                  <a:gd name="T25" fmla="*/ 56 h 582"/>
                  <a:gd name="T26" fmla="*/ 208 w 563"/>
                  <a:gd name="T27" fmla="*/ 151 h 582"/>
                  <a:gd name="T28" fmla="*/ 281 w 563"/>
                  <a:gd name="T29" fmla="*/ 280 h 582"/>
                  <a:gd name="T30" fmla="*/ 332 w 563"/>
                  <a:gd name="T31" fmla="*/ 229 h 582"/>
                  <a:gd name="T32" fmla="*/ 411 w 563"/>
                  <a:gd name="T33" fmla="*/ 95 h 582"/>
                  <a:gd name="T34" fmla="*/ 439 w 563"/>
                  <a:gd name="T35" fmla="*/ 44 h 582"/>
                  <a:gd name="T36" fmla="*/ 433 w 563"/>
                  <a:gd name="T37" fmla="*/ 16 h 582"/>
                  <a:gd name="T38" fmla="*/ 416 w 563"/>
                  <a:gd name="T39" fmla="*/ 0 h 582"/>
                  <a:gd name="T40" fmla="*/ 456 w 563"/>
                  <a:gd name="T41" fmla="*/ 0 h 582"/>
                  <a:gd name="T42" fmla="*/ 484 w 563"/>
                  <a:gd name="T43" fmla="*/ 0 h 582"/>
                  <a:gd name="T44" fmla="*/ 529 w 563"/>
                  <a:gd name="T45" fmla="*/ 0 h 582"/>
                  <a:gd name="T46" fmla="*/ 563 w 563"/>
                  <a:gd name="T47" fmla="*/ 0 h 582"/>
                  <a:gd name="T48" fmla="*/ 540 w 563"/>
                  <a:gd name="T49" fmla="*/ 11 h 582"/>
                  <a:gd name="T50" fmla="*/ 506 w 563"/>
                  <a:gd name="T51" fmla="*/ 28 h 582"/>
                  <a:gd name="T52" fmla="*/ 478 w 563"/>
                  <a:gd name="T53" fmla="*/ 61 h 582"/>
                  <a:gd name="T54" fmla="*/ 399 w 563"/>
                  <a:gd name="T55" fmla="*/ 179 h 582"/>
                  <a:gd name="T56" fmla="*/ 326 w 563"/>
                  <a:gd name="T57" fmla="*/ 308 h 582"/>
                  <a:gd name="T58" fmla="*/ 315 w 563"/>
                  <a:gd name="T59" fmla="*/ 381 h 582"/>
                  <a:gd name="T60" fmla="*/ 315 w 563"/>
                  <a:gd name="T61" fmla="*/ 481 h 582"/>
                  <a:gd name="T62" fmla="*/ 321 w 563"/>
                  <a:gd name="T63" fmla="*/ 537 h 582"/>
                  <a:gd name="T64" fmla="*/ 337 w 563"/>
                  <a:gd name="T65" fmla="*/ 565 h 582"/>
                  <a:gd name="T66" fmla="*/ 377 w 563"/>
                  <a:gd name="T67" fmla="*/ 571 h 582"/>
                  <a:gd name="T68" fmla="*/ 394 w 563"/>
                  <a:gd name="T69" fmla="*/ 577 h 582"/>
                  <a:gd name="T70" fmla="*/ 337 w 563"/>
                  <a:gd name="T71" fmla="*/ 582 h 582"/>
                  <a:gd name="T72" fmla="*/ 275 w 563"/>
                  <a:gd name="T73" fmla="*/ 582 h 582"/>
                  <a:gd name="T74" fmla="*/ 236 w 563"/>
                  <a:gd name="T75" fmla="*/ 582 h 582"/>
                  <a:gd name="T76" fmla="*/ 197 w 563"/>
                  <a:gd name="T77" fmla="*/ 582 h 582"/>
                  <a:gd name="T78" fmla="*/ 214 w 563"/>
                  <a:gd name="T79" fmla="*/ 571 h 582"/>
                  <a:gd name="T80" fmla="*/ 242 w 563"/>
                  <a:gd name="T81" fmla="*/ 554 h 582"/>
                  <a:gd name="T82" fmla="*/ 247 w 563"/>
                  <a:gd name="T83" fmla="*/ 504 h 582"/>
                  <a:gd name="T84" fmla="*/ 253 w 563"/>
                  <a:gd name="T85" fmla="*/ 448 h 5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63"/>
                  <a:gd name="T130" fmla="*/ 0 h 582"/>
                  <a:gd name="T131" fmla="*/ 563 w 563"/>
                  <a:gd name="T132" fmla="*/ 582 h 5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63" h="582">
                    <a:moveTo>
                      <a:pt x="253" y="381"/>
                    </a:moveTo>
                    <a:lnTo>
                      <a:pt x="247" y="358"/>
                    </a:lnTo>
                    <a:lnTo>
                      <a:pt x="247" y="341"/>
                    </a:lnTo>
                    <a:lnTo>
                      <a:pt x="242" y="330"/>
                    </a:lnTo>
                    <a:lnTo>
                      <a:pt x="236" y="313"/>
                    </a:lnTo>
                    <a:lnTo>
                      <a:pt x="230" y="302"/>
                    </a:lnTo>
                    <a:lnTo>
                      <a:pt x="225" y="285"/>
                    </a:lnTo>
                    <a:lnTo>
                      <a:pt x="202" y="246"/>
                    </a:lnTo>
                    <a:lnTo>
                      <a:pt x="174" y="201"/>
                    </a:lnTo>
                    <a:lnTo>
                      <a:pt x="140" y="151"/>
                    </a:lnTo>
                    <a:lnTo>
                      <a:pt x="112" y="106"/>
                    </a:lnTo>
                    <a:lnTo>
                      <a:pt x="95" y="78"/>
                    </a:lnTo>
                    <a:lnTo>
                      <a:pt x="78" y="56"/>
                    </a:lnTo>
                    <a:lnTo>
                      <a:pt x="56" y="33"/>
                    </a:lnTo>
                    <a:lnTo>
                      <a:pt x="45" y="22"/>
                    </a:lnTo>
                    <a:lnTo>
                      <a:pt x="28" y="16"/>
                    </a:lnTo>
                    <a:lnTo>
                      <a:pt x="16" y="11"/>
                    </a:lnTo>
                    <a:lnTo>
                      <a:pt x="11" y="11"/>
                    </a:lnTo>
                    <a:lnTo>
                      <a:pt x="5" y="5"/>
                    </a:lnTo>
                    <a:lnTo>
                      <a:pt x="0" y="5"/>
                    </a:lnTo>
                    <a:lnTo>
                      <a:pt x="5" y="0"/>
                    </a:lnTo>
                    <a:lnTo>
                      <a:pt x="11" y="0"/>
                    </a:lnTo>
                    <a:lnTo>
                      <a:pt x="22" y="0"/>
                    </a:lnTo>
                    <a:lnTo>
                      <a:pt x="39" y="0"/>
                    </a:lnTo>
                    <a:lnTo>
                      <a:pt x="56" y="0"/>
                    </a:lnTo>
                    <a:lnTo>
                      <a:pt x="73" y="0"/>
                    </a:lnTo>
                    <a:lnTo>
                      <a:pt x="84" y="0"/>
                    </a:lnTo>
                    <a:lnTo>
                      <a:pt x="90" y="0"/>
                    </a:lnTo>
                    <a:lnTo>
                      <a:pt x="95" y="0"/>
                    </a:lnTo>
                    <a:lnTo>
                      <a:pt x="112" y="0"/>
                    </a:lnTo>
                    <a:lnTo>
                      <a:pt x="129" y="0"/>
                    </a:lnTo>
                    <a:lnTo>
                      <a:pt x="152" y="0"/>
                    </a:lnTo>
                    <a:lnTo>
                      <a:pt x="163" y="0"/>
                    </a:lnTo>
                    <a:lnTo>
                      <a:pt x="163" y="5"/>
                    </a:lnTo>
                    <a:lnTo>
                      <a:pt x="152" y="11"/>
                    </a:lnTo>
                    <a:lnTo>
                      <a:pt x="146" y="16"/>
                    </a:lnTo>
                    <a:lnTo>
                      <a:pt x="140" y="22"/>
                    </a:lnTo>
                    <a:lnTo>
                      <a:pt x="146" y="39"/>
                    </a:lnTo>
                    <a:lnTo>
                      <a:pt x="152" y="56"/>
                    </a:lnTo>
                    <a:lnTo>
                      <a:pt x="163" y="72"/>
                    </a:lnTo>
                    <a:lnTo>
                      <a:pt x="185" y="112"/>
                    </a:lnTo>
                    <a:lnTo>
                      <a:pt x="208" y="151"/>
                    </a:lnTo>
                    <a:lnTo>
                      <a:pt x="236" y="201"/>
                    </a:lnTo>
                    <a:lnTo>
                      <a:pt x="264" y="246"/>
                    </a:lnTo>
                    <a:lnTo>
                      <a:pt x="281" y="280"/>
                    </a:lnTo>
                    <a:lnTo>
                      <a:pt x="298" y="297"/>
                    </a:lnTo>
                    <a:lnTo>
                      <a:pt x="309" y="274"/>
                    </a:lnTo>
                    <a:lnTo>
                      <a:pt x="332" y="229"/>
                    </a:lnTo>
                    <a:lnTo>
                      <a:pt x="360" y="185"/>
                    </a:lnTo>
                    <a:lnTo>
                      <a:pt x="388" y="134"/>
                    </a:lnTo>
                    <a:lnTo>
                      <a:pt x="411" y="95"/>
                    </a:lnTo>
                    <a:lnTo>
                      <a:pt x="428" y="72"/>
                    </a:lnTo>
                    <a:lnTo>
                      <a:pt x="433" y="56"/>
                    </a:lnTo>
                    <a:lnTo>
                      <a:pt x="439" y="44"/>
                    </a:lnTo>
                    <a:lnTo>
                      <a:pt x="439" y="33"/>
                    </a:lnTo>
                    <a:lnTo>
                      <a:pt x="439" y="22"/>
                    </a:lnTo>
                    <a:lnTo>
                      <a:pt x="433" y="16"/>
                    </a:lnTo>
                    <a:lnTo>
                      <a:pt x="428" y="11"/>
                    </a:lnTo>
                    <a:lnTo>
                      <a:pt x="416" y="5"/>
                    </a:lnTo>
                    <a:lnTo>
                      <a:pt x="416" y="0"/>
                    </a:lnTo>
                    <a:lnTo>
                      <a:pt x="428" y="0"/>
                    </a:lnTo>
                    <a:lnTo>
                      <a:pt x="444" y="0"/>
                    </a:lnTo>
                    <a:lnTo>
                      <a:pt x="456" y="0"/>
                    </a:lnTo>
                    <a:lnTo>
                      <a:pt x="473" y="0"/>
                    </a:lnTo>
                    <a:lnTo>
                      <a:pt x="478" y="0"/>
                    </a:lnTo>
                    <a:lnTo>
                      <a:pt x="484" y="0"/>
                    </a:lnTo>
                    <a:lnTo>
                      <a:pt x="495" y="0"/>
                    </a:lnTo>
                    <a:lnTo>
                      <a:pt x="512" y="0"/>
                    </a:lnTo>
                    <a:lnTo>
                      <a:pt x="529" y="0"/>
                    </a:lnTo>
                    <a:lnTo>
                      <a:pt x="540" y="0"/>
                    </a:lnTo>
                    <a:lnTo>
                      <a:pt x="551" y="0"/>
                    </a:lnTo>
                    <a:lnTo>
                      <a:pt x="563" y="0"/>
                    </a:lnTo>
                    <a:lnTo>
                      <a:pt x="563" y="5"/>
                    </a:lnTo>
                    <a:lnTo>
                      <a:pt x="551" y="11"/>
                    </a:lnTo>
                    <a:lnTo>
                      <a:pt x="540" y="11"/>
                    </a:lnTo>
                    <a:lnTo>
                      <a:pt x="529" y="11"/>
                    </a:lnTo>
                    <a:lnTo>
                      <a:pt x="518" y="22"/>
                    </a:lnTo>
                    <a:lnTo>
                      <a:pt x="506" y="28"/>
                    </a:lnTo>
                    <a:lnTo>
                      <a:pt x="495" y="33"/>
                    </a:lnTo>
                    <a:lnTo>
                      <a:pt x="489" y="44"/>
                    </a:lnTo>
                    <a:lnTo>
                      <a:pt x="478" y="61"/>
                    </a:lnTo>
                    <a:lnTo>
                      <a:pt x="456" y="84"/>
                    </a:lnTo>
                    <a:lnTo>
                      <a:pt x="428" y="129"/>
                    </a:lnTo>
                    <a:lnTo>
                      <a:pt x="399" y="179"/>
                    </a:lnTo>
                    <a:lnTo>
                      <a:pt x="366" y="235"/>
                    </a:lnTo>
                    <a:lnTo>
                      <a:pt x="343" y="280"/>
                    </a:lnTo>
                    <a:lnTo>
                      <a:pt x="326" y="308"/>
                    </a:lnTo>
                    <a:lnTo>
                      <a:pt x="321" y="330"/>
                    </a:lnTo>
                    <a:lnTo>
                      <a:pt x="315" y="358"/>
                    </a:lnTo>
                    <a:lnTo>
                      <a:pt x="315" y="381"/>
                    </a:lnTo>
                    <a:lnTo>
                      <a:pt x="315" y="448"/>
                    </a:lnTo>
                    <a:lnTo>
                      <a:pt x="315" y="465"/>
                    </a:lnTo>
                    <a:lnTo>
                      <a:pt x="315" y="481"/>
                    </a:lnTo>
                    <a:lnTo>
                      <a:pt x="315" y="504"/>
                    </a:lnTo>
                    <a:lnTo>
                      <a:pt x="321" y="526"/>
                    </a:lnTo>
                    <a:lnTo>
                      <a:pt x="321" y="537"/>
                    </a:lnTo>
                    <a:lnTo>
                      <a:pt x="321" y="549"/>
                    </a:lnTo>
                    <a:lnTo>
                      <a:pt x="332" y="560"/>
                    </a:lnTo>
                    <a:lnTo>
                      <a:pt x="337" y="565"/>
                    </a:lnTo>
                    <a:lnTo>
                      <a:pt x="349" y="571"/>
                    </a:lnTo>
                    <a:lnTo>
                      <a:pt x="360" y="571"/>
                    </a:lnTo>
                    <a:lnTo>
                      <a:pt x="377" y="571"/>
                    </a:lnTo>
                    <a:lnTo>
                      <a:pt x="382" y="571"/>
                    </a:lnTo>
                    <a:lnTo>
                      <a:pt x="388" y="577"/>
                    </a:lnTo>
                    <a:lnTo>
                      <a:pt x="394" y="577"/>
                    </a:lnTo>
                    <a:lnTo>
                      <a:pt x="388" y="582"/>
                    </a:lnTo>
                    <a:lnTo>
                      <a:pt x="377" y="582"/>
                    </a:lnTo>
                    <a:lnTo>
                      <a:pt x="337" y="582"/>
                    </a:lnTo>
                    <a:lnTo>
                      <a:pt x="298" y="582"/>
                    </a:lnTo>
                    <a:lnTo>
                      <a:pt x="281" y="582"/>
                    </a:lnTo>
                    <a:lnTo>
                      <a:pt x="275" y="582"/>
                    </a:lnTo>
                    <a:lnTo>
                      <a:pt x="264" y="582"/>
                    </a:lnTo>
                    <a:lnTo>
                      <a:pt x="253" y="582"/>
                    </a:lnTo>
                    <a:lnTo>
                      <a:pt x="236" y="582"/>
                    </a:lnTo>
                    <a:lnTo>
                      <a:pt x="219" y="582"/>
                    </a:lnTo>
                    <a:lnTo>
                      <a:pt x="208" y="582"/>
                    </a:lnTo>
                    <a:lnTo>
                      <a:pt x="197" y="582"/>
                    </a:lnTo>
                    <a:lnTo>
                      <a:pt x="197" y="577"/>
                    </a:lnTo>
                    <a:lnTo>
                      <a:pt x="202" y="571"/>
                    </a:lnTo>
                    <a:lnTo>
                      <a:pt x="214" y="571"/>
                    </a:lnTo>
                    <a:lnTo>
                      <a:pt x="225" y="571"/>
                    </a:lnTo>
                    <a:lnTo>
                      <a:pt x="236" y="565"/>
                    </a:lnTo>
                    <a:lnTo>
                      <a:pt x="242" y="554"/>
                    </a:lnTo>
                    <a:lnTo>
                      <a:pt x="247" y="543"/>
                    </a:lnTo>
                    <a:lnTo>
                      <a:pt x="247" y="526"/>
                    </a:lnTo>
                    <a:lnTo>
                      <a:pt x="247" y="504"/>
                    </a:lnTo>
                    <a:lnTo>
                      <a:pt x="253" y="481"/>
                    </a:lnTo>
                    <a:lnTo>
                      <a:pt x="253" y="465"/>
                    </a:lnTo>
                    <a:lnTo>
                      <a:pt x="253" y="448"/>
                    </a:lnTo>
                    <a:lnTo>
                      <a:pt x="253" y="381"/>
                    </a:lnTo>
                    <a:close/>
                  </a:path>
                </a:pathLst>
              </a:custGeom>
              <a:solidFill>
                <a:srgbClr val="002D5C"/>
              </a:solidFill>
              <a:ln w="9525">
                <a:noFill/>
                <a:round/>
                <a:headEnd/>
                <a:tailEnd/>
              </a:ln>
            </p:spPr>
            <p:txBody>
              <a:bodyPr/>
              <a:lstStyle/>
              <a:p>
                <a:endParaRPr lang="en-US"/>
              </a:p>
            </p:txBody>
          </p:sp>
          <p:sp>
            <p:nvSpPr>
              <p:cNvPr id="92" name="Freeform 801"/>
              <p:cNvSpPr>
                <a:spLocks/>
              </p:cNvSpPr>
              <p:nvPr/>
            </p:nvSpPr>
            <p:spPr bwMode="auto">
              <a:xfrm>
                <a:off x="8091" y="18746"/>
                <a:ext cx="378" cy="443"/>
              </a:xfrm>
              <a:custGeom>
                <a:avLst/>
                <a:gdLst>
                  <a:gd name="T0" fmla="*/ 68 w 378"/>
                  <a:gd name="T1" fmla="*/ 286 h 443"/>
                  <a:gd name="T2" fmla="*/ 68 w 378"/>
                  <a:gd name="T3" fmla="*/ 235 h 443"/>
                  <a:gd name="T4" fmla="*/ 79 w 378"/>
                  <a:gd name="T5" fmla="*/ 179 h 443"/>
                  <a:gd name="T6" fmla="*/ 91 w 378"/>
                  <a:gd name="T7" fmla="*/ 129 h 443"/>
                  <a:gd name="T8" fmla="*/ 119 w 378"/>
                  <a:gd name="T9" fmla="*/ 78 h 443"/>
                  <a:gd name="T10" fmla="*/ 158 w 378"/>
                  <a:gd name="T11" fmla="*/ 45 h 443"/>
                  <a:gd name="T12" fmla="*/ 209 w 378"/>
                  <a:gd name="T13" fmla="*/ 34 h 443"/>
                  <a:gd name="T14" fmla="*/ 237 w 378"/>
                  <a:gd name="T15" fmla="*/ 39 h 443"/>
                  <a:gd name="T16" fmla="*/ 260 w 378"/>
                  <a:gd name="T17" fmla="*/ 50 h 443"/>
                  <a:gd name="T18" fmla="*/ 288 w 378"/>
                  <a:gd name="T19" fmla="*/ 73 h 443"/>
                  <a:gd name="T20" fmla="*/ 305 w 378"/>
                  <a:gd name="T21" fmla="*/ 112 h 443"/>
                  <a:gd name="T22" fmla="*/ 310 w 378"/>
                  <a:gd name="T23" fmla="*/ 162 h 443"/>
                  <a:gd name="T24" fmla="*/ 310 w 378"/>
                  <a:gd name="T25" fmla="*/ 196 h 443"/>
                  <a:gd name="T26" fmla="*/ 305 w 378"/>
                  <a:gd name="T27" fmla="*/ 235 h 443"/>
                  <a:gd name="T28" fmla="*/ 293 w 378"/>
                  <a:gd name="T29" fmla="*/ 286 h 443"/>
                  <a:gd name="T30" fmla="*/ 271 w 378"/>
                  <a:gd name="T31" fmla="*/ 330 h 443"/>
                  <a:gd name="T32" fmla="*/ 248 w 378"/>
                  <a:gd name="T33" fmla="*/ 370 h 443"/>
                  <a:gd name="T34" fmla="*/ 209 w 378"/>
                  <a:gd name="T35" fmla="*/ 398 h 443"/>
                  <a:gd name="T36" fmla="*/ 164 w 378"/>
                  <a:gd name="T37" fmla="*/ 409 h 443"/>
                  <a:gd name="T38" fmla="*/ 124 w 378"/>
                  <a:gd name="T39" fmla="*/ 398 h 443"/>
                  <a:gd name="T40" fmla="*/ 91 w 378"/>
                  <a:gd name="T41" fmla="*/ 370 h 443"/>
                  <a:gd name="T42" fmla="*/ 74 w 378"/>
                  <a:gd name="T43" fmla="*/ 330 h 443"/>
                  <a:gd name="T44" fmla="*/ 68 w 378"/>
                  <a:gd name="T45" fmla="*/ 286 h 443"/>
                  <a:gd name="T46" fmla="*/ 0 w 378"/>
                  <a:gd name="T47" fmla="*/ 291 h 443"/>
                  <a:gd name="T48" fmla="*/ 6 w 378"/>
                  <a:gd name="T49" fmla="*/ 347 h 443"/>
                  <a:gd name="T50" fmla="*/ 23 w 378"/>
                  <a:gd name="T51" fmla="*/ 392 h 443"/>
                  <a:gd name="T52" fmla="*/ 51 w 378"/>
                  <a:gd name="T53" fmla="*/ 420 h 443"/>
                  <a:gd name="T54" fmla="*/ 91 w 378"/>
                  <a:gd name="T55" fmla="*/ 437 h 443"/>
                  <a:gd name="T56" fmla="*/ 130 w 378"/>
                  <a:gd name="T57" fmla="*/ 443 h 443"/>
                  <a:gd name="T58" fmla="*/ 186 w 378"/>
                  <a:gd name="T59" fmla="*/ 431 h 443"/>
                  <a:gd name="T60" fmla="*/ 243 w 378"/>
                  <a:gd name="T61" fmla="*/ 409 h 443"/>
                  <a:gd name="T62" fmla="*/ 293 w 378"/>
                  <a:gd name="T63" fmla="*/ 370 h 443"/>
                  <a:gd name="T64" fmla="*/ 327 w 378"/>
                  <a:gd name="T65" fmla="*/ 330 h 443"/>
                  <a:gd name="T66" fmla="*/ 350 w 378"/>
                  <a:gd name="T67" fmla="*/ 286 h 443"/>
                  <a:gd name="T68" fmla="*/ 372 w 378"/>
                  <a:gd name="T69" fmla="*/ 230 h 443"/>
                  <a:gd name="T70" fmla="*/ 378 w 378"/>
                  <a:gd name="T71" fmla="*/ 157 h 443"/>
                  <a:gd name="T72" fmla="*/ 372 w 378"/>
                  <a:gd name="T73" fmla="*/ 112 h 443"/>
                  <a:gd name="T74" fmla="*/ 361 w 378"/>
                  <a:gd name="T75" fmla="*/ 67 h 443"/>
                  <a:gd name="T76" fmla="*/ 338 w 378"/>
                  <a:gd name="T77" fmla="*/ 34 h 443"/>
                  <a:gd name="T78" fmla="*/ 299 w 378"/>
                  <a:gd name="T79" fmla="*/ 11 h 443"/>
                  <a:gd name="T80" fmla="*/ 248 w 378"/>
                  <a:gd name="T81" fmla="*/ 0 h 443"/>
                  <a:gd name="T82" fmla="*/ 203 w 378"/>
                  <a:gd name="T83" fmla="*/ 6 h 443"/>
                  <a:gd name="T84" fmla="*/ 153 w 378"/>
                  <a:gd name="T85" fmla="*/ 22 h 443"/>
                  <a:gd name="T86" fmla="*/ 96 w 378"/>
                  <a:gd name="T87" fmla="*/ 56 h 443"/>
                  <a:gd name="T88" fmla="*/ 57 w 378"/>
                  <a:gd name="T89" fmla="*/ 95 h 443"/>
                  <a:gd name="T90" fmla="*/ 29 w 378"/>
                  <a:gd name="T91" fmla="*/ 146 h 443"/>
                  <a:gd name="T92" fmla="*/ 6 w 378"/>
                  <a:gd name="T93" fmla="*/ 207 h 443"/>
                  <a:gd name="T94" fmla="*/ 0 w 378"/>
                  <a:gd name="T95" fmla="*/ 291 h 443"/>
                  <a:gd name="T96" fmla="*/ 68 w 378"/>
                  <a:gd name="T97" fmla="*/ 286 h 4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8"/>
                  <a:gd name="T148" fmla="*/ 0 h 443"/>
                  <a:gd name="T149" fmla="*/ 378 w 378"/>
                  <a:gd name="T150" fmla="*/ 443 h 4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8" h="443">
                    <a:moveTo>
                      <a:pt x="68" y="286"/>
                    </a:moveTo>
                    <a:lnTo>
                      <a:pt x="68" y="235"/>
                    </a:lnTo>
                    <a:lnTo>
                      <a:pt x="79" y="179"/>
                    </a:lnTo>
                    <a:lnTo>
                      <a:pt x="91" y="129"/>
                    </a:lnTo>
                    <a:lnTo>
                      <a:pt x="119" y="78"/>
                    </a:lnTo>
                    <a:lnTo>
                      <a:pt x="158" y="45"/>
                    </a:lnTo>
                    <a:lnTo>
                      <a:pt x="209" y="34"/>
                    </a:lnTo>
                    <a:lnTo>
                      <a:pt x="237" y="39"/>
                    </a:lnTo>
                    <a:lnTo>
                      <a:pt x="260" y="50"/>
                    </a:lnTo>
                    <a:lnTo>
                      <a:pt x="288" y="73"/>
                    </a:lnTo>
                    <a:lnTo>
                      <a:pt x="305" y="112"/>
                    </a:lnTo>
                    <a:lnTo>
                      <a:pt x="310" y="162"/>
                    </a:lnTo>
                    <a:lnTo>
                      <a:pt x="310" y="196"/>
                    </a:lnTo>
                    <a:lnTo>
                      <a:pt x="305" y="235"/>
                    </a:lnTo>
                    <a:lnTo>
                      <a:pt x="293" y="286"/>
                    </a:lnTo>
                    <a:lnTo>
                      <a:pt x="271" y="330"/>
                    </a:lnTo>
                    <a:lnTo>
                      <a:pt x="248" y="370"/>
                    </a:lnTo>
                    <a:lnTo>
                      <a:pt x="209" y="398"/>
                    </a:lnTo>
                    <a:lnTo>
                      <a:pt x="164" y="409"/>
                    </a:lnTo>
                    <a:lnTo>
                      <a:pt x="124" y="398"/>
                    </a:lnTo>
                    <a:lnTo>
                      <a:pt x="91" y="370"/>
                    </a:lnTo>
                    <a:lnTo>
                      <a:pt x="74" y="330"/>
                    </a:lnTo>
                    <a:lnTo>
                      <a:pt x="68" y="286"/>
                    </a:lnTo>
                    <a:lnTo>
                      <a:pt x="0" y="291"/>
                    </a:lnTo>
                    <a:lnTo>
                      <a:pt x="6" y="347"/>
                    </a:lnTo>
                    <a:lnTo>
                      <a:pt x="23" y="392"/>
                    </a:lnTo>
                    <a:lnTo>
                      <a:pt x="51" y="420"/>
                    </a:lnTo>
                    <a:lnTo>
                      <a:pt x="91" y="437"/>
                    </a:lnTo>
                    <a:lnTo>
                      <a:pt x="130" y="443"/>
                    </a:lnTo>
                    <a:lnTo>
                      <a:pt x="186" y="431"/>
                    </a:lnTo>
                    <a:lnTo>
                      <a:pt x="243" y="409"/>
                    </a:lnTo>
                    <a:lnTo>
                      <a:pt x="293" y="370"/>
                    </a:lnTo>
                    <a:lnTo>
                      <a:pt x="327" y="330"/>
                    </a:lnTo>
                    <a:lnTo>
                      <a:pt x="350" y="286"/>
                    </a:lnTo>
                    <a:lnTo>
                      <a:pt x="372" y="230"/>
                    </a:lnTo>
                    <a:lnTo>
                      <a:pt x="378" y="157"/>
                    </a:lnTo>
                    <a:lnTo>
                      <a:pt x="372" y="112"/>
                    </a:lnTo>
                    <a:lnTo>
                      <a:pt x="361" y="67"/>
                    </a:lnTo>
                    <a:lnTo>
                      <a:pt x="338" y="34"/>
                    </a:lnTo>
                    <a:lnTo>
                      <a:pt x="299" y="11"/>
                    </a:lnTo>
                    <a:lnTo>
                      <a:pt x="248" y="0"/>
                    </a:lnTo>
                    <a:lnTo>
                      <a:pt x="203" y="6"/>
                    </a:lnTo>
                    <a:lnTo>
                      <a:pt x="153" y="22"/>
                    </a:lnTo>
                    <a:lnTo>
                      <a:pt x="96" y="56"/>
                    </a:lnTo>
                    <a:lnTo>
                      <a:pt x="57" y="95"/>
                    </a:lnTo>
                    <a:lnTo>
                      <a:pt x="29" y="146"/>
                    </a:lnTo>
                    <a:lnTo>
                      <a:pt x="6" y="207"/>
                    </a:lnTo>
                    <a:lnTo>
                      <a:pt x="0" y="291"/>
                    </a:lnTo>
                    <a:lnTo>
                      <a:pt x="68" y="286"/>
                    </a:lnTo>
                    <a:close/>
                  </a:path>
                </a:pathLst>
              </a:custGeom>
              <a:solidFill>
                <a:srgbClr val="002D5C"/>
              </a:solidFill>
              <a:ln w="9525">
                <a:noFill/>
                <a:round/>
                <a:headEnd/>
                <a:tailEnd/>
              </a:ln>
            </p:spPr>
            <p:txBody>
              <a:bodyPr/>
              <a:lstStyle/>
              <a:p>
                <a:endParaRPr lang="en-US"/>
              </a:p>
            </p:txBody>
          </p:sp>
          <p:sp>
            <p:nvSpPr>
              <p:cNvPr id="93" name="Freeform 802"/>
              <p:cNvSpPr>
                <a:spLocks/>
              </p:cNvSpPr>
              <p:nvPr/>
            </p:nvSpPr>
            <p:spPr bwMode="auto">
              <a:xfrm>
                <a:off x="8486" y="18438"/>
                <a:ext cx="411" cy="975"/>
              </a:xfrm>
              <a:custGeom>
                <a:avLst/>
                <a:gdLst>
                  <a:gd name="T0" fmla="*/ 11 w 411"/>
                  <a:gd name="T1" fmla="*/ 902 h 975"/>
                  <a:gd name="T2" fmla="*/ 22 w 411"/>
                  <a:gd name="T3" fmla="*/ 902 h 975"/>
                  <a:gd name="T4" fmla="*/ 22 w 411"/>
                  <a:gd name="T5" fmla="*/ 907 h 975"/>
                  <a:gd name="T6" fmla="*/ 33 w 411"/>
                  <a:gd name="T7" fmla="*/ 913 h 975"/>
                  <a:gd name="T8" fmla="*/ 45 w 411"/>
                  <a:gd name="T9" fmla="*/ 919 h 975"/>
                  <a:gd name="T10" fmla="*/ 62 w 411"/>
                  <a:gd name="T11" fmla="*/ 924 h 975"/>
                  <a:gd name="T12" fmla="*/ 78 w 411"/>
                  <a:gd name="T13" fmla="*/ 919 h 975"/>
                  <a:gd name="T14" fmla="*/ 95 w 411"/>
                  <a:gd name="T15" fmla="*/ 902 h 975"/>
                  <a:gd name="T16" fmla="*/ 107 w 411"/>
                  <a:gd name="T17" fmla="*/ 874 h 975"/>
                  <a:gd name="T18" fmla="*/ 118 w 411"/>
                  <a:gd name="T19" fmla="*/ 823 h 975"/>
                  <a:gd name="T20" fmla="*/ 129 w 411"/>
                  <a:gd name="T21" fmla="*/ 756 h 975"/>
                  <a:gd name="T22" fmla="*/ 140 w 411"/>
                  <a:gd name="T23" fmla="*/ 666 h 975"/>
                  <a:gd name="T24" fmla="*/ 152 w 411"/>
                  <a:gd name="T25" fmla="*/ 571 h 975"/>
                  <a:gd name="T26" fmla="*/ 163 w 411"/>
                  <a:gd name="T27" fmla="*/ 476 h 975"/>
                  <a:gd name="T28" fmla="*/ 174 w 411"/>
                  <a:gd name="T29" fmla="*/ 392 h 975"/>
                  <a:gd name="T30" fmla="*/ 146 w 411"/>
                  <a:gd name="T31" fmla="*/ 392 h 975"/>
                  <a:gd name="T32" fmla="*/ 124 w 411"/>
                  <a:gd name="T33" fmla="*/ 392 h 975"/>
                  <a:gd name="T34" fmla="*/ 101 w 411"/>
                  <a:gd name="T35" fmla="*/ 392 h 975"/>
                  <a:gd name="T36" fmla="*/ 101 w 411"/>
                  <a:gd name="T37" fmla="*/ 375 h 975"/>
                  <a:gd name="T38" fmla="*/ 129 w 411"/>
                  <a:gd name="T39" fmla="*/ 370 h 975"/>
                  <a:gd name="T40" fmla="*/ 152 w 411"/>
                  <a:gd name="T41" fmla="*/ 358 h 975"/>
                  <a:gd name="T42" fmla="*/ 180 w 411"/>
                  <a:gd name="T43" fmla="*/ 347 h 975"/>
                  <a:gd name="T44" fmla="*/ 191 w 411"/>
                  <a:gd name="T45" fmla="*/ 241 h 975"/>
                  <a:gd name="T46" fmla="*/ 208 w 411"/>
                  <a:gd name="T47" fmla="*/ 168 h 975"/>
                  <a:gd name="T48" fmla="*/ 231 w 411"/>
                  <a:gd name="T49" fmla="*/ 123 h 975"/>
                  <a:gd name="T50" fmla="*/ 264 w 411"/>
                  <a:gd name="T51" fmla="*/ 78 h 975"/>
                  <a:gd name="T52" fmla="*/ 304 w 411"/>
                  <a:gd name="T53" fmla="*/ 45 h 975"/>
                  <a:gd name="T54" fmla="*/ 326 w 411"/>
                  <a:gd name="T55" fmla="*/ 22 h 975"/>
                  <a:gd name="T56" fmla="*/ 349 w 411"/>
                  <a:gd name="T57" fmla="*/ 5 h 975"/>
                  <a:gd name="T58" fmla="*/ 360 w 411"/>
                  <a:gd name="T59" fmla="*/ 0 h 975"/>
                  <a:gd name="T60" fmla="*/ 377 w 411"/>
                  <a:gd name="T61" fmla="*/ 0 h 975"/>
                  <a:gd name="T62" fmla="*/ 388 w 411"/>
                  <a:gd name="T63" fmla="*/ 0 h 975"/>
                  <a:gd name="T64" fmla="*/ 399 w 411"/>
                  <a:gd name="T65" fmla="*/ 5 h 975"/>
                  <a:gd name="T66" fmla="*/ 411 w 411"/>
                  <a:gd name="T67" fmla="*/ 11 h 975"/>
                  <a:gd name="T68" fmla="*/ 394 w 411"/>
                  <a:gd name="T69" fmla="*/ 95 h 975"/>
                  <a:gd name="T70" fmla="*/ 383 w 411"/>
                  <a:gd name="T71" fmla="*/ 95 h 975"/>
                  <a:gd name="T72" fmla="*/ 371 w 411"/>
                  <a:gd name="T73" fmla="*/ 78 h 975"/>
                  <a:gd name="T74" fmla="*/ 354 w 411"/>
                  <a:gd name="T75" fmla="*/ 73 h 975"/>
                  <a:gd name="T76" fmla="*/ 338 w 411"/>
                  <a:gd name="T77" fmla="*/ 73 h 975"/>
                  <a:gd name="T78" fmla="*/ 321 w 411"/>
                  <a:gd name="T79" fmla="*/ 73 h 975"/>
                  <a:gd name="T80" fmla="*/ 304 w 411"/>
                  <a:gd name="T81" fmla="*/ 89 h 975"/>
                  <a:gd name="T82" fmla="*/ 287 w 411"/>
                  <a:gd name="T83" fmla="*/ 117 h 975"/>
                  <a:gd name="T84" fmla="*/ 276 w 411"/>
                  <a:gd name="T85" fmla="*/ 168 h 975"/>
                  <a:gd name="T86" fmla="*/ 259 w 411"/>
                  <a:gd name="T87" fmla="*/ 246 h 975"/>
                  <a:gd name="T88" fmla="*/ 242 w 411"/>
                  <a:gd name="T89" fmla="*/ 353 h 975"/>
                  <a:gd name="T90" fmla="*/ 281 w 411"/>
                  <a:gd name="T91" fmla="*/ 353 h 975"/>
                  <a:gd name="T92" fmla="*/ 298 w 411"/>
                  <a:gd name="T93" fmla="*/ 353 h 975"/>
                  <a:gd name="T94" fmla="*/ 321 w 411"/>
                  <a:gd name="T95" fmla="*/ 347 h 975"/>
                  <a:gd name="T96" fmla="*/ 332 w 411"/>
                  <a:gd name="T97" fmla="*/ 347 h 975"/>
                  <a:gd name="T98" fmla="*/ 349 w 411"/>
                  <a:gd name="T99" fmla="*/ 347 h 975"/>
                  <a:gd name="T100" fmla="*/ 354 w 411"/>
                  <a:gd name="T101" fmla="*/ 342 h 975"/>
                  <a:gd name="T102" fmla="*/ 360 w 411"/>
                  <a:gd name="T103" fmla="*/ 347 h 975"/>
                  <a:gd name="T104" fmla="*/ 349 w 411"/>
                  <a:gd name="T105" fmla="*/ 392 h 975"/>
                  <a:gd name="T106" fmla="*/ 236 w 411"/>
                  <a:gd name="T107" fmla="*/ 392 h 975"/>
                  <a:gd name="T108" fmla="*/ 214 w 411"/>
                  <a:gd name="T109" fmla="*/ 543 h 975"/>
                  <a:gd name="T110" fmla="*/ 191 w 411"/>
                  <a:gd name="T111" fmla="*/ 678 h 975"/>
                  <a:gd name="T112" fmla="*/ 169 w 411"/>
                  <a:gd name="T113" fmla="*/ 784 h 975"/>
                  <a:gd name="T114" fmla="*/ 135 w 411"/>
                  <a:gd name="T115" fmla="*/ 874 h 975"/>
                  <a:gd name="T116" fmla="*/ 95 w 411"/>
                  <a:gd name="T117" fmla="*/ 935 h 975"/>
                  <a:gd name="T118" fmla="*/ 62 w 411"/>
                  <a:gd name="T119" fmla="*/ 958 h 975"/>
                  <a:gd name="T120" fmla="*/ 28 w 411"/>
                  <a:gd name="T121" fmla="*/ 969 h 975"/>
                  <a:gd name="T122" fmla="*/ 0 w 411"/>
                  <a:gd name="T123" fmla="*/ 975 h 975"/>
                  <a:gd name="T124" fmla="*/ 11 w 411"/>
                  <a:gd name="T125" fmla="*/ 902 h 9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11"/>
                  <a:gd name="T190" fmla="*/ 0 h 975"/>
                  <a:gd name="T191" fmla="*/ 411 w 411"/>
                  <a:gd name="T192" fmla="*/ 975 h 975"/>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11" h="975">
                    <a:moveTo>
                      <a:pt x="11" y="902"/>
                    </a:moveTo>
                    <a:lnTo>
                      <a:pt x="22" y="902"/>
                    </a:lnTo>
                    <a:lnTo>
                      <a:pt x="22" y="907"/>
                    </a:lnTo>
                    <a:lnTo>
                      <a:pt x="33" y="913"/>
                    </a:lnTo>
                    <a:lnTo>
                      <a:pt x="45" y="919"/>
                    </a:lnTo>
                    <a:lnTo>
                      <a:pt x="62" y="924"/>
                    </a:lnTo>
                    <a:lnTo>
                      <a:pt x="78" y="919"/>
                    </a:lnTo>
                    <a:lnTo>
                      <a:pt x="95" y="902"/>
                    </a:lnTo>
                    <a:lnTo>
                      <a:pt x="107" y="874"/>
                    </a:lnTo>
                    <a:lnTo>
                      <a:pt x="118" y="823"/>
                    </a:lnTo>
                    <a:lnTo>
                      <a:pt x="129" y="756"/>
                    </a:lnTo>
                    <a:lnTo>
                      <a:pt x="140" y="666"/>
                    </a:lnTo>
                    <a:lnTo>
                      <a:pt x="152" y="571"/>
                    </a:lnTo>
                    <a:lnTo>
                      <a:pt x="163" y="476"/>
                    </a:lnTo>
                    <a:lnTo>
                      <a:pt x="174" y="392"/>
                    </a:lnTo>
                    <a:lnTo>
                      <a:pt x="146" y="392"/>
                    </a:lnTo>
                    <a:lnTo>
                      <a:pt x="124" y="392"/>
                    </a:lnTo>
                    <a:lnTo>
                      <a:pt x="101" y="392"/>
                    </a:lnTo>
                    <a:lnTo>
                      <a:pt x="101" y="375"/>
                    </a:lnTo>
                    <a:lnTo>
                      <a:pt x="129" y="370"/>
                    </a:lnTo>
                    <a:lnTo>
                      <a:pt x="152" y="358"/>
                    </a:lnTo>
                    <a:lnTo>
                      <a:pt x="180" y="347"/>
                    </a:lnTo>
                    <a:lnTo>
                      <a:pt x="191" y="241"/>
                    </a:lnTo>
                    <a:lnTo>
                      <a:pt x="208" y="168"/>
                    </a:lnTo>
                    <a:lnTo>
                      <a:pt x="231" y="123"/>
                    </a:lnTo>
                    <a:lnTo>
                      <a:pt x="264" y="78"/>
                    </a:lnTo>
                    <a:lnTo>
                      <a:pt x="304" y="45"/>
                    </a:lnTo>
                    <a:lnTo>
                      <a:pt x="326" y="22"/>
                    </a:lnTo>
                    <a:lnTo>
                      <a:pt x="349" y="5"/>
                    </a:lnTo>
                    <a:lnTo>
                      <a:pt x="360" y="0"/>
                    </a:lnTo>
                    <a:lnTo>
                      <a:pt x="377" y="0"/>
                    </a:lnTo>
                    <a:lnTo>
                      <a:pt x="388" y="0"/>
                    </a:lnTo>
                    <a:lnTo>
                      <a:pt x="399" y="5"/>
                    </a:lnTo>
                    <a:lnTo>
                      <a:pt x="411" y="11"/>
                    </a:lnTo>
                    <a:lnTo>
                      <a:pt x="394" y="95"/>
                    </a:lnTo>
                    <a:lnTo>
                      <a:pt x="383" y="95"/>
                    </a:lnTo>
                    <a:lnTo>
                      <a:pt x="371" y="78"/>
                    </a:lnTo>
                    <a:lnTo>
                      <a:pt x="354" y="73"/>
                    </a:lnTo>
                    <a:lnTo>
                      <a:pt x="338" y="73"/>
                    </a:lnTo>
                    <a:lnTo>
                      <a:pt x="321" y="73"/>
                    </a:lnTo>
                    <a:lnTo>
                      <a:pt x="304" y="89"/>
                    </a:lnTo>
                    <a:lnTo>
                      <a:pt x="287" y="117"/>
                    </a:lnTo>
                    <a:lnTo>
                      <a:pt x="276" y="168"/>
                    </a:lnTo>
                    <a:lnTo>
                      <a:pt x="259" y="246"/>
                    </a:lnTo>
                    <a:lnTo>
                      <a:pt x="242" y="353"/>
                    </a:lnTo>
                    <a:lnTo>
                      <a:pt x="281" y="353"/>
                    </a:lnTo>
                    <a:lnTo>
                      <a:pt x="298" y="353"/>
                    </a:lnTo>
                    <a:lnTo>
                      <a:pt x="321" y="347"/>
                    </a:lnTo>
                    <a:lnTo>
                      <a:pt x="332" y="347"/>
                    </a:lnTo>
                    <a:lnTo>
                      <a:pt x="349" y="347"/>
                    </a:lnTo>
                    <a:lnTo>
                      <a:pt x="354" y="342"/>
                    </a:lnTo>
                    <a:lnTo>
                      <a:pt x="360" y="347"/>
                    </a:lnTo>
                    <a:lnTo>
                      <a:pt x="349" y="392"/>
                    </a:lnTo>
                    <a:lnTo>
                      <a:pt x="236" y="392"/>
                    </a:lnTo>
                    <a:lnTo>
                      <a:pt x="214" y="543"/>
                    </a:lnTo>
                    <a:lnTo>
                      <a:pt x="191" y="678"/>
                    </a:lnTo>
                    <a:lnTo>
                      <a:pt x="169" y="784"/>
                    </a:lnTo>
                    <a:lnTo>
                      <a:pt x="135" y="874"/>
                    </a:lnTo>
                    <a:lnTo>
                      <a:pt x="95" y="935"/>
                    </a:lnTo>
                    <a:lnTo>
                      <a:pt x="62" y="958"/>
                    </a:lnTo>
                    <a:lnTo>
                      <a:pt x="28" y="969"/>
                    </a:lnTo>
                    <a:lnTo>
                      <a:pt x="0" y="975"/>
                    </a:lnTo>
                    <a:lnTo>
                      <a:pt x="11" y="902"/>
                    </a:lnTo>
                    <a:close/>
                  </a:path>
                </a:pathLst>
              </a:custGeom>
              <a:solidFill>
                <a:srgbClr val="002D5C"/>
              </a:solidFill>
              <a:ln w="9525">
                <a:noFill/>
                <a:round/>
                <a:headEnd/>
                <a:tailEnd/>
              </a:ln>
            </p:spPr>
            <p:txBody>
              <a:bodyPr/>
              <a:lstStyle/>
              <a:p>
                <a:endParaRPr lang="en-US"/>
              </a:p>
            </p:txBody>
          </p:sp>
          <p:sp>
            <p:nvSpPr>
              <p:cNvPr id="94" name="Freeform 803"/>
              <p:cNvSpPr>
                <a:spLocks/>
              </p:cNvSpPr>
              <p:nvPr/>
            </p:nvSpPr>
            <p:spPr bwMode="auto">
              <a:xfrm>
                <a:off x="9336" y="18432"/>
                <a:ext cx="777" cy="757"/>
              </a:xfrm>
              <a:custGeom>
                <a:avLst/>
                <a:gdLst>
                  <a:gd name="T0" fmla="*/ 135 w 777"/>
                  <a:gd name="T1" fmla="*/ 678 h 757"/>
                  <a:gd name="T2" fmla="*/ 169 w 777"/>
                  <a:gd name="T3" fmla="*/ 728 h 757"/>
                  <a:gd name="T4" fmla="*/ 208 w 777"/>
                  <a:gd name="T5" fmla="*/ 734 h 757"/>
                  <a:gd name="T6" fmla="*/ 225 w 777"/>
                  <a:gd name="T7" fmla="*/ 734 h 757"/>
                  <a:gd name="T8" fmla="*/ 225 w 777"/>
                  <a:gd name="T9" fmla="*/ 745 h 757"/>
                  <a:gd name="T10" fmla="*/ 208 w 777"/>
                  <a:gd name="T11" fmla="*/ 745 h 757"/>
                  <a:gd name="T12" fmla="*/ 124 w 777"/>
                  <a:gd name="T13" fmla="*/ 745 h 757"/>
                  <a:gd name="T14" fmla="*/ 90 w 777"/>
                  <a:gd name="T15" fmla="*/ 745 h 757"/>
                  <a:gd name="T16" fmla="*/ 11 w 777"/>
                  <a:gd name="T17" fmla="*/ 745 h 757"/>
                  <a:gd name="T18" fmla="*/ 0 w 777"/>
                  <a:gd name="T19" fmla="*/ 745 h 757"/>
                  <a:gd name="T20" fmla="*/ 0 w 777"/>
                  <a:gd name="T21" fmla="*/ 734 h 757"/>
                  <a:gd name="T22" fmla="*/ 17 w 777"/>
                  <a:gd name="T23" fmla="*/ 734 h 757"/>
                  <a:gd name="T24" fmla="*/ 45 w 777"/>
                  <a:gd name="T25" fmla="*/ 728 h 757"/>
                  <a:gd name="T26" fmla="*/ 73 w 777"/>
                  <a:gd name="T27" fmla="*/ 672 h 757"/>
                  <a:gd name="T28" fmla="*/ 73 w 777"/>
                  <a:gd name="T29" fmla="*/ 51 h 757"/>
                  <a:gd name="T30" fmla="*/ 79 w 777"/>
                  <a:gd name="T31" fmla="*/ 17 h 757"/>
                  <a:gd name="T32" fmla="*/ 84 w 777"/>
                  <a:gd name="T33" fmla="*/ 6 h 757"/>
                  <a:gd name="T34" fmla="*/ 90 w 777"/>
                  <a:gd name="T35" fmla="*/ 6 h 757"/>
                  <a:gd name="T36" fmla="*/ 107 w 777"/>
                  <a:gd name="T37" fmla="*/ 17 h 757"/>
                  <a:gd name="T38" fmla="*/ 118 w 777"/>
                  <a:gd name="T39" fmla="*/ 34 h 757"/>
                  <a:gd name="T40" fmla="*/ 163 w 777"/>
                  <a:gd name="T41" fmla="*/ 79 h 757"/>
                  <a:gd name="T42" fmla="*/ 248 w 777"/>
                  <a:gd name="T43" fmla="*/ 174 h 757"/>
                  <a:gd name="T44" fmla="*/ 366 w 777"/>
                  <a:gd name="T45" fmla="*/ 297 h 757"/>
                  <a:gd name="T46" fmla="*/ 490 w 777"/>
                  <a:gd name="T47" fmla="*/ 426 h 757"/>
                  <a:gd name="T48" fmla="*/ 597 w 777"/>
                  <a:gd name="T49" fmla="*/ 544 h 757"/>
                  <a:gd name="T50" fmla="*/ 664 w 777"/>
                  <a:gd name="T51" fmla="*/ 616 h 757"/>
                  <a:gd name="T52" fmla="*/ 648 w 777"/>
                  <a:gd name="T53" fmla="*/ 73 h 757"/>
                  <a:gd name="T54" fmla="*/ 614 w 777"/>
                  <a:gd name="T55" fmla="*/ 34 h 757"/>
                  <a:gd name="T56" fmla="*/ 580 w 777"/>
                  <a:gd name="T57" fmla="*/ 28 h 757"/>
                  <a:gd name="T58" fmla="*/ 563 w 777"/>
                  <a:gd name="T59" fmla="*/ 28 h 757"/>
                  <a:gd name="T60" fmla="*/ 557 w 777"/>
                  <a:gd name="T61" fmla="*/ 23 h 757"/>
                  <a:gd name="T62" fmla="*/ 569 w 777"/>
                  <a:gd name="T63" fmla="*/ 17 h 757"/>
                  <a:gd name="T64" fmla="*/ 619 w 777"/>
                  <a:gd name="T65" fmla="*/ 17 h 757"/>
                  <a:gd name="T66" fmla="*/ 681 w 777"/>
                  <a:gd name="T67" fmla="*/ 17 h 757"/>
                  <a:gd name="T68" fmla="*/ 710 w 777"/>
                  <a:gd name="T69" fmla="*/ 17 h 757"/>
                  <a:gd name="T70" fmla="*/ 760 w 777"/>
                  <a:gd name="T71" fmla="*/ 17 h 757"/>
                  <a:gd name="T72" fmla="*/ 777 w 777"/>
                  <a:gd name="T73" fmla="*/ 17 h 757"/>
                  <a:gd name="T74" fmla="*/ 777 w 777"/>
                  <a:gd name="T75" fmla="*/ 28 h 757"/>
                  <a:gd name="T76" fmla="*/ 766 w 777"/>
                  <a:gd name="T77" fmla="*/ 28 h 757"/>
                  <a:gd name="T78" fmla="*/ 743 w 777"/>
                  <a:gd name="T79" fmla="*/ 34 h 757"/>
                  <a:gd name="T80" fmla="*/ 721 w 777"/>
                  <a:gd name="T81" fmla="*/ 51 h 757"/>
                  <a:gd name="T82" fmla="*/ 710 w 777"/>
                  <a:gd name="T83" fmla="*/ 90 h 757"/>
                  <a:gd name="T84" fmla="*/ 710 w 777"/>
                  <a:gd name="T85" fmla="*/ 684 h 757"/>
                  <a:gd name="T86" fmla="*/ 710 w 777"/>
                  <a:gd name="T87" fmla="*/ 734 h 757"/>
                  <a:gd name="T88" fmla="*/ 704 w 777"/>
                  <a:gd name="T89" fmla="*/ 751 h 757"/>
                  <a:gd name="T90" fmla="*/ 693 w 777"/>
                  <a:gd name="T91" fmla="*/ 751 h 757"/>
                  <a:gd name="T92" fmla="*/ 676 w 777"/>
                  <a:gd name="T93" fmla="*/ 740 h 757"/>
                  <a:gd name="T94" fmla="*/ 648 w 777"/>
                  <a:gd name="T95" fmla="*/ 712 h 757"/>
                  <a:gd name="T96" fmla="*/ 614 w 777"/>
                  <a:gd name="T97" fmla="*/ 678 h 757"/>
                  <a:gd name="T98" fmla="*/ 535 w 777"/>
                  <a:gd name="T99" fmla="*/ 600 h 757"/>
                  <a:gd name="T100" fmla="*/ 428 w 777"/>
                  <a:gd name="T101" fmla="*/ 488 h 757"/>
                  <a:gd name="T102" fmla="*/ 310 w 777"/>
                  <a:gd name="T103" fmla="*/ 359 h 757"/>
                  <a:gd name="T104" fmla="*/ 191 w 777"/>
                  <a:gd name="T105" fmla="*/ 230 h 757"/>
                  <a:gd name="T106" fmla="*/ 118 w 777"/>
                  <a:gd name="T107" fmla="*/ 151 h 75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777"/>
                  <a:gd name="T163" fmla="*/ 0 h 757"/>
                  <a:gd name="T164" fmla="*/ 777 w 777"/>
                  <a:gd name="T165" fmla="*/ 757 h 75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777" h="757">
                    <a:moveTo>
                      <a:pt x="135" y="616"/>
                    </a:moveTo>
                    <a:lnTo>
                      <a:pt x="135" y="678"/>
                    </a:lnTo>
                    <a:lnTo>
                      <a:pt x="152" y="712"/>
                    </a:lnTo>
                    <a:lnTo>
                      <a:pt x="169" y="728"/>
                    </a:lnTo>
                    <a:lnTo>
                      <a:pt x="191" y="734"/>
                    </a:lnTo>
                    <a:lnTo>
                      <a:pt x="208" y="734"/>
                    </a:lnTo>
                    <a:lnTo>
                      <a:pt x="220" y="734"/>
                    </a:lnTo>
                    <a:lnTo>
                      <a:pt x="225" y="734"/>
                    </a:lnTo>
                    <a:lnTo>
                      <a:pt x="225" y="740"/>
                    </a:lnTo>
                    <a:lnTo>
                      <a:pt x="225" y="745"/>
                    </a:lnTo>
                    <a:lnTo>
                      <a:pt x="220" y="745"/>
                    </a:lnTo>
                    <a:lnTo>
                      <a:pt x="208" y="745"/>
                    </a:lnTo>
                    <a:lnTo>
                      <a:pt x="158" y="745"/>
                    </a:lnTo>
                    <a:lnTo>
                      <a:pt x="124" y="745"/>
                    </a:lnTo>
                    <a:lnTo>
                      <a:pt x="107" y="745"/>
                    </a:lnTo>
                    <a:lnTo>
                      <a:pt x="90" y="745"/>
                    </a:lnTo>
                    <a:lnTo>
                      <a:pt x="56" y="745"/>
                    </a:lnTo>
                    <a:lnTo>
                      <a:pt x="11" y="745"/>
                    </a:lnTo>
                    <a:lnTo>
                      <a:pt x="6" y="745"/>
                    </a:lnTo>
                    <a:lnTo>
                      <a:pt x="0" y="745"/>
                    </a:lnTo>
                    <a:lnTo>
                      <a:pt x="0" y="740"/>
                    </a:lnTo>
                    <a:lnTo>
                      <a:pt x="0" y="734"/>
                    </a:lnTo>
                    <a:lnTo>
                      <a:pt x="6" y="734"/>
                    </a:lnTo>
                    <a:lnTo>
                      <a:pt x="17" y="734"/>
                    </a:lnTo>
                    <a:lnTo>
                      <a:pt x="28" y="734"/>
                    </a:lnTo>
                    <a:lnTo>
                      <a:pt x="45" y="728"/>
                    </a:lnTo>
                    <a:lnTo>
                      <a:pt x="62" y="712"/>
                    </a:lnTo>
                    <a:lnTo>
                      <a:pt x="73" y="672"/>
                    </a:lnTo>
                    <a:lnTo>
                      <a:pt x="73" y="605"/>
                    </a:lnTo>
                    <a:lnTo>
                      <a:pt x="73" y="51"/>
                    </a:lnTo>
                    <a:lnTo>
                      <a:pt x="73" y="28"/>
                    </a:lnTo>
                    <a:lnTo>
                      <a:pt x="79" y="17"/>
                    </a:lnTo>
                    <a:lnTo>
                      <a:pt x="79" y="6"/>
                    </a:lnTo>
                    <a:lnTo>
                      <a:pt x="84" y="6"/>
                    </a:lnTo>
                    <a:lnTo>
                      <a:pt x="84" y="0"/>
                    </a:lnTo>
                    <a:lnTo>
                      <a:pt x="90" y="6"/>
                    </a:lnTo>
                    <a:lnTo>
                      <a:pt x="101" y="11"/>
                    </a:lnTo>
                    <a:lnTo>
                      <a:pt x="107" y="17"/>
                    </a:lnTo>
                    <a:lnTo>
                      <a:pt x="113" y="28"/>
                    </a:lnTo>
                    <a:lnTo>
                      <a:pt x="118" y="34"/>
                    </a:lnTo>
                    <a:lnTo>
                      <a:pt x="135" y="51"/>
                    </a:lnTo>
                    <a:lnTo>
                      <a:pt x="163" y="79"/>
                    </a:lnTo>
                    <a:lnTo>
                      <a:pt x="203" y="118"/>
                    </a:lnTo>
                    <a:lnTo>
                      <a:pt x="248" y="174"/>
                    </a:lnTo>
                    <a:lnTo>
                      <a:pt x="304" y="230"/>
                    </a:lnTo>
                    <a:lnTo>
                      <a:pt x="366" y="297"/>
                    </a:lnTo>
                    <a:lnTo>
                      <a:pt x="428" y="364"/>
                    </a:lnTo>
                    <a:lnTo>
                      <a:pt x="490" y="426"/>
                    </a:lnTo>
                    <a:lnTo>
                      <a:pt x="546" y="488"/>
                    </a:lnTo>
                    <a:lnTo>
                      <a:pt x="597" y="544"/>
                    </a:lnTo>
                    <a:lnTo>
                      <a:pt x="636" y="588"/>
                    </a:lnTo>
                    <a:lnTo>
                      <a:pt x="664" y="616"/>
                    </a:lnTo>
                    <a:lnTo>
                      <a:pt x="653" y="123"/>
                    </a:lnTo>
                    <a:lnTo>
                      <a:pt x="648" y="73"/>
                    </a:lnTo>
                    <a:lnTo>
                      <a:pt x="636" y="45"/>
                    </a:lnTo>
                    <a:lnTo>
                      <a:pt x="614" y="34"/>
                    </a:lnTo>
                    <a:lnTo>
                      <a:pt x="597" y="28"/>
                    </a:lnTo>
                    <a:lnTo>
                      <a:pt x="580" y="28"/>
                    </a:lnTo>
                    <a:lnTo>
                      <a:pt x="569" y="28"/>
                    </a:lnTo>
                    <a:lnTo>
                      <a:pt x="563" y="28"/>
                    </a:lnTo>
                    <a:lnTo>
                      <a:pt x="557" y="28"/>
                    </a:lnTo>
                    <a:lnTo>
                      <a:pt x="557" y="23"/>
                    </a:lnTo>
                    <a:lnTo>
                      <a:pt x="563" y="17"/>
                    </a:lnTo>
                    <a:lnTo>
                      <a:pt x="569" y="17"/>
                    </a:lnTo>
                    <a:lnTo>
                      <a:pt x="580" y="17"/>
                    </a:lnTo>
                    <a:lnTo>
                      <a:pt x="619" y="17"/>
                    </a:lnTo>
                    <a:lnTo>
                      <a:pt x="659" y="17"/>
                    </a:lnTo>
                    <a:lnTo>
                      <a:pt x="681" y="17"/>
                    </a:lnTo>
                    <a:lnTo>
                      <a:pt x="693" y="17"/>
                    </a:lnTo>
                    <a:lnTo>
                      <a:pt x="710" y="17"/>
                    </a:lnTo>
                    <a:lnTo>
                      <a:pt x="732" y="17"/>
                    </a:lnTo>
                    <a:lnTo>
                      <a:pt x="760" y="17"/>
                    </a:lnTo>
                    <a:lnTo>
                      <a:pt x="771" y="17"/>
                    </a:lnTo>
                    <a:lnTo>
                      <a:pt x="777" y="17"/>
                    </a:lnTo>
                    <a:lnTo>
                      <a:pt x="777" y="23"/>
                    </a:lnTo>
                    <a:lnTo>
                      <a:pt x="777" y="28"/>
                    </a:lnTo>
                    <a:lnTo>
                      <a:pt x="771" y="28"/>
                    </a:lnTo>
                    <a:lnTo>
                      <a:pt x="766" y="28"/>
                    </a:lnTo>
                    <a:lnTo>
                      <a:pt x="755" y="28"/>
                    </a:lnTo>
                    <a:lnTo>
                      <a:pt x="743" y="34"/>
                    </a:lnTo>
                    <a:lnTo>
                      <a:pt x="732" y="39"/>
                    </a:lnTo>
                    <a:lnTo>
                      <a:pt x="721" y="51"/>
                    </a:lnTo>
                    <a:lnTo>
                      <a:pt x="715" y="62"/>
                    </a:lnTo>
                    <a:lnTo>
                      <a:pt x="710" y="90"/>
                    </a:lnTo>
                    <a:lnTo>
                      <a:pt x="710" y="118"/>
                    </a:lnTo>
                    <a:lnTo>
                      <a:pt x="710" y="684"/>
                    </a:lnTo>
                    <a:lnTo>
                      <a:pt x="710" y="712"/>
                    </a:lnTo>
                    <a:lnTo>
                      <a:pt x="710" y="734"/>
                    </a:lnTo>
                    <a:lnTo>
                      <a:pt x="704" y="745"/>
                    </a:lnTo>
                    <a:lnTo>
                      <a:pt x="704" y="751"/>
                    </a:lnTo>
                    <a:lnTo>
                      <a:pt x="698" y="757"/>
                    </a:lnTo>
                    <a:lnTo>
                      <a:pt x="693" y="751"/>
                    </a:lnTo>
                    <a:lnTo>
                      <a:pt x="681" y="745"/>
                    </a:lnTo>
                    <a:lnTo>
                      <a:pt x="676" y="740"/>
                    </a:lnTo>
                    <a:lnTo>
                      <a:pt x="664" y="728"/>
                    </a:lnTo>
                    <a:lnTo>
                      <a:pt x="648" y="712"/>
                    </a:lnTo>
                    <a:lnTo>
                      <a:pt x="631" y="689"/>
                    </a:lnTo>
                    <a:lnTo>
                      <a:pt x="614" y="678"/>
                    </a:lnTo>
                    <a:lnTo>
                      <a:pt x="580" y="644"/>
                    </a:lnTo>
                    <a:lnTo>
                      <a:pt x="535" y="600"/>
                    </a:lnTo>
                    <a:lnTo>
                      <a:pt x="484" y="544"/>
                    </a:lnTo>
                    <a:lnTo>
                      <a:pt x="428" y="488"/>
                    </a:lnTo>
                    <a:lnTo>
                      <a:pt x="372" y="432"/>
                    </a:lnTo>
                    <a:lnTo>
                      <a:pt x="310" y="359"/>
                    </a:lnTo>
                    <a:lnTo>
                      <a:pt x="242" y="292"/>
                    </a:lnTo>
                    <a:lnTo>
                      <a:pt x="191" y="230"/>
                    </a:lnTo>
                    <a:lnTo>
                      <a:pt x="146" y="185"/>
                    </a:lnTo>
                    <a:lnTo>
                      <a:pt x="118" y="151"/>
                    </a:lnTo>
                    <a:lnTo>
                      <a:pt x="135" y="616"/>
                    </a:lnTo>
                    <a:close/>
                  </a:path>
                </a:pathLst>
              </a:custGeom>
              <a:solidFill>
                <a:srgbClr val="002D5C"/>
              </a:solidFill>
              <a:ln w="9525">
                <a:noFill/>
                <a:round/>
                <a:headEnd/>
                <a:tailEnd/>
              </a:ln>
            </p:spPr>
            <p:txBody>
              <a:bodyPr/>
              <a:lstStyle/>
              <a:p>
                <a:endParaRPr lang="en-US"/>
              </a:p>
            </p:txBody>
          </p:sp>
          <p:sp>
            <p:nvSpPr>
              <p:cNvPr id="95" name="Freeform 804"/>
              <p:cNvSpPr>
                <a:spLocks/>
              </p:cNvSpPr>
              <p:nvPr/>
            </p:nvSpPr>
            <p:spPr bwMode="auto">
              <a:xfrm>
                <a:off x="10321" y="18589"/>
                <a:ext cx="344" cy="594"/>
              </a:xfrm>
              <a:custGeom>
                <a:avLst/>
                <a:gdLst>
                  <a:gd name="T0" fmla="*/ 68 w 344"/>
                  <a:gd name="T1" fmla="*/ 107 h 594"/>
                  <a:gd name="T2" fmla="*/ 62 w 344"/>
                  <a:gd name="T3" fmla="*/ 45 h 594"/>
                  <a:gd name="T4" fmla="*/ 34 w 344"/>
                  <a:gd name="T5" fmla="*/ 17 h 594"/>
                  <a:gd name="T6" fmla="*/ 6 w 344"/>
                  <a:gd name="T7" fmla="*/ 17 h 594"/>
                  <a:gd name="T8" fmla="*/ 12 w 344"/>
                  <a:gd name="T9" fmla="*/ 6 h 594"/>
                  <a:gd name="T10" fmla="*/ 68 w 344"/>
                  <a:gd name="T11" fmla="*/ 6 h 594"/>
                  <a:gd name="T12" fmla="*/ 102 w 344"/>
                  <a:gd name="T13" fmla="*/ 6 h 594"/>
                  <a:gd name="T14" fmla="*/ 209 w 344"/>
                  <a:gd name="T15" fmla="*/ 6 h 594"/>
                  <a:gd name="T16" fmla="*/ 299 w 344"/>
                  <a:gd name="T17" fmla="*/ 6 h 594"/>
                  <a:gd name="T18" fmla="*/ 321 w 344"/>
                  <a:gd name="T19" fmla="*/ 0 h 594"/>
                  <a:gd name="T20" fmla="*/ 327 w 344"/>
                  <a:gd name="T21" fmla="*/ 11 h 594"/>
                  <a:gd name="T22" fmla="*/ 321 w 344"/>
                  <a:gd name="T23" fmla="*/ 50 h 594"/>
                  <a:gd name="T24" fmla="*/ 316 w 344"/>
                  <a:gd name="T25" fmla="*/ 90 h 594"/>
                  <a:gd name="T26" fmla="*/ 305 w 344"/>
                  <a:gd name="T27" fmla="*/ 101 h 594"/>
                  <a:gd name="T28" fmla="*/ 305 w 344"/>
                  <a:gd name="T29" fmla="*/ 73 h 594"/>
                  <a:gd name="T30" fmla="*/ 288 w 344"/>
                  <a:gd name="T31" fmla="*/ 50 h 594"/>
                  <a:gd name="T32" fmla="*/ 243 w 344"/>
                  <a:gd name="T33" fmla="*/ 39 h 594"/>
                  <a:gd name="T34" fmla="*/ 158 w 344"/>
                  <a:gd name="T35" fmla="*/ 34 h 594"/>
                  <a:gd name="T36" fmla="*/ 136 w 344"/>
                  <a:gd name="T37" fmla="*/ 258 h 594"/>
                  <a:gd name="T38" fmla="*/ 198 w 344"/>
                  <a:gd name="T39" fmla="*/ 263 h 594"/>
                  <a:gd name="T40" fmla="*/ 276 w 344"/>
                  <a:gd name="T41" fmla="*/ 258 h 594"/>
                  <a:gd name="T42" fmla="*/ 305 w 344"/>
                  <a:gd name="T43" fmla="*/ 247 h 594"/>
                  <a:gd name="T44" fmla="*/ 310 w 344"/>
                  <a:gd name="T45" fmla="*/ 252 h 594"/>
                  <a:gd name="T46" fmla="*/ 305 w 344"/>
                  <a:gd name="T47" fmla="*/ 303 h 594"/>
                  <a:gd name="T48" fmla="*/ 305 w 344"/>
                  <a:gd name="T49" fmla="*/ 342 h 594"/>
                  <a:gd name="T50" fmla="*/ 299 w 344"/>
                  <a:gd name="T51" fmla="*/ 353 h 594"/>
                  <a:gd name="T52" fmla="*/ 293 w 344"/>
                  <a:gd name="T53" fmla="*/ 336 h 594"/>
                  <a:gd name="T54" fmla="*/ 282 w 344"/>
                  <a:gd name="T55" fmla="*/ 308 h 594"/>
                  <a:gd name="T56" fmla="*/ 248 w 344"/>
                  <a:gd name="T57" fmla="*/ 297 h 594"/>
                  <a:gd name="T58" fmla="*/ 141 w 344"/>
                  <a:gd name="T59" fmla="*/ 291 h 594"/>
                  <a:gd name="T60" fmla="*/ 136 w 344"/>
                  <a:gd name="T61" fmla="*/ 364 h 594"/>
                  <a:gd name="T62" fmla="*/ 136 w 344"/>
                  <a:gd name="T63" fmla="*/ 476 h 594"/>
                  <a:gd name="T64" fmla="*/ 153 w 344"/>
                  <a:gd name="T65" fmla="*/ 549 h 594"/>
                  <a:gd name="T66" fmla="*/ 243 w 344"/>
                  <a:gd name="T67" fmla="*/ 560 h 594"/>
                  <a:gd name="T68" fmla="*/ 299 w 344"/>
                  <a:gd name="T69" fmla="*/ 555 h 594"/>
                  <a:gd name="T70" fmla="*/ 327 w 344"/>
                  <a:gd name="T71" fmla="*/ 515 h 594"/>
                  <a:gd name="T72" fmla="*/ 344 w 344"/>
                  <a:gd name="T73" fmla="*/ 487 h 594"/>
                  <a:gd name="T74" fmla="*/ 344 w 344"/>
                  <a:gd name="T75" fmla="*/ 504 h 594"/>
                  <a:gd name="T76" fmla="*/ 338 w 344"/>
                  <a:gd name="T77" fmla="*/ 549 h 594"/>
                  <a:gd name="T78" fmla="*/ 333 w 344"/>
                  <a:gd name="T79" fmla="*/ 583 h 594"/>
                  <a:gd name="T80" fmla="*/ 293 w 344"/>
                  <a:gd name="T81" fmla="*/ 594 h 594"/>
                  <a:gd name="T82" fmla="*/ 124 w 344"/>
                  <a:gd name="T83" fmla="*/ 588 h 594"/>
                  <a:gd name="T84" fmla="*/ 85 w 344"/>
                  <a:gd name="T85" fmla="*/ 588 h 594"/>
                  <a:gd name="T86" fmla="*/ 40 w 344"/>
                  <a:gd name="T87" fmla="*/ 588 h 594"/>
                  <a:gd name="T88" fmla="*/ 12 w 344"/>
                  <a:gd name="T89" fmla="*/ 583 h 594"/>
                  <a:gd name="T90" fmla="*/ 40 w 344"/>
                  <a:gd name="T91" fmla="*/ 577 h 594"/>
                  <a:gd name="T92" fmla="*/ 62 w 344"/>
                  <a:gd name="T93" fmla="*/ 549 h 594"/>
                  <a:gd name="T94" fmla="*/ 68 w 344"/>
                  <a:gd name="T95" fmla="*/ 437 h 5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44"/>
                  <a:gd name="T145" fmla="*/ 0 h 594"/>
                  <a:gd name="T146" fmla="*/ 344 w 344"/>
                  <a:gd name="T147" fmla="*/ 594 h 5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44" h="594">
                    <a:moveTo>
                      <a:pt x="68" y="230"/>
                    </a:moveTo>
                    <a:lnTo>
                      <a:pt x="68" y="157"/>
                    </a:lnTo>
                    <a:lnTo>
                      <a:pt x="68" y="107"/>
                    </a:lnTo>
                    <a:lnTo>
                      <a:pt x="68" y="78"/>
                    </a:lnTo>
                    <a:lnTo>
                      <a:pt x="68" y="62"/>
                    </a:lnTo>
                    <a:lnTo>
                      <a:pt x="62" y="45"/>
                    </a:lnTo>
                    <a:lnTo>
                      <a:pt x="57" y="34"/>
                    </a:lnTo>
                    <a:lnTo>
                      <a:pt x="51" y="22"/>
                    </a:lnTo>
                    <a:lnTo>
                      <a:pt x="34" y="17"/>
                    </a:lnTo>
                    <a:lnTo>
                      <a:pt x="23" y="17"/>
                    </a:lnTo>
                    <a:lnTo>
                      <a:pt x="17" y="17"/>
                    </a:lnTo>
                    <a:lnTo>
                      <a:pt x="6" y="17"/>
                    </a:lnTo>
                    <a:lnTo>
                      <a:pt x="0" y="11"/>
                    </a:lnTo>
                    <a:lnTo>
                      <a:pt x="0" y="6"/>
                    </a:lnTo>
                    <a:lnTo>
                      <a:pt x="12" y="6"/>
                    </a:lnTo>
                    <a:lnTo>
                      <a:pt x="29" y="6"/>
                    </a:lnTo>
                    <a:lnTo>
                      <a:pt x="51" y="6"/>
                    </a:lnTo>
                    <a:lnTo>
                      <a:pt x="68" y="6"/>
                    </a:lnTo>
                    <a:lnTo>
                      <a:pt x="85" y="6"/>
                    </a:lnTo>
                    <a:lnTo>
                      <a:pt x="96" y="6"/>
                    </a:lnTo>
                    <a:lnTo>
                      <a:pt x="102" y="6"/>
                    </a:lnTo>
                    <a:lnTo>
                      <a:pt x="119" y="6"/>
                    </a:lnTo>
                    <a:lnTo>
                      <a:pt x="158" y="6"/>
                    </a:lnTo>
                    <a:lnTo>
                      <a:pt x="209" y="6"/>
                    </a:lnTo>
                    <a:lnTo>
                      <a:pt x="254" y="6"/>
                    </a:lnTo>
                    <a:lnTo>
                      <a:pt x="276" y="6"/>
                    </a:lnTo>
                    <a:lnTo>
                      <a:pt x="299" y="6"/>
                    </a:lnTo>
                    <a:lnTo>
                      <a:pt x="310" y="0"/>
                    </a:lnTo>
                    <a:lnTo>
                      <a:pt x="316" y="0"/>
                    </a:lnTo>
                    <a:lnTo>
                      <a:pt x="321" y="0"/>
                    </a:lnTo>
                    <a:lnTo>
                      <a:pt x="327" y="0"/>
                    </a:lnTo>
                    <a:lnTo>
                      <a:pt x="327" y="6"/>
                    </a:lnTo>
                    <a:lnTo>
                      <a:pt x="327" y="11"/>
                    </a:lnTo>
                    <a:lnTo>
                      <a:pt x="321" y="22"/>
                    </a:lnTo>
                    <a:lnTo>
                      <a:pt x="321" y="39"/>
                    </a:lnTo>
                    <a:lnTo>
                      <a:pt x="321" y="50"/>
                    </a:lnTo>
                    <a:lnTo>
                      <a:pt x="316" y="67"/>
                    </a:lnTo>
                    <a:lnTo>
                      <a:pt x="316" y="84"/>
                    </a:lnTo>
                    <a:lnTo>
                      <a:pt x="316" y="90"/>
                    </a:lnTo>
                    <a:lnTo>
                      <a:pt x="316" y="101"/>
                    </a:lnTo>
                    <a:lnTo>
                      <a:pt x="310" y="101"/>
                    </a:lnTo>
                    <a:lnTo>
                      <a:pt x="305" y="101"/>
                    </a:lnTo>
                    <a:lnTo>
                      <a:pt x="305" y="90"/>
                    </a:lnTo>
                    <a:lnTo>
                      <a:pt x="305" y="84"/>
                    </a:lnTo>
                    <a:lnTo>
                      <a:pt x="305" y="73"/>
                    </a:lnTo>
                    <a:lnTo>
                      <a:pt x="299" y="62"/>
                    </a:lnTo>
                    <a:lnTo>
                      <a:pt x="293" y="56"/>
                    </a:lnTo>
                    <a:lnTo>
                      <a:pt x="288" y="50"/>
                    </a:lnTo>
                    <a:lnTo>
                      <a:pt x="282" y="45"/>
                    </a:lnTo>
                    <a:lnTo>
                      <a:pt x="265" y="39"/>
                    </a:lnTo>
                    <a:lnTo>
                      <a:pt x="243" y="39"/>
                    </a:lnTo>
                    <a:lnTo>
                      <a:pt x="226" y="34"/>
                    </a:lnTo>
                    <a:lnTo>
                      <a:pt x="192" y="34"/>
                    </a:lnTo>
                    <a:lnTo>
                      <a:pt x="158" y="34"/>
                    </a:lnTo>
                    <a:lnTo>
                      <a:pt x="136" y="34"/>
                    </a:lnTo>
                    <a:lnTo>
                      <a:pt x="136" y="39"/>
                    </a:lnTo>
                    <a:lnTo>
                      <a:pt x="136" y="258"/>
                    </a:lnTo>
                    <a:lnTo>
                      <a:pt x="136" y="263"/>
                    </a:lnTo>
                    <a:lnTo>
                      <a:pt x="158" y="263"/>
                    </a:lnTo>
                    <a:lnTo>
                      <a:pt x="198" y="263"/>
                    </a:lnTo>
                    <a:lnTo>
                      <a:pt x="237" y="263"/>
                    </a:lnTo>
                    <a:lnTo>
                      <a:pt x="260" y="263"/>
                    </a:lnTo>
                    <a:lnTo>
                      <a:pt x="276" y="258"/>
                    </a:lnTo>
                    <a:lnTo>
                      <a:pt x="288" y="258"/>
                    </a:lnTo>
                    <a:lnTo>
                      <a:pt x="299" y="252"/>
                    </a:lnTo>
                    <a:lnTo>
                      <a:pt x="305" y="247"/>
                    </a:lnTo>
                    <a:lnTo>
                      <a:pt x="310" y="241"/>
                    </a:lnTo>
                    <a:lnTo>
                      <a:pt x="316" y="247"/>
                    </a:lnTo>
                    <a:lnTo>
                      <a:pt x="310" y="252"/>
                    </a:lnTo>
                    <a:lnTo>
                      <a:pt x="310" y="269"/>
                    </a:lnTo>
                    <a:lnTo>
                      <a:pt x="310" y="291"/>
                    </a:lnTo>
                    <a:lnTo>
                      <a:pt x="305" y="303"/>
                    </a:lnTo>
                    <a:lnTo>
                      <a:pt x="305" y="319"/>
                    </a:lnTo>
                    <a:lnTo>
                      <a:pt x="305" y="331"/>
                    </a:lnTo>
                    <a:lnTo>
                      <a:pt x="305" y="342"/>
                    </a:lnTo>
                    <a:lnTo>
                      <a:pt x="305" y="347"/>
                    </a:lnTo>
                    <a:lnTo>
                      <a:pt x="305" y="353"/>
                    </a:lnTo>
                    <a:lnTo>
                      <a:pt x="299" y="353"/>
                    </a:lnTo>
                    <a:lnTo>
                      <a:pt x="293" y="353"/>
                    </a:lnTo>
                    <a:lnTo>
                      <a:pt x="293" y="347"/>
                    </a:lnTo>
                    <a:lnTo>
                      <a:pt x="293" y="336"/>
                    </a:lnTo>
                    <a:lnTo>
                      <a:pt x="288" y="325"/>
                    </a:lnTo>
                    <a:lnTo>
                      <a:pt x="288" y="314"/>
                    </a:lnTo>
                    <a:lnTo>
                      <a:pt x="282" y="308"/>
                    </a:lnTo>
                    <a:lnTo>
                      <a:pt x="276" y="303"/>
                    </a:lnTo>
                    <a:lnTo>
                      <a:pt x="265" y="297"/>
                    </a:lnTo>
                    <a:lnTo>
                      <a:pt x="248" y="297"/>
                    </a:lnTo>
                    <a:lnTo>
                      <a:pt x="214" y="291"/>
                    </a:lnTo>
                    <a:lnTo>
                      <a:pt x="169" y="291"/>
                    </a:lnTo>
                    <a:lnTo>
                      <a:pt x="141" y="291"/>
                    </a:lnTo>
                    <a:lnTo>
                      <a:pt x="136" y="291"/>
                    </a:lnTo>
                    <a:lnTo>
                      <a:pt x="136" y="297"/>
                    </a:lnTo>
                    <a:lnTo>
                      <a:pt x="136" y="364"/>
                    </a:lnTo>
                    <a:lnTo>
                      <a:pt x="136" y="392"/>
                    </a:lnTo>
                    <a:lnTo>
                      <a:pt x="136" y="437"/>
                    </a:lnTo>
                    <a:lnTo>
                      <a:pt x="136" y="476"/>
                    </a:lnTo>
                    <a:lnTo>
                      <a:pt x="136" y="499"/>
                    </a:lnTo>
                    <a:lnTo>
                      <a:pt x="136" y="532"/>
                    </a:lnTo>
                    <a:lnTo>
                      <a:pt x="153" y="549"/>
                    </a:lnTo>
                    <a:lnTo>
                      <a:pt x="175" y="560"/>
                    </a:lnTo>
                    <a:lnTo>
                      <a:pt x="226" y="560"/>
                    </a:lnTo>
                    <a:lnTo>
                      <a:pt x="243" y="560"/>
                    </a:lnTo>
                    <a:lnTo>
                      <a:pt x="260" y="560"/>
                    </a:lnTo>
                    <a:lnTo>
                      <a:pt x="282" y="555"/>
                    </a:lnTo>
                    <a:lnTo>
                      <a:pt x="299" y="555"/>
                    </a:lnTo>
                    <a:lnTo>
                      <a:pt x="310" y="543"/>
                    </a:lnTo>
                    <a:lnTo>
                      <a:pt x="321" y="532"/>
                    </a:lnTo>
                    <a:lnTo>
                      <a:pt x="327" y="515"/>
                    </a:lnTo>
                    <a:lnTo>
                      <a:pt x="333" y="499"/>
                    </a:lnTo>
                    <a:lnTo>
                      <a:pt x="338" y="487"/>
                    </a:lnTo>
                    <a:lnTo>
                      <a:pt x="344" y="487"/>
                    </a:lnTo>
                    <a:lnTo>
                      <a:pt x="344" y="493"/>
                    </a:lnTo>
                    <a:lnTo>
                      <a:pt x="344" y="499"/>
                    </a:lnTo>
                    <a:lnTo>
                      <a:pt x="344" y="504"/>
                    </a:lnTo>
                    <a:lnTo>
                      <a:pt x="344" y="515"/>
                    </a:lnTo>
                    <a:lnTo>
                      <a:pt x="344" y="532"/>
                    </a:lnTo>
                    <a:lnTo>
                      <a:pt x="338" y="549"/>
                    </a:lnTo>
                    <a:lnTo>
                      <a:pt x="338" y="560"/>
                    </a:lnTo>
                    <a:lnTo>
                      <a:pt x="333" y="571"/>
                    </a:lnTo>
                    <a:lnTo>
                      <a:pt x="333" y="583"/>
                    </a:lnTo>
                    <a:lnTo>
                      <a:pt x="321" y="588"/>
                    </a:lnTo>
                    <a:lnTo>
                      <a:pt x="310" y="594"/>
                    </a:lnTo>
                    <a:lnTo>
                      <a:pt x="293" y="594"/>
                    </a:lnTo>
                    <a:lnTo>
                      <a:pt x="214" y="594"/>
                    </a:lnTo>
                    <a:lnTo>
                      <a:pt x="164" y="588"/>
                    </a:lnTo>
                    <a:lnTo>
                      <a:pt x="124" y="588"/>
                    </a:lnTo>
                    <a:lnTo>
                      <a:pt x="102" y="588"/>
                    </a:lnTo>
                    <a:lnTo>
                      <a:pt x="96" y="588"/>
                    </a:lnTo>
                    <a:lnTo>
                      <a:pt x="85" y="588"/>
                    </a:lnTo>
                    <a:lnTo>
                      <a:pt x="68" y="588"/>
                    </a:lnTo>
                    <a:lnTo>
                      <a:pt x="51" y="588"/>
                    </a:lnTo>
                    <a:lnTo>
                      <a:pt x="40" y="588"/>
                    </a:lnTo>
                    <a:lnTo>
                      <a:pt x="23" y="588"/>
                    </a:lnTo>
                    <a:lnTo>
                      <a:pt x="17" y="588"/>
                    </a:lnTo>
                    <a:lnTo>
                      <a:pt x="12" y="583"/>
                    </a:lnTo>
                    <a:lnTo>
                      <a:pt x="17" y="577"/>
                    </a:lnTo>
                    <a:lnTo>
                      <a:pt x="29" y="577"/>
                    </a:lnTo>
                    <a:lnTo>
                      <a:pt x="40" y="577"/>
                    </a:lnTo>
                    <a:lnTo>
                      <a:pt x="51" y="571"/>
                    </a:lnTo>
                    <a:lnTo>
                      <a:pt x="57" y="560"/>
                    </a:lnTo>
                    <a:lnTo>
                      <a:pt x="62" y="549"/>
                    </a:lnTo>
                    <a:lnTo>
                      <a:pt x="62" y="532"/>
                    </a:lnTo>
                    <a:lnTo>
                      <a:pt x="68" y="493"/>
                    </a:lnTo>
                    <a:lnTo>
                      <a:pt x="68" y="437"/>
                    </a:lnTo>
                    <a:lnTo>
                      <a:pt x="68" y="364"/>
                    </a:lnTo>
                    <a:lnTo>
                      <a:pt x="68" y="230"/>
                    </a:lnTo>
                    <a:close/>
                  </a:path>
                </a:pathLst>
              </a:custGeom>
              <a:solidFill>
                <a:srgbClr val="002D5C"/>
              </a:solidFill>
              <a:ln w="9525">
                <a:noFill/>
                <a:round/>
                <a:headEnd/>
                <a:tailEnd/>
              </a:ln>
            </p:spPr>
            <p:txBody>
              <a:bodyPr/>
              <a:lstStyle/>
              <a:p>
                <a:endParaRPr lang="en-US"/>
              </a:p>
            </p:txBody>
          </p:sp>
          <p:sp>
            <p:nvSpPr>
              <p:cNvPr id="96" name="Freeform 805"/>
              <p:cNvSpPr>
                <a:spLocks/>
              </p:cNvSpPr>
              <p:nvPr/>
            </p:nvSpPr>
            <p:spPr bwMode="auto">
              <a:xfrm>
                <a:off x="10795" y="18595"/>
                <a:ext cx="878" cy="594"/>
              </a:xfrm>
              <a:custGeom>
                <a:avLst/>
                <a:gdLst>
                  <a:gd name="T0" fmla="*/ 647 w 878"/>
                  <a:gd name="T1" fmla="*/ 431 h 594"/>
                  <a:gd name="T2" fmla="*/ 715 w 878"/>
                  <a:gd name="T3" fmla="*/ 213 h 594"/>
                  <a:gd name="T4" fmla="*/ 760 w 878"/>
                  <a:gd name="T5" fmla="*/ 61 h 594"/>
                  <a:gd name="T6" fmla="*/ 765 w 878"/>
                  <a:gd name="T7" fmla="*/ 33 h 594"/>
                  <a:gd name="T8" fmla="*/ 748 w 878"/>
                  <a:gd name="T9" fmla="*/ 11 h 594"/>
                  <a:gd name="T10" fmla="*/ 715 w 878"/>
                  <a:gd name="T11" fmla="*/ 5 h 594"/>
                  <a:gd name="T12" fmla="*/ 726 w 878"/>
                  <a:gd name="T13" fmla="*/ 0 h 594"/>
                  <a:gd name="T14" fmla="*/ 794 w 878"/>
                  <a:gd name="T15" fmla="*/ 0 h 594"/>
                  <a:gd name="T16" fmla="*/ 822 w 878"/>
                  <a:gd name="T17" fmla="*/ 0 h 594"/>
                  <a:gd name="T18" fmla="*/ 867 w 878"/>
                  <a:gd name="T19" fmla="*/ 0 h 594"/>
                  <a:gd name="T20" fmla="*/ 872 w 878"/>
                  <a:gd name="T21" fmla="*/ 11 h 594"/>
                  <a:gd name="T22" fmla="*/ 844 w 878"/>
                  <a:gd name="T23" fmla="*/ 11 h 594"/>
                  <a:gd name="T24" fmla="*/ 810 w 878"/>
                  <a:gd name="T25" fmla="*/ 50 h 594"/>
                  <a:gd name="T26" fmla="*/ 771 w 878"/>
                  <a:gd name="T27" fmla="*/ 157 h 594"/>
                  <a:gd name="T28" fmla="*/ 692 w 878"/>
                  <a:gd name="T29" fmla="*/ 397 h 594"/>
                  <a:gd name="T30" fmla="*/ 641 w 878"/>
                  <a:gd name="T31" fmla="*/ 554 h 594"/>
                  <a:gd name="T32" fmla="*/ 625 w 878"/>
                  <a:gd name="T33" fmla="*/ 588 h 594"/>
                  <a:gd name="T34" fmla="*/ 613 w 878"/>
                  <a:gd name="T35" fmla="*/ 594 h 594"/>
                  <a:gd name="T36" fmla="*/ 596 w 878"/>
                  <a:gd name="T37" fmla="*/ 554 h 594"/>
                  <a:gd name="T38" fmla="*/ 422 w 878"/>
                  <a:gd name="T39" fmla="*/ 168 h 594"/>
                  <a:gd name="T40" fmla="*/ 343 w 878"/>
                  <a:gd name="T41" fmla="*/ 375 h 594"/>
                  <a:gd name="T42" fmla="*/ 275 w 878"/>
                  <a:gd name="T43" fmla="*/ 554 h 594"/>
                  <a:gd name="T44" fmla="*/ 264 w 878"/>
                  <a:gd name="T45" fmla="*/ 588 h 594"/>
                  <a:gd name="T46" fmla="*/ 247 w 878"/>
                  <a:gd name="T47" fmla="*/ 594 h 594"/>
                  <a:gd name="T48" fmla="*/ 236 w 878"/>
                  <a:gd name="T49" fmla="*/ 571 h 594"/>
                  <a:gd name="T50" fmla="*/ 84 w 878"/>
                  <a:gd name="T51" fmla="*/ 72 h 594"/>
                  <a:gd name="T52" fmla="*/ 61 w 878"/>
                  <a:gd name="T53" fmla="*/ 28 h 594"/>
                  <a:gd name="T54" fmla="*/ 33 w 878"/>
                  <a:gd name="T55" fmla="*/ 11 h 594"/>
                  <a:gd name="T56" fmla="*/ 5 w 878"/>
                  <a:gd name="T57" fmla="*/ 5 h 594"/>
                  <a:gd name="T58" fmla="*/ 16 w 878"/>
                  <a:gd name="T59" fmla="*/ 0 h 594"/>
                  <a:gd name="T60" fmla="*/ 107 w 878"/>
                  <a:gd name="T61" fmla="*/ 0 h 594"/>
                  <a:gd name="T62" fmla="*/ 157 w 878"/>
                  <a:gd name="T63" fmla="*/ 0 h 594"/>
                  <a:gd name="T64" fmla="*/ 202 w 878"/>
                  <a:gd name="T65" fmla="*/ 5 h 594"/>
                  <a:gd name="T66" fmla="*/ 191 w 878"/>
                  <a:gd name="T67" fmla="*/ 11 h 594"/>
                  <a:gd name="T68" fmla="*/ 163 w 878"/>
                  <a:gd name="T69" fmla="*/ 11 h 594"/>
                  <a:gd name="T70" fmla="*/ 152 w 878"/>
                  <a:gd name="T71" fmla="*/ 33 h 594"/>
                  <a:gd name="T72" fmla="*/ 163 w 878"/>
                  <a:gd name="T73" fmla="*/ 78 h 594"/>
                  <a:gd name="T74" fmla="*/ 191 w 878"/>
                  <a:gd name="T75" fmla="*/ 190 h 594"/>
                  <a:gd name="T76" fmla="*/ 247 w 878"/>
                  <a:gd name="T77" fmla="*/ 397 h 594"/>
                  <a:gd name="T78" fmla="*/ 439 w 878"/>
                  <a:gd name="T79" fmla="*/ 39 h 594"/>
                  <a:gd name="T80" fmla="*/ 450 w 878"/>
                  <a:gd name="T81" fmla="*/ 5 h 594"/>
                  <a:gd name="T82" fmla="*/ 467 w 878"/>
                  <a:gd name="T83" fmla="*/ 11 h 594"/>
                  <a:gd name="T84" fmla="*/ 630 w 878"/>
                  <a:gd name="T85" fmla="*/ 476 h 59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78"/>
                  <a:gd name="T130" fmla="*/ 0 h 594"/>
                  <a:gd name="T131" fmla="*/ 878 w 878"/>
                  <a:gd name="T132" fmla="*/ 594 h 59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78" h="594">
                    <a:moveTo>
                      <a:pt x="630" y="476"/>
                    </a:moveTo>
                    <a:lnTo>
                      <a:pt x="636" y="476"/>
                    </a:lnTo>
                    <a:lnTo>
                      <a:pt x="647" y="431"/>
                    </a:lnTo>
                    <a:lnTo>
                      <a:pt x="670" y="364"/>
                    </a:lnTo>
                    <a:lnTo>
                      <a:pt x="692" y="291"/>
                    </a:lnTo>
                    <a:lnTo>
                      <a:pt x="715" y="213"/>
                    </a:lnTo>
                    <a:lnTo>
                      <a:pt x="737" y="140"/>
                    </a:lnTo>
                    <a:lnTo>
                      <a:pt x="754" y="84"/>
                    </a:lnTo>
                    <a:lnTo>
                      <a:pt x="760" y="61"/>
                    </a:lnTo>
                    <a:lnTo>
                      <a:pt x="760" y="50"/>
                    </a:lnTo>
                    <a:lnTo>
                      <a:pt x="760" y="39"/>
                    </a:lnTo>
                    <a:lnTo>
                      <a:pt x="765" y="33"/>
                    </a:lnTo>
                    <a:lnTo>
                      <a:pt x="760" y="22"/>
                    </a:lnTo>
                    <a:lnTo>
                      <a:pt x="760" y="16"/>
                    </a:lnTo>
                    <a:lnTo>
                      <a:pt x="748" y="11"/>
                    </a:lnTo>
                    <a:lnTo>
                      <a:pt x="737" y="11"/>
                    </a:lnTo>
                    <a:lnTo>
                      <a:pt x="720" y="11"/>
                    </a:lnTo>
                    <a:lnTo>
                      <a:pt x="715" y="5"/>
                    </a:lnTo>
                    <a:lnTo>
                      <a:pt x="709" y="5"/>
                    </a:lnTo>
                    <a:lnTo>
                      <a:pt x="715" y="0"/>
                    </a:lnTo>
                    <a:lnTo>
                      <a:pt x="726" y="0"/>
                    </a:lnTo>
                    <a:lnTo>
                      <a:pt x="754" y="0"/>
                    </a:lnTo>
                    <a:lnTo>
                      <a:pt x="777" y="0"/>
                    </a:lnTo>
                    <a:lnTo>
                      <a:pt x="794" y="0"/>
                    </a:lnTo>
                    <a:lnTo>
                      <a:pt x="805" y="0"/>
                    </a:lnTo>
                    <a:lnTo>
                      <a:pt x="810" y="0"/>
                    </a:lnTo>
                    <a:lnTo>
                      <a:pt x="822" y="0"/>
                    </a:lnTo>
                    <a:lnTo>
                      <a:pt x="839" y="0"/>
                    </a:lnTo>
                    <a:lnTo>
                      <a:pt x="850" y="0"/>
                    </a:lnTo>
                    <a:lnTo>
                      <a:pt x="867" y="0"/>
                    </a:lnTo>
                    <a:lnTo>
                      <a:pt x="872" y="0"/>
                    </a:lnTo>
                    <a:lnTo>
                      <a:pt x="878" y="5"/>
                    </a:lnTo>
                    <a:lnTo>
                      <a:pt x="872" y="11"/>
                    </a:lnTo>
                    <a:lnTo>
                      <a:pt x="867" y="11"/>
                    </a:lnTo>
                    <a:lnTo>
                      <a:pt x="855" y="11"/>
                    </a:lnTo>
                    <a:lnTo>
                      <a:pt x="844" y="11"/>
                    </a:lnTo>
                    <a:lnTo>
                      <a:pt x="833" y="22"/>
                    </a:lnTo>
                    <a:lnTo>
                      <a:pt x="822" y="33"/>
                    </a:lnTo>
                    <a:lnTo>
                      <a:pt x="810" y="50"/>
                    </a:lnTo>
                    <a:lnTo>
                      <a:pt x="805" y="72"/>
                    </a:lnTo>
                    <a:lnTo>
                      <a:pt x="794" y="95"/>
                    </a:lnTo>
                    <a:lnTo>
                      <a:pt x="771" y="157"/>
                    </a:lnTo>
                    <a:lnTo>
                      <a:pt x="748" y="235"/>
                    </a:lnTo>
                    <a:lnTo>
                      <a:pt x="720" y="319"/>
                    </a:lnTo>
                    <a:lnTo>
                      <a:pt x="692" y="397"/>
                    </a:lnTo>
                    <a:lnTo>
                      <a:pt x="670" y="470"/>
                    </a:lnTo>
                    <a:lnTo>
                      <a:pt x="653" y="526"/>
                    </a:lnTo>
                    <a:lnTo>
                      <a:pt x="641" y="554"/>
                    </a:lnTo>
                    <a:lnTo>
                      <a:pt x="636" y="571"/>
                    </a:lnTo>
                    <a:lnTo>
                      <a:pt x="630" y="582"/>
                    </a:lnTo>
                    <a:lnTo>
                      <a:pt x="625" y="588"/>
                    </a:lnTo>
                    <a:lnTo>
                      <a:pt x="625" y="594"/>
                    </a:lnTo>
                    <a:lnTo>
                      <a:pt x="619" y="594"/>
                    </a:lnTo>
                    <a:lnTo>
                      <a:pt x="613" y="594"/>
                    </a:lnTo>
                    <a:lnTo>
                      <a:pt x="608" y="588"/>
                    </a:lnTo>
                    <a:lnTo>
                      <a:pt x="602" y="571"/>
                    </a:lnTo>
                    <a:lnTo>
                      <a:pt x="596" y="554"/>
                    </a:lnTo>
                    <a:lnTo>
                      <a:pt x="444" y="123"/>
                    </a:lnTo>
                    <a:lnTo>
                      <a:pt x="439" y="123"/>
                    </a:lnTo>
                    <a:lnTo>
                      <a:pt x="422" y="168"/>
                    </a:lnTo>
                    <a:lnTo>
                      <a:pt x="399" y="229"/>
                    </a:lnTo>
                    <a:lnTo>
                      <a:pt x="371" y="302"/>
                    </a:lnTo>
                    <a:lnTo>
                      <a:pt x="343" y="375"/>
                    </a:lnTo>
                    <a:lnTo>
                      <a:pt x="315" y="448"/>
                    </a:lnTo>
                    <a:lnTo>
                      <a:pt x="292" y="509"/>
                    </a:lnTo>
                    <a:lnTo>
                      <a:pt x="275" y="554"/>
                    </a:lnTo>
                    <a:lnTo>
                      <a:pt x="270" y="571"/>
                    </a:lnTo>
                    <a:lnTo>
                      <a:pt x="264" y="582"/>
                    </a:lnTo>
                    <a:lnTo>
                      <a:pt x="264" y="588"/>
                    </a:lnTo>
                    <a:lnTo>
                      <a:pt x="259" y="594"/>
                    </a:lnTo>
                    <a:lnTo>
                      <a:pt x="253" y="594"/>
                    </a:lnTo>
                    <a:lnTo>
                      <a:pt x="247" y="594"/>
                    </a:lnTo>
                    <a:lnTo>
                      <a:pt x="247" y="588"/>
                    </a:lnTo>
                    <a:lnTo>
                      <a:pt x="242" y="582"/>
                    </a:lnTo>
                    <a:lnTo>
                      <a:pt x="236" y="571"/>
                    </a:lnTo>
                    <a:lnTo>
                      <a:pt x="230" y="554"/>
                    </a:lnTo>
                    <a:lnTo>
                      <a:pt x="225" y="532"/>
                    </a:lnTo>
                    <a:lnTo>
                      <a:pt x="84" y="72"/>
                    </a:lnTo>
                    <a:lnTo>
                      <a:pt x="78" y="50"/>
                    </a:lnTo>
                    <a:lnTo>
                      <a:pt x="73" y="39"/>
                    </a:lnTo>
                    <a:lnTo>
                      <a:pt x="61" y="28"/>
                    </a:lnTo>
                    <a:lnTo>
                      <a:pt x="56" y="16"/>
                    </a:lnTo>
                    <a:lnTo>
                      <a:pt x="45" y="11"/>
                    </a:lnTo>
                    <a:lnTo>
                      <a:pt x="33" y="11"/>
                    </a:lnTo>
                    <a:lnTo>
                      <a:pt x="16" y="11"/>
                    </a:lnTo>
                    <a:lnTo>
                      <a:pt x="11" y="11"/>
                    </a:lnTo>
                    <a:lnTo>
                      <a:pt x="5" y="5"/>
                    </a:lnTo>
                    <a:lnTo>
                      <a:pt x="0" y="5"/>
                    </a:lnTo>
                    <a:lnTo>
                      <a:pt x="5" y="0"/>
                    </a:lnTo>
                    <a:lnTo>
                      <a:pt x="16" y="0"/>
                    </a:lnTo>
                    <a:lnTo>
                      <a:pt x="56" y="0"/>
                    </a:lnTo>
                    <a:lnTo>
                      <a:pt x="90" y="0"/>
                    </a:lnTo>
                    <a:lnTo>
                      <a:pt x="107" y="0"/>
                    </a:lnTo>
                    <a:lnTo>
                      <a:pt x="118" y="0"/>
                    </a:lnTo>
                    <a:lnTo>
                      <a:pt x="135" y="0"/>
                    </a:lnTo>
                    <a:lnTo>
                      <a:pt x="157" y="0"/>
                    </a:lnTo>
                    <a:lnTo>
                      <a:pt x="185" y="0"/>
                    </a:lnTo>
                    <a:lnTo>
                      <a:pt x="197" y="0"/>
                    </a:lnTo>
                    <a:lnTo>
                      <a:pt x="202" y="5"/>
                    </a:lnTo>
                    <a:lnTo>
                      <a:pt x="197" y="5"/>
                    </a:lnTo>
                    <a:lnTo>
                      <a:pt x="197" y="11"/>
                    </a:lnTo>
                    <a:lnTo>
                      <a:pt x="191" y="11"/>
                    </a:lnTo>
                    <a:lnTo>
                      <a:pt x="185" y="11"/>
                    </a:lnTo>
                    <a:lnTo>
                      <a:pt x="174" y="11"/>
                    </a:lnTo>
                    <a:lnTo>
                      <a:pt x="163" y="11"/>
                    </a:lnTo>
                    <a:lnTo>
                      <a:pt x="157" y="16"/>
                    </a:lnTo>
                    <a:lnTo>
                      <a:pt x="152" y="22"/>
                    </a:lnTo>
                    <a:lnTo>
                      <a:pt x="152" y="33"/>
                    </a:lnTo>
                    <a:lnTo>
                      <a:pt x="152" y="44"/>
                    </a:lnTo>
                    <a:lnTo>
                      <a:pt x="157" y="61"/>
                    </a:lnTo>
                    <a:lnTo>
                      <a:pt x="163" y="78"/>
                    </a:lnTo>
                    <a:lnTo>
                      <a:pt x="168" y="106"/>
                    </a:lnTo>
                    <a:lnTo>
                      <a:pt x="174" y="140"/>
                    </a:lnTo>
                    <a:lnTo>
                      <a:pt x="191" y="190"/>
                    </a:lnTo>
                    <a:lnTo>
                      <a:pt x="208" y="257"/>
                    </a:lnTo>
                    <a:lnTo>
                      <a:pt x="230" y="330"/>
                    </a:lnTo>
                    <a:lnTo>
                      <a:pt x="247" y="397"/>
                    </a:lnTo>
                    <a:lnTo>
                      <a:pt x="264" y="448"/>
                    </a:lnTo>
                    <a:lnTo>
                      <a:pt x="270" y="476"/>
                    </a:lnTo>
                    <a:lnTo>
                      <a:pt x="439" y="39"/>
                    </a:lnTo>
                    <a:lnTo>
                      <a:pt x="444" y="22"/>
                    </a:lnTo>
                    <a:lnTo>
                      <a:pt x="450" y="11"/>
                    </a:lnTo>
                    <a:lnTo>
                      <a:pt x="450" y="5"/>
                    </a:lnTo>
                    <a:lnTo>
                      <a:pt x="456" y="0"/>
                    </a:lnTo>
                    <a:lnTo>
                      <a:pt x="461" y="5"/>
                    </a:lnTo>
                    <a:lnTo>
                      <a:pt x="467" y="11"/>
                    </a:lnTo>
                    <a:lnTo>
                      <a:pt x="473" y="22"/>
                    </a:lnTo>
                    <a:lnTo>
                      <a:pt x="478" y="39"/>
                    </a:lnTo>
                    <a:lnTo>
                      <a:pt x="630" y="476"/>
                    </a:lnTo>
                    <a:close/>
                  </a:path>
                </a:pathLst>
              </a:custGeom>
              <a:solidFill>
                <a:srgbClr val="002D5C"/>
              </a:solidFill>
              <a:ln w="9525">
                <a:noFill/>
                <a:round/>
                <a:headEnd/>
                <a:tailEnd/>
              </a:ln>
            </p:spPr>
            <p:txBody>
              <a:bodyPr/>
              <a:lstStyle/>
              <a:p>
                <a:endParaRPr lang="en-US"/>
              </a:p>
            </p:txBody>
          </p:sp>
          <p:sp>
            <p:nvSpPr>
              <p:cNvPr id="97" name="Freeform 806"/>
              <p:cNvSpPr>
                <a:spLocks/>
              </p:cNvSpPr>
              <p:nvPr/>
            </p:nvSpPr>
            <p:spPr bwMode="auto">
              <a:xfrm>
                <a:off x="12185" y="18449"/>
                <a:ext cx="766" cy="728"/>
              </a:xfrm>
              <a:custGeom>
                <a:avLst/>
                <a:gdLst>
                  <a:gd name="T0" fmla="*/ 676 w 766"/>
                  <a:gd name="T1" fmla="*/ 605 h 728"/>
                  <a:gd name="T2" fmla="*/ 682 w 766"/>
                  <a:gd name="T3" fmla="*/ 689 h 728"/>
                  <a:gd name="T4" fmla="*/ 716 w 766"/>
                  <a:gd name="T5" fmla="*/ 711 h 728"/>
                  <a:gd name="T6" fmla="*/ 761 w 766"/>
                  <a:gd name="T7" fmla="*/ 717 h 728"/>
                  <a:gd name="T8" fmla="*/ 766 w 766"/>
                  <a:gd name="T9" fmla="*/ 728 h 728"/>
                  <a:gd name="T10" fmla="*/ 699 w 766"/>
                  <a:gd name="T11" fmla="*/ 728 h 728"/>
                  <a:gd name="T12" fmla="*/ 609 w 766"/>
                  <a:gd name="T13" fmla="*/ 728 h 728"/>
                  <a:gd name="T14" fmla="*/ 524 w 766"/>
                  <a:gd name="T15" fmla="*/ 728 h 728"/>
                  <a:gd name="T16" fmla="*/ 530 w 766"/>
                  <a:gd name="T17" fmla="*/ 717 h 728"/>
                  <a:gd name="T18" fmla="*/ 569 w 766"/>
                  <a:gd name="T19" fmla="*/ 706 h 728"/>
                  <a:gd name="T20" fmla="*/ 581 w 766"/>
                  <a:gd name="T21" fmla="*/ 678 h 728"/>
                  <a:gd name="T22" fmla="*/ 592 w 766"/>
                  <a:gd name="T23" fmla="*/ 538 h 728"/>
                  <a:gd name="T24" fmla="*/ 586 w 766"/>
                  <a:gd name="T25" fmla="*/ 342 h 728"/>
                  <a:gd name="T26" fmla="*/ 164 w 766"/>
                  <a:gd name="T27" fmla="*/ 448 h 728"/>
                  <a:gd name="T28" fmla="*/ 169 w 766"/>
                  <a:gd name="T29" fmla="*/ 661 h 728"/>
                  <a:gd name="T30" fmla="*/ 186 w 766"/>
                  <a:gd name="T31" fmla="*/ 700 h 728"/>
                  <a:gd name="T32" fmla="*/ 226 w 766"/>
                  <a:gd name="T33" fmla="*/ 717 h 728"/>
                  <a:gd name="T34" fmla="*/ 260 w 766"/>
                  <a:gd name="T35" fmla="*/ 717 h 728"/>
                  <a:gd name="T36" fmla="*/ 254 w 766"/>
                  <a:gd name="T37" fmla="*/ 728 h 728"/>
                  <a:gd name="T38" fmla="*/ 147 w 766"/>
                  <a:gd name="T39" fmla="*/ 728 h 728"/>
                  <a:gd name="T40" fmla="*/ 68 w 766"/>
                  <a:gd name="T41" fmla="*/ 728 h 728"/>
                  <a:gd name="T42" fmla="*/ 17 w 766"/>
                  <a:gd name="T43" fmla="*/ 728 h 728"/>
                  <a:gd name="T44" fmla="*/ 23 w 766"/>
                  <a:gd name="T45" fmla="*/ 717 h 728"/>
                  <a:gd name="T46" fmla="*/ 62 w 766"/>
                  <a:gd name="T47" fmla="*/ 706 h 728"/>
                  <a:gd name="T48" fmla="*/ 79 w 766"/>
                  <a:gd name="T49" fmla="*/ 678 h 728"/>
                  <a:gd name="T50" fmla="*/ 85 w 766"/>
                  <a:gd name="T51" fmla="*/ 538 h 728"/>
                  <a:gd name="T52" fmla="*/ 85 w 766"/>
                  <a:gd name="T53" fmla="*/ 202 h 728"/>
                  <a:gd name="T54" fmla="*/ 85 w 766"/>
                  <a:gd name="T55" fmla="*/ 90 h 728"/>
                  <a:gd name="T56" fmla="*/ 74 w 766"/>
                  <a:gd name="T57" fmla="*/ 39 h 728"/>
                  <a:gd name="T58" fmla="*/ 40 w 766"/>
                  <a:gd name="T59" fmla="*/ 17 h 728"/>
                  <a:gd name="T60" fmla="*/ 6 w 766"/>
                  <a:gd name="T61" fmla="*/ 11 h 728"/>
                  <a:gd name="T62" fmla="*/ 0 w 766"/>
                  <a:gd name="T63" fmla="*/ 0 h 728"/>
                  <a:gd name="T64" fmla="*/ 62 w 766"/>
                  <a:gd name="T65" fmla="*/ 0 h 728"/>
                  <a:gd name="T66" fmla="*/ 147 w 766"/>
                  <a:gd name="T67" fmla="*/ 0 h 728"/>
                  <a:gd name="T68" fmla="*/ 231 w 766"/>
                  <a:gd name="T69" fmla="*/ 0 h 728"/>
                  <a:gd name="T70" fmla="*/ 231 w 766"/>
                  <a:gd name="T71" fmla="*/ 11 h 728"/>
                  <a:gd name="T72" fmla="*/ 203 w 766"/>
                  <a:gd name="T73" fmla="*/ 17 h 728"/>
                  <a:gd name="T74" fmla="*/ 175 w 766"/>
                  <a:gd name="T75" fmla="*/ 39 h 728"/>
                  <a:gd name="T76" fmla="*/ 169 w 766"/>
                  <a:gd name="T77" fmla="*/ 90 h 728"/>
                  <a:gd name="T78" fmla="*/ 164 w 766"/>
                  <a:gd name="T79" fmla="*/ 202 h 728"/>
                  <a:gd name="T80" fmla="*/ 169 w 766"/>
                  <a:gd name="T81" fmla="*/ 303 h 728"/>
                  <a:gd name="T82" fmla="*/ 592 w 766"/>
                  <a:gd name="T83" fmla="*/ 280 h 728"/>
                  <a:gd name="T84" fmla="*/ 592 w 766"/>
                  <a:gd name="T85" fmla="*/ 112 h 728"/>
                  <a:gd name="T86" fmla="*/ 586 w 766"/>
                  <a:gd name="T87" fmla="*/ 50 h 728"/>
                  <a:gd name="T88" fmla="*/ 564 w 766"/>
                  <a:gd name="T89" fmla="*/ 22 h 728"/>
                  <a:gd name="T90" fmla="*/ 524 w 766"/>
                  <a:gd name="T91" fmla="*/ 11 h 728"/>
                  <a:gd name="T92" fmla="*/ 507 w 766"/>
                  <a:gd name="T93" fmla="*/ 6 h 728"/>
                  <a:gd name="T94" fmla="*/ 519 w 766"/>
                  <a:gd name="T95" fmla="*/ 0 h 728"/>
                  <a:gd name="T96" fmla="*/ 631 w 766"/>
                  <a:gd name="T97" fmla="*/ 0 h 728"/>
                  <a:gd name="T98" fmla="*/ 727 w 766"/>
                  <a:gd name="T99" fmla="*/ 0 h 728"/>
                  <a:gd name="T100" fmla="*/ 744 w 766"/>
                  <a:gd name="T101" fmla="*/ 6 h 728"/>
                  <a:gd name="T102" fmla="*/ 721 w 766"/>
                  <a:gd name="T103" fmla="*/ 11 h 728"/>
                  <a:gd name="T104" fmla="*/ 687 w 766"/>
                  <a:gd name="T105" fmla="*/ 28 h 728"/>
                  <a:gd name="T106" fmla="*/ 676 w 766"/>
                  <a:gd name="T107" fmla="*/ 67 h 728"/>
                  <a:gd name="T108" fmla="*/ 671 w 766"/>
                  <a:gd name="T109" fmla="*/ 151 h 728"/>
                  <a:gd name="T110" fmla="*/ 671 w 766"/>
                  <a:gd name="T111" fmla="*/ 448 h 72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766"/>
                  <a:gd name="T169" fmla="*/ 0 h 728"/>
                  <a:gd name="T170" fmla="*/ 766 w 766"/>
                  <a:gd name="T171" fmla="*/ 728 h 72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766" h="728">
                    <a:moveTo>
                      <a:pt x="671" y="448"/>
                    </a:moveTo>
                    <a:lnTo>
                      <a:pt x="671" y="538"/>
                    </a:lnTo>
                    <a:lnTo>
                      <a:pt x="676" y="605"/>
                    </a:lnTo>
                    <a:lnTo>
                      <a:pt x="676" y="661"/>
                    </a:lnTo>
                    <a:lnTo>
                      <a:pt x="682" y="678"/>
                    </a:lnTo>
                    <a:lnTo>
                      <a:pt x="682" y="689"/>
                    </a:lnTo>
                    <a:lnTo>
                      <a:pt x="687" y="700"/>
                    </a:lnTo>
                    <a:lnTo>
                      <a:pt x="699" y="706"/>
                    </a:lnTo>
                    <a:lnTo>
                      <a:pt x="716" y="711"/>
                    </a:lnTo>
                    <a:lnTo>
                      <a:pt x="733" y="717"/>
                    </a:lnTo>
                    <a:lnTo>
                      <a:pt x="744" y="717"/>
                    </a:lnTo>
                    <a:lnTo>
                      <a:pt x="761" y="717"/>
                    </a:lnTo>
                    <a:lnTo>
                      <a:pt x="766" y="717"/>
                    </a:lnTo>
                    <a:lnTo>
                      <a:pt x="766" y="723"/>
                    </a:lnTo>
                    <a:lnTo>
                      <a:pt x="766" y="728"/>
                    </a:lnTo>
                    <a:lnTo>
                      <a:pt x="761" y="728"/>
                    </a:lnTo>
                    <a:lnTo>
                      <a:pt x="749" y="728"/>
                    </a:lnTo>
                    <a:lnTo>
                      <a:pt x="699" y="728"/>
                    </a:lnTo>
                    <a:lnTo>
                      <a:pt x="654" y="728"/>
                    </a:lnTo>
                    <a:lnTo>
                      <a:pt x="631" y="728"/>
                    </a:lnTo>
                    <a:lnTo>
                      <a:pt x="609" y="728"/>
                    </a:lnTo>
                    <a:lnTo>
                      <a:pt x="575" y="728"/>
                    </a:lnTo>
                    <a:lnTo>
                      <a:pt x="535" y="728"/>
                    </a:lnTo>
                    <a:lnTo>
                      <a:pt x="524" y="728"/>
                    </a:lnTo>
                    <a:lnTo>
                      <a:pt x="519" y="723"/>
                    </a:lnTo>
                    <a:lnTo>
                      <a:pt x="524" y="717"/>
                    </a:lnTo>
                    <a:lnTo>
                      <a:pt x="530" y="717"/>
                    </a:lnTo>
                    <a:lnTo>
                      <a:pt x="541" y="717"/>
                    </a:lnTo>
                    <a:lnTo>
                      <a:pt x="558" y="711"/>
                    </a:lnTo>
                    <a:lnTo>
                      <a:pt x="569" y="706"/>
                    </a:lnTo>
                    <a:lnTo>
                      <a:pt x="575" y="700"/>
                    </a:lnTo>
                    <a:lnTo>
                      <a:pt x="581" y="689"/>
                    </a:lnTo>
                    <a:lnTo>
                      <a:pt x="581" y="678"/>
                    </a:lnTo>
                    <a:lnTo>
                      <a:pt x="586" y="661"/>
                    </a:lnTo>
                    <a:lnTo>
                      <a:pt x="586" y="605"/>
                    </a:lnTo>
                    <a:lnTo>
                      <a:pt x="592" y="538"/>
                    </a:lnTo>
                    <a:lnTo>
                      <a:pt x="592" y="448"/>
                    </a:lnTo>
                    <a:lnTo>
                      <a:pt x="592" y="347"/>
                    </a:lnTo>
                    <a:lnTo>
                      <a:pt x="586" y="342"/>
                    </a:lnTo>
                    <a:lnTo>
                      <a:pt x="169" y="342"/>
                    </a:lnTo>
                    <a:lnTo>
                      <a:pt x="164" y="347"/>
                    </a:lnTo>
                    <a:lnTo>
                      <a:pt x="164" y="448"/>
                    </a:lnTo>
                    <a:lnTo>
                      <a:pt x="164" y="538"/>
                    </a:lnTo>
                    <a:lnTo>
                      <a:pt x="169" y="605"/>
                    </a:lnTo>
                    <a:lnTo>
                      <a:pt x="169" y="661"/>
                    </a:lnTo>
                    <a:lnTo>
                      <a:pt x="175" y="678"/>
                    </a:lnTo>
                    <a:lnTo>
                      <a:pt x="175" y="689"/>
                    </a:lnTo>
                    <a:lnTo>
                      <a:pt x="186" y="700"/>
                    </a:lnTo>
                    <a:lnTo>
                      <a:pt x="192" y="706"/>
                    </a:lnTo>
                    <a:lnTo>
                      <a:pt x="209" y="711"/>
                    </a:lnTo>
                    <a:lnTo>
                      <a:pt x="226" y="717"/>
                    </a:lnTo>
                    <a:lnTo>
                      <a:pt x="243" y="717"/>
                    </a:lnTo>
                    <a:lnTo>
                      <a:pt x="254" y="717"/>
                    </a:lnTo>
                    <a:lnTo>
                      <a:pt x="260" y="717"/>
                    </a:lnTo>
                    <a:lnTo>
                      <a:pt x="260" y="723"/>
                    </a:lnTo>
                    <a:lnTo>
                      <a:pt x="260" y="728"/>
                    </a:lnTo>
                    <a:lnTo>
                      <a:pt x="254" y="728"/>
                    </a:lnTo>
                    <a:lnTo>
                      <a:pt x="243" y="728"/>
                    </a:lnTo>
                    <a:lnTo>
                      <a:pt x="192" y="728"/>
                    </a:lnTo>
                    <a:lnTo>
                      <a:pt x="147" y="728"/>
                    </a:lnTo>
                    <a:lnTo>
                      <a:pt x="124" y="728"/>
                    </a:lnTo>
                    <a:lnTo>
                      <a:pt x="107" y="728"/>
                    </a:lnTo>
                    <a:lnTo>
                      <a:pt x="68" y="728"/>
                    </a:lnTo>
                    <a:lnTo>
                      <a:pt x="29" y="728"/>
                    </a:lnTo>
                    <a:lnTo>
                      <a:pt x="23" y="728"/>
                    </a:lnTo>
                    <a:lnTo>
                      <a:pt x="17" y="728"/>
                    </a:lnTo>
                    <a:lnTo>
                      <a:pt x="12" y="723"/>
                    </a:lnTo>
                    <a:lnTo>
                      <a:pt x="17" y="717"/>
                    </a:lnTo>
                    <a:lnTo>
                      <a:pt x="23" y="717"/>
                    </a:lnTo>
                    <a:lnTo>
                      <a:pt x="34" y="717"/>
                    </a:lnTo>
                    <a:lnTo>
                      <a:pt x="51" y="711"/>
                    </a:lnTo>
                    <a:lnTo>
                      <a:pt x="62" y="706"/>
                    </a:lnTo>
                    <a:lnTo>
                      <a:pt x="68" y="700"/>
                    </a:lnTo>
                    <a:lnTo>
                      <a:pt x="74" y="689"/>
                    </a:lnTo>
                    <a:lnTo>
                      <a:pt x="79" y="678"/>
                    </a:lnTo>
                    <a:lnTo>
                      <a:pt x="79" y="661"/>
                    </a:lnTo>
                    <a:lnTo>
                      <a:pt x="85" y="605"/>
                    </a:lnTo>
                    <a:lnTo>
                      <a:pt x="85" y="538"/>
                    </a:lnTo>
                    <a:lnTo>
                      <a:pt x="85" y="448"/>
                    </a:lnTo>
                    <a:lnTo>
                      <a:pt x="85" y="280"/>
                    </a:lnTo>
                    <a:lnTo>
                      <a:pt x="85" y="202"/>
                    </a:lnTo>
                    <a:lnTo>
                      <a:pt x="85" y="151"/>
                    </a:lnTo>
                    <a:lnTo>
                      <a:pt x="85" y="112"/>
                    </a:lnTo>
                    <a:lnTo>
                      <a:pt x="85" y="90"/>
                    </a:lnTo>
                    <a:lnTo>
                      <a:pt x="85" y="67"/>
                    </a:lnTo>
                    <a:lnTo>
                      <a:pt x="79" y="50"/>
                    </a:lnTo>
                    <a:lnTo>
                      <a:pt x="74" y="39"/>
                    </a:lnTo>
                    <a:lnTo>
                      <a:pt x="68" y="28"/>
                    </a:lnTo>
                    <a:lnTo>
                      <a:pt x="57" y="22"/>
                    </a:lnTo>
                    <a:lnTo>
                      <a:pt x="40" y="17"/>
                    </a:lnTo>
                    <a:lnTo>
                      <a:pt x="29" y="11"/>
                    </a:lnTo>
                    <a:lnTo>
                      <a:pt x="17" y="11"/>
                    </a:lnTo>
                    <a:lnTo>
                      <a:pt x="6" y="11"/>
                    </a:lnTo>
                    <a:lnTo>
                      <a:pt x="0" y="11"/>
                    </a:lnTo>
                    <a:lnTo>
                      <a:pt x="0" y="6"/>
                    </a:lnTo>
                    <a:lnTo>
                      <a:pt x="0" y="0"/>
                    </a:lnTo>
                    <a:lnTo>
                      <a:pt x="6" y="0"/>
                    </a:lnTo>
                    <a:lnTo>
                      <a:pt x="17" y="0"/>
                    </a:lnTo>
                    <a:lnTo>
                      <a:pt x="62" y="0"/>
                    </a:lnTo>
                    <a:lnTo>
                      <a:pt x="102" y="0"/>
                    </a:lnTo>
                    <a:lnTo>
                      <a:pt x="124" y="0"/>
                    </a:lnTo>
                    <a:lnTo>
                      <a:pt x="147" y="0"/>
                    </a:lnTo>
                    <a:lnTo>
                      <a:pt x="186" y="0"/>
                    </a:lnTo>
                    <a:lnTo>
                      <a:pt x="220" y="0"/>
                    </a:lnTo>
                    <a:lnTo>
                      <a:pt x="231" y="0"/>
                    </a:lnTo>
                    <a:lnTo>
                      <a:pt x="237" y="0"/>
                    </a:lnTo>
                    <a:lnTo>
                      <a:pt x="237" y="6"/>
                    </a:lnTo>
                    <a:lnTo>
                      <a:pt x="231" y="11"/>
                    </a:lnTo>
                    <a:lnTo>
                      <a:pt x="226" y="11"/>
                    </a:lnTo>
                    <a:lnTo>
                      <a:pt x="220" y="11"/>
                    </a:lnTo>
                    <a:lnTo>
                      <a:pt x="203" y="17"/>
                    </a:lnTo>
                    <a:lnTo>
                      <a:pt x="192" y="17"/>
                    </a:lnTo>
                    <a:lnTo>
                      <a:pt x="181" y="28"/>
                    </a:lnTo>
                    <a:lnTo>
                      <a:pt x="175" y="39"/>
                    </a:lnTo>
                    <a:lnTo>
                      <a:pt x="169" y="50"/>
                    </a:lnTo>
                    <a:lnTo>
                      <a:pt x="169" y="67"/>
                    </a:lnTo>
                    <a:lnTo>
                      <a:pt x="169" y="90"/>
                    </a:lnTo>
                    <a:lnTo>
                      <a:pt x="164" y="112"/>
                    </a:lnTo>
                    <a:lnTo>
                      <a:pt x="164" y="151"/>
                    </a:lnTo>
                    <a:lnTo>
                      <a:pt x="164" y="202"/>
                    </a:lnTo>
                    <a:lnTo>
                      <a:pt x="164" y="280"/>
                    </a:lnTo>
                    <a:lnTo>
                      <a:pt x="164" y="297"/>
                    </a:lnTo>
                    <a:lnTo>
                      <a:pt x="169" y="303"/>
                    </a:lnTo>
                    <a:lnTo>
                      <a:pt x="586" y="303"/>
                    </a:lnTo>
                    <a:lnTo>
                      <a:pt x="592" y="297"/>
                    </a:lnTo>
                    <a:lnTo>
                      <a:pt x="592" y="280"/>
                    </a:lnTo>
                    <a:lnTo>
                      <a:pt x="592" y="202"/>
                    </a:lnTo>
                    <a:lnTo>
                      <a:pt x="592" y="151"/>
                    </a:lnTo>
                    <a:lnTo>
                      <a:pt x="592" y="112"/>
                    </a:lnTo>
                    <a:lnTo>
                      <a:pt x="592" y="90"/>
                    </a:lnTo>
                    <a:lnTo>
                      <a:pt x="586" y="67"/>
                    </a:lnTo>
                    <a:lnTo>
                      <a:pt x="586" y="50"/>
                    </a:lnTo>
                    <a:lnTo>
                      <a:pt x="581" y="39"/>
                    </a:lnTo>
                    <a:lnTo>
                      <a:pt x="575" y="28"/>
                    </a:lnTo>
                    <a:lnTo>
                      <a:pt x="564" y="22"/>
                    </a:lnTo>
                    <a:lnTo>
                      <a:pt x="547" y="17"/>
                    </a:lnTo>
                    <a:lnTo>
                      <a:pt x="535" y="11"/>
                    </a:lnTo>
                    <a:lnTo>
                      <a:pt x="524" y="11"/>
                    </a:lnTo>
                    <a:lnTo>
                      <a:pt x="513" y="11"/>
                    </a:lnTo>
                    <a:lnTo>
                      <a:pt x="507" y="11"/>
                    </a:lnTo>
                    <a:lnTo>
                      <a:pt x="507" y="6"/>
                    </a:lnTo>
                    <a:lnTo>
                      <a:pt x="507" y="0"/>
                    </a:lnTo>
                    <a:lnTo>
                      <a:pt x="513" y="0"/>
                    </a:lnTo>
                    <a:lnTo>
                      <a:pt x="519" y="0"/>
                    </a:lnTo>
                    <a:lnTo>
                      <a:pt x="569" y="0"/>
                    </a:lnTo>
                    <a:lnTo>
                      <a:pt x="609" y="0"/>
                    </a:lnTo>
                    <a:lnTo>
                      <a:pt x="631" y="0"/>
                    </a:lnTo>
                    <a:lnTo>
                      <a:pt x="654" y="0"/>
                    </a:lnTo>
                    <a:lnTo>
                      <a:pt x="687" y="0"/>
                    </a:lnTo>
                    <a:lnTo>
                      <a:pt x="727" y="0"/>
                    </a:lnTo>
                    <a:lnTo>
                      <a:pt x="733" y="0"/>
                    </a:lnTo>
                    <a:lnTo>
                      <a:pt x="738" y="0"/>
                    </a:lnTo>
                    <a:lnTo>
                      <a:pt x="744" y="6"/>
                    </a:lnTo>
                    <a:lnTo>
                      <a:pt x="738" y="11"/>
                    </a:lnTo>
                    <a:lnTo>
                      <a:pt x="733" y="11"/>
                    </a:lnTo>
                    <a:lnTo>
                      <a:pt x="721" y="11"/>
                    </a:lnTo>
                    <a:lnTo>
                      <a:pt x="710" y="17"/>
                    </a:lnTo>
                    <a:lnTo>
                      <a:pt x="699" y="17"/>
                    </a:lnTo>
                    <a:lnTo>
                      <a:pt x="687" y="28"/>
                    </a:lnTo>
                    <a:lnTo>
                      <a:pt x="682" y="39"/>
                    </a:lnTo>
                    <a:lnTo>
                      <a:pt x="676" y="50"/>
                    </a:lnTo>
                    <a:lnTo>
                      <a:pt x="676" y="67"/>
                    </a:lnTo>
                    <a:lnTo>
                      <a:pt x="671" y="90"/>
                    </a:lnTo>
                    <a:lnTo>
                      <a:pt x="671" y="112"/>
                    </a:lnTo>
                    <a:lnTo>
                      <a:pt x="671" y="151"/>
                    </a:lnTo>
                    <a:lnTo>
                      <a:pt x="671" y="202"/>
                    </a:lnTo>
                    <a:lnTo>
                      <a:pt x="671" y="280"/>
                    </a:lnTo>
                    <a:lnTo>
                      <a:pt x="671" y="448"/>
                    </a:lnTo>
                    <a:close/>
                  </a:path>
                </a:pathLst>
              </a:custGeom>
              <a:solidFill>
                <a:srgbClr val="002D5C"/>
              </a:solidFill>
              <a:ln w="9525">
                <a:noFill/>
                <a:round/>
                <a:headEnd/>
                <a:tailEnd/>
              </a:ln>
            </p:spPr>
            <p:txBody>
              <a:bodyPr/>
              <a:lstStyle/>
              <a:p>
                <a:endParaRPr lang="en-US"/>
              </a:p>
            </p:txBody>
          </p:sp>
          <p:sp>
            <p:nvSpPr>
              <p:cNvPr id="98" name="Freeform 807"/>
              <p:cNvSpPr>
                <a:spLocks/>
              </p:cNvSpPr>
              <p:nvPr/>
            </p:nvSpPr>
            <p:spPr bwMode="auto">
              <a:xfrm>
                <a:off x="13070" y="18583"/>
                <a:ext cx="597" cy="594"/>
              </a:xfrm>
              <a:custGeom>
                <a:avLst/>
                <a:gdLst>
                  <a:gd name="T0" fmla="*/ 270 w 597"/>
                  <a:gd name="T1" fmla="*/ 124 h 594"/>
                  <a:gd name="T2" fmla="*/ 281 w 597"/>
                  <a:gd name="T3" fmla="*/ 118 h 594"/>
                  <a:gd name="T4" fmla="*/ 354 w 597"/>
                  <a:gd name="T5" fmla="*/ 337 h 594"/>
                  <a:gd name="T6" fmla="*/ 95 w 597"/>
                  <a:gd name="T7" fmla="*/ 510 h 594"/>
                  <a:gd name="T8" fmla="*/ 78 w 597"/>
                  <a:gd name="T9" fmla="*/ 549 h 594"/>
                  <a:gd name="T10" fmla="*/ 50 w 597"/>
                  <a:gd name="T11" fmla="*/ 577 h 594"/>
                  <a:gd name="T12" fmla="*/ 16 w 597"/>
                  <a:gd name="T13" fmla="*/ 583 h 594"/>
                  <a:gd name="T14" fmla="*/ 5 w 597"/>
                  <a:gd name="T15" fmla="*/ 589 h 594"/>
                  <a:gd name="T16" fmla="*/ 0 w 597"/>
                  <a:gd name="T17" fmla="*/ 594 h 594"/>
                  <a:gd name="T18" fmla="*/ 16 w 597"/>
                  <a:gd name="T19" fmla="*/ 594 h 594"/>
                  <a:gd name="T20" fmla="*/ 62 w 597"/>
                  <a:gd name="T21" fmla="*/ 594 h 594"/>
                  <a:gd name="T22" fmla="*/ 95 w 597"/>
                  <a:gd name="T23" fmla="*/ 594 h 594"/>
                  <a:gd name="T24" fmla="*/ 112 w 597"/>
                  <a:gd name="T25" fmla="*/ 594 h 594"/>
                  <a:gd name="T26" fmla="*/ 146 w 597"/>
                  <a:gd name="T27" fmla="*/ 594 h 594"/>
                  <a:gd name="T28" fmla="*/ 169 w 597"/>
                  <a:gd name="T29" fmla="*/ 594 h 594"/>
                  <a:gd name="T30" fmla="*/ 174 w 597"/>
                  <a:gd name="T31" fmla="*/ 589 h 594"/>
                  <a:gd name="T32" fmla="*/ 163 w 597"/>
                  <a:gd name="T33" fmla="*/ 583 h 594"/>
                  <a:gd name="T34" fmla="*/ 140 w 597"/>
                  <a:gd name="T35" fmla="*/ 577 h 594"/>
                  <a:gd name="T36" fmla="*/ 129 w 597"/>
                  <a:gd name="T37" fmla="*/ 561 h 594"/>
                  <a:gd name="T38" fmla="*/ 135 w 597"/>
                  <a:gd name="T39" fmla="*/ 527 h 594"/>
                  <a:gd name="T40" fmla="*/ 191 w 597"/>
                  <a:gd name="T41" fmla="*/ 376 h 594"/>
                  <a:gd name="T42" fmla="*/ 197 w 597"/>
                  <a:gd name="T43" fmla="*/ 365 h 594"/>
                  <a:gd name="T44" fmla="*/ 366 w 597"/>
                  <a:gd name="T45" fmla="*/ 370 h 594"/>
                  <a:gd name="T46" fmla="*/ 444 w 597"/>
                  <a:gd name="T47" fmla="*/ 561 h 594"/>
                  <a:gd name="T48" fmla="*/ 444 w 597"/>
                  <a:gd name="T49" fmla="*/ 577 h 594"/>
                  <a:gd name="T50" fmla="*/ 433 w 597"/>
                  <a:gd name="T51" fmla="*/ 583 h 594"/>
                  <a:gd name="T52" fmla="*/ 433 w 597"/>
                  <a:gd name="T53" fmla="*/ 594 h 594"/>
                  <a:gd name="T54" fmla="*/ 456 w 597"/>
                  <a:gd name="T55" fmla="*/ 594 h 594"/>
                  <a:gd name="T56" fmla="*/ 551 w 597"/>
                  <a:gd name="T57" fmla="*/ 594 h 594"/>
                  <a:gd name="T58" fmla="*/ 585 w 597"/>
                  <a:gd name="T59" fmla="*/ 594 h 594"/>
                  <a:gd name="T60" fmla="*/ 597 w 597"/>
                  <a:gd name="T61" fmla="*/ 589 h 594"/>
                  <a:gd name="T62" fmla="*/ 585 w 597"/>
                  <a:gd name="T63" fmla="*/ 583 h 594"/>
                  <a:gd name="T64" fmla="*/ 557 w 597"/>
                  <a:gd name="T65" fmla="*/ 577 h 594"/>
                  <a:gd name="T66" fmla="*/ 535 w 597"/>
                  <a:gd name="T67" fmla="*/ 572 h 594"/>
                  <a:gd name="T68" fmla="*/ 512 w 597"/>
                  <a:gd name="T69" fmla="*/ 544 h 594"/>
                  <a:gd name="T70" fmla="*/ 490 w 597"/>
                  <a:gd name="T71" fmla="*/ 493 h 594"/>
                  <a:gd name="T72" fmla="*/ 439 w 597"/>
                  <a:gd name="T73" fmla="*/ 376 h 594"/>
                  <a:gd name="T74" fmla="*/ 383 w 597"/>
                  <a:gd name="T75" fmla="*/ 230 h 594"/>
                  <a:gd name="T76" fmla="*/ 332 w 597"/>
                  <a:gd name="T77" fmla="*/ 96 h 594"/>
                  <a:gd name="T78" fmla="*/ 309 w 597"/>
                  <a:gd name="T79" fmla="*/ 28 h 594"/>
                  <a:gd name="T80" fmla="*/ 298 w 597"/>
                  <a:gd name="T81" fmla="*/ 6 h 594"/>
                  <a:gd name="T82" fmla="*/ 287 w 597"/>
                  <a:gd name="T83" fmla="*/ 0 h 594"/>
                  <a:gd name="T84" fmla="*/ 276 w 597"/>
                  <a:gd name="T85" fmla="*/ 12 h 594"/>
                  <a:gd name="T86" fmla="*/ 95 w 597"/>
                  <a:gd name="T87" fmla="*/ 510 h 59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597"/>
                  <a:gd name="T133" fmla="*/ 0 h 594"/>
                  <a:gd name="T134" fmla="*/ 597 w 597"/>
                  <a:gd name="T135" fmla="*/ 594 h 59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597" h="594">
                    <a:moveTo>
                      <a:pt x="202" y="337"/>
                    </a:moveTo>
                    <a:lnTo>
                      <a:pt x="270" y="124"/>
                    </a:lnTo>
                    <a:lnTo>
                      <a:pt x="276" y="118"/>
                    </a:lnTo>
                    <a:lnTo>
                      <a:pt x="281" y="118"/>
                    </a:lnTo>
                    <a:lnTo>
                      <a:pt x="281" y="124"/>
                    </a:lnTo>
                    <a:lnTo>
                      <a:pt x="354" y="337"/>
                    </a:lnTo>
                    <a:lnTo>
                      <a:pt x="202" y="337"/>
                    </a:lnTo>
                    <a:lnTo>
                      <a:pt x="95" y="510"/>
                    </a:lnTo>
                    <a:lnTo>
                      <a:pt x="90" y="533"/>
                    </a:lnTo>
                    <a:lnTo>
                      <a:pt x="78" y="549"/>
                    </a:lnTo>
                    <a:lnTo>
                      <a:pt x="67" y="566"/>
                    </a:lnTo>
                    <a:lnTo>
                      <a:pt x="50" y="577"/>
                    </a:lnTo>
                    <a:lnTo>
                      <a:pt x="28" y="583"/>
                    </a:lnTo>
                    <a:lnTo>
                      <a:pt x="16" y="583"/>
                    </a:lnTo>
                    <a:lnTo>
                      <a:pt x="5" y="583"/>
                    </a:lnTo>
                    <a:lnTo>
                      <a:pt x="5" y="589"/>
                    </a:lnTo>
                    <a:lnTo>
                      <a:pt x="0" y="589"/>
                    </a:lnTo>
                    <a:lnTo>
                      <a:pt x="0" y="594"/>
                    </a:lnTo>
                    <a:lnTo>
                      <a:pt x="5" y="594"/>
                    </a:lnTo>
                    <a:lnTo>
                      <a:pt x="16" y="594"/>
                    </a:lnTo>
                    <a:lnTo>
                      <a:pt x="39" y="594"/>
                    </a:lnTo>
                    <a:lnTo>
                      <a:pt x="62" y="594"/>
                    </a:lnTo>
                    <a:lnTo>
                      <a:pt x="78" y="594"/>
                    </a:lnTo>
                    <a:lnTo>
                      <a:pt x="95" y="594"/>
                    </a:lnTo>
                    <a:lnTo>
                      <a:pt x="101" y="594"/>
                    </a:lnTo>
                    <a:lnTo>
                      <a:pt x="112" y="594"/>
                    </a:lnTo>
                    <a:lnTo>
                      <a:pt x="129" y="594"/>
                    </a:lnTo>
                    <a:lnTo>
                      <a:pt x="146" y="594"/>
                    </a:lnTo>
                    <a:lnTo>
                      <a:pt x="163" y="594"/>
                    </a:lnTo>
                    <a:lnTo>
                      <a:pt x="169" y="594"/>
                    </a:lnTo>
                    <a:lnTo>
                      <a:pt x="174" y="594"/>
                    </a:lnTo>
                    <a:lnTo>
                      <a:pt x="174" y="589"/>
                    </a:lnTo>
                    <a:lnTo>
                      <a:pt x="169" y="583"/>
                    </a:lnTo>
                    <a:lnTo>
                      <a:pt x="163" y="583"/>
                    </a:lnTo>
                    <a:lnTo>
                      <a:pt x="152" y="583"/>
                    </a:lnTo>
                    <a:lnTo>
                      <a:pt x="140" y="577"/>
                    </a:lnTo>
                    <a:lnTo>
                      <a:pt x="135" y="572"/>
                    </a:lnTo>
                    <a:lnTo>
                      <a:pt x="129" y="561"/>
                    </a:lnTo>
                    <a:lnTo>
                      <a:pt x="129" y="549"/>
                    </a:lnTo>
                    <a:lnTo>
                      <a:pt x="135" y="527"/>
                    </a:lnTo>
                    <a:lnTo>
                      <a:pt x="140" y="510"/>
                    </a:lnTo>
                    <a:lnTo>
                      <a:pt x="191" y="376"/>
                    </a:lnTo>
                    <a:lnTo>
                      <a:pt x="191" y="370"/>
                    </a:lnTo>
                    <a:lnTo>
                      <a:pt x="197" y="365"/>
                    </a:lnTo>
                    <a:lnTo>
                      <a:pt x="366" y="365"/>
                    </a:lnTo>
                    <a:lnTo>
                      <a:pt x="366" y="370"/>
                    </a:lnTo>
                    <a:lnTo>
                      <a:pt x="371" y="370"/>
                    </a:lnTo>
                    <a:lnTo>
                      <a:pt x="444" y="561"/>
                    </a:lnTo>
                    <a:lnTo>
                      <a:pt x="444" y="572"/>
                    </a:lnTo>
                    <a:lnTo>
                      <a:pt x="444" y="577"/>
                    </a:lnTo>
                    <a:lnTo>
                      <a:pt x="439" y="583"/>
                    </a:lnTo>
                    <a:lnTo>
                      <a:pt x="433" y="583"/>
                    </a:lnTo>
                    <a:lnTo>
                      <a:pt x="433" y="589"/>
                    </a:lnTo>
                    <a:lnTo>
                      <a:pt x="433" y="594"/>
                    </a:lnTo>
                    <a:lnTo>
                      <a:pt x="444" y="594"/>
                    </a:lnTo>
                    <a:lnTo>
                      <a:pt x="456" y="594"/>
                    </a:lnTo>
                    <a:lnTo>
                      <a:pt x="506" y="594"/>
                    </a:lnTo>
                    <a:lnTo>
                      <a:pt x="551" y="594"/>
                    </a:lnTo>
                    <a:lnTo>
                      <a:pt x="580" y="594"/>
                    </a:lnTo>
                    <a:lnTo>
                      <a:pt x="585" y="594"/>
                    </a:lnTo>
                    <a:lnTo>
                      <a:pt x="591" y="594"/>
                    </a:lnTo>
                    <a:lnTo>
                      <a:pt x="597" y="589"/>
                    </a:lnTo>
                    <a:lnTo>
                      <a:pt x="591" y="583"/>
                    </a:lnTo>
                    <a:lnTo>
                      <a:pt x="585" y="583"/>
                    </a:lnTo>
                    <a:lnTo>
                      <a:pt x="574" y="583"/>
                    </a:lnTo>
                    <a:lnTo>
                      <a:pt x="557" y="577"/>
                    </a:lnTo>
                    <a:lnTo>
                      <a:pt x="546" y="577"/>
                    </a:lnTo>
                    <a:lnTo>
                      <a:pt x="535" y="572"/>
                    </a:lnTo>
                    <a:lnTo>
                      <a:pt x="523" y="561"/>
                    </a:lnTo>
                    <a:lnTo>
                      <a:pt x="512" y="544"/>
                    </a:lnTo>
                    <a:lnTo>
                      <a:pt x="501" y="521"/>
                    </a:lnTo>
                    <a:lnTo>
                      <a:pt x="490" y="493"/>
                    </a:lnTo>
                    <a:lnTo>
                      <a:pt x="467" y="443"/>
                    </a:lnTo>
                    <a:lnTo>
                      <a:pt x="439" y="376"/>
                    </a:lnTo>
                    <a:lnTo>
                      <a:pt x="411" y="303"/>
                    </a:lnTo>
                    <a:lnTo>
                      <a:pt x="383" y="230"/>
                    </a:lnTo>
                    <a:lnTo>
                      <a:pt x="354" y="157"/>
                    </a:lnTo>
                    <a:lnTo>
                      <a:pt x="332" y="96"/>
                    </a:lnTo>
                    <a:lnTo>
                      <a:pt x="315" y="51"/>
                    </a:lnTo>
                    <a:lnTo>
                      <a:pt x="309" y="28"/>
                    </a:lnTo>
                    <a:lnTo>
                      <a:pt x="298" y="12"/>
                    </a:lnTo>
                    <a:lnTo>
                      <a:pt x="298" y="6"/>
                    </a:lnTo>
                    <a:lnTo>
                      <a:pt x="292" y="0"/>
                    </a:lnTo>
                    <a:lnTo>
                      <a:pt x="287" y="0"/>
                    </a:lnTo>
                    <a:lnTo>
                      <a:pt x="281" y="6"/>
                    </a:lnTo>
                    <a:lnTo>
                      <a:pt x="276" y="12"/>
                    </a:lnTo>
                    <a:lnTo>
                      <a:pt x="270" y="28"/>
                    </a:lnTo>
                    <a:lnTo>
                      <a:pt x="95" y="510"/>
                    </a:lnTo>
                    <a:lnTo>
                      <a:pt x="202" y="337"/>
                    </a:lnTo>
                    <a:close/>
                  </a:path>
                </a:pathLst>
              </a:custGeom>
              <a:solidFill>
                <a:srgbClr val="002D5C"/>
              </a:solidFill>
              <a:ln w="9525">
                <a:noFill/>
                <a:round/>
                <a:headEnd/>
                <a:tailEnd/>
              </a:ln>
            </p:spPr>
            <p:txBody>
              <a:bodyPr/>
              <a:lstStyle/>
              <a:p>
                <a:endParaRPr lang="en-US"/>
              </a:p>
            </p:txBody>
          </p:sp>
          <p:sp>
            <p:nvSpPr>
              <p:cNvPr id="99" name="Freeform 808"/>
              <p:cNvSpPr>
                <a:spLocks/>
              </p:cNvSpPr>
              <p:nvPr/>
            </p:nvSpPr>
            <p:spPr bwMode="auto">
              <a:xfrm>
                <a:off x="13751" y="18583"/>
                <a:ext cx="783" cy="594"/>
              </a:xfrm>
              <a:custGeom>
                <a:avLst/>
                <a:gdLst>
                  <a:gd name="T0" fmla="*/ 681 w 783"/>
                  <a:gd name="T1" fmla="*/ 510 h 594"/>
                  <a:gd name="T2" fmla="*/ 693 w 783"/>
                  <a:gd name="T3" fmla="*/ 544 h 594"/>
                  <a:gd name="T4" fmla="*/ 710 w 783"/>
                  <a:gd name="T5" fmla="*/ 572 h 594"/>
                  <a:gd name="T6" fmla="*/ 743 w 783"/>
                  <a:gd name="T7" fmla="*/ 583 h 594"/>
                  <a:gd name="T8" fmla="*/ 771 w 783"/>
                  <a:gd name="T9" fmla="*/ 583 h 594"/>
                  <a:gd name="T10" fmla="*/ 783 w 783"/>
                  <a:gd name="T11" fmla="*/ 589 h 594"/>
                  <a:gd name="T12" fmla="*/ 771 w 783"/>
                  <a:gd name="T13" fmla="*/ 594 h 594"/>
                  <a:gd name="T14" fmla="*/ 738 w 783"/>
                  <a:gd name="T15" fmla="*/ 594 h 594"/>
                  <a:gd name="T16" fmla="*/ 664 w 783"/>
                  <a:gd name="T17" fmla="*/ 594 h 594"/>
                  <a:gd name="T18" fmla="*/ 619 w 783"/>
                  <a:gd name="T19" fmla="*/ 589 h 594"/>
                  <a:gd name="T20" fmla="*/ 614 w 783"/>
                  <a:gd name="T21" fmla="*/ 583 h 594"/>
                  <a:gd name="T22" fmla="*/ 619 w 783"/>
                  <a:gd name="T23" fmla="*/ 577 h 594"/>
                  <a:gd name="T24" fmla="*/ 619 w 783"/>
                  <a:gd name="T25" fmla="*/ 561 h 594"/>
                  <a:gd name="T26" fmla="*/ 586 w 783"/>
                  <a:gd name="T27" fmla="*/ 152 h 594"/>
                  <a:gd name="T28" fmla="*/ 389 w 783"/>
                  <a:gd name="T29" fmla="*/ 555 h 594"/>
                  <a:gd name="T30" fmla="*/ 377 w 783"/>
                  <a:gd name="T31" fmla="*/ 583 h 594"/>
                  <a:gd name="T32" fmla="*/ 366 w 783"/>
                  <a:gd name="T33" fmla="*/ 594 h 594"/>
                  <a:gd name="T34" fmla="*/ 360 w 783"/>
                  <a:gd name="T35" fmla="*/ 589 h 594"/>
                  <a:gd name="T36" fmla="*/ 349 w 783"/>
                  <a:gd name="T37" fmla="*/ 572 h 594"/>
                  <a:gd name="T38" fmla="*/ 327 w 783"/>
                  <a:gd name="T39" fmla="*/ 533 h 594"/>
                  <a:gd name="T40" fmla="*/ 287 w 783"/>
                  <a:gd name="T41" fmla="*/ 460 h 594"/>
                  <a:gd name="T42" fmla="*/ 253 w 783"/>
                  <a:gd name="T43" fmla="*/ 393 h 594"/>
                  <a:gd name="T44" fmla="*/ 242 w 783"/>
                  <a:gd name="T45" fmla="*/ 359 h 594"/>
                  <a:gd name="T46" fmla="*/ 197 w 783"/>
                  <a:gd name="T47" fmla="*/ 269 h 594"/>
                  <a:gd name="T48" fmla="*/ 158 w 783"/>
                  <a:gd name="T49" fmla="*/ 180 h 594"/>
                  <a:gd name="T50" fmla="*/ 141 w 783"/>
                  <a:gd name="T51" fmla="*/ 157 h 594"/>
                  <a:gd name="T52" fmla="*/ 113 w 783"/>
                  <a:gd name="T53" fmla="*/ 538 h 594"/>
                  <a:gd name="T54" fmla="*/ 113 w 783"/>
                  <a:gd name="T55" fmla="*/ 566 h 594"/>
                  <a:gd name="T56" fmla="*/ 130 w 783"/>
                  <a:gd name="T57" fmla="*/ 583 h 594"/>
                  <a:gd name="T58" fmla="*/ 152 w 783"/>
                  <a:gd name="T59" fmla="*/ 583 h 594"/>
                  <a:gd name="T60" fmla="*/ 169 w 783"/>
                  <a:gd name="T61" fmla="*/ 589 h 594"/>
                  <a:gd name="T62" fmla="*/ 152 w 783"/>
                  <a:gd name="T63" fmla="*/ 594 h 594"/>
                  <a:gd name="T64" fmla="*/ 118 w 783"/>
                  <a:gd name="T65" fmla="*/ 594 h 594"/>
                  <a:gd name="T66" fmla="*/ 90 w 783"/>
                  <a:gd name="T67" fmla="*/ 594 h 594"/>
                  <a:gd name="T68" fmla="*/ 73 w 783"/>
                  <a:gd name="T69" fmla="*/ 594 h 594"/>
                  <a:gd name="T70" fmla="*/ 45 w 783"/>
                  <a:gd name="T71" fmla="*/ 594 h 594"/>
                  <a:gd name="T72" fmla="*/ 17 w 783"/>
                  <a:gd name="T73" fmla="*/ 594 h 594"/>
                  <a:gd name="T74" fmla="*/ 6 w 783"/>
                  <a:gd name="T75" fmla="*/ 594 h 594"/>
                  <a:gd name="T76" fmla="*/ 6 w 783"/>
                  <a:gd name="T77" fmla="*/ 583 h 594"/>
                  <a:gd name="T78" fmla="*/ 17 w 783"/>
                  <a:gd name="T79" fmla="*/ 583 h 594"/>
                  <a:gd name="T80" fmla="*/ 34 w 783"/>
                  <a:gd name="T81" fmla="*/ 583 h 594"/>
                  <a:gd name="T82" fmla="*/ 51 w 783"/>
                  <a:gd name="T83" fmla="*/ 572 h 594"/>
                  <a:gd name="T84" fmla="*/ 62 w 783"/>
                  <a:gd name="T85" fmla="*/ 549 h 594"/>
                  <a:gd name="T86" fmla="*/ 62 w 783"/>
                  <a:gd name="T87" fmla="*/ 516 h 594"/>
                  <a:gd name="T88" fmla="*/ 124 w 783"/>
                  <a:gd name="T89" fmla="*/ 6 h 594"/>
                  <a:gd name="T90" fmla="*/ 130 w 783"/>
                  <a:gd name="T91" fmla="*/ 0 h 594"/>
                  <a:gd name="T92" fmla="*/ 141 w 783"/>
                  <a:gd name="T93" fmla="*/ 12 h 594"/>
                  <a:gd name="T94" fmla="*/ 608 w 783"/>
                  <a:gd name="T95" fmla="*/ 12 h 594"/>
                  <a:gd name="T96" fmla="*/ 614 w 783"/>
                  <a:gd name="T97" fmla="*/ 0 h 594"/>
                  <a:gd name="T98" fmla="*/ 625 w 783"/>
                  <a:gd name="T99" fmla="*/ 0 h 594"/>
                  <a:gd name="T100" fmla="*/ 631 w 783"/>
                  <a:gd name="T101" fmla="*/ 23 h 59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783"/>
                  <a:gd name="T154" fmla="*/ 0 h 594"/>
                  <a:gd name="T155" fmla="*/ 783 w 783"/>
                  <a:gd name="T156" fmla="*/ 594 h 59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783" h="594">
                    <a:moveTo>
                      <a:pt x="681" y="493"/>
                    </a:moveTo>
                    <a:lnTo>
                      <a:pt x="681" y="510"/>
                    </a:lnTo>
                    <a:lnTo>
                      <a:pt x="687" y="527"/>
                    </a:lnTo>
                    <a:lnTo>
                      <a:pt x="693" y="544"/>
                    </a:lnTo>
                    <a:lnTo>
                      <a:pt x="698" y="561"/>
                    </a:lnTo>
                    <a:lnTo>
                      <a:pt x="710" y="572"/>
                    </a:lnTo>
                    <a:lnTo>
                      <a:pt x="721" y="577"/>
                    </a:lnTo>
                    <a:lnTo>
                      <a:pt x="743" y="583"/>
                    </a:lnTo>
                    <a:lnTo>
                      <a:pt x="760" y="583"/>
                    </a:lnTo>
                    <a:lnTo>
                      <a:pt x="771" y="583"/>
                    </a:lnTo>
                    <a:lnTo>
                      <a:pt x="777" y="583"/>
                    </a:lnTo>
                    <a:lnTo>
                      <a:pt x="783" y="589"/>
                    </a:lnTo>
                    <a:lnTo>
                      <a:pt x="777" y="594"/>
                    </a:lnTo>
                    <a:lnTo>
                      <a:pt x="771" y="594"/>
                    </a:lnTo>
                    <a:lnTo>
                      <a:pt x="766" y="594"/>
                    </a:lnTo>
                    <a:lnTo>
                      <a:pt x="738" y="594"/>
                    </a:lnTo>
                    <a:lnTo>
                      <a:pt x="704" y="594"/>
                    </a:lnTo>
                    <a:lnTo>
                      <a:pt x="664" y="594"/>
                    </a:lnTo>
                    <a:lnTo>
                      <a:pt x="636" y="589"/>
                    </a:lnTo>
                    <a:lnTo>
                      <a:pt x="619" y="589"/>
                    </a:lnTo>
                    <a:lnTo>
                      <a:pt x="614" y="589"/>
                    </a:lnTo>
                    <a:lnTo>
                      <a:pt x="614" y="583"/>
                    </a:lnTo>
                    <a:lnTo>
                      <a:pt x="614" y="577"/>
                    </a:lnTo>
                    <a:lnTo>
                      <a:pt x="619" y="577"/>
                    </a:lnTo>
                    <a:lnTo>
                      <a:pt x="619" y="572"/>
                    </a:lnTo>
                    <a:lnTo>
                      <a:pt x="619" y="561"/>
                    </a:lnTo>
                    <a:lnTo>
                      <a:pt x="619" y="549"/>
                    </a:lnTo>
                    <a:lnTo>
                      <a:pt x="586" y="152"/>
                    </a:lnTo>
                    <a:lnTo>
                      <a:pt x="580" y="152"/>
                    </a:lnTo>
                    <a:lnTo>
                      <a:pt x="389" y="555"/>
                    </a:lnTo>
                    <a:lnTo>
                      <a:pt x="383" y="572"/>
                    </a:lnTo>
                    <a:lnTo>
                      <a:pt x="377" y="583"/>
                    </a:lnTo>
                    <a:lnTo>
                      <a:pt x="372" y="589"/>
                    </a:lnTo>
                    <a:lnTo>
                      <a:pt x="366" y="594"/>
                    </a:lnTo>
                    <a:lnTo>
                      <a:pt x="360" y="594"/>
                    </a:lnTo>
                    <a:lnTo>
                      <a:pt x="360" y="589"/>
                    </a:lnTo>
                    <a:lnTo>
                      <a:pt x="355" y="583"/>
                    </a:lnTo>
                    <a:lnTo>
                      <a:pt x="349" y="572"/>
                    </a:lnTo>
                    <a:lnTo>
                      <a:pt x="338" y="561"/>
                    </a:lnTo>
                    <a:lnTo>
                      <a:pt x="327" y="533"/>
                    </a:lnTo>
                    <a:lnTo>
                      <a:pt x="310" y="499"/>
                    </a:lnTo>
                    <a:lnTo>
                      <a:pt x="287" y="460"/>
                    </a:lnTo>
                    <a:lnTo>
                      <a:pt x="270" y="421"/>
                    </a:lnTo>
                    <a:lnTo>
                      <a:pt x="253" y="393"/>
                    </a:lnTo>
                    <a:lnTo>
                      <a:pt x="248" y="381"/>
                    </a:lnTo>
                    <a:lnTo>
                      <a:pt x="242" y="359"/>
                    </a:lnTo>
                    <a:lnTo>
                      <a:pt x="220" y="320"/>
                    </a:lnTo>
                    <a:lnTo>
                      <a:pt x="197" y="269"/>
                    </a:lnTo>
                    <a:lnTo>
                      <a:pt x="175" y="219"/>
                    </a:lnTo>
                    <a:lnTo>
                      <a:pt x="158" y="180"/>
                    </a:lnTo>
                    <a:lnTo>
                      <a:pt x="146" y="157"/>
                    </a:lnTo>
                    <a:lnTo>
                      <a:pt x="141" y="157"/>
                    </a:lnTo>
                    <a:lnTo>
                      <a:pt x="113" y="516"/>
                    </a:lnTo>
                    <a:lnTo>
                      <a:pt x="113" y="538"/>
                    </a:lnTo>
                    <a:lnTo>
                      <a:pt x="113" y="555"/>
                    </a:lnTo>
                    <a:lnTo>
                      <a:pt x="113" y="566"/>
                    </a:lnTo>
                    <a:lnTo>
                      <a:pt x="124" y="577"/>
                    </a:lnTo>
                    <a:lnTo>
                      <a:pt x="130" y="583"/>
                    </a:lnTo>
                    <a:lnTo>
                      <a:pt x="146" y="583"/>
                    </a:lnTo>
                    <a:lnTo>
                      <a:pt x="152" y="583"/>
                    </a:lnTo>
                    <a:lnTo>
                      <a:pt x="163" y="583"/>
                    </a:lnTo>
                    <a:lnTo>
                      <a:pt x="169" y="589"/>
                    </a:lnTo>
                    <a:lnTo>
                      <a:pt x="163" y="594"/>
                    </a:lnTo>
                    <a:lnTo>
                      <a:pt x="152" y="594"/>
                    </a:lnTo>
                    <a:lnTo>
                      <a:pt x="135" y="594"/>
                    </a:lnTo>
                    <a:lnTo>
                      <a:pt x="118" y="594"/>
                    </a:lnTo>
                    <a:lnTo>
                      <a:pt x="101" y="594"/>
                    </a:lnTo>
                    <a:lnTo>
                      <a:pt x="90" y="594"/>
                    </a:lnTo>
                    <a:lnTo>
                      <a:pt x="79" y="594"/>
                    </a:lnTo>
                    <a:lnTo>
                      <a:pt x="73" y="594"/>
                    </a:lnTo>
                    <a:lnTo>
                      <a:pt x="62" y="594"/>
                    </a:lnTo>
                    <a:lnTo>
                      <a:pt x="45" y="594"/>
                    </a:lnTo>
                    <a:lnTo>
                      <a:pt x="28" y="594"/>
                    </a:lnTo>
                    <a:lnTo>
                      <a:pt x="17" y="594"/>
                    </a:lnTo>
                    <a:lnTo>
                      <a:pt x="11" y="594"/>
                    </a:lnTo>
                    <a:lnTo>
                      <a:pt x="6" y="594"/>
                    </a:lnTo>
                    <a:lnTo>
                      <a:pt x="0" y="589"/>
                    </a:lnTo>
                    <a:lnTo>
                      <a:pt x="6" y="583"/>
                    </a:lnTo>
                    <a:lnTo>
                      <a:pt x="11" y="583"/>
                    </a:lnTo>
                    <a:lnTo>
                      <a:pt x="17" y="583"/>
                    </a:lnTo>
                    <a:lnTo>
                      <a:pt x="23" y="583"/>
                    </a:lnTo>
                    <a:lnTo>
                      <a:pt x="34" y="583"/>
                    </a:lnTo>
                    <a:lnTo>
                      <a:pt x="45" y="577"/>
                    </a:lnTo>
                    <a:lnTo>
                      <a:pt x="51" y="572"/>
                    </a:lnTo>
                    <a:lnTo>
                      <a:pt x="56" y="561"/>
                    </a:lnTo>
                    <a:lnTo>
                      <a:pt x="62" y="549"/>
                    </a:lnTo>
                    <a:lnTo>
                      <a:pt x="62" y="533"/>
                    </a:lnTo>
                    <a:lnTo>
                      <a:pt x="62" y="516"/>
                    </a:lnTo>
                    <a:lnTo>
                      <a:pt x="118" y="12"/>
                    </a:lnTo>
                    <a:lnTo>
                      <a:pt x="124" y="6"/>
                    </a:lnTo>
                    <a:lnTo>
                      <a:pt x="124" y="0"/>
                    </a:lnTo>
                    <a:lnTo>
                      <a:pt x="130" y="0"/>
                    </a:lnTo>
                    <a:lnTo>
                      <a:pt x="135" y="0"/>
                    </a:lnTo>
                    <a:lnTo>
                      <a:pt x="141" y="12"/>
                    </a:lnTo>
                    <a:lnTo>
                      <a:pt x="377" y="499"/>
                    </a:lnTo>
                    <a:lnTo>
                      <a:pt x="608" y="12"/>
                    </a:lnTo>
                    <a:lnTo>
                      <a:pt x="614" y="6"/>
                    </a:lnTo>
                    <a:lnTo>
                      <a:pt x="614" y="0"/>
                    </a:lnTo>
                    <a:lnTo>
                      <a:pt x="619" y="0"/>
                    </a:lnTo>
                    <a:lnTo>
                      <a:pt x="625" y="0"/>
                    </a:lnTo>
                    <a:lnTo>
                      <a:pt x="625" y="6"/>
                    </a:lnTo>
                    <a:lnTo>
                      <a:pt x="631" y="23"/>
                    </a:lnTo>
                    <a:lnTo>
                      <a:pt x="681" y="493"/>
                    </a:lnTo>
                    <a:close/>
                  </a:path>
                </a:pathLst>
              </a:custGeom>
              <a:solidFill>
                <a:srgbClr val="002D5C"/>
              </a:solidFill>
              <a:ln w="9525">
                <a:noFill/>
                <a:round/>
                <a:headEnd/>
                <a:tailEnd/>
              </a:ln>
            </p:spPr>
            <p:txBody>
              <a:bodyPr/>
              <a:lstStyle/>
              <a:p>
                <a:endParaRPr lang="en-US"/>
              </a:p>
            </p:txBody>
          </p:sp>
          <p:sp>
            <p:nvSpPr>
              <p:cNvPr id="100" name="Freeform 809"/>
              <p:cNvSpPr>
                <a:spLocks/>
              </p:cNvSpPr>
              <p:nvPr/>
            </p:nvSpPr>
            <p:spPr bwMode="auto">
              <a:xfrm>
                <a:off x="14663" y="18595"/>
                <a:ext cx="383" cy="582"/>
              </a:xfrm>
              <a:custGeom>
                <a:avLst/>
                <a:gdLst>
                  <a:gd name="T0" fmla="*/ 68 w 383"/>
                  <a:gd name="T1" fmla="*/ 151 h 582"/>
                  <a:gd name="T2" fmla="*/ 68 w 383"/>
                  <a:gd name="T3" fmla="*/ 72 h 582"/>
                  <a:gd name="T4" fmla="*/ 62 w 383"/>
                  <a:gd name="T5" fmla="*/ 39 h 582"/>
                  <a:gd name="T6" fmla="*/ 45 w 383"/>
                  <a:gd name="T7" fmla="*/ 16 h 582"/>
                  <a:gd name="T8" fmla="*/ 23 w 383"/>
                  <a:gd name="T9" fmla="*/ 11 h 582"/>
                  <a:gd name="T10" fmla="*/ 6 w 383"/>
                  <a:gd name="T11" fmla="*/ 11 h 582"/>
                  <a:gd name="T12" fmla="*/ 0 w 383"/>
                  <a:gd name="T13" fmla="*/ 0 h 582"/>
                  <a:gd name="T14" fmla="*/ 34 w 383"/>
                  <a:gd name="T15" fmla="*/ 0 h 582"/>
                  <a:gd name="T16" fmla="*/ 73 w 383"/>
                  <a:gd name="T17" fmla="*/ 0 h 582"/>
                  <a:gd name="T18" fmla="*/ 102 w 383"/>
                  <a:gd name="T19" fmla="*/ 0 h 582"/>
                  <a:gd name="T20" fmla="*/ 158 w 383"/>
                  <a:gd name="T21" fmla="*/ 0 h 582"/>
                  <a:gd name="T22" fmla="*/ 259 w 383"/>
                  <a:gd name="T23" fmla="*/ 5 h 582"/>
                  <a:gd name="T24" fmla="*/ 327 w 383"/>
                  <a:gd name="T25" fmla="*/ 28 h 582"/>
                  <a:gd name="T26" fmla="*/ 366 w 383"/>
                  <a:gd name="T27" fmla="*/ 78 h 582"/>
                  <a:gd name="T28" fmla="*/ 366 w 383"/>
                  <a:gd name="T29" fmla="*/ 207 h 582"/>
                  <a:gd name="T30" fmla="*/ 265 w 383"/>
                  <a:gd name="T31" fmla="*/ 308 h 582"/>
                  <a:gd name="T32" fmla="*/ 180 w 383"/>
                  <a:gd name="T33" fmla="*/ 319 h 582"/>
                  <a:gd name="T34" fmla="*/ 169 w 383"/>
                  <a:gd name="T35" fmla="*/ 319 h 582"/>
                  <a:gd name="T36" fmla="*/ 169 w 383"/>
                  <a:gd name="T37" fmla="*/ 308 h 582"/>
                  <a:gd name="T38" fmla="*/ 186 w 383"/>
                  <a:gd name="T39" fmla="*/ 308 h 582"/>
                  <a:gd name="T40" fmla="*/ 282 w 383"/>
                  <a:gd name="T41" fmla="*/ 269 h 582"/>
                  <a:gd name="T42" fmla="*/ 321 w 383"/>
                  <a:gd name="T43" fmla="*/ 179 h 582"/>
                  <a:gd name="T44" fmla="*/ 304 w 383"/>
                  <a:gd name="T45" fmla="*/ 106 h 582"/>
                  <a:gd name="T46" fmla="*/ 237 w 383"/>
                  <a:gd name="T47" fmla="*/ 33 h 582"/>
                  <a:gd name="T48" fmla="*/ 169 w 383"/>
                  <a:gd name="T49" fmla="*/ 22 h 582"/>
                  <a:gd name="T50" fmla="*/ 147 w 383"/>
                  <a:gd name="T51" fmla="*/ 22 h 582"/>
                  <a:gd name="T52" fmla="*/ 130 w 383"/>
                  <a:gd name="T53" fmla="*/ 33 h 582"/>
                  <a:gd name="T54" fmla="*/ 130 w 383"/>
                  <a:gd name="T55" fmla="*/ 358 h 582"/>
                  <a:gd name="T56" fmla="*/ 130 w 383"/>
                  <a:gd name="T57" fmla="*/ 487 h 582"/>
                  <a:gd name="T58" fmla="*/ 135 w 383"/>
                  <a:gd name="T59" fmla="*/ 537 h 582"/>
                  <a:gd name="T60" fmla="*/ 147 w 383"/>
                  <a:gd name="T61" fmla="*/ 560 h 582"/>
                  <a:gd name="T62" fmla="*/ 164 w 383"/>
                  <a:gd name="T63" fmla="*/ 571 h 582"/>
                  <a:gd name="T64" fmla="*/ 192 w 383"/>
                  <a:gd name="T65" fmla="*/ 571 h 582"/>
                  <a:gd name="T66" fmla="*/ 203 w 383"/>
                  <a:gd name="T67" fmla="*/ 577 h 582"/>
                  <a:gd name="T68" fmla="*/ 203 w 383"/>
                  <a:gd name="T69" fmla="*/ 582 h 582"/>
                  <a:gd name="T70" fmla="*/ 152 w 383"/>
                  <a:gd name="T71" fmla="*/ 582 h 582"/>
                  <a:gd name="T72" fmla="*/ 96 w 383"/>
                  <a:gd name="T73" fmla="*/ 582 h 582"/>
                  <a:gd name="T74" fmla="*/ 85 w 383"/>
                  <a:gd name="T75" fmla="*/ 582 h 582"/>
                  <a:gd name="T76" fmla="*/ 51 w 383"/>
                  <a:gd name="T77" fmla="*/ 582 h 582"/>
                  <a:gd name="T78" fmla="*/ 23 w 383"/>
                  <a:gd name="T79" fmla="*/ 582 h 582"/>
                  <a:gd name="T80" fmla="*/ 12 w 383"/>
                  <a:gd name="T81" fmla="*/ 577 h 582"/>
                  <a:gd name="T82" fmla="*/ 28 w 383"/>
                  <a:gd name="T83" fmla="*/ 571 h 582"/>
                  <a:gd name="T84" fmla="*/ 51 w 383"/>
                  <a:gd name="T85" fmla="*/ 565 h 582"/>
                  <a:gd name="T86" fmla="*/ 62 w 383"/>
                  <a:gd name="T87" fmla="*/ 543 h 582"/>
                  <a:gd name="T88" fmla="*/ 68 w 383"/>
                  <a:gd name="T89" fmla="*/ 487 h 582"/>
                  <a:gd name="T90" fmla="*/ 68 w 383"/>
                  <a:gd name="T91" fmla="*/ 358 h 58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83"/>
                  <a:gd name="T139" fmla="*/ 0 h 582"/>
                  <a:gd name="T140" fmla="*/ 383 w 383"/>
                  <a:gd name="T141" fmla="*/ 582 h 58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83" h="582">
                    <a:moveTo>
                      <a:pt x="68" y="224"/>
                    </a:moveTo>
                    <a:lnTo>
                      <a:pt x="68" y="151"/>
                    </a:lnTo>
                    <a:lnTo>
                      <a:pt x="68" y="101"/>
                    </a:lnTo>
                    <a:lnTo>
                      <a:pt x="68" y="72"/>
                    </a:lnTo>
                    <a:lnTo>
                      <a:pt x="62" y="56"/>
                    </a:lnTo>
                    <a:lnTo>
                      <a:pt x="62" y="39"/>
                    </a:lnTo>
                    <a:lnTo>
                      <a:pt x="57" y="28"/>
                    </a:lnTo>
                    <a:lnTo>
                      <a:pt x="45" y="16"/>
                    </a:lnTo>
                    <a:lnTo>
                      <a:pt x="34" y="11"/>
                    </a:lnTo>
                    <a:lnTo>
                      <a:pt x="23" y="11"/>
                    </a:lnTo>
                    <a:lnTo>
                      <a:pt x="12" y="11"/>
                    </a:lnTo>
                    <a:lnTo>
                      <a:pt x="6" y="11"/>
                    </a:lnTo>
                    <a:lnTo>
                      <a:pt x="0" y="5"/>
                    </a:lnTo>
                    <a:lnTo>
                      <a:pt x="0" y="0"/>
                    </a:lnTo>
                    <a:lnTo>
                      <a:pt x="12" y="0"/>
                    </a:lnTo>
                    <a:lnTo>
                      <a:pt x="34" y="0"/>
                    </a:lnTo>
                    <a:lnTo>
                      <a:pt x="57" y="0"/>
                    </a:lnTo>
                    <a:lnTo>
                      <a:pt x="73" y="0"/>
                    </a:lnTo>
                    <a:lnTo>
                      <a:pt x="90" y="0"/>
                    </a:lnTo>
                    <a:lnTo>
                      <a:pt x="102" y="0"/>
                    </a:lnTo>
                    <a:lnTo>
                      <a:pt x="124" y="0"/>
                    </a:lnTo>
                    <a:lnTo>
                      <a:pt x="158" y="0"/>
                    </a:lnTo>
                    <a:lnTo>
                      <a:pt x="197" y="0"/>
                    </a:lnTo>
                    <a:lnTo>
                      <a:pt x="259" y="5"/>
                    </a:lnTo>
                    <a:lnTo>
                      <a:pt x="304" y="16"/>
                    </a:lnTo>
                    <a:lnTo>
                      <a:pt x="327" y="28"/>
                    </a:lnTo>
                    <a:lnTo>
                      <a:pt x="344" y="44"/>
                    </a:lnTo>
                    <a:lnTo>
                      <a:pt x="366" y="78"/>
                    </a:lnTo>
                    <a:lnTo>
                      <a:pt x="383" y="134"/>
                    </a:lnTo>
                    <a:lnTo>
                      <a:pt x="366" y="207"/>
                    </a:lnTo>
                    <a:lnTo>
                      <a:pt x="327" y="269"/>
                    </a:lnTo>
                    <a:lnTo>
                      <a:pt x="265" y="308"/>
                    </a:lnTo>
                    <a:lnTo>
                      <a:pt x="192" y="319"/>
                    </a:lnTo>
                    <a:lnTo>
                      <a:pt x="180" y="319"/>
                    </a:lnTo>
                    <a:lnTo>
                      <a:pt x="175" y="319"/>
                    </a:lnTo>
                    <a:lnTo>
                      <a:pt x="169" y="319"/>
                    </a:lnTo>
                    <a:lnTo>
                      <a:pt x="164" y="313"/>
                    </a:lnTo>
                    <a:lnTo>
                      <a:pt x="169" y="308"/>
                    </a:lnTo>
                    <a:lnTo>
                      <a:pt x="175" y="308"/>
                    </a:lnTo>
                    <a:lnTo>
                      <a:pt x="186" y="308"/>
                    </a:lnTo>
                    <a:lnTo>
                      <a:pt x="237" y="297"/>
                    </a:lnTo>
                    <a:lnTo>
                      <a:pt x="282" y="269"/>
                    </a:lnTo>
                    <a:lnTo>
                      <a:pt x="310" y="229"/>
                    </a:lnTo>
                    <a:lnTo>
                      <a:pt x="321" y="179"/>
                    </a:lnTo>
                    <a:lnTo>
                      <a:pt x="316" y="145"/>
                    </a:lnTo>
                    <a:lnTo>
                      <a:pt x="304" y="106"/>
                    </a:lnTo>
                    <a:lnTo>
                      <a:pt x="276" y="61"/>
                    </a:lnTo>
                    <a:lnTo>
                      <a:pt x="237" y="33"/>
                    </a:lnTo>
                    <a:lnTo>
                      <a:pt x="197" y="22"/>
                    </a:lnTo>
                    <a:lnTo>
                      <a:pt x="169" y="22"/>
                    </a:lnTo>
                    <a:lnTo>
                      <a:pt x="158" y="22"/>
                    </a:lnTo>
                    <a:lnTo>
                      <a:pt x="147" y="22"/>
                    </a:lnTo>
                    <a:lnTo>
                      <a:pt x="135" y="28"/>
                    </a:lnTo>
                    <a:lnTo>
                      <a:pt x="130" y="33"/>
                    </a:lnTo>
                    <a:lnTo>
                      <a:pt x="130" y="39"/>
                    </a:lnTo>
                    <a:lnTo>
                      <a:pt x="130" y="358"/>
                    </a:lnTo>
                    <a:lnTo>
                      <a:pt x="130" y="431"/>
                    </a:lnTo>
                    <a:lnTo>
                      <a:pt x="130" y="487"/>
                    </a:lnTo>
                    <a:lnTo>
                      <a:pt x="135" y="526"/>
                    </a:lnTo>
                    <a:lnTo>
                      <a:pt x="135" y="537"/>
                    </a:lnTo>
                    <a:lnTo>
                      <a:pt x="141" y="549"/>
                    </a:lnTo>
                    <a:lnTo>
                      <a:pt x="147" y="560"/>
                    </a:lnTo>
                    <a:lnTo>
                      <a:pt x="152" y="565"/>
                    </a:lnTo>
                    <a:lnTo>
                      <a:pt x="164" y="571"/>
                    </a:lnTo>
                    <a:lnTo>
                      <a:pt x="175" y="571"/>
                    </a:lnTo>
                    <a:lnTo>
                      <a:pt x="192" y="571"/>
                    </a:lnTo>
                    <a:lnTo>
                      <a:pt x="197" y="571"/>
                    </a:lnTo>
                    <a:lnTo>
                      <a:pt x="203" y="577"/>
                    </a:lnTo>
                    <a:lnTo>
                      <a:pt x="209" y="577"/>
                    </a:lnTo>
                    <a:lnTo>
                      <a:pt x="203" y="582"/>
                    </a:lnTo>
                    <a:lnTo>
                      <a:pt x="192" y="582"/>
                    </a:lnTo>
                    <a:lnTo>
                      <a:pt x="152" y="582"/>
                    </a:lnTo>
                    <a:lnTo>
                      <a:pt x="113" y="582"/>
                    </a:lnTo>
                    <a:lnTo>
                      <a:pt x="96" y="582"/>
                    </a:lnTo>
                    <a:lnTo>
                      <a:pt x="90" y="582"/>
                    </a:lnTo>
                    <a:lnTo>
                      <a:pt x="85" y="582"/>
                    </a:lnTo>
                    <a:lnTo>
                      <a:pt x="68" y="582"/>
                    </a:lnTo>
                    <a:lnTo>
                      <a:pt x="51" y="582"/>
                    </a:lnTo>
                    <a:lnTo>
                      <a:pt x="34" y="582"/>
                    </a:lnTo>
                    <a:lnTo>
                      <a:pt x="23" y="582"/>
                    </a:lnTo>
                    <a:lnTo>
                      <a:pt x="12" y="582"/>
                    </a:lnTo>
                    <a:lnTo>
                      <a:pt x="12" y="577"/>
                    </a:lnTo>
                    <a:lnTo>
                      <a:pt x="17" y="571"/>
                    </a:lnTo>
                    <a:lnTo>
                      <a:pt x="28" y="571"/>
                    </a:lnTo>
                    <a:lnTo>
                      <a:pt x="40" y="571"/>
                    </a:lnTo>
                    <a:lnTo>
                      <a:pt x="51" y="565"/>
                    </a:lnTo>
                    <a:lnTo>
                      <a:pt x="57" y="554"/>
                    </a:lnTo>
                    <a:lnTo>
                      <a:pt x="62" y="543"/>
                    </a:lnTo>
                    <a:lnTo>
                      <a:pt x="62" y="526"/>
                    </a:lnTo>
                    <a:lnTo>
                      <a:pt x="68" y="487"/>
                    </a:lnTo>
                    <a:lnTo>
                      <a:pt x="68" y="431"/>
                    </a:lnTo>
                    <a:lnTo>
                      <a:pt x="68" y="358"/>
                    </a:lnTo>
                    <a:lnTo>
                      <a:pt x="68" y="224"/>
                    </a:lnTo>
                    <a:close/>
                  </a:path>
                </a:pathLst>
              </a:custGeom>
              <a:solidFill>
                <a:srgbClr val="002D5C"/>
              </a:solidFill>
              <a:ln w="9525">
                <a:noFill/>
                <a:round/>
                <a:headEnd/>
                <a:tailEnd/>
              </a:ln>
            </p:spPr>
            <p:txBody>
              <a:bodyPr/>
              <a:lstStyle/>
              <a:p>
                <a:endParaRPr lang="en-US"/>
              </a:p>
            </p:txBody>
          </p:sp>
          <p:sp>
            <p:nvSpPr>
              <p:cNvPr id="101" name="Freeform 810"/>
              <p:cNvSpPr>
                <a:spLocks/>
              </p:cNvSpPr>
              <p:nvPr/>
            </p:nvSpPr>
            <p:spPr bwMode="auto">
              <a:xfrm>
                <a:off x="15232" y="18583"/>
                <a:ext cx="299" cy="606"/>
              </a:xfrm>
              <a:custGeom>
                <a:avLst/>
                <a:gdLst>
                  <a:gd name="T0" fmla="*/ 6 w 299"/>
                  <a:gd name="T1" fmla="*/ 583 h 606"/>
                  <a:gd name="T2" fmla="*/ 0 w 299"/>
                  <a:gd name="T3" fmla="*/ 566 h 606"/>
                  <a:gd name="T4" fmla="*/ 0 w 299"/>
                  <a:gd name="T5" fmla="*/ 527 h 606"/>
                  <a:gd name="T6" fmla="*/ 0 w 299"/>
                  <a:gd name="T7" fmla="*/ 488 h 606"/>
                  <a:gd name="T8" fmla="*/ 6 w 299"/>
                  <a:gd name="T9" fmla="*/ 465 h 606"/>
                  <a:gd name="T10" fmla="*/ 17 w 299"/>
                  <a:gd name="T11" fmla="*/ 465 h 606"/>
                  <a:gd name="T12" fmla="*/ 17 w 299"/>
                  <a:gd name="T13" fmla="*/ 482 h 606"/>
                  <a:gd name="T14" fmla="*/ 34 w 299"/>
                  <a:gd name="T15" fmla="*/ 533 h 606"/>
                  <a:gd name="T16" fmla="*/ 96 w 299"/>
                  <a:gd name="T17" fmla="*/ 572 h 606"/>
                  <a:gd name="T18" fmla="*/ 180 w 299"/>
                  <a:gd name="T19" fmla="*/ 566 h 606"/>
                  <a:gd name="T20" fmla="*/ 237 w 299"/>
                  <a:gd name="T21" fmla="*/ 510 h 606"/>
                  <a:gd name="T22" fmla="*/ 242 w 299"/>
                  <a:gd name="T23" fmla="*/ 437 h 606"/>
                  <a:gd name="T24" fmla="*/ 197 w 299"/>
                  <a:gd name="T25" fmla="*/ 370 h 606"/>
                  <a:gd name="T26" fmla="*/ 118 w 299"/>
                  <a:gd name="T27" fmla="*/ 309 h 606"/>
                  <a:gd name="T28" fmla="*/ 39 w 299"/>
                  <a:gd name="T29" fmla="*/ 219 h 606"/>
                  <a:gd name="T30" fmla="*/ 17 w 299"/>
                  <a:gd name="T31" fmla="*/ 141 h 606"/>
                  <a:gd name="T32" fmla="*/ 62 w 299"/>
                  <a:gd name="T33" fmla="*/ 40 h 606"/>
                  <a:gd name="T34" fmla="*/ 180 w 299"/>
                  <a:gd name="T35" fmla="*/ 0 h 606"/>
                  <a:gd name="T36" fmla="*/ 231 w 299"/>
                  <a:gd name="T37" fmla="*/ 0 h 606"/>
                  <a:gd name="T38" fmla="*/ 265 w 299"/>
                  <a:gd name="T39" fmla="*/ 12 h 606"/>
                  <a:gd name="T40" fmla="*/ 282 w 299"/>
                  <a:gd name="T41" fmla="*/ 12 h 606"/>
                  <a:gd name="T42" fmla="*/ 287 w 299"/>
                  <a:gd name="T43" fmla="*/ 17 h 606"/>
                  <a:gd name="T44" fmla="*/ 287 w 299"/>
                  <a:gd name="T45" fmla="*/ 34 h 606"/>
                  <a:gd name="T46" fmla="*/ 282 w 299"/>
                  <a:gd name="T47" fmla="*/ 68 h 606"/>
                  <a:gd name="T48" fmla="*/ 282 w 299"/>
                  <a:gd name="T49" fmla="*/ 107 h 606"/>
                  <a:gd name="T50" fmla="*/ 276 w 299"/>
                  <a:gd name="T51" fmla="*/ 118 h 606"/>
                  <a:gd name="T52" fmla="*/ 270 w 299"/>
                  <a:gd name="T53" fmla="*/ 113 h 606"/>
                  <a:gd name="T54" fmla="*/ 270 w 299"/>
                  <a:gd name="T55" fmla="*/ 96 h 606"/>
                  <a:gd name="T56" fmla="*/ 265 w 299"/>
                  <a:gd name="T57" fmla="*/ 68 h 606"/>
                  <a:gd name="T58" fmla="*/ 237 w 299"/>
                  <a:gd name="T59" fmla="*/ 45 h 606"/>
                  <a:gd name="T60" fmla="*/ 163 w 299"/>
                  <a:gd name="T61" fmla="*/ 28 h 606"/>
                  <a:gd name="T62" fmla="*/ 85 w 299"/>
                  <a:gd name="T63" fmla="*/ 68 h 606"/>
                  <a:gd name="T64" fmla="*/ 73 w 299"/>
                  <a:gd name="T65" fmla="*/ 146 h 606"/>
                  <a:gd name="T66" fmla="*/ 118 w 299"/>
                  <a:gd name="T67" fmla="*/ 208 h 606"/>
                  <a:gd name="T68" fmla="*/ 186 w 299"/>
                  <a:gd name="T69" fmla="*/ 264 h 606"/>
                  <a:gd name="T70" fmla="*/ 276 w 299"/>
                  <a:gd name="T71" fmla="*/ 359 h 606"/>
                  <a:gd name="T72" fmla="*/ 299 w 299"/>
                  <a:gd name="T73" fmla="*/ 443 h 606"/>
                  <a:gd name="T74" fmla="*/ 276 w 299"/>
                  <a:gd name="T75" fmla="*/ 533 h 606"/>
                  <a:gd name="T76" fmla="*/ 180 w 299"/>
                  <a:gd name="T77" fmla="*/ 600 h 606"/>
                  <a:gd name="T78" fmla="*/ 62 w 299"/>
                  <a:gd name="T79" fmla="*/ 600 h 60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99"/>
                  <a:gd name="T121" fmla="*/ 0 h 606"/>
                  <a:gd name="T122" fmla="*/ 299 w 299"/>
                  <a:gd name="T123" fmla="*/ 606 h 60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99" h="606">
                    <a:moveTo>
                      <a:pt x="11" y="583"/>
                    </a:moveTo>
                    <a:lnTo>
                      <a:pt x="6" y="583"/>
                    </a:lnTo>
                    <a:lnTo>
                      <a:pt x="0" y="577"/>
                    </a:lnTo>
                    <a:lnTo>
                      <a:pt x="0" y="566"/>
                    </a:lnTo>
                    <a:lnTo>
                      <a:pt x="0" y="555"/>
                    </a:lnTo>
                    <a:lnTo>
                      <a:pt x="0" y="527"/>
                    </a:lnTo>
                    <a:lnTo>
                      <a:pt x="0" y="505"/>
                    </a:lnTo>
                    <a:lnTo>
                      <a:pt x="0" y="488"/>
                    </a:lnTo>
                    <a:lnTo>
                      <a:pt x="6" y="477"/>
                    </a:lnTo>
                    <a:lnTo>
                      <a:pt x="6" y="465"/>
                    </a:lnTo>
                    <a:lnTo>
                      <a:pt x="11" y="460"/>
                    </a:lnTo>
                    <a:lnTo>
                      <a:pt x="17" y="465"/>
                    </a:lnTo>
                    <a:lnTo>
                      <a:pt x="17" y="471"/>
                    </a:lnTo>
                    <a:lnTo>
                      <a:pt x="17" y="482"/>
                    </a:lnTo>
                    <a:lnTo>
                      <a:pt x="17" y="499"/>
                    </a:lnTo>
                    <a:lnTo>
                      <a:pt x="34" y="533"/>
                    </a:lnTo>
                    <a:lnTo>
                      <a:pt x="62" y="561"/>
                    </a:lnTo>
                    <a:lnTo>
                      <a:pt x="96" y="572"/>
                    </a:lnTo>
                    <a:lnTo>
                      <a:pt x="135" y="577"/>
                    </a:lnTo>
                    <a:lnTo>
                      <a:pt x="180" y="566"/>
                    </a:lnTo>
                    <a:lnTo>
                      <a:pt x="214" y="544"/>
                    </a:lnTo>
                    <a:lnTo>
                      <a:pt x="237" y="510"/>
                    </a:lnTo>
                    <a:lnTo>
                      <a:pt x="242" y="477"/>
                    </a:lnTo>
                    <a:lnTo>
                      <a:pt x="242" y="437"/>
                    </a:lnTo>
                    <a:lnTo>
                      <a:pt x="225" y="404"/>
                    </a:lnTo>
                    <a:lnTo>
                      <a:pt x="197" y="370"/>
                    </a:lnTo>
                    <a:lnTo>
                      <a:pt x="152" y="337"/>
                    </a:lnTo>
                    <a:lnTo>
                      <a:pt x="118" y="309"/>
                    </a:lnTo>
                    <a:lnTo>
                      <a:pt x="68" y="258"/>
                    </a:lnTo>
                    <a:lnTo>
                      <a:pt x="39" y="219"/>
                    </a:lnTo>
                    <a:lnTo>
                      <a:pt x="23" y="180"/>
                    </a:lnTo>
                    <a:lnTo>
                      <a:pt x="17" y="141"/>
                    </a:lnTo>
                    <a:lnTo>
                      <a:pt x="28" y="84"/>
                    </a:lnTo>
                    <a:lnTo>
                      <a:pt x="62" y="40"/>
                    </a:lnTo>
                    <a:lnTo>
                      <a:pt x="113" y="12"/>
                    </a:lnTo>
                    <a:lnTo>
                      <a:pt x="180" y="0"/>
                    </a:lnTo>
                    <a:lnTo>
                      <a:pt x="208" y="0"/>
                    </a:lnTo>
                    <a:lnTo>
                      <a:pt x="231" y="0"/>
                    </a:lnTo>
                    <a:lnTo>
                      <a:pt x="253" y="6"/>
                    </a:lnTo>
                    <a:lnTo>
                      <a:pt x="265" y="12"/>
                    </a:lnTo>
                    <a:lnTo>
                      <a:pt x="270" y="12"/>
                    </a:lnTo>
                    <a:lnTo>
                      <a:pt x="282" y="12"/>
                    </a:lnTo>
                    <a:lnTo>
                      <a:pt x="287" y="12"/>
                    </a:lnTo>
                    <a:lnTo>
                      <a:pt x="287" y="17"/>
                    </a:lnTo>
                    <a:lnTo>
                      <a:pt x="287" y="23"/>
                    </a:lnTo>
                    <a:lnTo>
                      <a:pt x="287" y="34"/>
                    </a:lnTo>
                    <a:lnTo>
                      <a:pt x="287" y="45"/>
                    </a:lnTo>
                    <a:lnTo>
                      <a:pt x="282" y="68"/>
                    </a:lnTo>
                    <a:lnTo>
                      <a:pt x="282" y="96"/>
                    </a:lnTo>
                    <a:lnTo>
                      <a:pt x="282" y="107"/>
                    </a:lnTo>
                    <a:lnTo>
                      <a:pt x="282" y="113"/>
                    </a:lnTo>
                    <a:lnTo>
                      <a:pt x="276" y="118"/>
                    </a:lnTo>
                    <a:lnTo>
                      <a:pt x="276" y="113"/>
                    </a:lnTo>
                    <a:lnTo>
                      <a:pt x="270" y="113"/>
                    </a:lnTo>
                    <a:lnTo>
                      <a:pt x="270" y="107"/>
                    </a:lnTo>
                    <a:lnTo>
                      <a:pt x="270" y="96"/>
                    </a:lnTo>
                    <a:lnTo>
                      <a:pt x="265" y="79"/>
                    </a:lnTo>
                    <a:lnTo>
                      <a:pt x="265" y="68"/>
                    </a:lnTo>
                    <a:lnTo>
                      <a:pt x="253" y="56"/>
                    </a:lnTo>
                    <a:lnTo>
                      <a:pt x="237" y="45"/>
                    </a:lnTo>
                    <a:lnTo>
                      <a:pt x="208" y="34"/>
                    </a:lnTo>
                    <a:lnTo>
                      <a:pt x="163" y="28"/>
                    </a:lnTo>
                    <a:lnTo>
                      <a:pt x="118" y="40"/>
                    </a:lnTo>
                    <a:lnTo>
                      <a:pt x="85" y="68"/>
                    </a:lnTo>
                    <a:lnTo>
                      <a:pt x="68" y="118"/>
                    </a:lnTo>
                    <a:lnTo>
                      <a:pt x="73" y="146"/>
                    </a:lnTo>
                    <a:lnTo>
                      <a:pt x="90" y="174"/>
                    </a:lnTo>
                    <a:lnTo>
                      <a:pt x="118" y="208"/>
                    </a:lnTo>
                    <a:lnTo>
                      <a:pt x="163" y="247"/>
                    </a:lnTo>
                    <a:lnTo>
                      <a:pt x="186" y="264"/>
                    </a:lnTo>
                    <a:lnTo>
                      <a:pt x="242" y="314"/>
                    </a:lnTo>
                    <a:lnTo>
                      <a:pt x="276" y="359"/>
                    </a:lnTo>
                    <a:lnTo>
                      <a:pt x="293" y="398"/>
                    </a:lnTo>
                    <a:lnTo>
                      <a:pt x="299" y="443"/>
                    </a:lnTo>
                    <a:lnTo>
                      <a:pt x="293" y="482"/>
                    </a:lnTo>
                    <a:lnTo>
                      <a:pt x="276" y="533"/>
                    </a:lnTo>
                    <a:lnTo>
                      <a:pt x="231" y="572"/>
                    </a:lnTo>
                    <a:lnTo>
                      <a:pt x="180" y="600"/>
                    </a:lnTo>
                    <a:lnTo>
                      <a:pt x="118" y="606"/>
                    </a:lnTo>
                    <a:lnTo>
                      <a:pt x="62" y="600"/>
                    </a:lnTo>
                    <a:lnTo>
                      <a:pt x="11" y="583"/>
                    </a:lnTo>
                    <a:close/>
                  </a:path>
                </a:pathLst>
              </a:custGeom>
              <a:solidFill>
                <a:srgbClr val="002D5C"/>
              </a:solidFill>
              <a:ln w="9525">
                <a:noFill/>
                <a:round/>
                <a:headEnd/>
                <a:tailEnd/>
              </a:ln>
            </p:spPr>
            <p:txBody>
              <a:bodyPr/>
              <a:lstStyle/>
              <a:p>
                <a:endParaRPr lang="en-US"/>
              </a:p>
            </p:txBody>
          </p:sp>
          <p:sp>
            <p:nvSpPr>
              <p:cNvPr id="102" name="Freeform 811"/>
              <p:cNvSpPr>
                <a:spLocks/>
              </p:cNvSpPr>
              <p:nvPr/>
            </p:nvSpPr>
            <p:spPr bwMode="auto">
              <a:xfrm>
                <a:off x="15728" y="18595"/>
                <a:ext cx="613" cy="582"/>
              </a:xfrm>
              <a:custGeom>
                <a:avLst/>
                <a:gdLst>
                  <a:gd name="T0" fmla="*/ 540 w 613"/>
                  <a:gd name="T1" fmla="*/ 487 h 582"/>
                  <a:gd name="T2" fmla="*/ 546 w 613"/>
                  <a:gd name="T3" fmla="*/ 549 h 582"/>
                  <a:gd name="T4" fmla="*/ 574 w 613"/>
                  <a:gd name="T5" fmla="*/ 571 h 582"/>
                  <a:gd name="T6" fmla="*/ 608 w 613"/>
                  <a:gd name="T7" fmla="*/ 571 h 582"/>
                  <a:gd name="T8" fmla="*/ 602 w 613"/>
                  <a:gd name="T9" fmla="*/ 582 h 582"/>
                  <a:gd name="T10" fmla="*/ 506 w 613"/>
                  <a:gd name="T11" fmla="*/ 582 h 582"/>
                  <a:gd name="T12" fmla="*/ 473 w 613"/>
                  <a:gd name="T13" fmla="*/ 582 h 582"/>
                  <a:gd name="T14" fmla="*/ 428 w 613"/>
                  <a:gd name="T15" fmla="*/ 582 h 582"/>
                  <a:gd name="T16" fmla="*/ 422 w 613"/>
                  <a:gd name="T17" fmla="*/ 571 h 582"/>
                  <a:gd name="T18" fmla="*/ 456 w 613"/>
                  <a:gd name="T19" fmla="*/ 565 h 582"/>
                  <a:gd name="T20" fmla="*/ 467 w 613"/>
                  <a:gd name="T21" fmla="*/ 526 h 582"/>
                  <a:gd name="T22" fmla="*/ 473 w 613"/>
                  <a:gd name="T23" fmla="*/ 358 h 582"/>
                  <a:gd name="T24" fmla="*/ 467 w 613"/>
                  <a:gd name="T25" fmla="*/ 274 h 582"/>
                  <a:gd name="T26" fmla="*/ 135 w 613"/>
                  <a:gd name="T27" fmla="*/ 280 h 582"/>
                  <a:gd name="T28" fmla="*/ 135 w 613"/>
                  <a:gd name="T29" fmla="*/ 487 h 582"/>
                  <a:gd name="T30" fmla="*/ 140 w 613"/>
                  <a:gd name="T31" fmla="*/ 549 h 582"/>
                  <a:gd name="T32" fmla="*/ 169 w 613"/>
                  <a:gd name="T33" fmla="*/ 571 h 582"/>
                  <a:gd name="T34" fmla="*/ 202 w 613"/>
                  <a:gd name="T35" fmla="*/ 571 h 582"/>
                  <a:gd name="T36" fmla="*/ 197 w 613"/>
                  <a:gd name="T37" fmla="*/ 582 h 582"/>
                  <a:gd name="T38" fmla="*/ 101 w 613"/>
                  <a:gd name="T39" fmla="*/ 582 h 582"/>
                  <a:gd name="T40" fmla="*/ 67 w 613"/>
                  <a:gd name="T41" fmla="*/ 582 h 582"/>
                  <a:gd name="T42" fmla="*/ 22 w 613"/>
                  <a:gd name="T43" fmla="*/ 582 h 582"/>
                  <a:gd name="T44" fmla="*/ 16 w 613"/>
                  <a:gd name="T45" fmla="*/ 571 h 582"/>
                  <a:gd name="T46" fmla="*/ 50 w 613"/>
                  <a:gd name="T47" fmla="*/ 565 h 582"/>
                  <a:gd name="T48" fmla="*/ 62 w 613"/>
                  <a:gd name="T49" fmla="*/ 526 h 582"/>
                  <a:gd name="T50" fmla="*/ 67 w 613"/>
                  <a:gd name="T51" fmla="*/ 358 h 582"/>
                  <a:gd name="T52" fmla="*/ 67 w 613"/>
                  <a:gd name="T53" fmla="*/ 101 h 582"/>
                  <a:gd name="T54" fmla="*/ 62 w 613"/>
                  <a:gd name="T55" fmla="*/ 39 h 582"/>
                  <a:gd name="T56" fmla="*/ 33 w 613"/>
                  <a:gd name="T57" fmla="*/ 11 h 582"/>
                  <a:gd name="T58" fmla="*/ 5 w 613"/>
                  <a:gd name="T59" fmla="*/ 11 h 582"/>
                  <a:gd name="T60" fmla="*/ 11 w 613"/>
                  <a:gd name="T61" fmla="*/ 0 h 582"/>
                  <a:gd name="T62" fmla="*/ 67 w 613"/>
                  <a:gd name="T63" fmla="*/ 0 h 582"/>
                  <a:gd name="T64" fmla="*/ 101 w 613"/>
                  <a:gd name="T65" fmla="*/ 0 h 582"/>
                  <a:gd name="T66" fmla="*/ 129 w 613"/>
                  <a:gd name="T67" fmla="*/ 0 h 582"/>
                  <a:gd name="T68" fmla="*/ 180 w 613"/>
                  <a:gd name="T69" fmla="*/ 0 h 582"/>
                  <a:gd name="T70" fmla="*/ 185 w 613"/>
                  <a:gd name="T71" fmla="*/ 5 h 582"/>
                  <a:gd name="T72" fmla="*/ 163 w 613"/>
                  <a:gd name="T73" fmla="*/ 11 h 582"/>
                  <a:gd name="T74" fmla="*/ 135 w 613"/>
                  <a:gd name="T75" fmla="*/ 39 h 582"/>
                  <a:gd name="T76" fmla="*/ 135 w 613"/>
                  <a:gd name="T77" fmla="*/ 101 h 582"/>
                  <a:gd name="T78" fmla="*/ 135 w 613"/>
                  <a:gd name="T79" fmla="*/ 241 h 582"/>
                  <a:gd name="T80" fmla="*/ 473 w 613"/>
                  <a:gd name="T81" fmla="*/ 241 h 582"/>
                  <a:gd name="T82" fmla="*/ 473 w 613"/>
                  <a:gd name="T83" fmla="*/ 101 h 582"/>
                  <a:gd name="T84" fmla="*/ 467 w 613"/>
                  <a:gd name="T85" fmla="*/ 39 h 582"/>
                  <a:gd name="T86" fmla="*/ 439 w 613"/>
                  <a:gd name="T87" fmla="*/ 11 h 582"/>
                  <a:gd name="T88" fmla="*/ 411 w 613"/>
                  <a:gd name="T89" fmla="*/ 11 h 582"/>
                  <a:gd name="T90" fmla="*/ 416 w 613"/>
                  <a:gd name="T91" fmla="*/ 0 h 582"/>
                  <a:gd name="T92" fmla="*/ 473 w 613"/>
                  <a:gd name="T93" fmla="*/ 0 h 582"/>
                  <a:gd name="T94" fmla="*/ 506 w 613"/>
                  <a:gd name="T95" fmla="*/ 0 h 582"/>
                  <a:gd name="T96" fmla="*/ 535 w 613"/>
                  <a:gd name="T97" fmla="*/ 0 h 582"/>
                  <a:gd name="T98" fmla="*/ 580 w 613"/>
                  <a:gd name="T99" fmla="*/ 0 h 582"/>
                  <a:gd name="T100" fmla="*/ 591 w 613"/>
                  <a:gd name="T101" fmla="*/ 5 h 582"/>
                  <a:gd name="T102" fmla="*/ 568 w 613"/>
                  <a:gd name="T103" fmla="*/ 11 h 582"/>
                  <a:gd name="T104" fmla="*/ 540 w 613"/>
                  <a:gd name="T105" fmla="*/ 39 h 582"/>
                  <a:gd name="T106" fmla="*/ 540 w 613"/>
                  <a:gd name="T107" fmla="*/ 101 h 582"/>
                  <a:gd name="T108" fmla="*/ 540 w 613"/>
                  <a:gd name="T109" fmla="*/ 358 h 58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13"/>
                  <a:gd name="T166" fmla="*/ 0 h 582"/>
                  <a:gd name="T167" fmla="*/ 613 w 613"/>
                  <a:gd name="T168" fmla="*/ 582 h 58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13" h="582">
                    <a:moveTo>
                      <a:pt x="540" y="358"/>
                    </a:moveTo>
                    <a:lnTo>
                      <a:pt x="540" y="431"/>
                    </a:lnTo>
                    <a:lnTo>
                      <a:pt x="540" y="487"/>
                    </a:lnTo>
                    <a:lnTo>
                      <a:pt x="540" y="526"/>
                    </a:lnTo>
                    <a:lnTo>
                      <a:pt x="546" y="537"/>
                    </a:lnTo>
                    <a:lnTo>
                      <a:pt x="546" y="549"/>
                    </a:lnTo>
                    <a:lnTo>
                      <a:pt x="551" y="560"/>
                    </a:lnTo>
                    <a:lnTo>
                      <a:pt x="563" y="565"/>
                    </a:lnTo>
                    <a:lnTo>
                      <a:pt x="574" y="571"/>
                    </a:lnTo>
                    <a:lnTo>
                      <a:pt x="585" y="571"/>
                    </a:lnTo>
                    <a:lnTo>
                      <a:pt x="597" y="571"/>
                    </a:lnTo>
                    <a:lnTo>
                      <a:pt x="608" y="571"/>
                    </a:lnTo>
                    <a:lnTo>
                      <a:pt x="613" y="577"/>
                    </a:lnTo>
                    <a:lnTo>
                      <a:pt x="613" y="582"/>
                    </a:lnTo>
                    <a:lnTo>
                      <a:pt x="602" y="582"/>
                    </a:lnTo>
                    <a:lnTo>
                      <a:pt x="557" y="582"/>
                    </a:lnTo>
                    <a:lnTo>
                      <a:pt x="523" y="582"/>
                    </a:lnTo>
                    <a:lnTo>
                      <a:pt x="506" y="582"/>
                    </a:lnTo>
                    <a:lnTo>
                      <a:pt x="501" y="582"/>
                    </a:lnTo>
                    <a:lnTo>
                      <a:pt x="490" y="582"/>
                    </a:lnTo>
                    <a:lnTo>
                      <a:pt x="473" y="582"/>
                    </a:lnTo>
                    <a:lnTo>
                      <a:pt x="461" y="582"/>
                    </a:lnTo>
                    <a:lnTo>
                      <a:pt x="444" y="582"/>
                    </a:lnTo>
                    <a:lnTo>
                      <a:pt x="428" y="582"/>
                    </a:lnTo>
                    <a:lnTo>
                      <a:pt x="422" y="582"/>
                    </a:lnTo>
                    <a:lnTo>
                      <a:pt x="416" y="577"/>
                    </a:lnTo>
                    <a:lnTo>
                      <a:pt x="422" y="571"/>
                    </a:lnTo>
                    <a:lnTo>
                      <a:pt x="433" y="571"/>
                    </a:lnTo>
                    <a:lnTo>
                      <a:pt x="444" y="571"/>
                    </a:lnTo>
                    <a:lnTo>
                      <a:pt x="456" y="565"/>
                    </a:lnTo>
                    <a:lnTo>
                      <a:pt x="461" y="554"/>
                    </a:lnTo>
                    <a:lnTo>
                      <a:pt x="467" y="543"/>
                    </a:lnTo>
                    <a:lnTo>
                      <a:pt x="467" y="526"/>
                    </a:lnTo>
                    <a:lnTo>
                      <a:pt x="473" y="487"/>
                    </a:lnTo>
                    <a:lnTo>
                      <a:pt x="473" y="431"/>
                    </a:lnTo>
                    <a:lnTo>
                      <a:pt x="473" y="358"/>
                    </a:lnTo>
                    <a:lnTo>
                      <a:pt x="473" y="280"/>
                    </a:lnTo>
                    <a:lnTo>
                      <a:pt x="473" y="274"/>
                    </a:lnTo>
                    <a:lnTo>
                      <a:pt x="467" y="274"/>
                    </a:lnTo>
                    <a:lnTo>
                      <a:pt x="140" y="274"/>
                    </a:lnTo>
                    <a:lnTo>
                      <a:pt x="135" y="274"/>
                    </a:lnTo>
                    <a:lnTo>
                      <a:pt x="135" y="280"/>
                    </a:lnTo>
                    <a:lnTo>
                      <a:pt x="135" y="358"/>
                    </a:lnTo>
                    <a:lnTo>
                      <a:pt x="135" y="431"/>
                    </a:lnTo>
                    <a:lnTo>
                      <a:pt x="135" y="487"/>
                    </a:lnTo>
                    <a:lnTo>
                      <a:pt x="135" y="526"/>
                    </a:lnTo>
                    <a:lnTo>
                      <a:pt x="140" y="537"/>
                    </a:lnTo>
                    <a:lnTo>
                      <a:pt x="140" y="549"/>
                    </a:lnTo>
                    <a:lnTo>
                      <a:pt x="146" y="560"/>
                    </a:lnTo>
                    <a:lnTo>
                      <a:pt x="157" y="565"/>
                    </a:lnTo>
                    <a:lnTo>
                      <a:pt x="169" y="571"/>
                    </a:lnTo>
                    <a:lnTo>
                      <a:pt x="180" y="571"/>
                    </a:lnTo>
                    <a:lnTo>
                      <a:pt x="191" y="571"/>
                    </a:lnTo>
                    <a:lnTo>
                      <a:pt x="202" y="571"/>
                    </a:lnTo>
                    <a:lnTo>
                      <a:pt x="208" y="577"/>
                    </a:lnTo>
                    <a:lnTo>
                      <a:pt x="208" y="582"/>
                    </a:lnTo>
                    <a:lnTo>
                      <a:pt x="197" y="582"/>
                    </a:lnTo>
                    <a:lnTo>
                      <a:pt x="152" y="582"/>
                    </a:lnTo>
                    <a:lnTo>
                      <a:pt x="118" y="582"/>
                    </a:lnTo>
                    <a:lnTo>
                      <a:pt x="101" y="582"/>
                    </a:lnTo>
                    <a:lnTo>
                      <a:pt x="95" y="582"/>
                    </a:lnTo>
                    <a:lnTo>
                      <a:pt x="84" y="582"/>
                    </a:lnTo>
                    <a:lnTo>
                      <a:pt x="67" y="582"/>
                    </a:lnTo>
                    <a:lnTo>
                      <a:pt x="56" y="582"/>
                    </a:lnTo>
                    <a:lnTo>
                      <a:pt x="39" y="582"/>
                    </a:lnTo>
                    <a:lnTo>
                      <a:pt x="22" y="582"/>
                    </a:lnTo>
                    <a:lnTo>
                      <a:pt x="16" y="582"/>
                    </a:lnTo>
                    <a:lnTo>
                      <a:pt x="11" y="577"/>
                    </a:lnTo>
                    <a:lnTo>
                      <a:pt x="16" y="571"/>
                    </a:lnTo>
                    <a:lnTo>
                      <a:pt x="28" y="571"/>
                    </a:lnTo>
                    <a:lnTo>
                      <a:pt x="39" y="571"/>
                    </a:lnTo>
                    <a:lnTo>
                      <a:pt x="50" y="565"/>
                    </a:lnTo>
                    <a:lnTo>
                      <a:pt x="56" y="554"/>
                    </a:lnTo>
                    <a:lnTo>
                      <a:pt x="62" y="543"/>
                    </a:lnTo>
                    <a:lnTo>
                      <a:pt x="62" y="526"/>
                    </a:lnTo>
                    <a:lnTo>
                      <a:pt x="67" y="487"/>
                    </a:lnTo>
                    <a:lnTo>
                      <a:pt x="67" y="431"/>
                    </a:lnTo>
                    <a:lnTo>
                      <a:pt x="67" y="358"/>
                    </a:lnTo>
                    <a:lnTo>
                      <a:pt x="67" y="224"/>
                    </a:lnTo>
                    <a:lnTo>
                      <a:pt x="67" y="151"/>
                    </a:lnTo>
                    <a:lnTo>
                      <a:pt x="67" y="101"/>
                    </a:lnTo>
                    <a:lnTo>
                      <a:pt x="67" y="72"/>
                    </a:lnTo>
                    <a:lnTo>
                      <a:pt x="67" y="56"/>
                    </a:lnTo>
                    <a:lnTo>
                      <a:pt x="62" y="39"/>
                    </a:lnTo>
                    <a:lnTo>
                      <a:pt x="62" y="28"/>
                    </a:lnTo>
                    <a:lnTo>
                      <a:pt x="50" y="16"/>
                    </a:lnTo>
                    <a:lnTo>
                      <a:pt x="33" y="11"/>
                    </a:lnTo>
                    <a:lnTo>
                      <a:pt x="28" y="11"/>
                    </a:lnTo>
                    <a:lnTo>
                      <a:pt x="16" y="11"/>
                    </a:lnTo>
                    <a:lnTo>
                      <a:pt x="5" y="11"/>
                    </a:lnTo>
                    <a:lnTo>
                      <a:pt x="0" y="5"/>
                    </a:lnTo>
                    <a:lnTo>
                      <a:pt x="5" y="0"/>
                    </a:lnTo>
                    <a:lnTo>
                      <a:pt x="11" y="0"/>
                    </a:lnTo>
                    <a:lnTo>
                      <a:pt x="33" y="0"/>
                    </a:lnTo>
                    <a:lnTo>
                      <a:pt x="50" y="0"/>
                    </a:lnTo>
                    <a:lnTo>
                      <a:pt x="67" y="0"/>
                    </a:lnTo>
                    <a:lnTo>
                      <a:pt x="84" y="0"/>
                    </a:lnTo>
                    <a:lnTo>
                      <a:pt x="95" y="0"/>
                    </a:lnTo>
                    <a:lnTo>
                      <a:pt x="101" y="0"/>
                    </a:lnTo>
                    <a:lnTo>
                      <a:pt x="107" y="0"/>
                    </a:lnTo>
                    <a:lnTo>
                      <a:pt x="118" y="0"/>
                    </a:lnTo>
                    <a:lnTo>
                      <a:pt x="129" y="0"/>
                    </a:lnTo>
                    <a:lnTo>
                      <a:pt x="146" y="0"/>
                    </a:lnTo>
                    <a:lnTo>
                      <a:pt x="163" y="0"/>
                    </a:lnTo>
                    <a:lnTo>
                      <a:pt x="180" y="0"/>
                    </a:lnTo>
                    <a:lnTo>
                      <a:pt x="185" y="0"/>
                    </a:lnTo>
                    <a:lnTo>
                      <a:pt x="191" y="5"/>
                    </a:lnTo>
                    <a:lnTo>
                      <a:pt x="185" y="5"/>
                    </a:lnTo>
                    <a:lnTo>
                      <a:pt x="185" y="11"/>
                    </a:lnTo>
                    <a:lnTo>
                      <a:pt x="174" y="11"/>
                    </a:lnTo>
                    <a:lnTo>
                      <a:pt x="163" y="11"/>
                    </a:lnTo>
                    <a:lnTo>
                      <a:pt x="152" y="16"/>
                    </a:lnTo>
                    <a:lnTo>
                      <a:pt x="140" y="22"/>
                    </a:lnTo>
                    <a:lnTo>
                      <a:pt x="135" y="39"/>
                    </a:lnTo>
                    <a:lnTo>
                      <a:pt x="135" y="56"/>
                    </a:lnTo>
                    <a:lnTo>
                      <a:pt x="135" y="72"/>
                    </a:lnTo>
                    <a:lnTo>
                      <a:pt x="135" y="101"/>
                    </a:lnTo>
                    <a:lnTo>
                      <a:pt x="135" y="151"/>
                    </a:lnTo>
                    <a:lnTo>
                      <a:pt x="135" y="224"/>
                    </a:lnTo>
                    <a:lnTo>
                      <a:pt x="135" y="241"/>
                    </a:lnTo>
                    <a:lnTo>
                      <a:pt x="140" y="246"/>
                    </a:lnTo>
                    <a:lnTo>
                      <a:pt x="467" y="246"/>
                    </a:lnTo>
                    <a:lnTo>
                      <a:pt x="473" y="241"/>
                    </a:lnTo>
                    <a:lnTo>
                      <a:pt x="473" y="224"/>
                    </a:lnTo>
                    <a:lnTo>
                      <a:pt x="473" y="151"/>
                    </a:lnTo>
                    <a:lnTo>
                      <a:pt x="473" y="101"/>
                    </a:lnTo>
                    <a:lnTo>
                      <a:pt x="473" y="72"/>
                    </a:lnTo>
                    <a:lnTo>
                      <a:pt x="473" y="56"/>
                    </a:lnTo>
                    <a:lnTo>
                      <a:pt x="467" y="39"/>
                    </a:lnTo>
                    <a:lnTo>
                      <a:pt x="461" y="28"/>
                    </a:lnTo>
                    <a:lnTo>
                      <a:pt x="456" y="16"/>
                    </a:lnTo>
                    <a:lnTo>
                      <a:pt x="439" y="11"/>
                    </a:lnTo>
                    <a:lnTo>
                      <a:pt x="428" y="11"/>
                    </a:lnTo>
                    <a:lnTo>
                      <a:pt x="422" y="11"/>
                    </a:lnTo>
                    <a:lnTo>
                      <a:pt x="411" y="11"/>
                    </a:lnTo>
                    <a:lnTo>
                      <a:pt x="405" y="5"/>
                    </a:lnTo>
                    <a:lnTo>
                      <a:pt x="411" y="0"/>
                    </a:lnTo>
                    <a:lnTo>
                      <a:pt x="416" y="0"/>
                    </a:lnTo>
                    <a:lnTo>
                      <a:pt x="433" y="0"/>
                    </a:lnTo>
                    <a:lnTo>
                      <a:pt x="456" y="0"/>
                    </a:lnTo>
                    <a:lnTo>
                      <a:pt x="473" y="0"/>
                    </a:lnTo>
                    <a:lnTo>
                      <a:pt x="490" y="0"/>
                    </a:lnTo>
                    <a:lnTo>
                      <a:pt x="501" y="0"/>
                    </a:lnTo>
                    <a:lnTo>
                      <a:pt x="506" y="0"/>
                    </a:lnTo>
                    <a:lnTo>
                      <a:pt x="512" y="0"/>
                    </a:lnTo>
                    <a:lnTo>
                      <a:pt x="523" y="0"/>
                    </a:lnTo>
                    <a:lnTo>
                      <a:pt x="535" y="0"/>
                    </a:lnTo>
                    <a:lnTo>
                      <a:pt x="551" y="0"/>
                    </a:lnTo>
                    <a:lnTo>
                      <a:pt x="568" y="0"/>
                    </a:lnTo>
                    <a:lnTo>
                      <a:pt x="580" y="0"/>
                    </a:lnTo>
                    <a:lnTo>
                      <a:pt x="591" y="0"/>
                    </a:lnTo>
                    <a:lnTo>
                      <a:pt x="597" y="5"/>
                    </a:lnTo>
                    <a:lnTo>
                      <a:pt x="591" y="5"/>
                    </a:lnTo>
                    <a:lnTo>
                      <a:pt x="591" y="11"/>
                    </a:lnTo>
                    <a:lnTo>
                      <a:pt x="580" y="11"/>
                    </a:lnTo>
                    <a:lnTo>
                      <a:pt x="568" y="11"/>
                    </a:lnTo>
                    <a:lnTo>
                      <a:pt x="557" y="16"/>
                    </a:lnTo>
                    <a:lnTo>
                      <a:pt x="546" y="22"/>
                    </a:lnTo>
                    <a:lnTo>
                      <a:pt x="540" y="39"/>
                    </a:lnTo>
                    <a:lnTo>
                      <a:pt x="540" y="56"/>
                    </a:lnTo>
                    <a:lnTo>
                      <a:pt x="540" y="72"/>
                    </a:lnTo>
                    <a:lnTo>
                      <a:pt x="540" y="101"/>
                    </a:lnTo>
                    <a:lnTo>
                      <a:pt x="540" y="151"/>
                    </a:lnTo>
                    <a:lnTo>
                      <a:pt x="540" y="224"/>
                    </a:lnTo>
                    <a:lnTo>
                      <a:pt x="540" y="358"/>
                    </a:lnTo>
                    <a:close/>
                  </a:path>
                </a:pathLst>
              </a:custGeom>
              <a:solidFill>
                <a:srgbClr val="002D5C"/>
              </a:solidFill>
              <a:ln w="9525">
                <a:noFill/>
                <a:round/>
                <a:headEnd/>
                <a:tailEnd/>
              </a:ln>
            </p:spPr>
            <p:txBody>
              <a:bodyPr/>
              <a:lstStyle/>
              <a:p>
                <a:endParaRPr lang="en-US"/>
              </a:p>
            </p:txBody>
          </p:sp>
          <p:sp>
            <p:nvSpPr>
              <p:cNvPr id="103" name="Freeform 812"/>
              <p:cNvSpPr>
                <a:spLocks/>
              </p:cNvSpPr>
              <p:nvPr/>
            </p:nvSpPr>
            <p:spPr bwMode="auto">
              <a:xfrm>
                <a:off x="16544" y="18595"/>
                <a:ext cx="197" cy="582"/>
              </a:xfrm>
              <a:custGeom>
                <a:avLst/>
                <a:gdLst>
                  <a:gd name="T0" fmla="*/ 124 w 197"/>
                  <a:gd name="T1" fmla="*/ 431 h 582"/>
                  <a:gd name="T2" fmla="*/ 130 w 197"/>
                  <a:gd name="T3" fmla="*/ 526 h 582"/>
                  <a:gd name="T4" fmla="*/ 135 w 197"/>
                  <a:gd name="T5" fmla="*/ 549 h 582"/>
                  <a:gd name="T6" fmla="*/ 147 w 197"/>
                  <a:gd name="T7" fmla="*/ 565 h 582"/>
                  <a:gd name="T8" fmla="*/ 169 w 197"/>
                  <a:gd name="T9" fmla="*/ 571 h 582"/>
                  <a:gd name="T10" fmla="*/ 192 w 197"/>
                  <a:gd name="T11" fmla="*/ 571 h 582"/>
                  <a:gd name="T12" fmla="*/ 197 w 197"/>
                  <a:gd name="T13" fmla="*/ 582 h 582"/>
                  <a:gd name="T14" fmla="*/ 147 w 197"/>
                  <a:gd name="T15" fmla="*/ 582 h 582"/>
                  <a:gd name="T16" fmla="*/ 90 w 197"/>
                  <a:gd name="T17" fmla="*/ 582 h 582"/>
                  <a:gd name="T18" fmla="*/ 73 w 197"/>
                  <a:gd name="T19" fmla="*/ 582 h 582"/>
                  <a:gd name="T20" fmla="*/ 45 w 197"/>
                  <a:gd name="T21" fmla="*/ 582 h 582"/>
                  <a:gd name="T22" fmla="*/ 17 w 197"/>
                  <a:gd name="T23" fmla="*/ 582 h 582"/>
                  <a:gd name="T24" fmla="*/ 0 w 197"/>
                  <a:gd name="T25" fmla="*/ 577 h 582"/>
                  <a:gd name="T26" fmla="*/ 11 w 197"/>
                  <a:gd name="T27" fmla="*/ 571 h 582"/>
                  <a:gd name="T28" fmla="*/ 34 w 197"/>
                  <a:gd name="T29" fmla="*/ 571 h 582"/>
                  <a:gd name="T30" fmla="*/ 51 w 197"/>
                  <a:gd name="T31" fmla="*/ 554 h 582"/>
                  <a:gd name="T32" fmla="*/ 56 w 197"/>
                  <a:gd name="T33" fmla="*/ 526 h 582"/>
                  <a:gd name="T34" fmla="*/ 56 w 197"/>
                  <a:gd name="T35" fmla="*/ 431 h 582"/>
                  <a:gd name="T36" fmla="*/ 56 w 197"/>
                  <a:gd name="T37" fmla="*/ 224 h 582"/>
                  <a:gd name="T38" fmla="*/ 56 w 197"/>
                  <a:gd name="T39" fmla="*/ 101 h 582"/>
                  <a:gd name="T40" fmla="*/ 56 w 197"/>
                  <a:gd name="T41" fmla="*/ 56 h 582"/>
                  <a:gd name="T42" fmla="*/ 51 w 197"/>
                  <a:gd name="T43" fmla="*/ 28 h 582"/>
                  <a:gd name="T44" fmla="*/ 28 w 197"/>
                  <a:gd name="T45" fmla="*/ 11 h 582"/>
                  <a:gd name="T46" fmla="*/ 6 w 197"/>
                  <a:gd name="T47" fmla="*/ 11 h 582"/>
                  <a:gd name="T48" fmla="*/ 6 w 197"/>
                  <a:gd name="T49" fmla="*/ 0 h 582"/>
                  <a:gd name="T50" fmla="*/ 28 w 197"/>
                  <a:gd name="T51" fmla="*/ 0 h 582"/>
                  <a:gd name="T52" fmla="*/ 62 w 197"/>
                  <a:gd name="T53" fmla="*/ 0 h 582"/>
                  <a:gd name="T54" fmla="*/ 85 w 197"/>
                  <a:gd name="T55" fmla="*/ 0 h 582"/>
                  <a:gd name="T56" fmla="*/ 96 w 197"/>
                  <a:gd name="T57" fmla="*/ 0 h 582"/>
                  <a:gd name="T58" fmla="*/ 124 w 197"/>
                  <a:gd name="T59" fmla="*/ 0 h 582"/>
                  <a:gd name="T60" fmla="*/ 152 w 197"/>
                  <a:gd name="T61" fmla="*/ 0 h 582"/>
                  <a:gd name="T62" fmla="*/ 175 w 197"/>
                  <a:gd name="T63" fmla="*/ 0 h 582"/>
                  <a:gd name="T64" fmla="*/ 175 w 197"/>
                  <a:gd name="T65" fmla="*/ 11 h 582"/>
                  <a:gd name="T66" fmla="*/ 152 w 197"/>
                  <a:gd name="T67" fmla="*/ 11 h 582"/>
                  <a:gd name="T68" fmla="*/ 135 w 197"/>
                  <a:gd name="T69" fmla="*/ 22 h 582"/>
                  <a:gd name="T70" fmla="*/ 124 w 197"/>
                  <a:gd name="T71" fmla="*/ 56 h 582"/>
                  <a:gd name="T72" fmla="*/ 124 w 197"/>
                  <a:gd name="T73" fmla="*/ 101 h 582"/>
                  <a:gd name="T74" fmla="*/ 124 w 197"/>
                  <a:gd name="T75" fmla="*/ 224 h 58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7"/>
                  <a:gd name="T115" fmla="*/ 0 h 582"/>
                  <a:gd name="T116" fmla="*/ 197 w 197"/>
                  <a:gd name="T117" fmla="*/ 582 h 58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7" h="582">
                    <a:moveTo>
                      <a:pt x="124" y="358"/>
                    </a:moveTo>
                    <a:lnTo>
                      <a:pt x="124" y="431"/>
                    </a:lnTo>
                    <a:lnTo>
                      <a:pt x="124" y="487"/>
                    </a:lnTo>
                    <a:lnTo>
                      <a:pt x="130" y="526"/>
                    </a:lnTo>
                    <a:lnTo>
                      <a:pt x="130" y="537"/>
                    </a:lnTo>
                    <a:lnTo>
                      <a:pt x="135" y="549"/>
                    </a:lnTo>
                    <a:lnTo>
                      <a:pt x="135" y="560"/>
                    </a:lnTo>
                    <a:lnTo>
                      <a:pt x="147" y="565"/>
                    </a:lnTo>
                    <a:lnTo>
                      <a:pt x="158" y="571"/>
                    </a:lnTo>
                    <a:lnTo>
                      <a:pt x="169" y="571"/>
                    </a:lnTo>
                    <a:lnTo>
                      <a:pt x="186" y="571"/>
                    </a:lnTo>
                    <a:lnTo>
                      <a:pt x="192" y="571"/>
                    </a:lnTo>
                    <a:lnTo>
                      <a:pt x="197" y="577"/>
                    </a:lnTo>
                    <a:lnTo>
                      <a:pt x="197" y="582"/>
                    </a:lnTo>
                    <a:lnTo>
                      <a:pt x="186" y="582"/>
                    </a:lnTo>
                    <a:lnTo>
                      <a:pt x="147" y="582"/>
                    </a:lnTo>
                    <a:lnTo>
                      <a:pt x="107" y="582"/>
                    </a:lnTo>
                    <a:lnTo>
                      <a:pt x="90" y="582"/>
                    </a:lnTo>
                    <a:lnTo>
                      <a:pt x="85" y="582"/>
                    </a:lnTo>
                    <a:lnTo>
                      <a:pt x="73" y="582"/>
                    </a:lnTo>
                    <a:lnTo>
                      <a:pt x="62" y="582"/>
                    </a:lnTo>
                    <a:lnTo>
                      <a:pt x="45" y="582"/>
                    </a:lnTo>
                    <a:lnTo>
                      <a:pt x="28" y="582"/>
                    </a:lnTo>
                    <a:lnTo>
                      <a:pt x="17" y="582"/>
                    </a:lnTo>
                    <a:lnTo>
                      <a:pt x="6" y="582"/>
                    </a:lnTo>
                    <a:lnTo>
                      <a:pt x="0" y="577"/>
                    </a:lnTo>
                    <a:lnTo>
                      <a:pt x="6" y="577"/>
                    </a:lnTo>
                    <a:lnTo>
                      <a:pt x="11" y="571"/>
                    </a:lnTo>
                    <a:lnTo>
                      <a:pt x="23" y="571"/>
                    </a:lnTo>
                    <a:lnTo>
                      <a:pt x="34" y="571"/>
                    </a:lnTo>
                    <a:lnTo>
                      <a:pt x="40" y="565"/>
                    </a:lnTo>
                    <a:lnTo>
                      <a:pt x="51" y="554"/>
                    </a:lnTo>
                    <a:lnTo>
                      <a:pt x="51" y="543"/>
                    </a:lnTo>
                    <a:lnTo>
                      <a:pt x="56" y="526"/>
                    </a:lnTo>
                    <a:lnTo>
                      <a:pt x="56" y="487"/>
                    </a:lnTo>
                    <a:lnTo>
                      <a:pt x="56" y="431"/>
                    </a:lnTo>
                    <a:lnTo>
                      <a:pt x="56" y="358"/>
                    </a:lnTo>
                    <a:lnTo>
                      <a:pt x="56" y="224"/>
                    </a:lnTo>
                    <a:lnTo>
                      <a:pt x="56" y="151"/>
                    </a:lnTo>
                    <a:lnTo>
                      <a:pt x="56" y="101"/>
                    </a:lnTo>
                    <a:lnTo>
                      <a:pt x="56" y="72"/>
                    </a:lnTo>
                    <a:lnTo>
                      <a:pt x="56" y="56"/>
                    </a:lnTo>
                    <a:lnTo>
                      <a:pt x="56" y="39"/>
                    </a:lnTo>
                    <a:lnTo>
                      <a:pt x="51" y="28"/>
                    </a:lnTo>
                    <a:lnTo>
                      <a:pt x="40" y="16"/>
                    </a:lnTo>
                    <a:lnTo>
                      <a:pt x="28" y="11"/>
                    </a:lnTo>
                    <a:lnTo>
                      <a:pt x="17" y="11"/>
                    </a:lnTo>
                    <a:lnTo>
                      <a:pt x="6" y="11"/>
                    </a:lnTo>
                    <a:lnTo>
                      <a:pt x="0" y="5"/>
                    </a:lnTo>
                    <a:lnTo>
                      <a:pt x="6" y="0"/>
                    </a:lnTo>
                    <a:lnTo>
                      <a:pt x="11" y="0"/>
                    </a:lnTo>
                    <a:lnTo>
                      <a:pt x="28" y="0"/>
                    </a:lnTo>
                    <a:lnTo>
                      <a:pt x="45" y="0"/>
                    </a:lnTo>
                    <a:lnTo>
                      <a:pt x="62" y="0"/>
                    </a:lnTo>
                    <a:lnTo>
                      <a:pt x="73" y="0"/>
                    </a:lnTo>
                    <a:lnTo>
                      <a:pt x="85" y="0"/>
                    </a:lnTo>
                    <a:lnTo>
                      <a:pt x="90" y="0"/>
                    </a:lnTo>
                    <a:lnTo>
                      <a:pt x="96" y="0"/>
                    </a:lnTo>
                    <a:lnTo>
                      <a:pt x="107" y="0"/>
                    </a:lnTo>
                    <a:lnTo>
                      <a:pt x="124" y="0"/>
                    </a:lnTo>
                    <a:lnTo>
                      <a:pt x="141" y="0"/>
                    </a:lnTo>
                    <a:lnTo>
                      <a:pt x="152" y="0"/>
                    </a:lnTo>
                    <a:lnTo>
                      <a:pt x="169" y="0"/>
                    </a:lnTo>
                    <a:lnTo>
                      <a:pt x="175" y="0"/>
                    </a:lnTo>
                    <a:lnTo>
                      <a:pt x="180" y="5"/>
                    </a:lnTo>
                    <a:lnTo>
                      <a:pt x="175" y="11"/>
                    </a:lnTo>
                    <a:lnTo>
                      <a:pt x="163" y="11"/>
                    </a:lnTo>
                    <a:lnTo>
                      <a:pt x="152" y="11"/>
                    </a:lnTo>
                    <a:lnTo>
                      <a:pt x="141" y="16"/>
                    </a:lnTo>
                    <a:lnTo>
                      <a:pt x="135" y="22"/>
                    </a:lnTo>
                    <a:lnTo>
                      <a:pt x="130" y="39"/>
                    </a:lnTo>
                    <a:lnTo>
                      <a:pt x="124" y="56"/>
                    </a:lnTo>
                    <a:lnTo>
                      <a:pt x="124" y="72"/>
                    </a:lnTo>
                    <a:lnTo>
                      <a:pt x="124" y="101"/>
                    </a:lnTo>
                    <a:lnTo>
                      <a:pt x="124" y="151"/>
                    </a:lnTo>
                    <a:lnTo>
                      <a:pt x="124" y="224"/>
                    </a:lnTo>
                    <a:lnTo>
                      <a:pt x="124" y="358"/>
                    </a:lnTo>
                    <a:close/>
                  </a:path>
                </a:pathLst>
              </a:custGeom>
              <a:solidFill>
                <a:srgbClr val="002D5C"/>
              </a:solidFill>
              <a:ln w="9525">
                <a:noFill/>
                <a:round/>
                <a:headEnd/>
                <a:tailEnd/>
              </a:ln>
            </p:spPr>
            <p:txBody>
              <a:bodyPr/>
              <a:lstStyle/>
              <a:p>
                <a:endParaRPr lang="en-US"/>
              </a:p>
            </p:txBody>
          </p:sp>
          <p:sp>
            <p:nvSpPr>
              <p:cNvPr id="104" name="Freeform 813"/>
              <p:cNvSpPr>
                <a:spLocks/>
              </p:cNvSpPr>
              <p:nvPr/>
            </p:nvSpPr>
            <p:spPr bwMode="auto">
              <a:xfrm>
                <a:off x="16938" y="18595"/>
                <a:ext cx="586" cy="582"/>
              </a:xfrm>
              <a:custGeom>
                <a:avLst/>
                <a:gdLst>
                  <a:gd name="T0" fmla="*/ 130 w 586"/>
                  <a:gd name="T1" fmla="*/ 33 h 582"/>
                  <a:gd name="T2" fmla="*/ 147 w 586"/>
                  <a:gd name="T3" fmla="*/ 28 h 582"/>
                  <a:gd name="T4" fmla="*/ 186 w 586"/>
                  <a:gd name="T5" fmla="*/ 22 h 582"/>
                  <a:gd name="T6" fmla="*/ 288 w 586"/>
                  <a:gd name="T7" fmla="*/ 61 h 582"/>
                  <a:gd name="T8" fmla="*/ 321 w 586"/>
                  <a:gd name="T9" fmla="*/ 179 h 582"/>
                  <a:gd name="T10" fmla="*/ 299 w 586"/>
                  <a:gd name="T11" fmla="*/ 269 h 582"/>
                  <a:gd name="T12" fmla="*/ 254 w 586"/>
                  <a:gd name="T13" fmla="*/ 308 h 582"/>
                  <a:gd name="T14" fmla="*/ 214 w 586"/>
                  <a:gd name="T15" fmla="*/ 313 h 582"/>
                  <a:gd name="T16" fmla="*/ 164 w 586"/>
                  <a:gd name="T17" fmla="*/ 308 h 582"/>
                  <a:gd name="T18" fmla="*/ 136 w 586"/>
                  <a:gd name="T19" fmla="*/ 297 h 582"/>
                  <a:gd name="T20" fmla="*/ 130 w 586"/>
                  <a:gd name="T21" fmla="*/ 291 h 582"/>
                  <a:gd name="T22" fmla="*/ 68 w 586"/>
                  <a:gd name="T23" fmla="*/ 358 h 582"/>
                  <a:gd name="T24" fmla="*/ 62 w 586"/>
                  <a:gd name="T25" fmla="*/ 487 h 582"/>
                  <a:gd name="T26" fmla="*/ 62 w 586"/>
                  <a:gd name="T27" fmla="*/ 543 h 582"/>
                  <a:gd name="T28" fmla="*/ 51 w 586"/>
                  <a:gd name="T29" fmla="*/ 565 h 582"/>
                  <a:gd name="T30" fmla="*/ 29 w 586"/>
                  <a:gd name="T31" fmla="*/ 571 h 582"/>
                  <a:gd name="T32" fmla="*/ 12 w 586"/>
                  <a:gd name="T33" fmla="*/ 577 h 582"/>
                  <a:gd name="T34" fmla="*/ 23 w 586"/>
                  <a:gd name="T35" fmla="*/ 582 h 582"/>
                  <a:gd name="T36" fmla="*/ 51 w 586"/>
                  <a:gd name="T37" fmla="*/ 582 h 582"/>
                  <a:gd name="T38" fmla="*/ 79 w 586"/>
                  <a:gd name="T39" fmla="*/ 582 h 582"/>
                  <a:gd name="T40" fmla="*/ 96 w 586"/>
                  <a:gd name="T41" fmla="*/ 582 h 582"/>
                  <a:gd name="T42" fmla="*/ 147 w 586"/>
                  <a:gd name="T43" fmla="*/ 582 h 582"/>
                  <a:gd name="T44" fmla="*/ 203 w 586"/>
                  <a:gd name="T45" fmla="*/ 582 h 582"/>
                  <a:gd name="T46" fmla="*/ 197 w 586"/>
                  <a:gd name="T47" fmla="*/ 571 h 582"/>
                  <a:gd name="T48" fmla="*/ 175 w 586"/>
                  <a:gd name="T49" fmla="*/ 571 h 582"/>
                  <a:gd name="T50" fmla="*/ 152 w 586"/>
                  <a:gd name="T51" fmla="*/ 565 h 582"/>
                  <a:gd name="T52" fmla="*/ 136 w 586"/>
                  <a:gd name="T53" fmla="*/ 549 h 582"/>
                  <a:gd name="T54" fmla="*/ 130 w 586"/>
                  <a:gd name="T55" fmla="*/ 526 h 582"/>
                  <a:gd name="T56" fmla="*/ 130 w 586"/>
                  <a:gd name="T57" fmla="*/ 431 h 582"/>
                  <a:gd name="T58" fmla="*/ 130 w 586"/>
                  <a:gd name="T59" fmla="*/ 341 h 582"/>
                  <a:gd name="T60" fmla="*/ 136 w 586"/>
                  <a:gd name="T61" fmla="*/ 336 h 582"/>
                  <a:gd name="T62" fmla="*/ 237 w 586"/>
                  <a:gd name="T63" fmla="*/ 336 h 582"/>
                  <a:gd name="T64" fmla="*/ 259 w 586"/>
                  <a:gd name="T65" fmla="*/ 369 h 582"/>
                  <a:gd name="T66" fmla="*/ 327 w 586"/>
                  <a:gd name="T67" fmla="*/ 453 h 582"/>
                  <a:gd name="T68" fmla="*/ 400 w 586"/>
                  <a:gd name="T69" fmla="*/ 543 h 582"/>
                  <a:gd name="T70" fmla="*/ 445 w 586"/>
                  <a:gd name="T71" fmla="*/ 577 h 582"/>
                  <a:gd name="T72" fmla="*/ 485 w 586"/>
                  <a:gd name="T73" fmla="*/ 582 h 582"/>
                  <a:gd name="T74" fmla="*/ 569 w 586"/>
                  <a:gd name="T75" fmla="*/ 582 h 582"/>
                  <a:gd name="T76" fmla="*/ 586 w 586"/>
                  <a:gd name="T77" fmla="*/ 582 h 582"/>
                  <a:gd name="T78" fmla="*/ 580 w 586"/>
                  <a:gd name="T79" fmla="*/ 571 h 582"/>
                  <a:gd name="T80" fmla="*/ 552 w 586"/>
                  <a:gd name="T81" fmla="*/ 571 h 582"/>
                  <a:gd name="T82" fmla="*/ 496 w 586"/>
                  <a:gd name="T83" fmla="*/ 549 h 582"/>
                  <a:gd name="T84" fmla="*/ 383 w 586"/>
                  <a:gd name="T85" fmla="*/ 425 h 582"/>
                  <a:gd name="T86" fmla="*/ 349 w 586"/>
                  <a:gd name="T87" fmla="*/ 252 h 582"/>
                  <a:gd name="T88" fmla="*/ 389 w 586"/>
                  <a:gd name="T89" fmla="*/ 140 h 582"/>
                  <a:gd name="T90" fmla="*/ 355 w 586"/>
                  <a:gd name="T91" fmla="*/ 56 h 582"/>
                  <a:gd name="T92" fmla="*/ 288 w 586"/>
                  <a:gd name="T93" fmla="*/ 11 h 582"/>
                  <a:gd name="T94" fmla="*/ 192 w 586"/>
                  <a:gd name="T95" fmla="*/ 0 h 582"/>
                  <a:gd name="T96" fmla="*/ 119 w 586"/>
                  <a:gd name="T97" fmla="*/ 0 h 582"/>
                  <a:gd name="T98" fmla="*/ 96 w 586"/>
                  <a:gd name="T99" fmla="*/ 0 h 582"/>
                  <a:gd name="T100" fmla="*/ 68 w 586"/>
                  <a:gd name="T101" fmla="*/ 0 h 582"/>
                  <a:gd name="T102" fmla="*/ 29 w 586"/>
                  <a:gd name="T103" fmla="*/ 0 h 582"/>
                  <a:gd name="T104" fmla="*/ 0 w 586"/>
                  <a:gd name="T105" fmla="*/ 0 h 582"/>
                  <a:gd name="T106" fmla="*/ 6 w 586"/>
                  <a:gd name="T107" fmla="*/ 11 h 582"/>
                  <a:gd name="T108" fmla="*/ 23 w 586"/>
                  <a:gd name="T109" fmla="*/ 11 h 582"/>
                  <a:gd name="T110" fmla="*/ 45 w 586"/>
                  <a:gd name="T111" fmla="*/ 16 h 582"/>
                  <a:gd name="T112" fmla="*/ 62 w 586"/>
                  <a:gd name="T113" fmla="*/ 39 h 582"/>
                  <a:gd name="T114" fmla="*/ 68 w 586"/>
                  <a:gd name="T115" fmla="*/ 72 h 582"/>
                  <a:gd name="T116" fmla="*/ 68 w 586"/>
                  <a:gd name="T117" fmla="*/ 151 h 582"/>
                  <a:gd name="T118" fmla="*/ 68 w 586"/>
                  <a:gd name="T119" fmla="*/ 358 h 58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86"/>
                  <a:gd name="T181" fmla="*/ 0 h 582"/>
                  <a:gd name="T182" fmla="*/ 586 w 586"/>
                  <a:gd name="T183" fmla="*/ 582 h 58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86" h="582">
                    <a:moveTo>
                      <a:pt x="130" y="39"/>
                    </a:moveTo>
                    <a:lnTo>
                      <a:pt x="130" y="33"/>
                    </a:lnTo>
                    <a:lnTo>
                      <a:pt x="136" y="28"/>
                    </a:lnTo>
                    <a:lnTo>
                      <a:pt x="147" y="28"/>
                    </a:lnTo>
                    <a:lnTo>
                      <a:pt x="164" y="22"/>
                    </a:lnTo>
                    <a:lnTo>
                      <a:pt x="186" y="22"/>
                    </a:lnTo>
                    <a:lnTo>
                      <a:pt x="243" y="33"/>
                    </a:lnTo>
                    <a:lnTo>
                      <a:pt x="288" y="61"/>
                    </a:lnTo>
                    <a:lnTo>
                      <a:pt x="310" y="112"/>
                    </a:lnTo>
                    <a:lnTo>
                      <a:pt x="321" y="179"/>
                    </a:lnTo>
                    <a:lnTo>
                      <a:pt x="316" y="229"/>
                    </a:lnTo>
                    <a:lnTo>
                      <a:pt x="299" y="269"/>
                    </a:lnTo>
                    <a:lnTo>
                      <a:pt x="276" y="297"/>
                    </a:lnTo>
                    <a:lnTo>
                      <a:pt x="254" y="308"/>
                    </a:lnTo>
                    <a:lnTo>
                      <a:pt x="237" y="313"/>
                    </a:lnTo>
                    <a:lnTo>
                      <a:pt x="214" y="313"/>
                    </a:lnTo>
                    <a:lnTo>
                      <a:pt x="192" y="313"/>
                    </a:lnTo>
                    <a:lnTo>
                      <a:pt x="164" y="308"/>
                    </a:lnTo>
                    <a:lnTo>
                      <a:pt x="147" y="302"/>
                    </a:lnTo>
                    <a:lnTo>
                      <a:pt x="136" y="297"/>
                    </a:lnTo>
                    <a:lnTo>
                      <a:pt x="130" y="297"/>
                    </a:lnTo>
                    <a:lnTo>
                      <a:pt x="130" y="291"/>
                    </a:lnTo>
                    <a:lnTo>
                      <a:pt x="130" y="39"/>
                    </a:lnTo>
                    <a:lnTo>
                      <a:pt x="68" y="358"/>
                    </a:lnTo>
                    <a:lnTo>
                      <a:pt x="68" y="431"/>
                    </a:lnTo>
                    <a:lnTo>
                      <a:pt x="62" y="487"/>
                    </a:lnTo>
                    <a:lnTo>
                      <a:pt x="62" y="526"/>
                    </a:lnTo>
                    <a:lnTo>
                      <a:pt x="62" y="543"/>
                    </a:lnTo>
                    <a:lnTo>
                      <a:pt x="57" y="554"/>
                    </a:lnTo>
                    <a:lnTo>
                      <a:pt x="51" y="565"/>
                    </a:lnTo>
                    <a:lnTo>
                      <a:pt x="40" y="571"/>
                    </a:lnTo>
                    <a:lnTo>
                      <a:pt x="29" y="571"/>
                    </a:lnTo>
                    <a:lnTo>
                      <a:pt x="17" y="571"/>
                    </a:lnTo>
                    <a:lnTo>
                      <a:pt x="12" y="577"/>
                    </a:lnTo>
                    <a:lnTo>
                      <a:pt x="12" y="582"/>
                    </a:lnTo>
                    <a:lnTo>
                      <a:pt x="23" y="582"/>
                    </a:lnTo>
                    <a:lnTo>
                      <a:pt x="34" y="582"/>
                    </a:lnTo>
                    <a:lnTo>
                      <a:pt x="51" y="582"/>
                    </a:lnTo>
                    <a:lnTo>
                      <a:pt x="68" y="582"/>
                    </a:lnTo>
                    <a:lnTo>
                      <a:pt x="79" y="582"/>
                    </a:lnTo>
                    <a:lnTo>
                      <a:pt x="90" y="582"/>
                    </a:lnTo>
                    <a:lnTo>
                      <a:pt x="96" y="582"/>
                    </a:lnTo>
                    <a:lnTo>
                      <a:pt x="113" y="582"/>
                    </a:lnTo>
                    <a:lnTo>
                      <a:pt x="147" y="582"/>
                    </a:lnTo>
                    <a:lnTo>
                      <a:pt x="192" y="582"/>
                    </a:lnTo>
                    <a:lnTo>
                      <a:pt x="203" y="582"/>
                    </a:lnTo>
                    <a:lnTo>
                      <a:pt x="203" y="577"/>
                    </a:lnTo>
                    <a:lnTo>
                      <a:pt x="197" y="571"/>
                    </a:lnTo>
                    <a:lnTo>
                      <a:pt x="186" y="571"/>
                    </a:lnTo>
                    <a:lnTo>
                      <a:pt x="175" y="571"/>
                    </a:lnTo>
                    <a:lnTo>
                      <a:pt x="164" y="571"/>
                    </a:lnTo>
                    <a:lnTo>
                      <a:pt x="152" y="565"/>
                    </a:lnTo>
                    <a:lnTo>
                      <a:pt x="141" y="560"/>
                    </a:lnTo>
                    <a:lnTo>
                      <a:pt x="136" y="549"/>
                    </a:lnTo>
                    <a:lnTo>
                      <a:pt x="136" y="537"/>
                    </a:lnTo>
                    <a:lnTo>
                      <a:pt x="130" y="526"/>
                    </a:lnTo>
                    <a:lnTo>
                      <a:pt x="130" y="487"/>
                    </a:lnTo>
                    <a:lnTo>
                      <a:pt x="130" y="431"/>
                    </a:lnTo>
                    <a:lnTo>
                      <a:pt x="130" y="358"/>
                    </a:lnTo>
                    <a:lnTo>
                      <a:pt x="130" y="341"/>
                    </a:lnTo>
                    <a:lnTo>
                      <a:pt x="130" y="336"/>
                    </a:lnTo>
                    <a:lnTo>
                      <a:pt x="136" y="336"/>
                    </a:lnTo>
                    <a:lnTo>
                      <a:pt x="231" y="336"/>
                    </a:lnTo>
                    <a:lnTo>
                      <a:pt x="237" y="336"/>
                    </a:lnTo>
                    <a:lnTo>
                      <a:pt x="243" y="341"/>
                    </a:lnTo>
                    <a:lnTo>
                      <a:pt x="259" y="369"/>
                    </a:lnTo>
                    <a:lnTo>
                      <a:pt x="293" y="409"/>
                    </a:lnTo>
                    <a:lnTo>
                      <a:pt x="327" y="453"/>
                    </a:lnTo>
                    <a:lnTo>
                      <a:pt x="366" y="504"/>
                    </a:lnTo>
                    <a:lnTo>
                      <a:pt x="400" y="543"/>
                    </a:lnTo>
                    <a:lnTo>
                      <a:pt x="428" y="571"/>
                    </a:lnTo>
                    <a:lnTo>
                      <a:pt x="445" y="577"/>
                    </a:lnTo>
                    <a:lnTo>
                      <a:pt x="462" y="582"/>
                    </a:lnTo>
                    <a:lnTo>
                      <a:pt x="485" y="582"/>
                    </a:lnTo>
                    <a:lnTo>
                      <a:pt x="513" y="582"/>
                    </a:lnTo>
                    <a:lnTo>
                      <a:pt x="569" y="582"/>
                    </a:lnTo>
                    <a:lnTo>
                      <a:pt x="580" y="582"/>
                    </a:lnTo>
                    <a:lnTo>
                      <a:pt x="586" y="582"/>
                    </a:lnTo>
                    <a:lnTo>
                      <a:pt x="586" y="577"/>
                    </a:lnTo>
                    <a:lnTo>
                      <a:pt x="580" y="571"/>
                    </a:lnTo>
                    <a:lnTo>
                      <a:pt x="569" y="571"/>
                    </a:lnTo>
                    <a:lnTo>
                      <a:pt x="552" y="571"/>
                    </a:lnTo>
                    <a:lnTo>
                      <a:pt x="524" y="565"/>
                    </a:lnTo>
                    <a:lnTo>
                      <a:pt x="496" y="549"/>
                    </a:lnTo>
                    <a:lnTo>
                      <a:pt x="456" y="515"/>
                    </a:lnTo>
                    <a:lnTo>
                      <a:pt x="383" y="425"/>
                    </a:lnTo>
                    <a:lnTo>
                      <a:pt x="293" y="319"/>
                    </a:lnTo>
                    <a:lnTo>
                      <a:pt x="349" y="252"/>
                    </a:lnTo>
                    <a:lnTo>
                      <a:pt x="378" y="196"/>
                    </a:lnTo>
                    <a:lnTo>
                      <a:pt x="389" y="140"/>
                    </a:lnTo>
                    <a:lnTo>
                      <a:pt x="378" y="89"/>
                    </a:lnTo>
                    <a:lnTo>
                      <a:pt x="355" y="56"/>
                    </a:lnTo>
                    <a:lnTo>
                      <a:pt x="333" y="33"/>
                    </a:lnTo>
                    <a:lnTo>
                      <a:pt x="288" y="11"/>
                    </a:lnTo>
                    <a:lnTo>
                      <a:pt x="243" y="0"/>
                    </a:lnTo>
                    <a:lnTo>
                      <a:pt x="192" y="0"/>
                    </a:lnTo>
                    <a:lnTo>
                      <a:pt x="158" y="0"/>
                    </a:lnTo>
                    <a:lnTo>
                      <a:pt x="119" y="0"/>
                    </a:lnTo>
                    <a:lnTo>
                      <a:pt x="102" y="0"/>
                    </a:lnTo>
                    <a:lnTo>
                      <a:pt x="96" y="0"/>
                    </a:lnTo>
                    <a:lnTo>
                      <a:pt x="85" y="0"/>
                    </a:lnTo>
                    <a:lnTo>
                      <a:pt x="68" y="0"/>
                    </a:lnTo>
                    <a:lnTo>
                      <a:pt x="51" y="0"/>
                    </a:lnTo>
                    <a:lnTo>
                      <a:pt x="29" y="0"/>
                    </a:lnTo>
                    <a:lnTo>
                      <a:pt x="12" y="0"/>
                    </a:lnTo>
                    <a:lnTo>
                      <a:pt x="0" y="0"/>
                    </a:lnTo>
                    <a:lnTo>
                      <a:pt x="0" y="5"/>
                    </a:lnTo>
                    <a:lnTo>
                      <a:pt x="6" y="11"/>
                    </a:lnTo>
                    <a:lnTo>
                      <a:pt x="12" y="11"/>
                    </a:lnTo>
                    <a:lnTo>
                      <a:pt x="23" y="11"/>
                    </a:lnTo>
                    <a:lnTo>
                      <a:pt x="29" y="11"/>
                    </a:lnTo>
                    <a:lnTo>
                      <a:pt x="45" y="16"/>
                    </a:lnTo>
                    <a:lnTo>
                      <a:pt x="57" y="28"/>
                    </a:lnTo>
                    <a:lnTo>
                      <a:pt x="62" y="39"/>
                    </a:lnTo>
                    <a:lnTo>
                      <a:pt x="62" y="56"/>
                    </a:lnTo>
                    <a:lnTo>
                      <a:pt x="68" y="72"/>
                    </a:lnTo>
                    <a:lnTo>
                      <a:pt x="68" y="101"/>
                    </a:lnTo>
                    <a:lnTo>
                      <a:pt x="68" y="151"/>
                    </a:lnTo>
                    <a:lnTo>
                      <a:pt x="68" y="224"/>
                    </a:lnTo>
                    <a:lnTo>
                      <a:pt x="68" y="358"/>
                    </a:lnTo>
                    <a:lnTo>
                      <a:pt x="130" y="39"/>
                    </a:lnTo>
                    <a:close/>
                  </a:path>
                </a:pathLst>
              </a:custGeom>
              <a:solidFill>
                <a:srgbClr val="002D5C"/>
              </a:solidFill>
              <a:ln w="9525">
                <a:noFill/>
                <a:round/>
                <a:headEnd/>
                <a:tailEnd/>
              </a:ln>
            </p:spPr>
            <p:txBody>
              <a:bodyPr/>
              <a:lstStyle/>
              <a:p>
                <a:endParaRPr lang="en-US"/>
              </a:p>
            </p:txBody>
          </p:sp>
          <p:sp>
            <p:nvSpPr>
              <p:cNvPr id="105" name="Freeform 814"/>
              <p:cNvSpPr>
                <a:spLocks/>
              </p:cNvSpPr>
              <p:nvPr/>
            </p:nvSpPr>
            <p:spPr bwMode="auto">
              <a:xfrm>
                <a:off x="17580" y="18589"/>
                <a:ext cx="349" cy="594"/>
              </a:xfrm>
              <a:custGeom>
                <a:avLst/>
                <a:gdLst>
                  <a:gd name="T0" fmla="*/ 68 w 349"/>
                  <a:gd name="T1" fmla="*/ 107 h 594"/>
                  <a:gd name="T2" fmla="*/ 68 w 349"/>
                  <a:gd name="T3" fmla="*/ 45 h 594"/>
                  <a:gd name="T4" fmla="*/ 34 w 349"/>
                  <a:gd name="T5" fmla="*/ 17 h 594"/>
                  <a:gd name="T6" fmla="*/ 12 w 349"/>
                  <a:gd name="T7" fmla="*/ 17 h 594"/>
                  <a:gd name="T8" fmla="*/ 6 w 349"/>
                  <a:gd name="T9" fmla="*/ 6 h 594"/>
                  <a:gd name="T10" fmla="*/ 51 w 349"/>
                  <a:gd name="T11" fmla="*/ 6 h 594"/>
                  <a:gd name="T12" fmla="*/ 96 w 349"/>
                  <a:gd name="T13" fmla="*/ 6 h 594"/>
                  <a:gd name="T14" fmla="*/ 164 w 349"/>
                  <a:gd name="T15" fmla="*/ 6 h 594"/>
                  <a:gd name="T16" fmla="*/ 282 w 349"/>
                  <a:gd name="T17" fmla="*/ 6 h 594"/>
                  <a:gd name="T18" fmla="*/ 321 w 349"/>
                  <a:gd name="T19" fmla="*/ 0 h 594"/>
                  <a:gd name="T20" fmla="*/ 327 w 349"/>
                  <a:gd name="T21" fmla="*/ 11 h 594"/>
                  <a:gd name="T22" fmla="*/ 321 w 349"/>
                  <a:gd name="T23" fmla="*/ 50 h 594"/>
                  <a:gd name="T24" fmla="*/ 321 w 349"/>
                  <a:gd name="T25" fmla="*/ 90 h 594"/>
                  <a:gd name="T26" fmla="*/ 304 w 349"/>
                  <a:gd name="T27" fmla="*/ 90 h 594"/>
                  <a:gd name="T28" fmla="*/ 304 w 349"/>
                  <a:gd name="T29" fmla="*/ 62 h 594"/>
                  <a:gd name="T30" fmla="*/ 282 w 349"/>
                  <a:gd name="T31" fmla="*/ 45 h 594"/>
                  <a:gd name="T32" fmla="*/ 226 w 349"/>
                  <a:gd name="T33" fmla="*/ 34 h 594"/>
                  <a:gd name="T34" fmla="*/ 141 w 349"/>
                  <a:gd name="T35" fmla="*/ 34 h 594"/>
                  <a:gd name="T36" fmla="*/ 135 w 349"/>
                  <a:gd name="T37" fmla="*/ 258 h 594"/>
                  <a:gd name="T38" fmla="*/ 164 w 349"/>
                  <a:gd name="T39" fmla="*/ 263 h 594"/>
                  <a:gd name="T40" fmla="*/ 265 w 349"/>
                  <a:gd name="T41" fmla="*/ 263 h 594"/>
                  <a:gd name="T42" fmla="*/ 299 w 349"/>
                  <a:gd name="T43" fmla="*/ 252 h 594"/>
                  <a:gd name="T44" fmla="*/ 316 w 349"/>
                  <a:gd name="T45" fmla="*/ 241 h 594"/>
                  <a:gd name="T46" fmla="*/ 310 w 349"/>
                  <a:gd name="T47" fmla="*/ 269 h 594"/>
                  <a:gd name="T48" fmla="*/ 310 w 349"/>
                  <a:gd name="T49" fmla="*/ 319 h 594"/>
                  <a:gd name="T50" fmla="*/ 304 w 349"/>
                  <a:gd name="T51" fmla="*/ 347 h 594"/>
                  <a:gd name="T52" fmla="*/ 299 w 349"/>
                  <a:gd name="T53" fmla="*/ 347 h 594"/>
                  <a:gd name="T54" fmla="*/ 293 w 349"/>
                  <a:gd name="T55" fmla="*/ 314 h 594"/>
                  <a:gd name="T56" fmla="*/ 271 w 349"/>
                  <a:gd name="T57" fmla="*/ 297 h 594"/>
                  <a:gd name="T58" fmla="*/ 169 w 349"/>
                  <a:gd name="T59" fmla="*/ 291 h 594"/>
                  <a:gd name="T60" fmla="*/ 135 w 349"/>
                  <a:gd name="T61" fmla="*/ 297 h 594"/>
                  <a:gd name="T62" fmla="*/ 135 w 349"/>
                  <a:gd name="T63" fmla="*/ 437 h 594"/>
                  <a:gd name="T64" fmla="*/ 141 w 349"/>
                  <a:gd name="T65" fmla="*/ 532 h 594"/>
                  <a:gd name="T66" fmla="*/ 226 w 349"/>
                  <a:gd name="T67" fmla="*/ 560 h 594"/>
                  <a:gd name="T68" fmla="*/ 282 w 349"/>
                  <a:gd name="T69" fmla="*/ 555 h 594"/>
                  <a:gd name="T70" fmla="*/ 321 w 349"/>
                  <a:gd name="T71" fmla="*/ 532 h 594"/>
                  <a:gd name="T72" fmla="*/ 338 w 349"/>
                  <a:gd name="T73" fmla="*/ 487 h 594"/>
                  <a:gd name="T74" fmla="*/ 349 w 349"/>
                  <a:gd name="T75" fmla="*/ 499 h 594"/>
                  <a:gd name="T76" fmla="*/ 344 w 349"/>
                  <a:gd name="T77" fmla="*/ 532 h 594"/>
                  <a:gd name="T78" fmla="*/ 338 w 349"/>
                  <a:gd name="T79" fmla="*/ 571 h 594"/>
                  <a:gd name="T80" fmla="*/ 316 w 349"/>
                  <a:gd name="T81" fmla="*/ 594 h 594"/>
                  <a:gd name="T82" fmla="*/ 164 w 349"/>
                  <a:gd name="T83" fmla="*/ 588 h 594"/>
                  <a:gd name="T84" fmla="*/ 96 w 349"/>
                  <a:gd name="T85" fmla="*/ 588 h 594"/>
                  <a:gd name="T86" fmla="*/ 57 w 349"/>
                  <a:gd name="T87" fmla="*/ 588 h 594"/>
                  <a:gd name="T88" fmla="*/ 17 w 349"/>
                  <a:gd name="T89" fmla="*/ 588 h 594"/>
                  <a:gd name="T90" fmla="*/ 23 w 349"/>
                  <a:gd name="T91" fmla="*/ 577 h 594"/>
                  <a:gd name="T92" fmla="*/ 51 w 349"/>
                  <a:gd name="T93" fmla="*/ 571 h 594"/>
                  <a:gd name="T94" fmla="*/ 68 w 349"/>
                  <a:gd name="T95" fmla="*/ 532 h 594"/>
                  <a:gd name="T96" fmla="*/ 68 w 349"/>
                  <a:gd name="T97" fmla="*/ 364 h 59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49"/>
                  <a:gd name="T148" fmla="*/ 0 h 594"/>
                  <a:gd name="T149" fmla="*/ 349 w 349"/>
                  <a:gd name="T150" fmla="*/ 594 h 59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49" h="594">
                    <a:moveTo>
                      <a:pt x="68" y="230"/>
                    </a:moveTo>
                    <a:lnTo>
                      <a:pt x="68" y="157"/>
                    </a:lnTo>
                    <a:lnTo>
                      <a:pt x="68" y="107"/>
                    </a:lnTo>
                    <a:lnTo>
                      <a:pt x="68" y="78"/>
                    </a:lnTo>
                    <a:lnTo>
                      <a:pt x="68" y="62"/>
                    </a:lnTo>
                    <a:lnTo>
                      <a:pt x="68" y="45"/>
                    </a:lnTo>
                    <a:lnTo>
                      <a:pt x="62" y="34"/>
                    </a:lnTo>
                    <a:lnTo>
                      <a:pt x="51" y="22"/>
                    </a:lnTo>
                    <a:lnTo>
                      <a:pt x="34" y="17"/>
                    </a:lnTo>
                    <a:lnTo>
                      <a:pt x="28" y="17"/>
                    </a:lnTo>
                    <a:lnTo>
                      <a:pt x="17" y="17"/>
                    </a:lnTo>
                    <a:lnTo>
                      <a:pt x="12" y="17"/>
                    </a:lnTo>
                    <a:lnTo>
                      <a:pt x="6" y="11"/>
                    </a:lnTo>
                    <a:lnTo>
                      <a:pt x="0" y="11"/>
                    </a:lnTo>
                    <a:lnTo>
                      <a:pt x="6" y="6"/>
                    </a:lnTo>
                    <a:lnTo>
                      <a:pt x="17" y="6"/>
                    </a:lnTo>
                    <a:lnTo>
                      <a:pt x="34" y="6"/>
                    </a:lnTo>
                    <a:lnTo>
                      <a:pt x="51" y="6"/>
                    </a:lnTo>
                    <a:lnTo>
                      <a:pt x="74" y="6"/>
                    </a:lnTo>
                    <a:lnTo>
                      <a:pt x="85" y="6"/>
                    </a:lnTo>
                    <a:lnTo>
                      <a:pt x="96" y="6"/>
                    </a:lnTo>
                    <a:lnTo>
                      <a:pt x="102" y="6"/>
                    </a:lnTo>
                    <a:lnTo>
                      <a:pt x="124" y="6"/>
                    </a:lnTo>
                    <a:lnTo>
                      <a:pt x="164" y="6"/>
                    </a:lnTo>
                    <a:lnTo>
                      <a:pt x="214" y="6"/>
                    </a:lnTo>
                    <a:lnTo>
                      <a:pt x="254" y="6"/>
                    </a:lnTo>
                    <a:lnTo>
                      <a:pt x="282" y="6"/>
                    </a:lnTo>
                    <a:lnTo>
                      <a:pt x="299" y="6"/>
                    </a:lnTo>
                    <a:lnTo>
                      <a:pt x="316" y="0"/>
                    </a:lnTo>
                    <a:lnTo>
                      <a:pt x="321" y="0"/>
                    </a:lnTo>
                    <a:lnTo>
                      <a:pt x="327" y="0"/>
                    </a:lnTo>
                    <a:lnTo>
                      <a:pt x="327" y="6"/>
                    </a:lnTo>
                    <a:lnTo>
                      <a:pt x="327" y="11"/>
                    </a:lnTo>
                    <a:lnTo>
                      <a:pt x="327" y="22"/>
                    </a:lnTo>
                    <a:lnTo>
                      <a:pt x="321" y="39"/>
                    </a:lnTo>
                    <a:lnTo>
                      <a:pt x="321" y="50"/>
                    </a:lnTo>
                    <a:lnTo>
                      <a:pt x="321" y="67"/>
                    </a:lnTo>
                    <a:lnTo>
                      <a:pt x="321" y="84"/>
                    </a:lnTo>
                    <a:lnTo>
                      <a:pt x="321" y="90"/>
                    </a:lnTo>
                    <a:lnTo>
                      <a:pt x="316" y="101"/>
                    </a:lnTo>
                    <a:lnTo>
                      <a:pt x="310" y="101"/>
                    </a:lnTo>
                    <a:lnTo>
                      <a:pt x="304" y="90"/>
                    </a:lnTo>
                    <a:lnTo>
                      <a:pt x="304" y="84"/>
                    </a:lnTo>
                    <a:lnTo>
                      <a:pt x="304" y="73"/>
                    </a:lnTo>
                    <a:lnTo>
                      <a:pt x="304" y="62"/>
                    </a:lnTo>
                    <a:lnTo>
                      <a:pt x="299" y="56"/>
                    </a:lnTo>
                    <a:lnTo>
                      <a:pt x="293" y="50"/>
                    </a:lnTo>
                    <a:lnTo>
                      <a:pt x="282" y="45"/>
                    </a:lnTo>
                    <a:lnTo>
                      <a:pt x="271" y="39"/>
                    </a:lnTo>
                    <a:lnTo>
                      <a:pt x="248" y="39"/>
                    </a:lnTo>
                    <a:lnTo>
                      <a:pt x="226" y="34"/>
                    </a:lnTo>
                    <a:lnTo>
                      <a:pt x="192" y="34"/>
                    </a:lnTo>
                    <a:lnTo>
                      <a:pt x="158" y="34"/>
                    </a:lnTo>
                    <a:lnTo>
                      <a:pt x="141" y="34"/>
                    </a:lnTo>
                    <a:lnTo>
                      <a:pt x="135" y="34"/>
                    </a:lnTo>
                    <a:lnTo>
                      <a:pt x="135" y="39"/>
                    </a:lnTo>
                    <a:lnTo>
                      <a:pt x="135" y="258"/>
                    </a:lnTo>
                    <a:lnTo>
                      <a:pt x="135" y="263"/>
                    </a:lnTo>
                    <a:lnTo>
                      <a:pt x="141" y="263"/>
                    </a:lnTo>
                    <a:lnTo>
                      <a:pt x="164" y="263"/>
                    </a:lnTo>
                    <a:lnTo>
                      <a:pt x="197" y="263"/>
                    </a:lnTo>
                    <a:lnTo>
                      <a:pt x="237" y="263"/>
                    </a:lnTo>
                    <a:lnTo>
                      <a:pt x="265" y="263"/>
                    </a:lnTo>
                    <a:lnTo>
                      <a:pt x="282" y="258"/>
                    </a:lnTo>
                    <a:lnTo>
                      <a:pt x="293" y="258"/>
                    </a:lnTo>
                    <a:lnTo>
                      <a:pt x="299" y="252"/>
                    </a:lnTo>
                    <a:lnTo>
                      <a:pt x="310" y="247"/>
                    </a:lnTo>
                    <a:lnTo>
                      <a:pt x="310" y="241"/>
                    </a:lnTo>
                    <a:lnTo>
                      <a:pt x="316" y="241"/>
                    </a:lnTo>
                    <a:lnTo>
                      <a:pt x="316" y="247"/>
                    </a:lnTo>
                    <a:lnTo>
                      <a:pt x="316" y="252"/>
                    </a:lnTo>
                    <a:lnTo>
                      <a:pt x="310" y="269"/>
                    </a:lnTo>
                    <a:lnTo>
                      <a:pt x="310" y="291"/>
                    </a:lnTo>
                    <a:lnTo>
                      <a:pt x="310" y="303"/>
                    </a:lnTo>
                    <a:lnTo>
                      <a:pt x="310" y="319"/>
                    </a:lnTo>
                    <a:lnTo>
                      <a:pt x="310" y="331"/>
                    </a:lnTo>
                    <a:lnTo>
                      <a:pt x="304" y="342"/>
                    </a:lnTo>
                    <a:lnTo>
                      <a:pt x="304" y="347"/>
                    </a:lnTo>
                    <a:lnTo>
                      <a:pt x="304" y="353"/>
                    </a:lnTo>
                    <a:lnTo>
                      <a:pt x="299" y="353"/>
                    </a:lnTo>
                    <a:lnTo>
                      <a:pt x="299" y="347"/>
                    </a:lnTo>
                    <a:lnTo>
                      <a:pt x="293" y="336"/>
                    </a:lnTo>
                    <a:lnTo>
                      <a:pt x="293" y="325"/>
                    </a:lnTo>
                    <a:lnTo>
                      <a:pt x="293" y="314"/>
                    </a:lnTo>
                    <a:lnTo>
                      <a:pt x="288" y="308"/>
                    </a:lnTo>
                    <a:lnTo>
                      <a:pt x="276" y="303"/>
                    </a:lnTo>
                    <a:lnTo>
                      <a:pt x="271" y="297"/>
                    </a:lnTo>
                    <a:lnTo>
                      <a:pt x="254" y="297"/>
                    </a:lnTo>
                    <a:lnTo>
                      <a:pt x="220" y="291"/>
                    </a:lnTo>
                    <a:lnTo>
                      <a:pt x="169" y="291"/>
                    </a:lnTo>
                    <a:lnTo>
                      <a:pt x="141" y="291"/>
                    </a:lnTo>
                    <a:lnTo>
                      <a:pt x="135" y="291"/>
                    </a:lnTo>
                    <a:lnTo>
                      <a:pt x="135" y="297"/>
                    </a:lnTo>
                    <a:lnTo>
                      <a:pt x="135" y="364"/>
                    </a:lnTo>
                    <a:lnTo>
                      <a:pt x="135" y="392"/>
                    </a:lnTo>
                    <a:lnTo>
                      <a:pt x="135" y="437"/>
                    </a:lnTo>
                    <a:lnTo>
                      <a:pt x="135" y="476"/>
                    </a:lnTo>
                    <a:lnTo>
                      <a:pt x="135" y="499"/>
                    </a:lnTo>
                    <a:lnTo>
                      <a:pt x="141" y="532"/>
                    </a:lnTo>
                    <a:lnTo>
                      <a:pt x="152" y="549"/>
                    </a:lnTo>
                    <a:lnTo>
                      <a:pt x="181" y="560"/>
                    </a:lnTo>
                    <a:lnTo>
                      <a:pt x="226" y="560"/>
                    </a:lnTo>
                    <a:lnTo>
                      <a:pt x="242" y="560"/>
                    </a:lnTo>
                    <a:lnTo>
                      <a:pt x="265" y="560"/>
                    </a:lnTo>
                    <a:lnTo>
                      <a:pt x="282" y="555"/>
                    </a:lnTo>
                    <a:lnTo>
                      <a:pt x="299" y="555"/>
                    </a:lnTo>
                    <a:lnTo>
                      <a:pt x="316" y="543"/>
                    </a:lnTo>
                    <a:lnTo>
                      <a:pt x="321" y="532"/>
                    </a:lnTo>
                    <a:lnTo>
                      <a:pt x="333" y="515"/>
                    </a:lnTo>
                    <a:lnTo>
                      <a:pt x="338" y="499"/>
                    </a:lnTo>
                    <a:lnTo>
                      <a:pt x="338" y="487"/>
                    </a:lnTo>
                    <a:lnTo>
                      <a:pt x="344" y="487"/>
                    </a:lnTo>
                    <a:lnTo>
                      <a:pt x="349" y="493"/>
                    </a:lnTo>
                    <a:lnTo>
                      <a:pt x="349" y="499"/>
                    </a:lnTo>
                    <a:lnTo>
                      <a:pt x="349" y="504"/>
                    </a:lnTo>
                    <a:lnTo>
                      <a:pt x="344" y="515"/>
                    </a:lnTo>
                    <a:lnTo>
                      <a:pt x="344" y="532"/>
                    </a:lnTo>
                    <a:lnTo>
                      <a:pt x="344" y="549"/>
                    </a:lnTo>
                    <a:lnTo>
                      <a:pt x="338" y="560"/>
                    </a:lnTo>
                    <a:lnTo>
                      <a:pt x="338" y="571"/>
                    </a:lnTo>
                    <a:lnTo>
                      <a:pt x="333" y="583"/>
                    </a:lnTo>
                    <a:lnTo>
                      <a:pt x="327" y="588"/>
                    </a:lnTo>
                    <a:lnTo>
                      <a:pt x="316" y="594"/>
                    </a:lnTo>
                    <a:lnTo>
                      <a:pt x="293" y="594"/>
                    </a:lnTo>
                    <a:lnTo>
                      <a:pt x="220" y="594"/>
                    </a:lnTo>
                    <a:lnTo>
                      <a:pt x="164" y="588"/>
                    </a:lnTo>
                    <a:lnTo>
                      <a:pt x="124" y="588"/>
                    </a:lnTo>
                    <a:lnTo>
                      <a:pt x="102" y="588"/>
                    </a:lnTo>
                    <a:lnTo>
                      <a:pt x="96" y="588"/>
                    </a:lnTo>
                    <a:lnTo>
                      <a:pt x="85" y="588"/>
                    </a:lnTo>
                    <a:lnTo>
                      <a:pt x="74" y="588"/>
                    </a:lnTo>
                    <a:lnTo>
                      <a:pt x="57" y="588"/>
                    </a:lnTo>
                    <a:lnTo>
                      <a:pt x="40" y="588"/>
                    </a:lnTo>
                    <a:lnTo>
                      <a:pt x="28" y="588"/>
                    </a:lnTo>
                    <a:lnTo>
                      <a:pt x="17" y="588"/>
                    </a:lnTo>
                    <a:lnTo>
                      <a:pt x="12" y="583"/>
                    </a:lnTo>
                    <a:lnTo>
                      <a:pt x="17" y="583"/>
                    </a:lnTo>
                    <a:lnTo>
                      <a:pt x="23" y="577"/>
                    </a:lnTo>
                    <a:lnTo>
                      <a:pt x="34" y="577"/>
                    </a:lnTo>
                    <a:lnTo>
                      <a:pt x="45" y="577"/>
                    </a:lnTo>
                    <a:lnTo>
                      <a:pt x="51" y="571"/>
                    </a:lnTo>
                    <a:lnTo>
                      <a:pt x="62" y="560"/>
                    </a:lnTo>
                    <a:lnTo>
                      <a:pt x="62" y="549"/>
                    </a:lnTo>
                    <a:lnTo>
                      <a:pt x="68" y="532"/>
                    </a:lnTo>
                    <a:lnTo>
                      <a:pt x="68" y="493"/>
                    </a:lnTo>
                    <a:lnTo>
                      <a:pt x="68" y="437"/>
                    </a:lnTo>
                    <a:lnTo>
                      <a:pt x="68" y="364"/>
                    </a:lnTo>
                    <a:lnTo>
                      <a:pt x="68" y="230"/>
                    </a:lnTo>
                    <a:close/>
                  </a:path>
                </a:pathLst>
              </a:custGeom>
              <a:solidFill>
                <a:srgbClr val="002D5C"/>
              </a:solidFill>
              <a:ln w="9525">
                <a:noFill/>
                <a:round/>
                <a:headEnd/>
                <a:tailEnd/>
              </a:ln>
            </p:spPr>
            <p:txBody>
              <a:bodyPr/>
              <a:lstStyle/>
              <a:p>
                <a:endParaRPr lang="en-US"/>
              </a:p>
            </p:txBody>
          </p:sp>
        </p:grpSp>
      </p:grpSp>
      <p:pic>
        <p:nvPicPr>
          <p:cNvPr id="133" name="Picture 45" descr="logo_su_en_big_dark_blue.gif"/>
          <p:cNvPicPr>
            <a:picLocks noChangeAspect="1"/>
          </p:cNvPicPr>
          <p:nvPr/>
        </p:nvPicPr>
        <p:blipFill>
          <a:blip r:embed="rId16" cstate="print"/>
          <a:srcRect/>
          <a:stretch>
            <a:fillRect/>
          </a:stretch>
        </p:blipFill>
        <p:spPr bwMode="auto">
          <a:xfrm>
            <a:off x="381004" y="381000"/>
            <a:ext cx="2389190" cy="2141539"/>
          </a:xfrm>
          <a:prstGeom prst="rect">
            <a:avLst/>
          </a:prstGeom>
          <a:noFill/>
          <a:ln w="9525">
            <a:noFill/>
            <a:miter lim="800000"/>
            <a:headEnd/>
            <a:tailEnd/>
          </a:ln>
        </p:spPr>
      </p:pic>
      <p:sp>
        <p:nvSpPr>
          <p:cNvPr id="137" name="TextBox 136"/>
          <p:cNvSpPr txBox="1"/>
          <p:nvPr/>
        </p:nvSpPr>
        <p:spPr>
          <a:xfrm>
            <a:off x="26746200" y="11201400"/>
            <a:ext cx="10515600" cy="830997"/>
          </a:xfrm>
          <a:prstGeom prst="rect">
            <a:avLst/>
          </a:prstGeom>
          <a:noFill/>
        </p:spPr>
        <p:txBody>
          <a:bodyPr wrap="square" rtlCol="0">
            <a:spAutoFit/>
          </a:bodyPr>
          <a:lstStyle/>
          <a:p>
            <a:r>
              <a:rPr lang="en-US" sz="2400" dirty="0" smtClean="0">
                <a:latin typeface="Verdana" pitchFamily="34" charset="0"/>
              </a:rPr>
              <a:t>Fig. 5: Conceptual diagram of water table response to precipitation event</a:t>
            </a:r>
            <a:endParaRPr lang="en-US" sz="2400" dirty="0">
              <a:latin typeface="Verdana" pitchFamily="34" charset="0"/>
            </a:endParaRPr>
          </a:p>
        </p:txBody>
      </p:sp>
      <p:sp>
        <p:nvSpPr>
          <p:cNvPr id="138" name="TextBox 137"/>
          <p:cNvSpPr txBox="1"/>
          <p:nvPr/>
        </p:nvSpPr>
        <p:spPr>
          <a:xfrm>
            <a:off x="31356300" y="16154400"/>
            <a:ext cx="4876800" cy="815608"/>
          </a:xfrm>
          <a:prstGeom prst="rect">
            <a:avLst/>
          </a:prstGeom>
          <a:noFill/>
        </p:spPr>
        <p:txBody>
          <a:bodyPr wrap="square" rtlCol="0">
            <a:spAutoFit/>
          </a:bodyPr>
          <a:lstStyle/>
          <a:p>
            <a:pPr algn="ctr"/>
            <a:r>
              <a:rPr lang="en-US" b="1" i="1" dirty="0" err="1" smtClean="0">
                <a:latin typeface="Verdana" pitchFamily="34" charset="0"/>
              </a:rPr>
              <a:t>Carex</a:t>
            </a:r>
            <a:endParaRPr lang="en-US" b="1" i="1" dirty="0">
              <a:latin typeface="Verdana" pitchFamily="34" charset="0"/>
            </a:endParaRPr>
          </a:p>
        </p:txBody>
      </p:sp>
      <p:sp>
        <p:nvSpPr>
          <p:cNvPr id="139" name="TextBox 138"/>
          <p:cNvSpPr txBox="1"/>
          <p:nvPr/>
        </p:nvSpPr>
        <p:spPr>
          <a:xfrm>
            <a:off x="25099962" y="16154400"/>
            <a:ext cx="4572000" cy="815608"/>
          </a:xfrm>
          <a:prstGeom prst="rect">
            <a:avLst/>
          </a:prstGeom>
          <a:noFill/>
        </p:spPr>
        <p:txBody>
          <a:bodyPr wrap="square" rtlCol="0">
            <a:spAutoFit/>
          </a:bodyPr>
          <a:lstStyle/>
          <a:p>
            <a:pPr algn="ctr"/>
            <a:r>
              <a:rPr lang="en-US" b="1" i="1" dirty="0" smtClean="0">
                <a:latin typeface="Verdana" pitchFamily="34" charset="0"/>
              </a:rPr>
              <a:t>Eriophorum</a:t>
            </a:r>
            <a:endParaRPr lang="en-US" b="1" i="1" dirty="0">
              <a:latin typeface="Verdana" pitchFamily="34" charset="0"/>
            </a:endParaRPr>
          </a:p>
        </p:txBody>
      </p:sp>
      <p:graphicFrame>
        <p:nvGraphicFramePr>
          <p:cNvPr id="1071" name="Object 47"/>
          <p:cNvGraphicFramePr>
            <a:graphicFrameLocks noChangeAspect="1"/>
          </p:cNvGraphicFramePr>
          <p:nvPr/>
        </p:nvGraphicFramePr>
        <p:xfrm>
          <a:off x="24574500" y="17830800"/>
          <a:ext cx="5622925" cy="4314825"/>
        </p:xfrm>
        <a:graphic>
          <a:graphicData uri="http://schemas.openxmlformats.org/presentationml/2006/ole">
            <p:oleObj spid="_x0000_s1071" name="SPW 10.0 Graph" r:id="rId17" imgW="5622480" imgH="4314960" progId="SigmaPlotGraphicObject.9">
              <p:embed/>
            </p:oleObj>
          </a:graphicData>
        </a:graphic>
      </p:graphicFrame>
      <p:graphicFrame>
        <p:nvGraphicFramePr>
          <p:cNvPr id="1072" name="Object 48"/>
          <p:cNvGraphicFramePr>
            <a:graphicFrameLocks noChangeAspect="1"/>
          </p:cNvGraphicFramePr>
          <p:nvPr/>
        </p:nvGraphicFramePr>
        <p:xfrm>
          <a:off x="30983238" y="17830800"/>
          <a:ext cx="5622925" cy="4314825"/>
        </p:xfrm>
        <a:graphic>
          <a:graphicData uri="http://schemas.openxmlformats.org/presentationml/2006/ole">
            <p:oleObj spid="_x0000_s1072" name="SPW 10.0 Graph" r:id="rId18" imgW="5622480" imgH="4314960" progId="SigmaPlotGraphicObject.9">
              <p:embed/>
            </p:oleObj>
          </a:graphicData>
        </a:graphic>
      </p:graphicFrame>
      <p:graphicFrame>
        <p:nvGraphicFramePr>
          <p:cNvPr id="1073" name="Object 49"/>
          <p:cNvGraphicFramePr>
            <a:graphicFrameLocks noChangeAspect="1"/>
          </p:cNvGraphicFramePr>
          <p:nvPr/>
        </p:nvGraphicFramePr>
        <p:xfrm>
          <a:off x="30983238" y="24003000"/>
          <a:ext cx="5622925" cy="4329113"/>
        </p:xfrm>
        <a:graphic>
          <a:graphicData uri="http://schemas.openxmlformats.org/presentationml/2006/ole">
            <p:oleObj spid="_x0000_s1073" name="SPW 10.0 Graph" r:id="rId19" imgW="5622480" imgH="4329360" progId="SigmaPlotGraphicObject.9">
              <p:embed/>
            </p:oleObj>
          </a:graphicData>
        </a:graphic>
      </p:graphicFrame>
      <p:graphicFrame>
        <p:nvGraphicFramePr>
          <p:cNvPr id="1074" name="Object 50"/>
          <p:cNvGraphicFramePr>
            <a:graphicFrameLocks noChangeAspect="1"/>
          </p:cNvGraphicFramePr>
          <p:nvPr/>
        </p:nvGraphicFramePr>
        <p:xfrm>
          <a:off x="24574500" y="24003000"/>
          <a:ext cx="5740455" cy="4419600"/>
        </p:xfrm>
        <a:graphic>
          <a:graphicData uri="http://schemas.openxmlformats.org/presentationml/2006/ole">
            <p:oleObj spid="_x0000_s1074" name="SPW 10.0 Graph" r:id="rId20" imgW="5622480" imgH="4329360" progId="SigmaPlotGraphicObject.9">
              <p:embed/>
            </p:oleObj>
          </a:graphicData>
        </a:graphic>
      </p:graphicFrame>
      <p:graphicFrame>
        <p:nvGraphicFramePr>
          <p:cNvPr id="1076" name="Object 52"/>
          <p:cNvGraphicFramePr>
            <a:graphicFrameLocks noChangeAspect="1"/>
          </p:cNvGraphicFramePr>
          <p:nvPr/>
        </p:nvGraphicFramePr>
        <p:xfrm>
          <a:off x="17836139" y="17830800"/>
          <a:ext cx="5622925" cy="4314825"/>
        </p:xfrm>
        <a:graphic>
          <a:graphicData uri="http://schemas.openxmlformats.org/presentationml/2006/ole">
            <p:oleObj spid="_x0000_s1076" name="SPW 10.0 Graph" r:id="rId21" imgW="5622480" imgH="4314960" progId="SigmaPlotGraphicObject.9">
              <p:embed/>
            </p:oleObj>
          </a:graphicData>
        </a:graphic>
      </p:graphicFrame>
      <p:sp>
        <p:nvSpPr>
          <p:cNvPr id="140" name="TextBox 139"/>
          <p:cNvSpPr txBox="1"/>
          <p:nvPr/>
        </p:nvSpPr>
        <p:spPr>
          <a:xfrm>
            <a:off x="18133001" y="16154400"/>
            <a:ext cx="5029200" cy="838200"/>
          </a:xfrm>
          <a:prstGeom prst="rect">
            <a:avLst/>
          </a:prstGeom>
          <a:noFill/>
        </p:spPr>
        <p:txBody>
          <a:bodyPr wrap="square" rtlCol="0">
            <a:spAutoFit/>
          </a:bodyPr>
          <a:lstStyle/>
          <a:p>
            <a:pPr algn="ctr"/>
            <a:r>
              <a:rPr lang="en-US" b="1" i="1" dirty="0" smtClean="0">
                <a:latin typeface="Verdana" pitchFamily="34" charset="0"/>
              </a:rPr>
              <a:t>Sphagnum</a:t>
            </a:r>
            <a:endParaRPr lang="en-US" b="1" i="1" dirty="0">
              <a:latin typeface="Verdana" pitchFamily="34" charset="0"/>
            </a:endParaRPr>
          </a:p>
        </p:txBody>
      </p:sp>
      <p:graphicFrame>
        <p:nvGraphicFramePr>
          <p:cNvPr id="1077" name="Object 53"/>
          <p:cNvGraphicFramePr>
            <a:graphicFrameLocks noChangeAspect="1"/>
          </p:cNvGraphicFramePr>
          <p:nvPr/>
        </p:nvGraphicFramePr>
        <p:xfrm>
          <a:off x="17678400" y="24003000"/>
          <a:ext cx="5938402" cy="4572000"/>
        </p:xfrm>
        <a:graphic>
          <a:graphicData uri="http://schemas.openxmlformats.org/presentationml/2006/ole">
            <p:oleObj spid="_x0000_s1077" name="SPW 10.0 Graph" r:id="rId22" imgW="5622480" imgH="4329360" progId="SigmaPlotGraphicObject.9">
              <p:embed/>
            </p:oleObj>
          </a:graphicData>
        </a:graphic>
      </p:graphicFrame>
      <p:pic>
        <p:nvPicPr>
          <p:cNvPr id="141" name="Picture 140" descr="Conceptual Cartoon of Hydrology_rkv_tw2.jpg"/>
          <p:cNvPicPr>
            <a:picLocks noChangeAspect="1"/>
          </p:cNvPicPr>
          <p:nvPr/>
        </p:nvPicPr>
        <p:blipFill>
          <a:blip r:embed="rId23" cstate="print"/>
          <a:stretch>
            <a:fillRect/>
          </a:stretch>
        </p:blipFill>
        <p:spPr>
          <a:xfrm>
            <a:off x="26593800" y="4006850"/>
            <a:ext cx="10668000" cy="6889750"/>
          </a:xfrm>
          <a:prstGeom prst="rect">
            <a:avLst/>
          </a:prstGeom>
          <a:ln>
            <a:solidFill>
              <a:schemeClr val="tx1"/>
            </a:solidFill>
          </a:ln>
        </p:spPr>
      </p:pic>
      <p:graphicFrame>
        <p:nvGraphicFramePr>
          <p:cNvPr id="1078" name="Object 54"/>
          <p:cNvGraphicFramePr>
            <a:graphicFrameLocks noChangeAspect="1"/>
          </p:cNvGraphicFramePr>
          <p:nvPr/>
        </p:nvGraphicFramePr>
        <p:xfrm>
          <a:off x="16230600" y="3581400"/>
          <a:ext cx="9220200" cy="7547399"/>
        </p:xfrm>
        <a:graphic>
          <a:graphicData uri="http://schemas.openxmlformats.org/presentationml/2006/ole">
            <p:oleObj spid="_x0000_s1078" name="SPW 10.0 Graph" r:id="rId24" imgW="5765040" imgH="4264560" progId="SigmaPlotGraphicObject.9">
              <p:embed/>
            </p:oleObj>
          </a:graphicData>
        </a:graphic>
      </p:graphicFrame>
      <p:sp>
        <p:nvSpPr>
          <p:cNvPr id="143" name="TextBox 142"/>
          <p:cNvSpPr txBox="1"/>
          <p:nvPr/>
        </p:nvSpPr>
        <p:spPr>
          <a:xfrm>
            <a:off x="990600" y="23545800"/>
            <a:ext cx="15697200" cy="3046988"/>
          </a:xfrm>
          <a:prstGeom prst="rect">
            <a:avLst/>
          </a:prstGeom>
          <a:noFill/>
        </p:spPr>
        <p:txBody>
          <a:bodyPr wrap="square" rtlCol="0">
            <a:spAutoFit/>
          </a:bodyPr>
          <a:lstStyle/>
          <a:p>
            <a:r>
              <a:rPr lang="en-US" sz="3200" dirty="0" smtClean="0">
                <a:latin typeface="Verdana" pitchFamily="34" charset="0"/>
              </a:rPr>
              <a:t>Samples of dissolved gases within the soil were collected using Soil Gas Sampling (SGS) arrays (Fig. 3a) and sipper devices (Fig. 3b) several times per week.  Fluxes to the atmosphere were determined by collecting manual samples from </a:t>
            </a:r>
            <a:r>
              <a:rPr lang="en-US" sz="3200" dirty="0" err="1" smtClean="0">
                <a:latin typeface="Verdana" pitchFamily="34" charset="0"/>
              </a:rPr>
              <a:t>autochambers</a:t>
            </a:r>
            <a:r>
              <a:rPr lang="en-US" sz="3200" dirty="0" smtClean="0">
                <a:latin typeface="Verdana" pitchFamily="34" charset="0"/>
              </a:rPr>
              <a:t> (Fig. 3c).  All samples were collected with and stored in syringes before being analyzed for H</a:t>
            </a:r>
            <a:r>
              <a:rPr lang="en-US" sz="3200" baseline="-25000" dirty="0" smtClean="0">
                <a:latin typeface="Verdana" pitchFamily="34" charset="0"/>
              </a:rPr>
              <a:t>2</a:t>
            </a:r>
            <a:r>
              <a:rPr lang="en-US" sz="3200" dirty="0" smtClean="0">
                <a:latin typeface="Verdana" pitchFamily="34" charset="0"/>
              </a:rPr>
              <a:t> using a reduced gas detector and CH</a:t>
            </a:r>
            <a:r>
              <a:rPr lang="en-US" sz="3200" baseline="-25000" dirty="0" smtClean="0">
                <a:latin typeface="Verdana" pitchFamily="34" charset="0"/>
              </a:rPr>
              <a:t>4</a:t>
            </a:r>
            <a:r>
              <a:rPr lang="en-US" sz="3200" dirty="0" smtClean="0">
                <a:latin typeface="Verdana" pitchFamily="34" charset="0"/>
              </a:rPr>
              <a:t> using a flame ionization detector. </a:t>
            </a:r>
            <a:endParaRPr lang="en-US" sz="3200" dirty="0"/>
          </a:p>
        </p:txBody>
      </p:sp>
      <p:grpSp>
        <p:nvGrpSpPr>
          <p:cNvPr id="136" name="Group 135"/>
          <p:cNvGrpSpPr>
            <a:grpSpLocks noChangeAspect="1"/>
          </p:cNvGrpSpPr>
          <p:nvPr/>
        </p:nvGrpSpPr>
        <p:grpSpPr>
          <a:xfrm>
            <a:off x="1066800" y="10439400"/>
            <a:ext cx="8839200" cy="6872462"/>
            <a:chOff x="0" y="634689"/>
            <a:chExt cx="7024211" cy="5461311"/>
          </a:xfrm>
        </p:grpSpPr>
        <p:pic>
          <p:nvPicPr>
            <p:cNvPr id="142" name="Picture 10"/>
            <p:cNvPicPr>
              <a:picLocks noChangeAspect="1" noChangeArrowheads="1"/>
            </p:cNvPicPr>
            <p:nvPr/>
          </p:nvPicPr>
          <p:blipFill>
            <a:blip r:embed="rId25" cstate="print"/>
            <a:srcRect/>
            <a:stretch>
              <a:fillRect/>
            </a:stretch>
          </p:blipFill>
          <p:spPr bwMode="auto">
            <a:xfrm>
              <a:off x="0" y="634689"/>
              <a:ext cx="7024211" cy="5302299"/>
            </a:xfrm>
            <a:prstGeom prst="rect">
              <a:avLst/>
            </a:prstGeom>
            <a:noFill/>
          </p:spPr>
        </p:pic>
        <p:sp>
          <p:nvSpPr>
            <p:cNvPr id="144" name="Text Box 53"/>
            <p:cNvSpPr txBox="1">
              <a:spLocks noChangeArrowheads="1"/>
            </p:cNvSpPr>
            <p:nvPr/>
          </p:nvSpPr>
          <p:spPr bwMode="auto">
            <a:xfrm>
              <a:off x="5277882" y="5686097"/>
              <a:ext cx="1738551" cy="40990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AU" sz="1200" b="0" i="0" u="none" strike="noStrike" cap="none" normalizeH="0" baseline="0" dirty="0" err="1" smtClean="0">
                  <a:ln>
                    <a:noFill/>
                  </a:ln>
                  <a:solidFill>
                    <a:srgbClr val="FFFFFF"/>
                  </a:solidFill>
                  <a:effectLst/>
                  <a:latin typeface="Calibri" pitchFamily="34" charset="0"/>
                  <a:ea typeface="Calibri" pitchFamily="34" charset="0"/>
                  <a:cs typeface="Times New Roman" pitchFamily="18" charset="0"/>
                </a:rPr>
                <a:t>Niklas</a:t>
              </a:r>
              <a:r>
                <a:rPr kumimoji="0" lang="en-AU" sz="1200" b="0" i="0" u="none" strike="noStrike" cap="none" normalizeH="0" baseline="0" dirty="0" smtClean="0">
                  <a:ln>
                    <a:noFill/>
                  </a:ln>
                  <a:solidFill>
                    <a:srgbClr val="FFFFFF"/>
                  </a:solidFill>
                  <a:effectLst/>
                  <a:latin typeface="Calibri" pitchFamily="34" charset="0"/>
                  <a:ea typeface="Calibri" pitchFamily="34" charset="0"/>
                  <a:cs typeface="Times New Roman" pitchFamily="18" charset="0"/>
                </a:rPr>
                <a:t> </a:t>
              </a:r>
              <a:r>
                <a:rPr kumimoji="0" lang="en-AU" sz="1200" b="0" i="0" u="none" strike="noStrike" cap="none" normalizeH="0" baseline="0" dirty="0" err="1" smtClean="0">
                  <a:ln>
                    <a:noFill/>
                  </a:ln>
                  <a:solidFill>
                    <a:srgbClr val="FFFFFF"/>
                  </a:solidFill>
                  <a:effectLst/>
                  <a:latin typeface="Calibri" pitchFamily="34" charset="0"/>
                  <a:ea typeface="Calibri" pitchFamily="34" charset="0"/>
                  <a:cs typeface="Times New Roman" pitchFamily="18" charset="0"/>
                </a:rPr>
                <a:t>Rakos</a:t>
              </a:r>
              <a:r>
                <a:rPr kumimoji="0" lang="en-AU" sz="1200" b="0" i="0" u="none" strike="noStrike" cap="none" normalizeH="0" baseline="0" dirty="0" smtClean="0">
                  <a:ln>
                    <a:noFill/>
                  </a:ln>
                  <a:solidFill>
                    <a:srgbClr val="FFFFFF"/>
                  </a:solidFill>
                  <a:effectLst/>
                  <a:latin typeface="Calibri" pitchFamily="34" charset="0"/>
                  <a:ea typeface="Calibri" pitchFamily="34" charset="0"/>
                  <a:cs typeface="Times New Roman" pitchFamily="18" charset="0"/>
                </a:rPr>
                <a:t> </a:t>
              </a:r>
              <a:endParaRPr kumimoji="0" lang="en-AU" sz="1200" b="0" i="0" u="none" strike="noStrike" cap="none" normalizeH="0" baseline="0" dirty="0" smtClean="0">
                <a:ln>
                  <a:noFill/>
                </a:ln>
                <a:solidFill>
                  <a:schemeClr val="tx1"/>
                </a:solidFill>
                <a:effectLst/>
                <a:latin typeface="Arial" pitchFamily="34" charset="0"/>
              </a:endParaRPr>
            </a:p>
          </p:txBody>
        </p:sp>
        <p:sp>
          <p:nvSpPr>
            <p:cNvPr id="145" name="Straight Arrow Connector 16"/>
            <p:cNvSpPr>
              <a:spLocks noChangeShapeType="1"/>
            </p:cNvSpPr>
            <p:nvPr/>
          </p:nvSpPr>
          <p:spPr bwMode="auto">
            <a:xfrm flipH="1">
              <a:off x="3072606" y="1650633"/>
              <a:ext cx="272256" cy="1090871"/>
            </a:xfrm>
            <a:prstGeom prst="straightConnector1">
              <a:avLst/>
            </a:prstGeom>
            <a:noFill/>
            <a:ln w="25400">
              <a:solidFill>
                <a:srgbClr val="FFFFFF"/>
              </a:solidFill>
              <a:round/>
              <a:headEnd/>
              <a:tailEnd type="arrow" w="med" len="med"/>
            </a:ln>
            <a:effectLst>
              <a:outerShdw dist="20000" dir="5400000" rotWithShape="0">
                <a:srgbClr val="000000">
                  <a:alpha val="37999"/>
                </a:srgbClr>
              </a:outerShdw>
            </a:effectLst>
          </p:spPr>
          <p:txBody>
            <a:bodyPr vert="horz" wrap="square" lIns="91440" tIns="45720" rIns="91440" bIns="45720" numCol="1" anchor="t" anchorCtr="0" compatLnSpc="1">
              <a:prstTxWarp prst="textNoShape">
                <a:avLst/>
              </a:prstTxWarp>
            </a:bodyPr>
            <a:lstStyle/>
            <a:p>
              <a:endParaRPr lang="en-US"/>
            </a:p>
          </p:txBody>
        </p:sp>
        <p:sp>
          <p:nvSpPr>
            <p:cNvPr id="146" name="Straight Arrow Connector 17"/>
            <p:cNvSpPr>
              <a:spLocks noChangeShapeType="1"/>
            </p:cNvSpPr>
            <p:nvPr/>
          </p:nvSpPr>
          <p:spPr bwMode="auto">
            <a:xfrm flipV="1">
              <a:off x="2578656" y="3453326"/>
              <a:ext cx="208082" cy="647912"/>
            </a:xfrm>
            <a:prstGeom prst="straightConnector1">
              <a:avLst/>
            </a:prstGeom>
            <a:noFill/>
            <a:ln w="25400">
              <a:solidFill>
                <a:srgbClr val="FFFFFF"/>
              </a:solidFill>
              <a:round/>
              <a:headEnd/>
              <a:tailEnd type="arrow" w="med" len="med"/>
            </a:ln>
            <a:effectLst>
              <a:outerShdw dist="20000" dir="5400000" rotWithShape="0">
                <a:srgbClr val="000000">
                  <a:alpha val="37999"/>
                </a:srgbClr>
              </a:outerShdw>
            </a:effectLst>
          </p:spPr>
          <p:txBody>
            <a:bodyPr vert="horz" wrap="square" lIns="91440" tIns="45720" rIns="91440" bIns="45720" numCol="1" anchor="t" anchorCtr="0" compatLnSpc="1">
              <a:prstTxWarp prst="textNoShape">
                <a:avLst/>
              </a:prstTxWarp>
            </a:bodyPr>
            <a:lstStyle/>
            <a:p>
              <a:endParaRPr lang="en-US"/>
            </a:p>
          </p:txBody>
        </p:sp>
        <p:sp>
          <p:nvSpPr>
            <p:cNvPr id="147" name="Straight Arrow Connector 18"/>
            <p:cNvSpPr>
              <a:spLocks noChangeShapeType="1"/>
            </p:cNvSpPr>
            <p:nvPr/>
          </p:nvSpPr>
          <p:spPr bwMode="auto">
            <a:xfrm flipH="1">
              <a:off x="4270534" y="3453326"/>
              <a:ext cx="871220" cy="28648"/>
            </a:xfrm>
            <a:prstGeom prst="straightConnector1">
              <a:avLst/>
            </a:prstGeom>
            <a:noFill/>
            <a:ln w="25400">
              <a:solidFill>
                <a:srgbClr val="FFFFFF"/>
              </a:solidFill>
              <a:round/>
              <a:headEnd/>
              <a:tailEnd type="arrow" w="med" len="med"/>
            </a:ln>
            <a:effectLst>
              <a:outerShdw dist="20000" dir="5400000" rotWithShape="0">
                <a:srgbClr val="000000">
                  <a:alpha val="37999"/>
                </a:srgbClr>
              </a:outerShdw>
            </a:effectLst>
          </p:spPr>
          <p:txBody>
            <a:bodyPr vert="horz" wrap="square" lIns="91440" tIns="45720" rIns="91440" bIns="45720" numCol="1" anchor="t" anchorCtr="0" compatLnSpc="1">
              <a:prstTxWarp prst="textNoShape">
                <a:avLst/>
              </a:prstTxWarp>
            </a:bodyPr>
            <a:lstStyle/>
            <a:p>
              <a:endParaRPr lang="en-US"/>
            </a:p>
          </p:txBody>
        </p:sp>
        <p:sp>
          <p:nvSpPr>
            <p:cNvPr id="148" name="Text Box 54"/>
            <p:cNvSpPr txBox="1">
              <a:spLocks noChangeArrowheads="1"/>
            </p:cNvSpPr>
            <p:nvPr/>
          </p:nvSpPr>
          <p:spPr bwMode="auto">
            <a:xfrm>
              <a:off x="3010376" y="1282601"/>
              <a:ext cx="1026795" cy="42753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400" b="1" i="1" u="none" strike="noStrike" cap="none" normalizeH="0" baseline="0" dirty="0" smtClean="0">
                  <a:ln>
                    <a:noFill/>
                  </a:ln>
                  <a:solidFill>
                    <a:srgbClr val="FFFFFF"/>
                  </a:solidFill>
                  <a:effectLst/>
                  <a:latin typeface="Calibri" pitchFamily="34" charset="0"/>
                  <a:ea typeface="Calibri" pitchFamily="34" charset="0"/>
                  <a:cs typeface="Times New Roman" pitchFamily="18" charset="0"/>
                </a:rPr>
                <a:t>Sphagnum </a:t>
              </a:r>
              <a:endParaRPr kumimoji="0" lang="en-AU" sz="1400" b="0" i="0" u="none" strike="noStrike" cap="none" normalizeH="0" baseline="0" dirty="0" smtClean="0">
                <a:ln>
                  <a:noFill/>
                </a:ln>
                <a:solidFill>
                  <a:schemeClr val="tx1"/>
                </a:solidFill>
                <a:effectLst/>
                <a:latin typeface="Arial" pitchFamily="34" charset="0"/>
              </a:endParaRPr>
            </a:p>
          </p:txBody>
        </p:sp>
        <p:sp>
          <p:nvSpPr>
            <p:cNvPr id="149" name="Text Box 56"/>
            <p:cNvSpPr txBox="1">
              <a:spLocks noChangeArrowheads="1"/>
            </p:cNvSpPr>
            <p:nvPr/>
          </p:nvSpPr>
          <p:spPr bwMode="auto">
            <a:xfrm>
              <a:off x="2232461" y="4114800"/>
              <a:ext cx="663139" cy="42753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dirty="0" err="1" smtClean="0">
                  <a:ln>
                    <a:noFill/>
                  </a:ln>
                  <a:solidFill>
                    <a:srgbClr val="FFFFFF"/>
                  </a:solidFill>
                  <a:effectLst/>
                  <a:latin typeface="Calibri" pitchFamily="34" charset="0"/>
                  <a:ea typeface="Calibri" pitchFamily="34" charset="0"/>
                  <a:cs typeface="Times New Roman" pitchFamily="18" charset="0"/>
                </a:rPr>
                <a:t>Palsa</a:t>
              </a:r>
              <a:r>
                <a:rPr kumimoji="0" lang="en-AU" sz="1400" b="1" i="0" u="none" strike="noStrike" cap="none" normalizeH="0" baseline="0" dirty="0" smtClean="0">
                  <a:ln>
                    <a:noFill/>
                  </a:ln>
                  <a:solidFill>
                    <a:srgbClr val="FFFFFF"/>
                  </a:solidFill>
                  <a:effectLst/>
                  <a:latin typeface="Calibri" pitchFamily="34" charset="0"/>
                  <a:ea typeface="Calibri" pitchFamily="34" charset="0"/>
                  <a:cs typeface="Times New Roman" pitchFamily="18" charset="0"/>
                </a:rPr>
                <a:t> </a:t>
              </a:r>
              <a:endParaRPr kumimoji="0" lang="en-AU" sz="1400" b="0" i="0" u="none" strike="noStrike" cap="none" normalizeH="0" baseline="0" dirty="0" smtClean="0">
                <a:ln>
                  <a:noFill/>
                </a:ln>
                <a:solidFill>
                  <a:schemeClr val="tx1"/>
                </a:solidFill>
                <a:effectLst/>
                <a:latin typeface="Arial" pitchFamily="34" charset="0"/>
              </a:endParaRPr>
            </a:p>
          </p:txBody>
        </p:sp>
        <p:sp>
          <p:nvSpPr>
            <p:cNvPr id="150" name="Text Box 57"/>
            <p:cNvSpPr txBox="1">
              <a:spLocks noChangeArrowheads="1"/>
            </p:cNvSpPr>
            <p:nvPr/>
          </p:nvSpPr>
          <p:spPr bwMode="auto">
            <a:xfrm>
              <a:off x="5273993" y="3274819"/>
              <a:ext cx="1159034" cy="42753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400" b="1" i="1" u="none" strike="noStrike" cap="none" normalizeH="0" baseline="0" dirty="0" err="1" smtClean="0">
                  <a:ln>
                    <a:noFill/>
                  </a:ln>
                  <a:solidFill>
                    <a:srgbClr val="FFFFFF"/>
                  </a:solidFill>
                  <a:effectLst/>
                  <a:latin typeface="Calibri" pitchFamily="34" charset="0"/>
                  <a:ea typeface="Calibri" pitchFamily="34" charset="0"/>
                  <a:cs typeface="Times New Roman" pitchFamily="18" charset="0"/>
                </a:rPr>
                <a:t>Eriophorum</a:t>
              </a:r>
              <a:r>
                <a:rPr kumimoji="0" lang="en-AU" sz="1400" b="1" i="1" u="none" strike="noStrike" cap="none" normalizeH="0" baseline="0" dirty="0" smtClean="0">
                  <a:ln>
                    <a:noFill/>
                  </a:ln>
                  <a:solidFill>
                    <a:srgbClr val="FFFFFF"/>
                  </a:solidFill>
                  <a:effectLst/>
                  <a:latin typeface="Calibri" pitchFamily="34" charset="0"/>
                  <a:ea typeface="Calibri" pitchFamily="34" charset="0"/>
                  <a:cs typeface="Times New Roman" pitchFamily="18" charset="0"/>
                </a:rPr>
                <a:t> </a:t>
              </a:r>
              <a:endParaRPr kumimoji="0" lang="en-AU" sz="1400" b="0" i="0" u="none" strike="noStrike" cap="none" normalizeH="0" baseline="0" dirty="0" smtClean="0">
                <a:ln>
                  <a:noFill/>
                </a:ln>
                <a:solidFill>
                  <a:schemeClr val="tx1"/>
                </a:solidFill>
                <a:effectLst/>
                <a:latin typeface="Arial" pitchFamily="34" charset="0"/>
              </a:endParaRPr>
            </a:p>
          </p:txBody>
        </p:sp>
        <p:sp>
          <p:nvSpPr>
            <p:cNvPr id="151" name="Straight Arrow Connector 290"/>
            <p:cNvSpPr>
              <a:spLocks noChangeShapeType="1"/>
            </p:cNvSpPr>
            <p:nvPr/>
          </p:nvSpPr>
          <p:spPr bwMode="auto">
            <a:xfrm flipH="1">
              <a:off x="768152" y="5313318"/>
              <a:ext cx="558125" cy="116800"/>
            </a:xfrm>
            <a:prstGeom prst="straightConnector1">
              <a:avLst/>
            </a:prstGeom>
            <a:noFill/>
            <a:ln w="38100">
              <a:solidFill>
                <a:srgbClr val="FFFFFF"/>
              </a:solidFill>
              <a:round/>
              <a:headEnd/>
              <a:tailEnd type="arrow" w="med" len="med"/>
            </a:ln>
            <a:effectLst>
              <a:outerShdw dist="23000" dir="5400000" rotWithShape="0">
                <a:srgbClr val="000000">
                  <a:alpha val="34999"/>
                </a:srgbClr>
              </a:outerShdw>
            </a:effectLst>
          </p:spPr>
          <p:txBody>
            <a:bodyPr vert="horz" wrap="square" lIns="91440" tIns="45720" rIns="91440" bIns="45720" numCol="1" anchor="t" anchorCtr="0" compatLnSpc="1">
              <a:prstTxWarp prst="textNoShape">
                <a:avLst/>
              </a:prstTxWarp>
            </a:bodyPr>
            <a:lstStyle/>
            <a:p>
              <a:endParaRPr lang="en-US"/>
            </a:p>
          </p:txBody>
        </p:sp>
        <p:sp>
          <p:nvSpPr>
            <p:cNvPr id="152" name="Text Box 63"/>
            <p:cNvSpPr txBox="1">
              <a:spLocks noChangeArrowheads="1"/>
            </p:cNvSpPr>
            <p:nvPr/>
          </p:nvSpPr>
          <p:spPr bwMode="auto">
            <a:xfrm>
              <a:off x="598964" y="3810000"/>
              <a:ext cx="1026795" cy="42753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400" b="1" i="1" u="none" strike="noStrike" cap="none" normalizeH="0" baseline="0" dirty="0" err="1" smtClean="0">
                  <a:ln>
                    <a:noFill/>
                  </a:ln>
                  <a:solidFill>
                    <a:srgbClr val="FFFFFF"/>
                  </a:solidFill>
                  <a:effectLst/>
                  <a:latin typeface="Calibri" pitchFamily="34" charset="0"/>
                  <a:ea typeface="Calibri" pitchFamily="34" charset="0"/>
                  <a:cs typeface="Times New Roman" pitchFamily="18" charset="0"/>
                </a:rPr>
                <a:t>Carex</a:t>
              </a:r>
              <a:r>
                <a:rPr kumimoji="0" lang="en-AU" sz="1400" b="1" i="1" u="none" strike="noStrike" cap="none" normalizeH="0" baseline="0" dirty="0" smtClean="0">
                  <a:ln>
                    <a:noFill/>
                  </a:ln>
                  <a:solidFill>
                    <a:srgbClr val="FFFFFF"/>
                  </a:solidFill>
                  <a:effectLst/>
                  <a:latin typeface="Calibri" pitchFamily="34" charset="0"/>
                  <a:ea typeface="Calibri" pitchFamily="34" charset="0"/>
                  <a:cs typeface="Times New Roman" pitchFamily="18" charset="0"/>
                </a:rPr>
                <a:t> </a:t>
              </a:r>
              <a:endParaRPr kumimoji="0" lang="en-AU" sz="1400" b="0" i="0" u="none" strike="noStrike" cap="none" normalizeH="0" baseline="0" dirty="0" smtClean="0">
                <a:ln>
                  <a:noFill/>
                </a:ln>
                <a:solidFill>
                  <a:schemeClr val="tx1"/>
                </a:solidFill>
                <a:effectLst/>
                <a:latin typeface="Arial" pitchFamily="34" charset="0"/>
              </a:endParaRPr>
            </a:p>
          </p:txBody>
        </p:sp>
        <p:sp>
          <p:nvSpPr>
            <p:cNvPr id="153" name="Text Box 61"/>
            <p:cNvSpPr txBox="1">
              <a:spLocks noChangeArrowheads="1"/>
            </p:cNvSpPr>
            <p:nvPr/>
          </p:nvSpPr>
          <p:spPr bwMode="auto">
            <a:xfrm>
              <a:off x="476132" y="5334000"/>
              <a:ext cx="285868" cy="42753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400" b="1" i="0" u="none" strike="noStrike" cap="none" normalizeH="0" baseline="0" dirty="0" smtClean="0">
                  <a:ln>
                    <a:noFill/>
                  </a:ln>
                  <a:solidFill>
                    <a:srgbClr val="FFFFFF"/>
                  </a:solidFill>
                  <a:effectLst/>
                  <a:latin typeface="Calibri" pitchFamily="34" charset="0"/>
                  <a:ea typeface="Calibri" pitchFamily="34" charset="0"/>
                  <a:cs typeface="Times New Roman" pitchFamily="18" charset="0"/>
                </a:rPr>
                <a:t>N </a:t>
              </a:r>
              <a:endParaRPr kumimoji="0" lang="en-AU" sz="1400" b="0" i="0" u="none" strike="noStrike" cap="none" normalizeH="0" baseline="0" dirty="0" smtClean="0">
                <a:ln>
                  <a:noFill/>
                </a:ln>
                <a:solidFill>
                  <a:schemeClr val="tx1"/>
                </a:solidFill>
                <a:effectLst/>
                <a:latin typeface="Arial" pitchFamily="34" charset="0"/>
              </a:endParaRPr>
            </a:p>
          </p:txBody>
        </p:sp>
        <p:sp>
          <p:nvSpPr>
            <p:cNvPr id="154" name="AutoShape 62"/>
            <p:cNvSpPr>
              <a:spLocks noChangeShapeType="1"/>
            </p:cNvSpPr>
            <p:nvPr/>
          </p:nvSpPr>
          <p:spPr bwMode="auto">
            <a:xfrm flipH="1">
              <a:off x="97234" y="3999864"/>
              <a:ext cx="474504" cy="147653"/>
            </a:xfrm>
            <a:prstGeom prst="straightConnector1">
              <a:avLst/>
            </a:prstGeom>
            <a:noFill/>
            <a:ln w="25400">
              <a:solidFill>
                <a:srgbClr val="FFFFFF"/>
              </a:solidFill>
              <a:round/>
              <a:headEnd/>
              <a:tailEnd type="arrow" w="med" len="med"/>
            </a:ln>
            <a:effectLst>
              <a:outerShdw dist="20000" dir="5400000" rotWithShape="0">
                <a:srgbClr val="000000">
                  <a:alpha val="37999"/>
                </a:srgbClr>
              </a:outerShdw>
            </a:effectLst>
          </p:spPr>
          <p:txBody>
            <a:bodyPr vert="horz" wrap="square" lIns="91440" tIns="45720" rIns="91440" bIns="45720" numCol="1" anchor="t" anchorCtr="0" compatLnSpc="1">
              <a:prstTxWarp prst="textNoShape">
                <a:avLst/>
              </a:prstTxWarp>
            </a:bodyPr>
            <a:lstStyle/>
            <a:p>
              <a:endParaRPr lang="en-US"/>
            </a:p>
          </p:txBody>
        </p:sp>
      </p:grpSp>
      <p:sp>
        <p:nvSpPr>
          <p:cNvPr id="56" name="TextBox 55"/>
          <p:cNvSpPr txBox="1"/>
          <p:nvPr/>
        </p:nvSpPr>
        <p:spPr>
          <a:xfrm>
            <a:off x="20040600" y="2962891"/>
            <a:ext cx="15240000" cy="923309"/>
          </a:xfrm>
          <a:prstGeom prst="rect">
            <a:avLst/>
          </a:prstGeom>
          <a:noFill/>
        </p:spPr>
        <p:txBody>
          <a:bodyPr wrap="square" lIns="91421" tIns="45710" rIns="91421" bIns="45710" rtlCol="0">
            <a:spAutoFit/>
          </a:bodyPr>
          <a:lstStyle/>
          <a:p>
            <a:pPr algn="ctr"/>
            <a:r>
              <a:rPr lang="en-US" sz="5400" b="1" i="1" dirty="0" smtClean="0">
                <a:solidFill>
                  <a:srgbClr val="00B050"/>
                </a:solidFill>
                <a:latin typeface="Verdana" pitchFamily="34" charset="0"/>
              </a:rPr>
              <a:t>Response to Precipitation Event</a:t>
            </a:r>
            <a:endParaRPr lang="en-US" sz="5400" b="1" i="1" dirty="0">
              <a:solidFill>
                <a:srgbClr val="00B050"/>
              </a:solidFill>
              <a:latin typeface="Verdana" pitchFamily="34" charset="0"/>
            </a:endParaRPr>
          </a:p>
        </p:txBody>
      </p:sp>
      <p:sp>
        <p:nvSpPr>
          <p:cNvPr id="135" name="Rectangle 134"/>
          <p:cNvSpPr/>
          <p:nvPr/>
        </p:nvSpPr>
        <p:spPr>
          <a:xfrm>
            <a:off x="17526000" y="31184671"/>
            <a:ext cx="19888200" cy="1200329"/>
          </a:xfrm>
          <a:prstGeom prst="rect">
            <a:avLst/>
          </a:prstGeom>
        </p:spPr>
        <p:txBody>
          <a:bodyPr wrap="square">
            <a:spAutoFit/>
          </a:bodyPr>
          <a:lstStyle/>
          <a:p>
            <a:pPr>
              <a:defRPr/>
            </a:pPr>
            <a:r>
              <a:rPr lang="en-US" sz="2400" b="1" u="sng" dirty="0" smtClean="0">
                <a:latin typeface="Verdana" pitchFamily="34" charset="0"/>
              </a:rPr>
              <a:t>References:</a:t>
            </a:r>
          </a:p>
          <a:p>
            <a:pPr>
              <a:defRPr/>
            </a:pPr>
            <a:r>
              <a:rPr lang="en-US" sz="2400" dirty="0" smtClean="0">
                <a:latin typeface="Verdana" pitchFamily="34" charset="0"/>
              </a:rPr>
              <a:t>Callaghan, T.V., F. </a:t>
            </a:r>
            <a:r>
              <a:rPr lang="en-US" sz="2400" dirty="0" err="1" smtClean="0">
                <a:latin typeface="Verdana" pitchFamily="34" charset="0"/>
              </a:rPr>
              <a:t>Bergholm</a:t>
            </a:r>
            <a:r>
              <a:rPr lang="en-US" sz="2400" dirty="0" smtClean="0">
                <a:latin typeface="Verdana" pitchFamily="34" charset="0"/>
              </a:rPr>
              <a:t>, T.R. Christensen, C. </a:t>
            </a:r>
            <a:r>
              <a:rPr lang="en-US" sz="2400" dirty="0" err="1" smtClean="0">
                <a:latin typeface="Verdana" pitchFamily="34" charset="0"/>
              </a:rPr>
              <a:t>Jonasson</a:t>
            </a:r>
            <a:r>
              <a:rPr lang="en-US" sz="2400" dirty="0" smtClean="0">
                <a:latin typeface="Verdana" pitchFamily="34" charset="0"/>
              </a:rPr>
              <a:t>, U. </a:t>
            </a:r>
            <a:r>
              <a:rPr lang="en-US" sz="2400" dirty="0" err="1" smtClean="0">
                <a:latin typeface="Verdana" pitchFamily="34" charset="0"/>
              </a:rPr>
              <a:t>Kokfelt</a:t>
            </a:r>
            <a:r>
              <a:rPr lang="en-US" sz="2400" dirty="0" smtClean="0">
                <a:latin typeface="Verdana" pitchFamily="34" charset="0"/>
              </a:rPr>
              <a:t>, and M. Johansson. 2010.  A new climate era in the sub-Arctic: Accelerating climate changes and multiple impacts. </a:t>
            </a:r>
            <a:r>
              <a:rPr lang="en-US" sz="2400" i="1" dirty="0" smtClean="0">
                <a:latin typeface="Verdana" pitchFamily="34" charset="0"/>
              </a:rPr>
              <a:t>Geophysical Research Letters.</a:t>
            </a:r>
            <a:r>
              <a:rPr lang="en-US" sz="2400" dirty="0" smtClean="0">
                <a:latin typeface="Verdana" pitchFamily="34" charset="0"/>
              </a:rPr>
              <a:t> 37, doi:10.1029/2009GL042064</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1501</TotalTime>
  <Words>903</Words>
  <Application>Microsoft Office PowerPoint</Application>
  <PresentationFormat>Custom</PresentationFormat>
  <Paragraphs>64</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SPW 10.0 Graph</vt:lpstr>
      <vt:lpstr>Slide 1</vt:lpstr>
    </vt:vector>
  </TitlesOfParts>
  <Company>University of New Hampshire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Tori Ward</dc:creator>
  <cp:lastModifiedBy>Ruth Varner</cp:lastModifiedBy>
  <cp:revision>365</cp:revision>
  <dcterms:created xsi:type="dcterms:W3CDTF">2012-11-27T20:09:09Z</dcterms:created>
  <dcterms:modified xsi:type="dcterms:W3CDTF">2013-04-22T22:28:27Z</dcterms:modified>
</cp:coreProperties>
</file>