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716" autoAdjust="0"/>
  </p:normalViewPr>
  <p:slideViewPr>
    <p:cSldViewPr>
      <p:cViewPr>
        <p:scale>
          <a:sx n="80" d="100"/>
          <a:sy n="80" d="100"/>
        </p:scale>
        <p:origin x="-264" y="4632"/>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CADEA2-7563-4E0F-ADFD-871293AEA414}" type="datetimeFigureOut">
              <a:rPr lang="en-US" smtClean="0"/>
              <a:t>4/22/2013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EE89E2-3092-4836-992B-F4CA9526F9FC}" type="slidenum">
              <a:rPr lang="en-US" smtClean="0"/>
              <a:t>‹#›</a:t>
            </a:fld>
            <a:endParaRPr lang="en-US"/>
          </a:p>
        </p:txBody>
      </p:sp>
    </p:spTree>
    <p:extLst>
      <p:ext uri="{BB962C8B-B14F-4D97-AF65-F5344CB8AC3E}">
        <p14:creationId xmlns:p14="http://schemas.microsoft.com/office/powerpoint/2010/main" val="26409094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2CA6BBD-FF4C-4146-9C20-8D329F6AF60F}"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2CA6BBD-FF4C-4146-9C20-8D329F6AF60F}"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2CA6BBD-FF4C-4146-9C20-8D329F6AF60F}"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2CA6BBD-FF4C-4146-9C20-8D329F6AF60F}"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2CA6BBD-FF4C-4146-9C20-8D329F6AF60F}" type="datetimeFigureOut">
              <a:rPr lang="en-US" smtClean="0"/>
              <a:pPr/>
              <a:t>4/22/2013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2CA6BBD-FF4C-4146-9C20-8D329F6AF60F}" type="datetimeFigureOut">
              <a:rPr lang="en-US" smtClean="0"/>
              <a:pPr/>
              <a:t>4/22/2013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CA6BBD-FF4C-4146-9C20-8D329F6AF60F}" type="datetimeFigureOut">
              <a:rPr lang="en-US" smtClean="0"/>
              <a:pPr/>
              <a:t>4/22/2013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CA6BBD-FF4C-4146-9C20-8D329F6AF60F}"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CA6BBD-FF4C-4146-9C20-8D329F6AF60F}" type="datetimeFigureOut">
              <a:rPr lang="en-US" smtClean="0"/>
              <a:pPr/>
              <a:t>4/22/2013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2CA6BBD-FF4C-4146-9C20-8D329F6AF60F}"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2CA6BBD-FF4C-4146-9C20-8D329F6AF60F}" type="datetimeFigureOut">
              <a:rPr lang="en-US" smtClean="0"/>
              <a:pPr/>
              <a:t>4/22/2013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86A488-551E-4216-864C-6A293CA8043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32CA6BBD-FF4C-4146-9C20-8D329F6AF60F}" type="datetimeFigureOut">
              <a:rPr lang="en-US" smtClean="0"/>
              <a:pPr/>
              <a:t>4/22/2013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D786A488-551E-4216-864C-6A293CA8043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g"/><Relationship Id="rId18" Type="http://schemas.openxmlformats.org/officeDocument/2006/relationships/image" Target="../media/image17.jpeg"/><Relationship Id="rId3" Type="http://schemas.openxmlformats.org/officeDocument/2006/relationships/image" Target="../media/image2.png"/><Relationship Id="rId21" Type="http://schemas.openxmlformats.org/officeDocument/2006/relationships/image" Target="../media/image20.jpeg"/><Relationship Id="rId7" Type="http://schemas.openxmlformats.org/officeDocument/2006/relationships/image" Target="../media/image6.png"/><Relationship Id="rId12" Type="http://schemas.openxmlformats.org/officeDocument/2006/relationships/image" Target="../media/image11.jpeg"/><Relationship Id="rId17" Type="http://schemas.openxmlformats.org/officeDocument/2006/relationships/image" Target="../media/image16.jpeg"/><Relationship Id="rId25" Type="http://schemas.openxmlformats.org/officeDocument/2006/relationships/image" Target="../media/image24.jpeg"/><Relationship Id="rId2" Type="http://schemas.openxmlformats.org/officeDocument/2006/relationships/image" Target="../media/image1.jpg"/><Relationship Id="rId16" Type="http://schemas.openxmlformats.org/officeDocument/2006/relationships/image" Target="../media/image15.jpeg"/><Relationship Id="rId20" Type="http://schemas.openxmlformats.org/officeDocument/2006/relationships/image" Target="../media/image19.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24" Type="http://schemas.openxmlformats.org/officeDocument/2006/relationships/image" Target="../media/image23.jpe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2.jpeg"/><Relationship Id="rId10" Type="http://schemas.openxmlformats.org/officeDocument/2006/relationships/image" Target="../media/image9.png"/><Relationship Id="rId19" Type="http://schemas.openxmlformats.org/officeDocument/2006/relationships/image" Target="../media/image18.jpeg"/><Relationship Id="rId4" Type="http://schemas.openxmlformats.org/officeDocument/2006/relationships/image" Target="../media/image3.png"/><Relationship Id="rId9" Type="http://schemas.openxmlformats.org/officeDocument/2006/relationships/image" Target="../media/image8.jpeg"/><Relationship Id="rId14" Type="http://schemas.openxmlformats.org/officeDocument/2006/relationships/image" Target="../media/image13.jpg"/><Relationship Id="rId22"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75000"/>
              </a:schemeClr>
            </a:gs>
            <a:gs pos="50000">
              <a:schemeClr val="tx2">
                <a:lumMod val="40000"/>
                <a:lumOff val="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Rectangle 1"/>
          <p:cNvSpPr/>
          <p:nvPr/>
        </p:nvSpPr>
        <p:spPr>
          <a:xfrm>
            <a:off x="2329314" y="487566"/>
            <a:ext cx="38862000" cy="5031902"/>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a:solidFill>
                  <a:schemeClr val="bg1"/>
                </a:solidFill>
              </a:rPr>
              <a:t>Development of an Optical Calibration Facility at an </a:t>
            </a:r>
            <a:r>
              <a:rPr lang="en-US" sz="8800" dirty="0" err="1">
                <a:solidFill>
                  <a:schemeClr val="bg1"/>
                </a:solidFill>
              </a:rPr>
              <a:t>Auroral</a:t>
            </a:r>
            <a:r>
              <a:rPr lang="en-US" sz="8800" dirty="0">
                <a:solidFill>
                  <a:schemeClr val="bg1"/>
                </a:solidFill>
              </a:rPr>
              <a:t> Research </a:t>
            </a:r>
            <a:r>
              <a:rPr lang="en-US" sz="8800" dirty="0" smtClean="0">
                <a:solidFill>
                  <a:schemeClr val="bg1"/>
                </a:solidFill>
              </a:rPr>
              <a:t>Station</a:t>
            </a:r>
          </a:p>
          <a:p>
            <a:pPr algn="ctr"/>
            <a:endParaRPr lang="en-US" sz="8800" dirty="0" smtClean="0">
              <a:solidFill>
                <a:schemeClr val="bg1"/>
              </a:solidFill>
            </a:endParaRPr>
          </a:p>
          <a:p>
            <a:pPr algn="ctr"/>
            <a:r>
              <a:rPr lang="en-US" sz="6000" dirty="0" smtClean="0">
                <a:solidFill>
                  <a:schemeClr val="bg1"/>
                </a:solidFill>
              </a:rPr>
              <a:t>Drummond Biles, </a:t>
            </a:r>
            <a:r>
              <a:rPr lang="en-US" sz="6000" dirty="0">
                <a:solidFill>
                  <a:schemeClr val="bg1"/>
                </a:solidFill>
              </a:rPr>
              <a:t>Fred </a:t>
            </a:r>
            <a:r>
              <a:rPr lang="en-US" sz="6000" dirty="0" err="1" smtClean="0">
                <a:solidFill>
                  <a:schemeClr val="bg1"/>
                </a:solidFill>
              </a:rPr>
              <a:t>Sigernes</a:t>
            </a:r>
            <a:r>
              <a:rPr lang="en-US" sz="6000" dirty="0" smtClean="0">
                <a:solidFill>
                  <a:schemeClr val="bg1"/>
                </a:solidFill>
              </a:rPr>
              <a:t>, Marc </a:t>
            </a:r>
            <a:r>
              <a:rPr lang="en-US" sz="6000" dirty="0" err="1" smtClean="0">
                <a:solidFill>
                  <a:schemeClr val="bg1"/>
                </a:solidFill>
              </a:rPr>
              <a:t>Lessard</a:t>
            </a:r>
            <a:endParaRPr lang="en-US" sz="6000" dirty="0" smtClean="0">
              <a:solidFill>
                <a:schemeClr val="bg1"/>
              </a:solidFill>
            </a:endParaRPr>
          </a:p>
          <a:p>
            <a:pPr algn="ctr"/>
            <a:r>
              <a:rPr lang="en-US" sz="5400" dirty="0" smtClean="0">
                <a:solidFill>
                  <a:schemeClr val="bg1"/>
                </a:solidFill>
              </a:rPr>
              <a:t>University Centre in Svalbard, University of New Hampshire</a:t>
            </a:r>
          </a:p>
          <a:p>
            <a:pPr algn="ctr"/>
            <a:r>
              <a:rPr lang="en-US" sz="5400" dirty="0" smtClean="0">
                <a:solidFill>
                  <a:schemeClr val="bg1"/>
                </a:solidFill>
              </a:rPr>
              <a:t>Author Contact: dep42@unh.edu</a:t>
            </a:r>
            <a:endParaRPr lang="en-US" sz="5400" dirty="0">
              <a:solidFill>
                <a:schemeClr val="bg1"/>
              </a:solidFill>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0" y="1967924"/>
            <a:ext cx="3124200" cy="200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54054" y="3648074"/>
            <a:ext cx="6477000"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2329314" y="3656716"/>
            <a:ext cx="1424740" cy="1448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Flowchart: Alternate Process 6"/>
          <p:cNvSpPr/>
          <p:nvPr/>
        </p:nvSpPr>
        <p:spPr>
          <a:xfrm>
            <a:off x="1045143" y="7010400"/>
            <a:ext cx="11672236" cy="8001000"/>
          </a:xfrm>
          <a:prstGeom prst="flowChartAlternateProcess">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Hexagon 7"/>
          <p:cNvSpPr/>
          <p:nvPr/>
        </p:nvSpPr>
        <p:spPr>
          <a:xfrm>
            <a:off x="617721" y="16635452"/>
            <a:ext cx="11802879" cy="8567132"/>
          </a:xfrm>
          <a:prstGeom prst="hexagon">
            <a:avLst>
              <a:gd name="adj" fmla="val 18291"/>
              <a:gd name="vf" fmla="val 115470"/>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914400"/>
            <a:r>
              <a:rPr lang="en-US" sz="3200" dirty="0" smtClean="0">
                <a:solidFill>
                  <a:schemeClr val="bg1"/>
                </a:solidFill>
              </a:rPr>
              <a:t>       </a:t>
            </a:r>
          </a:p>
          <a:p>
            <a:pPr lvl="0" defTabSz="914400"/>
            <a:r>
              <a:rPr lang="en-US" sz="3200" dirty="0">
                <a:solidFill>
                  <a:schemeClr val="bg1"/>
                </a:solidFill>
              </a:rPr>
              <a:t> </a:t>
            </a:r>
            <a:r>
              <a:rPr lang="en-US" sz="3200" dirty="0" smtClean="0">
                <a:solidFill>
                  <a:schemeClr val="bg1"/>
                </a:solidFill>
              </a:rPr>
              <a:t>     </a:t>
            </a:r>
          </a:p>
          <a:p>
            <a:pPr lvl="0" defTabSz="914400"/>
            <a:endParaRPr lang="en-US" sz="3200" dirty="0">
              <a:solidFill>
                <a:schemeClr val="bg1"/>
              </a:solidFill>
            </a:endParaRPr>
          </a:p>
          <a:p>
            <a:pPr lvl="0" defTabSz="914400"/>
            <a:r>
              <a:rPr lang="en-US" sz="3200" dirty="0" smtClean="0">
                <a:solidFill>
                  <a:schemeClr val="tx1"/>
                </a:solidFill>
              </a:rPr>
              <a:t>         </a:t>
            </a:r>
            <a:endParaRPr lang="en-US" sz="3200" dirty="0" smtClean="0">
              <a:solidFill>
                <a:schemeClr val="tx1"/>
              </a:solidFill>
            </a:endParaRPr>
          </a:p>
          <a:p>
            <a:pPr lvl="0" defTabSz="914400"/>
            <a:r>
              <a:rPr lang="en-US" sz="3200" dirty="0">
                <a:solidFill>
                  <a:schemeClr val="tx1"/>
                </a:solidFill>
              </a:rPr>
              <a:t> </a:t>
            </a:r>
            <a:r>
              <a:rPr lang="en-US" sz="3200" dirty="0" smtClean="0">
                <a:solidFill>
                  <a:schemeClr val="tx1"/>
                </a:solidFill>
              </a:rPr>
              <a:t>        </a:t>
            </a:r>
            <a:r>
              <a:rPr lang="en-US" sz="3200" dirty="0" smtClean="0">
                <a:solidFill>
                  <a:schemeClr val="tx1"/>
                </a:solidFill>
              </a:rPr>
              <a:t>Spectrometer</a:t>
            </a:r>
            <a:endParaRPr lang="en-US" sz="3200" dirty="0">
              <a:solidFill>
                <a:schemeClr val="tx1"/>
              </a:solidFill>
            </a:endParaRPr>
          </a:p>
        </p:txBody>
      </p:sp>
      <p:sp>
        <p:nvSpPr>
          <p:cNvPr id="9" name="TextBox 8"/>
          <p:cNvSpPr txBox="1"/>
          <p:nvPr/>
        </p:nvSpPr>
        <p:spPr>
          <a:xfrm>
            <a:off x="190497" y="15011400"/>
            <a:ext cx="8305800" cy="1323439"/>
          </a:xfrm>
          <a:prstGeom prst="rect">
            <a:avLst/>
          </a:prstGeom>
          <a:noFill/>
        </p:spPr>
        <p:txBody>
          <a:bodyPr wrap="square" rtlCol="0">
            <a:spAutoFit/>
          </a:bodyPr>
          <a:lstStyle/>
          <a:p>
            <a:r>
              <a:rPr lang="en-US" sz="8000" u="sng" dirty="0" smtClean="0">
                <a:solidFill>
                  <a:schemeClr val="bg1"/>
                </a:solidFill>
              </a:rPr>
              <a:t>Camera Calibration</a:t>
            </a:r>
            <a:endParaRPr lang="en-US" sz="8000" u="sng" dirty="0">
              <a:solidFill>
                <a:schemeClr val="bg1"/>
              </a:solidFill>
            </a:endParaRPr>
          </a:p>
        </p:txBody>
      </p:sp>
      <p:sp>
        <p:nvSpPr>
          <p:cNvPr id="19" name="TextBox 18"/>
          <p:cNvSpPr txBox="1"/>
          <p:nvPr/>
        </p:nvSpPr>
        <p:spPr>
          <a:xfrm>
            <a:off x="35388214" y="5470267"/>
            <a:ext cx="3328071" cy="1323439"/>
          </a:xfrm>
          <a:prstGeom prst="rect">
            <a:avLst/>
          </a:prstGeom>
          <a:noFill/>
        </p:spPr>
        <p:txBody>
          <a:bodyPr wrap="square" rtlCol="0">
            <a:spAutoFit/>
          </a:bodyPr>
          <a:lstStyle/>
          <a:p>
            <a:r>
              <a:rPr lang="en-US" sz="8000" u="sng" dirty="0" smtClean="0">
                <a:solidFill>
                  <a:schemeClr val="bg1"/>
                </a:solidFill>
              </a:rPr>
              <a:t>Testing</a:t>
            </a:r>
            <a:endParaRPr lang="en-US" sz="8000" u="sng" dirty="0">
              <a:solidFill>
                <a:schemeClr val="bg1"/>
              </a:solidFill>
            </a:endParaRPr>
          </a:p>
        </p:txBody>
      </p:sp>
      <p:sp>
        <p:nvSpPr>
          <p:cNvPr id="15" name="TextBox 14"/>
          <p:cNvSpPr txBox="1"/>
          <p:nvPr/>
        </p:nvSpPr>
        <p:spPr>
          <a:xfrm>
            <a:off x="20393438" y="6573157"/>
            <a:ext cx="3467100" cy="1323439"/>
          </a:xfrm>
          <a:prstGeom prst="rect">
            <a:avLst/>
          </a:prstGeom>
          <a:noFill/>
        </p:spPr>
        <p:txBody>
          <a:bodyPr wrap="square" rtlCol="0">
            <a:spAutoFit/>
          </a:bodyPr>
          <a:lstStyle/>
          <a:p>
            <a:r>
              <a:rPr lang="en-US" sz="8000" u="sng" dirty="0" smtClean="0">
                <a:solidFill>
                  <a:schemeClr val="bg1"/>
                </a:solidFill>
              </a:rPr>
              <a:t>Design</a:t>
            </a:r>
            <a:endParaRPr lang="en-US" sz="8000" u="sng" dirty="0">
              <a:solidFill>
                <a:schemeClr val="bg1"/>
              </a:solidFill>
            </a:endParaRPr>
          </a:p>
        </p:txBody>
      </p:sp>
      <p:sp>
        <p:nvSpPr>
          <p:cNvPr id="1042" name="TextBox 1041"/>
          <p:cNvSpPr txBox="1"/>
          <p:nvPr/>
        </p:nvSpPr>
        <p:spPr>
          <a:xfrm>
            <a:off x="1173530" y="10566960"/>
            <a:ext cx="2826218" cy="1446550"/>
          </a:xfrm>
          <a:prstGeom prst="rect">
            <a:avLst/>
          </a:prstGeom>
          <a:noFill/>
        </p:spPr>
        <p:txBody>
          <a:bodyPr wrap="square" rtlCol="0">
            <a:spAutoFit/>
          </a:bodyPr>
          <a:lstStyle/>
          <a:p>
            <a:r>
              <a:rPr lang="en-US" sz="1400" dirty="0" smtClean="0"/>
              <a:t>Image From:</a:t>
            </a:r>
          </a:p>
          <a:p>
            <a:r>
              <a:rPr lang="fr-FR" sz="1400" b="1" dirty="0" smtClean="0"/>
              <a:t>http</a:t>
            </a:r>
            <a:r>
              <a:rPr lang="fr-FR" sz="1400" b="1" dirty="0"/>
              <a:t>://anniekatec.blogspot.com/2011/02/arctic-current-warmer-than-for-2000.html</a:t>
            </a:r>
            <a:endParaRPr lang="en-US" sz="1400" b="1" dirty="0"/>
          </a:p>
          <a:p>
            <a:endParaRPr lang="en-US" sz="1400" dirty="0" smtClean="0"/>
          </a:p>
          <a:p>
            <a:endParaRPr lang="en-US" sz="1800" dirty="0"/>
          </a:p>
        </p:txBody>
      </p:sp>
      <p:sp>
        <p:nvSpPr>
          <p:cNvPr id="61" name="TextBox 60"/>
          <p:cNvSpPr txBox="1"/>
          <p:nvPr/>
        </p:nvSpPr>
        <p:spPr>
          <a:xfrm>
            <a:off x="4343397" y="7963686"/>
            <a:ext cx="6282489" cy="6555641"/>
          </a:xfrm>
          <a:prstGeom prst="rect">
            <a:avLst/>
          </a:prstGeom>
          <a:noFill/>
        </p:spPr>
        <p:txBody>
          <a:bodyPr wrap="square" rtlCol="0">
            <a:spAutoFit/>
          </a:bodyPr>
          <a:lstStyle/>
          <a:p>
            <a:pPr algn="ctr"/>
            <a:r>
              <a:rPr lang="en-US" sz="2800" dirty="0" err="1" smtClean="0"/>
              <a:t>Longyearbyen</a:t>
            </a:r>
            <a:r>
              <a:rPr lang="en-US" sz="2800" dirty="0" smtClean="0"/>
              <a:t>, Svalbard is located at approximately the </a:t>
            </a:r>
            <a:r>
              <a:rPr lang="en-US" sz="2800" i="1" dirty="0" smtClean="0"/>
              <a:t>80 </a:t>
            </a:r>
            <a:r>
              <a:rPr lang="en-US" sz="2800" i="1" dirty="0"/>
              <a:t>degree north latitude </a:t>
            </a:r>
            <a:r>
              <a:rPr lang="en-US" sz="2800" i="1" dirty="0" smtClean="0"/>
              <a:t>line </a:t>
            </a:r>
            <a:r>
              <a:rPr lang="en-US" sz="2800" dirty="0" smtClean="0"/>
              <a:t>and is home to an advanced research facility called the </a:t>
            </a:r>
            <a:r>
              <a:rPr lang="en-US" sz="2800" dirty="0" err="1"/>
              <a:t>Kjell</a:t>
            </a:r>
            <a:r>
              <a:rPr lang="en-US" sz="2800" dirty="0"/>
              <a:t> </a:t>
            </a:r>
            <a:r>
              <a:rPr lang="en-US" sz="2800" dirty="0" err="1" smtClean="0"/>
              <a:t>Henrickson</a:t>
            </a:r>
            <a:r>
              <a:rPr lang="en-US" sz="2800" dirty="0" smtClean="0"/>
              <a:t> Observatory (KHO). The KHO houses many advanced optical </a:t>
            </a:r>
            <a:r>
              <a:rPr lang="en-US" sz="2800" dirty="0" smtClean="0"/>
              <a:t>instruments </a:t>
            </a:r>
            <a:r>
              <a:rPr lang="en-US" sz="2800" dirty="0" smtClean="0"/>
              <a:t>which study the upper levels </a:t>
            </a:r>
            <a:r>
              <a:rPr lang="en-US" sz="2800" dirty="0"/>
              <a:t> </a:t>
            </a:r>
            <a:r>
              <a:rPr lang="en-US" sz="2800" dirty="0" smtClean="0"/>
              <a:t>of the atmosphere and the phenomenon know as the Aurora </a:t>
            </a:r>
            <a:r>
              <a:rPr lang="en-US" sz="2800" dirty="0"/>
              <a:t>B</a:t>
            </a:r>
            <a:r>
              <a:rPr lang="en-US" sz="2800" dirty="0" smtClean="0"/>
              <a:t>orealis. One of these instruments is known as an all-sky camera.  The name </a:t>
            </a:r>
            <a:r>
              <a:rPr lang="en-US" sz="2800" dirty="0"/>
              <a:t> </a:t>
            </a:r>
            <a:r>
              <a:rPr lang="en-US" sz="2800" dirty="0" smtClean="0"/>
              <a:t>is derived from the “fish eye” style lens that it uses, making it possible to view up to 180 degrees of the night sky.  The following project details a method of calibration for these cameras.</a:t>
            </a:r>
            <a:endParaRPr lang="en-US" sz="2800" dirty="0">
              <a:solidFill>
                <a:schemeClr val="bg1"/>
              </a:solidFill>
            </a:endParaRPr>
          </a:p>
        </p:txBody>
      </p:sp>
      <p:sp>
        <p:nvSpPr>
          <p:cNvPr id="67" name="Rounded Rectangle 66"/>
          <p:cNvSpPr/>
          <p:nvPr/>
        </p:nvSpPr>
        <p:spPr>
          <a:xfrm>
            <a:off x="32062906" y="24353318"/>
            <a:ext cx="9829800" cy="4500199"/>
          </a:xfrm>
          <a:prstGeom prst="roundRect">
            <a:avLst>
              <a:gd name="adj" fmla="val 36986"/>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TextBox 67"/>
          <p:cNvSpPr txBox="1"/>
          <p:nvPr/>
        </p:nvSpPr>
        <p:spPr>
          <a:xfrm>
            <a:off x="34293607" y="23029879"/>
            <a:ext cx="6052314" cy="1323439"/>
          </a:xfrm>
          <a:prstGeom prst="rect">
            <a:avLst/>
          </a:prstGeom>
          <a:noFill/>
        </p:spPr>
        <p:txBody>
          <a:bodyPr wrap="square" rtlCol="0">
            <a:spAutoFit/>
          </a:bodyPr>
          <a:lstStyle/>
          <a:p>
            <a:r>
              <a:rPr lang="en-US" sz="8000" u="sng" dirty="0" smtClean="0">
                <a:solidFill>
                  <a:schemeClr val="bg1"/>
                </a:solidFill>
              </a:rPr>
              <a:t>Conclusion</a:t>
            </a:r>
            <a:endParaRPr lang="en-US" sz="8000" u="sng" dirty="0">
              <a:solidFill>
                <a:schemeClr val="bg1"/>
              </a:solidFill>
            </a:endParaRPr>
          </a:p>
        </p:txBody>
      </p:sp>
      <p:sp>
        <p:nvSpPr>
          <p:cNvPr id="69" name="TextBox 68"/>
          <p:cNvSpPr txBox="1"/>
          <p:nvPr/>
        </p:nvSpPr>
        <p:spPr>
          <a:xfrm>
            <a:off x="33278029" y="24852545"/>
            <a:ext cx="7594011" cy="3539430"/>
          </a:xfrm>
          <a:prstGeom prst="rect">
            <a:avLst/>
          </a:prstGeom>
          <a:noFill/>
        </p:spPr>
        <p:txBody>
          <a:bodyPr wrap="square" rtlCol="0">
            <a:spAutoFit/>
          </a:bodyPr>
          <a:lstStyle/>
          <a:p>
            <a:r>
              <a:rPr lang="en-US" sz="2800" dirty="0" smtClean="0"/>
              <a:t>         From the test results it can be seen that the light field within the integration sphere can be described across the x and y axis from +90 degrees to -90 degrees. These results can be obtained for any wavelength within the visible spectrum. Therefore, an all sky camera can be accurately calibrated improving the accuracy of any data taken with the all-sky camera.</a:t>
            </a:r>
            <a:endParaRPr lang="en-US" sz="2800" dirty="0"/>
          </a:p>
        </p:txBody>
      </p:sp>
      <p:pic>
        <p:nvPicPr>
          <p:cNvPr id="6"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24690" t="7592" r="48132" b="84815"/>
          <a:stretch/>
        </p:blipFill>
        <p:spPr bwMode="auto">
          <a:xfrm>
            <a:off x="2329314" y="1631030"/>
            <a:ext cx="7868854" cy="14538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3"/>
          <p:cNvPicPr>
            <a:picLocks noChangeAspect="1" noChangeArrowheads="1"/>
          </p:cNvPicPr>
          <p:nvPr/>
        </p:nvPicPr>
        <p:blipFill rotWithShape="1">
          <a:blip r:embed="rId7">
            <a:extLst>
              <a:ext uri="{28A0092B-C50C-407E-A947-70E740481C1C}">
                <a14:useLocalDpi xmlns:a14="http://schemas.microsoft.com/office/drawing/2010/main" val="0"/>
              </a:ext>
            </a:extLst>
          </a:blip>
          <a:srcRect l="26744" t="6378" r="23750" b="84815"/>
          <a:stretch/>
        </p:blipFill>
        <p:spPr bwMode="auto">
          <a:xfrm>
            <a:off x="30119747" y="4433612"/>
            <a:ext cx="11092421" cy="11100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53" descr="svalbard_map.jpg"/>
          <p:cNvPicPr/>
          <p:nvPr/>
        </p:nvPicPr>
        <p:blipFill>
          <a:blip r:embed="rId8"/>
          <a:srcRect/>
          <a:stretch>
            <a:fillRect/>
          </a:stretch>
        </p:blipFill>
        <p:spPr bwMode="auto">
          <a:xfrm>
            <a:off x="1505126" y="7474341"/>
            <a:ext cx="2526832" cy="30926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Picture 4" descr="E:\Drummond pc\Documents\College\IROP\Pictures-presentation\12597-L.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64782" y="12192000"/>
            <a:ext cx="2634966" cy="19762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462090" y="16657944"/>
            <a:ext cx="2700483" cy="1323439"/>
          </a:xfrm>
          <a:prstGeom prst="rect">
            <a:avLst/>
          </a:prstGeom>
          <a:noFill/>
        </p:spPr>
        <p:txBody>
          <a:bodyPr wrap="none" rtlCol="0">
            <a:spAutoFit/>
          </a:bodyPr>
          <a:lstStyle/>
          <a:p>
            <a:r>
              <a:rPr lang="en-US" sz="4000" u="sng" dirty="0" smtClean="0"/>
              <a:t>Instruments</a:t>
            </a:r>
          </a:p>
          <a:p>
            <a:endParaRPr lang="en-US" sz="4000" u="sng" dirty="0">
              <a:solidFill>
                <a:schemeClr val="bg1"/>
              </a:solidFill>
            </a:endParaRPr>
          </a:p>
        </p:txBody>
      </p:sp>
      <p:sp>
        <p:nvSpPr>
          <p:cNvPr id="5" name="TextBox 4"/>
          <p:cNvSpPr txBox="1"/>
          <p:nvPr/>
        </p:nvSpPr>
        <p:spPr>
          <a:xfrm flipH="1">
            <a:off x="3141170" y="17396608"/>
            <a:ext cx="8412481" cy="584775"/>
          </a:xfrm>
          <a:prstGeom prst="rect">
            <a:avLst/>
          </a:prstGeom>
          <a:noFill/>
        </p:spPr>
        <p:txBody>
          <a:bodyPr wrap="square" rtlCol="0">
            <a:spAutoFit/>
          </a:bodyPr>
          <a:lstStyle/>
          <a:p>
            <a:r>
              <a:rPr lang="en-US" sz="3200" dirty="0" smtClean="0"/>
              <a:t>Integration Sphere</a:t>
            </a:r>
            <a:endParaRPr lang="en-US" sz="3200" dirty="0"/>
          </a:p>
        </p:txBody>
      </p:sp>
      <p:grpSp>
        <p:nvGrpSpPr>
          <p:cNvPr id="11" name="Group 10"/>
          <p:cNvGrpSpPr/>
          <p:nvPr/>
        </p:nvGrpSpPr>
        <p:grpSpPr>
          <a:xfrm>
            <a:off x="2880390" y="18001436"/>
            <a:ext cx="8222947" cy="3487738"/>
            <a:chOff x="2670233" y="19240091"/>
            <a:chExt cx="8222947" cy="3487738"/>
          </a:xfrm>
        </p:grpSpPr>
        <p:pic>
          <p:nvPicPr>
            <p:cNvPr id="4"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81070" y="19240091"/>
              <a:ext cx="3812110" cy="34838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10" name="Picture 9"/>
            <p:cNvPicPr>
              <a:picLocks noChangeAspect="1"/>
            </p:cNvPicPr>
            <p:nvPr/>
          </p:nvPicPr>
          <p:blipFill rotWithShape="1">
            <a:blip r:embed="rId11" cstate="print">
              <a:extLst>
                <a:ext uri="{28A0092B-C50C-407E-A947-70E740481C1C}">
                  <a14:useLocalDpi xmlns:a14="http://schemas.microsoft.com/office/drawing/2010/main" val="0"/>
                </a:ext>
              </a:extLst>
            </a:blip>
            <a:srcRect l="20739" t="22155" r="30696" b="-1545"/>
            <a:stretch/>
          </p:blipFill>
          <p:spPr>
            <a:xfrm>
              <a:off x="2670233" y="19243965"/>
              <a:ext cx="3189936" cy="34838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pic>
        <p:nvPicPr>
          <p:cNvPr id="12" name="Picture 1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880390" y="22194798"/>
            <a:ext cx="4358640" cy="2438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0" name="Flowchart: Manual Operation 29"/>
          <p:cNvSpPr/>
          <p:nvPr/>
        </p:nvSpPr>
        <p:spPr>
          <a:xfrm>
            <a:off x="190497" y="25984201"/>
            <a:ext cx="14935200" cy="6422378"/>
          </a:xfrm>
          <a:prstGeom prst="flowChartManualOperation">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914400">
              <a:spcBef>
                <a:spcPct val="20000"/>
              </a:spcBef>
            </a:pPr>
            <a:endParaRPr lang="en-US" sz="2800" b="1" dirty="0">
              <a:solidFill>
                <a:prstClr val="black"/>
              </a:solidFill>
            </a:endParaRPr>
          </a:p>
        </p:txBody>
      </p:sp>
      <p:sp>
        <p:nvSpPr>
          <p:cNvPr id="14" name="TextBox 13"/>
          <p:cNvSpPr txBox="1"/>
          <p:nvPr/>
        </p:nvSpPr>
        <p:spPr>
          <a:xfrm>
            <a:off x="5340840" y="25984201"/>
            <a:ext cx="6546360" cy="707886"/>
          </a:xfrm>
          <a:prstGeom prst="rect">
            <a:avLst/>
          </a:prstGeom>
          <a:noFill/>
        </p:spPr>
        <p:txBody>
          <a:bodyPr wrap="square" rtlCol="0">
            <a:spAutoFit/>
          </a:bodyPr>
          <a:lstStyle/>
          <a:p>
            <a:r>
              <a:rPr lang="en-US" sz="4000" u="sng" dirty="0" smtClean="0"/>
              <a:t>Calibration Procedure</a:t>
            </a:r>
            <a:endParaRPr lang="en-US" sz="4000" u="sng" dirty="0"/>
          </a:p>
        </p:txBody>
      </p:sp>
      <p:grpSp>
        <p:nvGrpSpPr>
          <p:cNvPr id="18" name="Group 17"/>
          <p:cNvGrpSpPr/>
          <p:nvPr/>
        </p:nvGrpSpPr>
        <p:grpSpPr>
          <a:xfrm>
            <a:off x="3917832" y="27164668"/>
            <a:ext cx="6466023" cy="1600200"/>
            <a:chOff x="3917832" y="27757126"/>
            <a:chExt cx="6466023" cy="1600200"/>
          </a:xfrm>
        </p:grpSpPr>
        <p:pic>
          <p:nvPicPr>
            <p:cNvPr id="32" name="Picture 3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162573" y="27757126"/>
              <a:ext cx="2221282" cy="1600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3" name="Picture 3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917832" y="27757126"/>
              <a:ext cx="3373395" cy="1600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
        <p:nvSpPr>
          <p:cNvPr id="16" name="TextBox 15"/>
          <p:cNvSpPr txBox="1"/>
          <p:nvPr/>
        </p:nvSpPr>
        <p:spPr>
          <a:xfrm>
            <a:off x="3529674" y="26579893"/>
            <a:ext cx="2989485" cy="584775"/>
          </a:xfrm>
          <a:prstGeom prst="rect">
            <a:avLst/>
          </a:prstGeom>
          <a:noFill/>
        </p:spPr>
        <p:txBody>
          <a:bodyPr wrap="square" rtlCol="0">
            <a:spAutoFit/>
          </a:bodyPr>
          <a:lstStyle/>
          <a:p>
            <a:r>
              <a:rPr lang="en-US" sz="3200" dirty="0" smtClean="0"/>
              <a:t>Pixel Variation</a:t>
            </a:r>
            <a:endParaRPr lang="en-US" sz="3200" dirty="0"/>
          </a:p>
        </p:txBody>
      </p:sp>
      <p:sp>
        <p:nvSpPr>
          <p:cNvPr id="20" name="TextBox 19"/>
          <p:cNvSpPr txBox="1"/>
          <p:nvPr/>
        </p:nvSpPr>
        <p:spPr>
          <a:xfrm>
            <a:off x="3562120" y="28903002"/>
            <a:ext cx="2519279" cy="584775"/>
          </a:xfrm>
          <a:prstGeom prst="rect">
            <a:avLst/>
          </a:prstGeom>
          <a:noFill/>
        </p:spPr>
        <p:txBody>
          <a:bodyPr wrap="none" rtlCol="0">
            <a:spAutoFit/>
          </a:bodyPr>
          <a:lstStyle/>
          <a:p>
            <a:r>
              <a:rPr lang="en-US" sz="3200" dirty="0" smtClean="0"/>
              <a:t>Camera Setup</a:t>
            </a:r>
            <a:endParaRPr lang="en-US" sz="3200" dirty="0"/>
          </a:p>
        </p:txBody>
      </p:sp>
      <p:pic>
        <p:nvPicPr>
          <p:cNvPr id="22" name="Picture 3"/>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081399" y="29330154"/>
            <a:ext cx="2834509" cy="3092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TextBox 22"/>
          <p:cNvSpPr txBox="1"/>
          <p:nvPr/>
        </p:nvSpPr>
        <p:spPr>
          <a:xfrm>
            <a:off x="190497" y="5470267"/>
            <a:ext cx="5754332" cy="1415772"/>
          </a:xfrm>
          <a:prstGeom prst="rect">
            <a:avLst/>
          </a:prstGeom>
          <a:noFill/>
        </p:spPr>
        <p:txBody>
          <a:bodyPr wrap="none" rtlCol="0">
            <a:spAutoFit/>
          </a:bodyPr>
          <a:lstStyle/>
          <a:p>
            <a:r>
              <a:rPr lang="en-US" u="sng" dirty="0" smtClean="0">
                <a:solidFill>
                  <a:schemeClr val="bg1"/>
                </a:solidFill>
              </a:rPr>
              <a:t>Introduction</a:t>
            </a:r>
            <a:endParaRPr lang="en-US" u="sng" dirty="0">
              <a:solidFill>
                <a:schemeClr val="bg1"/>
              </a:solidFill>
            </a:endParaRPr>
          </a:p>
        </p:txBody>
      </p:sp>
      <p:sp>
        <p:nvSpPr>
          <p:cNvPr id="24" name="Snip Diagonal Corner Rectangle 23"/>
          <p:cNvSpPr/>
          <p:nvPr/>
        </p:nvSpPr>
        <p:spPr>
          <a:xfrm>
            <a:off x="15621000" y="15051618"/>
            <a:ext cx="13011977" cy="7293917"/>
          </a:xfrm>
          <a:prstGeom prst="snip2DiagRect">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20716986" y="15060201"/>
            <a:ext cx="2820003" cy="707886"/>
          </a:xfrm>
          <a:prstGeom prst="rect">
            <a:avLst/>
          </a:prstGeom>
          <a:noFill/>
        </p:spPr>
        <p:txBody>
          <a:bodyPr wrap="none" rtlCol="0">
            <a:spAutoFit/>
          </a:bodyPr>
          <a:lstStyle/>
          <a:p>
            <a:r>
              <a:rPr lang="en-US" sz="4000" u="sng" dirty="0" smtClean="0"/>
              <a:t>Initial design</a:t>
            </a:r>
            <a:endParaRPr lang="en-US" sz="4000" u="sng" dirty="0"/>
          </a:p>
        </p:txBody>
      </p:sp>
      <p:pic>
        <p:nvPicPr>
          <p:cNvPr id="41" name="Picture 40"/>
          <p:cNvPicPr/>
          <p:nvPr/>
        </p:nvPicPr>
        <p:blipFill>
          <a:blip r:embed="rId16"/>
          <a:stretch>
            <a:fillRect/>
          </a:stretch>
        </p:blipFill>
        <p:spPr>
          <a:xfrm>
            <a:off x="16685045" y="16223599"/>
            <a:ext cx="6683438" cy="543745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 name="TextBox 25"/>
          <p:cNvSpPr txBox="1"/>
          <p:nvPr/>
        </p:nvSpPr>
        <p:spPr>
          <a:xfrm>
            <a:off x="24085241" y="17707472"/>
            <a:ext cx="4547736" cy="2246769"/>
          </a:xfrm>
          <a:prstGeom prst="rect">
            <a:avLst/>
          </a:prstGeom>
          <a:noFill/>
        </p:spPr>
        <p:txBody>
          <a:bodyPr wrap="square" rtlCol="0">
            <a:spAutoFit/>
          </a:bodyPr>
          <a:lstStyle/>
          <a:p>
            <a:pPr>
              <a:lnSpc>
                <a:spcPct val="100000"/>
              </a:lnSpc>
              <a:buSzPct val="95000"/>
              <a:buFont typeface="Wingdings 2" charset="2"/>
              <a:buChar char=""/>
            </a:pPr>
            <a:r>
              <a:rPr lang="en-US" sz="2800" dirty="0"/>
              <a:t>1. Integration Sphere</a:t>
            </a:r>
          </a:p>
          <a:p>
            <a:pPr>
              <a:lnSpc>
                <a:spcPct val="100000"/>
              </a:lnSpc>
              <a:buSzPct val="95000"/>
              <a:buFont typeface="Wingdings 2" charset="2"/>
              <a:buChar char=""/>
            </a:pPr>
            <a:r>
              <a:rPr lang="en-US" sz="2800" dirty="0"/>
              <a:t>2. Dome Cover</a:t>
            </a:r>
          </a:p>
          <a:p>
            <a:pPr>
              <a:lnSpc>
                <a:spcPct val="100000"/>
              </a:lnSpc>
              <a:buSzPct val="95000"/>
              <a:buFont typeface="Wingdings 2" charset="2"/>
              <a:buChar char=""/>
            </a:pPr>
            <a:r>
              <a:rPr lang="en-US" sz="2800" dirty="0"/>
              <a:t>3. Moon-Blocker</a:t>
            </a:r>
          </a:p>
          <a:p>
            <a:pPr>
              <a:lnSpc>
                <a:spcPct val="100000"/>
              </a:lnSpc>
              <a:buSzPct val="95000"/>
              <a:buFont typeface="Wingdings 2" charset="2"/>
              <a:buChar char=""/>
            </a:pPr>
            <a:r>
              <a:rPr lang="en-US" sz="2800" dirty="0"/>
              <a:t>4. Lab Jacks (height control)</a:t>
            </a:r>
          </a:p>
          <a:p>
            <a:pPr>
              <a:lnSpc>
                <a:spcPct val="100000"/>
              </a:lnSpc>
              <a:buSzPct val="95000"/>
              <a:buFont typeface="Wingdings 2" charset="2"/>
              <a:buChar char=""/>
            </a:pPr>
            <a:r>
              <a:rPr lang="en-US" sz="2800" dirty="0"/>
              <a:t>5. Tracks (depth Control)</a:t>
            </a:r>
          </a:p>
        </p:txBody>
      </p:sp>
      <p:sp>
        <p:nvSpPr>
          <p:cNvPr id="27" name="Snip Same Side Corner Rectangle 26"/>
          <p:cNvSpPr/>
          <p:nvPr/>
        </p:nvSpPr>
        <p:spPr>
          <a:xfrm>
            <a:off x="15887700" y="8097054"/>
            <a:ext cx="12115800" cy="5767327"/>
          </a:xfrm>
          <a:prstGeom prst="snip2SameRect">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p:cNvSpPr txBox="1"/>
          <p:nvPr/>
        </p:nvSpPr>
        <p:spPr>
          <a:xfrm>
            <a:off x="20299850" y="8097054"/>
            <a:ext cx="2920928" cy="707886"/>
          </a:xfrm>
          <a:prstGeom prst="rect">
            <a:avLst/>
          </a:prstGeom>
          <a:noFill/>
        </p:spPr>
        <p:txBody>
          <a:bodyPr wrap="none" rtlCol="0">
            <a:spAutoFit/>
          </a:bodyPr>
          <a:lstStyle/>
          <a:p>
            <a:r>
              <a:rPr lang="en-US" sz="4000" u="sng" dirty="0" smtClean="0"/>
              <a:t>Initial Testing</a:t>
            </a:r>
            <a:endParaRPr lang="en-US" sz="4000" u="sng" dirty="0"/>
          </a:p>
        </p:txBody>
      </p:sp>
      <p:grpSp>
        <p:nvGrpSpPr>
          <p:cNvPr id="35" name="Group 34"/>
          <p:cNvGrpSpPr/>
          <p:nvPr/>
        </p:nvGrpSpPr>
        <p:grpSpPr>
          <a:xfrm>
            <a:off x="16814744" y="9853742"/>
            <a:ext cx="10109630" cy="3200400"/>
            <a:chOff x="16840200" y="9240253"/>
            <a:chExt cx="10109630" cy="3200400"/>
          </a:xfrm>
        </p:grpSpPr>
        <p:pic>
          <p:nvPicPr>
            <p:cNvPr id="45" name="Picture 44"/>
            <p:cNvPicPr/>
            <p:nvPr/>
          </p:nvPicPr>
          <p:blipFill>
            <a:blip r:embed="rId17"/>
            <a:stretch>
              <a:fillRect/>
            </a:stretch>
          </p:blipFill>
          <p:spPr>
            <a:xfrm>
              <a:off x="16840200" y="9240253"/>
              <a:ext cx="4572000" cy="3200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6" name="Picture 45"/>
            <p:cNvPicPr/>
            <p:nvPr/>
          </p:nvPicPr>
          <p:blipFill>
            <a:blip r:embed="rId18"/>
            <a:stretch>
              <a:fillRect/>
            </a:stretch>
          </p:blipFill>
          <p:spPr>
            <a:xfrm>
              <a:off x="22377830" y="9240253"/>
              <a:ext cx="4572000" cy="31964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
        <p:nvSpPr>
          <p:cNvPr id="29" name="TextBox 28"/>
          <p:cNvSpPr txBox="1"/>
          <p:nvPr/>
        </p:nvSpPr>
        <p:spPr>
          <a:xfrm>
            <a:off x="17468176" y="13160421"/>
            <a:ext cx="8589531" cy="1846659"/>
          </a:xfrm>
          <a:prstGeom prst="rect">
            <a:avLst/>
          </a:prstGeom>
          <a:noFill/>
        </p:spPr>
        <p:txBody>
          <a:bodyPr wrap="none" rtlCol="0">
            <a:spAutoFit/>
          </a:bodyPr>
          <a:lstStyle/>
          <a:p>
            <a:r>
              <a:rPr lang="en-US" sz="2800" dirty="0" smtClean="0"/>
              <a:t>-Nikon </a:t>
            </a:r>
            <a:r>
              <a:rPr lang="en-US" sz="2800" dirty="0"/>
              <a:t>D300 Camera with a MC </a:t>
            </a:r>
            <a:r>
              <a:rPr lang="en-US" sz="2800" dirty="0" err="1"/>
              <a:t>Peleng</a:t>
            </a:r>
            <a:r>
              <a:rPr lang="en-US" sz="2800" dirty="0"/>
              <a:t> 3, 5/8 Fisheye lens</a:t>
            </a:r>
          </a:p>
          <a:p>
            <a:endParaRPr lang="en-US" dirty="0"/>
          </a:p>
        </p:txBody>
      </p:sp>
      <p:sp>
        <p:nvSpPr>
          <p:cNvPr id="31" name="TextBox 30"/>
          <p:cNvSpPr txBox="1"/>
          <p:nvPr/>
        </p:nvSpPr>
        <p:spPr>
          <a:xfrm>
            <a:off x="17135302" y="8893931"/>
            <a:ext cx="3981796" cy="584775"/>
          </a:xfrm>
          <a:prstGeom prst="rect">
            <a:avLst/>
          </a:prstGeom>
          <a:noFill/>
        </p:spPr>
        <p:txBody>
          <a:bodyPr wrap="none" rtlCol="0">
            <a:spAutoFit/>
          </a:bodyPr>
          <a:lstStyle/>
          <a:p>
            <a:r>
              <a:rPr lang="en-US" sz="3200" dirty="0" smtClean="0"/>
              <a:t>Without Moon Blocker</a:t>
            </a:r>
            <a:endParaRPr lang="en-US" sz="3200" dirty="0"/>
          </a:p>
        </p:txBody>
      </p:sp>
      <p:sp>
        <p:nvSpPr>
          <p:cNvPr id="34" name="TextBox 33"/>
          <p:cNvSpPr txBox="1"/>
          <p:nvPr/>
        </p:nvSpPr>
        <p:spPr>
          <a:xfrm>
            <a:off x="22958266" y="8893930"/>
            <a:ext cx="3411127" cy="584775"/>
          </a:xfrm>
          <a:prstGeom prst="rect">
            <a:avLst/>
          </a:prstGeom>
          <a:noFill/>
        </p:spPr>
        <p:txBody>
          <a:bodyPr wrap="none" rtlCol="0">
            <a:spAutoFit/>
          </a:bodyPr>
          <a:lstStyle/>
          <a:p>
            <a:r>
              <a:rPr lang="en-US" sz="3200" dirty="0" smtClean="0"/>
              <a:t>With Moon Blocker</a:t>
            </a:r>
            <a:endParaRPr lang="en-US" sz="3200" dirty="0"/>
          </a:p>
        </p:txBody>
      </p:sp>
      <p:sp>
        <p:nvSpPr>
          <p:cNvPr id="36" name="Rounded Rectangle 35"/>
          <p:cNvSpPr/>
          <p:nvPr/>
        </p:nvSpPr>
        <p:spPr>
          <a:xfrm>
            <a:off x="18033943" y="23413999"/>
            <a:ext cx="10599033" cy="9156104"/>
          </a:xfrm>
          <a:prstGeom prst="roundRect">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p:cNvSpPr txBox="1"/>
          <p:nvPr/>
        </p:nvSpPr>
        <p:spPr>
          <a:xfrm>
            <a:off x="22352374" y="23614053"/>
            <a:ext cx="2451761" cy="707886"/>
          </a:xfrm>
          <a:prstGeom prst="rect">
            <a:avLst/>
          </a:prstGeom>
          <a:noFill/>
        </p:spPr>
        <p:txBody>
          <a:bodyPr wrap="none" rtlCol="0">
            <a:spAutoFit/>
          </a:bodyPr>
          <a:lstStyle/>
          <a:p>
            <a:r>
              <a:rPr lang="en-US" sz="4000" u="sng" dirty="0" smtClean="0"/>
              <a:t>Built Setup</a:t>
            </a:r>
            <a:endParaRPr lang="en-US" sz="4000" u="sng" dirty="0"/>
          </a:p>
        </p:txBody>
      </p:sp>
      <p:pic>
        <p:nvPicPr>
          <p:cNvPr id="53" name="Picture 52"/>
          <p:cNvPicPr/>
          <p:nvPr/>
        </p:nvPicPr>
        <p:blipFill>
          <a:blip r:embed="rId19"/>
          <a:stretch>
            <a:fillRect/>
          </a:stretch>
        </p:blipFill>
        <p:spPr>
          <a:xfrm>
            <a:off x="19126200" y="24633198"/>
            <a:ext cx="8077200" cy="724390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8" name="Parallelogram 37"/>
          <p:cNvSpPr/>
          <p:nvPr/>
        </p:nvSpPr>
        <p:spPr>
          <a:xfrm>
            <a:off x="30535171" y="6846773"/>
            <a:ext cx="12725400" cy="5713782"/>
          </a:xfrm>
          <a:prstGeom prst="parallelogram">
            <a:avLst>
              <a:gd name="adj" fmla="val 16744"/>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extBox 38"/>
          <p:cNvSpPr txBox="1"/>
          <p:nvPr/>
        </p:nvSpPr>
        <p:spPr>
          <a:xfrm>
            <a:off x="36516871" y="6954072"/>
            <a:ext cx="2667000" cy="707886"/>
          </a:xfrm>
          <a:prstGeom prst="rect">
            <a:avLst/>
          </a:prstGeom>
          <a:noFill/>
        </p:spPr>
        <p:txBody>
          <a:bodyPr wrap="square" rtlCol="0">
            <a:spAutoFit/>
          </a:bodyPr>
          <a:lstStyle/>
          <a:p>
            <a:r>
              <a:rPr lang="en-US" sz="4000" u="sng" dirty="0" smtClean="0"/>
              <a:t>Test Setup</a:t>
            </a:r>
            <a:endParaRPr lang="en-US" sz="4000" u="sng" dirty="0"/>
          </a:p>
        </p:txBody>
      </p:sp>
      <p:pic>
        <p:nvPicPr>
          <p:cNvPr id="56" name="Picture 55"/>
          <p:cNvPicPr/>
          <p:nvPr/>
        </p:nvPicPr>
        <p:blipFill>
          <a:blip r:embed="rId20"/>
          <a:stretch>
            <a:fillRect/>
          </a:stretch>
        </p:blipFill>
        <p:spPr>
          <a:xfrm>
            <a:off x="32354599" y="7661958"/>
            <a:ext cx="4545900" cy="39230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0" name="Oval 39"/>
          <p:cNvSpPr/>
          <p:nvPr/>
        </p:nvSpPr>
        <p:spPr>
          <a:xfrm>
            <a:off x="31900165" y="28994366"/>
            <a:ext cx="11811000" cy="37637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smtClean="0"/>
              <a:t>Special THANKS to</a:t>
            </a:r>
          </a:p>
          <a:p>
            <a:pPr algn="ctr"/>
            <a:r>
              <a:rPr lang="en-US" sz="4000" b="1" dirty="0" smtClean="0"/>
              <a:t> The Class of 52</a:t>
            </a:r>
          </a:p>
          <a:p>
            <a:pPr algn="ctr"/>
            <a:r>
              <a:rPr lang="en-US" sz="4000" b="1" dirty="0"/>
              <a:t>Mr. Frank and Ms. Patricia </a:t>
            </a:r>
            <a:r>
              <a:rPr lang="en-US" sz="4000" b="1" dirty="0" smtClean="0"/>
              <a:t>Noonan</a:t>
            </a:r>
          </a:p>
          <a:p>
            <a:pPr algn="ctr"/>
            <a:r>
              <a:rPr lang="en-US" sz="4000" b="1" dirty="0" smtClean="0"/>
              <a:t>UNIS </a:t>
            </a:r>
          </a:p>
          <a:p>
            <a:pPr algn="ctr"/>
            <a:r>
              <a:rPr lang="en-US" sz="4000" dirty="0" smtClean="0"/>
              <a:t>For </a:t>
            </a:r>
            <a:r>
              <a:rPr lang="en-US" sz="4000" dirty="0"/>
              <a:t>F</a:t>
            </a:r>
            <a:r>
              <a:rPr lang="en-US" sz="4000" dirty="0" smtClean="0"/>
              <a:t>unding this Research</a:t>
            </a:r>
            <a:endParaRPr lang="en-US" sz="4000" dirty="0"/>
          </a:p>
        </p:txBody>
      </p:sp>
      <p:pic>
        <p:nvPicPr>
          <p:cNvPr id="42" name="Picture 4" descr="E:\Drummond pc\Pictures\ib\Work\Pictures\DSC_1619.JPG"/>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38958292" y="7427826"/>
            <a:ext cx="2775258" cy="4178622"/>
          </a:xfrm>
          <a:prstGeom prst="rect">
            <a:avLst/>
          </a:prstGeom>
          <a:noFill/>
          <a:extLst>
            <a:ext uri="{909E8E84-426E-40DD-AFC4-6F175D3DCCD1}">
              <a14:hiddenFill xmlns:a14="http://schemas.microsoft.com/office/drawing/2010/main">
                <a:solidFill>
                  <a:srgbClr val="FFFFFF"/>
                </a:solidFill>
              </a14:hiddenFill>
            </a:ext>
          </a:extLst>
        </p:spPr>
      </p:pic>
      <p:sp>
        <p:nvSpPr>
          <p:cNvPr id="43" name="Snip Same Side Corner Rectangle 42"/>
          <p:cNvSpPr/>
          <p:nvPr/>
        </p:nvSpPr>
        <p:spPr>
          <a:xfrm>
            <a:off x="31508699" y="13054142"/>
            <a:ext cx="11751871" cy="9975737"/>
          </a:xfrm>
          <a:prstGeom prst="snip2SameRect">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p>
        </p:txBody>
      </p:sp>
      <p:sp>
        <p:nvSpPr>
          <p:cNvPr id="44" name="TextBox 43"/>
          <p:cNvSpPr txBox="1"/>
          <p:nvPr/>
        </p:nvSpPr>
        <p:spPr>
          <a:xfrm>
            <a:off x="36426287" y="13050183"/>
            <a:ext cx="2608919" cy="707886"/>
          </a:xfrm>
          <a:prstGeom prst="rect">
            <a:avLst/>
          </a:prstGeom>
          <a:noFill/>
        </p:spPr>
        <p:txBody>
          <a:bodyPr wrap="none" rtlCol="0">
            <a:spAutoFit/>
          </a:bodyPr>
          <a:lstStyle/>
          <a:p>
            <a:r>
              <a:rPr lang="en-US" sz="4000" u="sng" dirty="0" smtClean="0"/>
              <a:t>Test Results</a:t>
            </a:r>
            <a:endParaRPr lang="en-US" sz="4000" u="sng" dirty="0"/>
          </a:p>
        </p:txBody>
      </p:sp>
      <p:grpSp>
        <p:nvGrpSpPr>
          <p:cNvPr id="47" name="Group 46"/>
          <p:cNvGrpSpPr/>
          <p:nvPr/>
        </p:nvGrpSpPr>
        <p:grpSpPr>
          <a:xfrm>
            <a:off x="32060927" y="14342844"/>
            <a:ext cx="10497540" cy="3522683"/>
            <a:chOff x="32080200" y="15755962"/>
            <a:chExt cx="8801100" cy="2743200"/>
          </a:xfrm>
        </p:grpSpPr>
        <p:pic>
          <p:nvPicPr>
            <p:cNvPr id="62" name="Picture 61"/>
            <p:cNvPicPr/>
            <p:nvPr/>
          </p:nvPicPr>
          <p:blipFill>
            <a:blip r:embed="rId22"/>
            <a:stretch>
              <a:fillRect/>
            </a:stretch>
          </p:blipFill>
          <p:spPr>
            <a:xfrm>
              <a:off x="32080200" y="15755962"/>
              <a:ext cx="4114800" cy="2743200"/>
            </a:xfrm>
            <a:prstGeom prst="rect">
              <a:avLst/>
            </a:prstGeom>
          </p:spPr>
        </p:pic>
        <p:pic>
          <p:nvPicPr>
            <p:cNvPr id="64" name="Picture 63"/>
            <p:cNvPicPr/>
            <p:nvPr/>
          </p:nvPicPr>
          <p:blipFill>
            <a:blip r:embed="rId23"/>
            <a:stretch>
              <a:fillRect/>
            </a:stretch>
          </p:blipFill>
          <p:spPr>
            <a:xfrm>
              <a:off x="36766500" y="15755962"/>
              <a:ext cx="4114800" cy="2743200"/>
            </a:xfrm>
            <a:prstGeom prst="rect">
              <a:avLst/>
            </a:prstGeom>
          </p:spPr>
        </p:pic>
      </p:grpSp>
      <p:sp>
        <p:nvSpPr>
          <p:cNvPr id="13" name="TextBox 12"/>
          <p:cNvSpPr txBox="1"/>
          <p:nvPr/>
        </p:nvSpPr>
        <p:spPr>
          <a:xfrm>
            <a:off x="32509812" y="13758069"/>
            <a:ext cx="3233193" cy="584775"/>
          </a:xfrm>
          <a:prstGeom prst="rect">
            <a:avLst/>
          </a:prstGeom>
          <a:noFill/>
        </p:spPr>
        <p:txBody>
          <a:bodyPr wrap="none" rtlCol="0">
            <a:spAutoFit/>
          </a:bodyPr>
          <a:lstStyle/>
          <a:p>
            <a:r>
              <a:rPr lang="en-US" sz="3200" u="sng" dirty="0" smtClean="0"/>
              <a:t>Vertical Light Field</a:t>
            </a:r>
            <a:endParaRPr lang="en-US" sz="3200" u="sng" dirty="0"/>
          </a:p>
        </p:txBody>
      </p:sp>
      <p:sp>
        <p:nvSpPr>
          <p:cNvPr id="48" name="TextBox 47"/>
          <p:cNvSpPr txBox="1"/>
          <p:nvPr/>
        </p:nvSpPr>
        <p:spPr>
          <a:xfrm>
            <a:off x="38497081" y="13758067"/>
            <a:ext cx="3697679" cy="584775"/>
          </a:xfrm>
          <a:prstGeom prst="rect">
            <a:avLst/>
          </a:prstGeom>
          <a:noFill/>
        </p:spPr>
        <p:txBody>
          <a:bodyPr wrap="none" rtlCol="0">
            <a:spAutoFit/>
          </a:bodyPr>
          <a:lstStyle/>
          <a:p>
            <a:r>
              <a:rPr lang="en-US" sz="3200" u="sng" dirty="0" smtClean="0"/>
              <a:t>Horizontal Light Field</a:t>
            </a:r>
            <a:endParaRPr lang="en-US" sz="3200" u="sng" dirty="0"/>
          </a:p>
        </p:txBody>
      </p:sp>
      <p:sp>
        <p:nvSpPr>
          <p:cNvPr id="49" name="TextBox 48"/>
          <p:cNvSpPr txBox="1"/>
          <p:nvPr/>
        </p:nvSpPr>
        <p:spPr>
          <a:xfrm>
            <a:off x="31963289" y="17803552"/>
            <a:ext cx="9929417" cy="2277547"/>
          </a:xfrm>
          <a:prstGeom prst="rect">
            <a:avLst/>
          </a:prstGeom>
          <a:noFill/>
        </p:spPr>
        <p:txBody>
          <a:bodyPr wrap="square" rtlCol="0">
            <a:spAutoFit/>
          </a:bodyPr>
          <a:lstStyle/>
          <a:p>
            <a:pPr algn="ctr"/>
            <a:r>
              <a:rPr lang="en-US" sz="2800" dirty="0" smtClean="0"/>
              <a:t>-Each </a:t>
            </a:r>
            <a:r>
              <a:rPr lang="en-US" sz="2800" dirty="0"/>
              <a:t>line represents the spectrum at a different angle along the particular axis</a:t>
            </a:r>
          </a:p>
          <a:p>
            <a:pPr algn="ctr"/>
            <a:endParaRPr lang="en-US" dirty="0"/>
          </a:p>
        </p:txBody>
      </p:sp>
      <p:grpSp>
        <p:nvGrpSpPr>
          <p:cNvPr id="55" name="Group 54"/>
          <p:cNvGrpSpPr/>
          <p:nvPr/>
        </p:nvGrpSpPr>
        <p:grpSpPr>
          <a:xfrm>
            <a:off x="31963289" y="19051754"/>
            <a:ext cx="10929494" cy="3834386"/>
            <a:chOff x="31818706" y="19354800"/>
            <a:chExt cx="9498765" cy="2971800"/>
          </a:xfrm>
        </p:grpSpPr>
        <p:pic>
          <p:nvPicPr>
            <p:cNvPr id="50" name="Picture 2" descr="E:\Drummond pc\Documents\College\IROP\Pictures-presentation\horiz_auroural.jpg"/>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31818706" y="19354800"/>
              <a:ext cx="3962399" cy="2971800"/>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3" descr="E:\Drummond pc\Documents\College\IROP\Pictures-presentation\vertical_auroural.jpg"/>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37355071" y="19354800"/>
              <a:ext cx="3962400" cy="2971800"/>
            </a:xfrm>
            <a:prstGeom prst="rect">
              <a:avLst/>
            </a:prstGeom>
            <a:noFill/>
            <a:extLst>
              <a:ext uri="{909E8E84-426E-40DD-AFC4-6F175D3DCCD1}">
                <a14:hiddenFill xmlns:a14="http://schemas.microsoft.com/office/drawing/2010/main">
                  <a:solidFill>
                    <a:srgbClr val="FFFFFF"/>
                  </a:solidFill>
                </a14:hiddenFill>
              </a:ext>
            </a:extLst>
          </p:spPr>
        </p:pic>
      </p:grpSp>
      <p:sp>
        <p:nvSpPr>
          <p:cNvPr id="52" name="TextBox 51"/>
          <p:cNvSpPr txBox="1"/>
          <p:nvPr/>
        </p:nvSpPr>
        <p:spPr>
          <a:xfrm>
            <a:off x="34437503" y="18592591"/>
            <a:ext cx="4520789" cy="523220"/>
          </a:xfrm>
          <a:prstGeom prst="rect">
            <a:avLst/>
          </a:prstGeom>
          <a:noFill/>
        </p:spPr>
        <p:txBody>
          <a:bodyPr wrap="none" rtlCol="0">
            <a:spAutoFit/>
          </a:bodyPr>
          <a:lstStyle/>
          <a:p>
            <a:r>
              <a:rPr lang="en-US" sz="2800" dirty="0" smtClean="0"/>
              <a:t>-Calibrate Imager at 557.7 nm</a:t>
            </a:r>
            <a:endParaRPr lang="en-US" sz="2800" dirty="0"/>
          </a:p>
        </p:txBody>
      </p:sp>
      <p:sp>
        <p:nvSpPr>
          <p:cNvPr id="57" name="TextBox 56"/>
          <p:cNvSpPr txBox="1"/>
          <p:nvPr/>
        </p:nvSpPr>
        <p:spPr>
          <a:xfrm>
            <a:off x="30886701" y="11606448"/>
            <a:ext cx="11458307" cy="954107"/>
          </a:xfrm>
          <a:prstGeom prst="rect">
            <a:avLst/>
          </a:prstGeom>
          <a:noFill/>
        </p:spPr>
        <p:txBody>
          <a:bodyPr wrap="square" rtlCol="0">
            <a:spAutoFit/>
          </a:bodyPr>
          <a:lstStyle/>
          <a:p>
            <a:r>
              <a:rPr lang="en-US" sz="2800" dirty="0" smtClean="0"/>
              <a:t>-Test setup to describe light field within integration sphere from which an all sky camera would be calibrated</a:t>
            </a:r>
            <a:endParaRPr lang="en-US" sz="2800" dirty="0"/>
          </a:p>
        </p:txBody>
      </p:sp>
      <p:sp>
        <p:nvSpPr>
          <p:cNvPr id="58" name="TextBox 57"/>
          <p:cNvSpPr txBox="1"/>
          <p:nvPr/>
        </p:nvSpPr>
        <p:spPr>
          <a:xfrm>
            <a:off x="19126200" y="32046883"/>
            <a:ext cx="7177799" cy="523220"/>
          </a:xfrm>
          <a:prstGeom prst="rect">
            <a:avLst/>
          </a:prstGeom>
          <a:noFill/>
        </p:spPr>
        <p:txBody>
          <a:bodyPr wrap="none" rtlCol="0">
            <a:spAutoFit/>
          </a:bodyPr>
          <a:lstStyle/>
          <a:p>
            <a:r>
              <a:rPr lang="en-US" sz="2800" dirty="0" smtClean="0"/>
              <a:t>-Constructed calibration setup within optical lab</a:t>
            </a:r>
            <a:endParaRPr lang="en-US" sz="28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884</TotalTime>
  <Words>362</Words>
  <Application>Microsoft Office PowerPoint</Application>
  <PresentationFormat>Custom</PresentationFormat>
  <Paragraphs>48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Drummond</dc:creator>
  <cp:lastModifiedBy> </cp:lastModifiedBy>
  <cp:revision>68</cp:revision>
  <dcterms:created xsi:type="dcterms:W3CDTF">2011-04-11T17:21:03Z</dcterms:created>
  <dcterms:modified xsi:type="dcterms:W3CDTF">2013-04-22T15:08:53Z</dcterms:modified>
</cp:coreProperties>
</file>