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51206400" cy="40233600"/>
  <p:notesSz cx="32918400" cy="51206400"/>
  <p:defaultTextStyle>
    <a:defPPr>
      <a:defRPr lang="en-US"/>
    </a:defPPr>
    <a:lvl1pPr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1pPr>
    <a:lvl2pPr marL="4572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2pPr>
    <a:lvl3pPr marL="9144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3pPr>
    <a:lvl4pPr marL="13716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4pPr>
    <a:lvl5pPr marL="18288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5pPr>
    <a:lvl6pPr marL="2286000" algn="l" defTabSz="914400" rtl="0" eaLnBrk="1" latinLnBrk="0" hangingPunct="1">
      <a:defRPr sz="3200" kern="1200">
        <a:solidFill>
          <a:schemeClr val="tx1"/>
        </a:solidFill>
        <a:latin typeface="Helvetica" pitchFamily="-111" charset="0"/>
        <a:ea typeface="ＭＳ Ｐゴシック" pitchFamily="-111" charset="-128"/>
        <a:cs typeface="+mn-cs"/>
      </a:defRPr>
    </a:lvl6pPr>
    <a:lvl7pPr marL="2743200" algn="l" defTabSz="914400" rtl="0" eaLnBrk="1" latinLnBrk="0" hangingPunct="1">
      <a:defRPr sz="3200" kern="1200">
        <a:solidFill>
          <a:schemeClr val="tx1"/>
        </a:solidFill>
        <a:latin typeface="Helvetica" pitchFamily="-111" charset="0"/>
        <a:ea typeface="ＭＳ Ｐゴシック" pitchFamily="-111" charset="-128"/>
        <a:cs typeface="+mn-cs"/>
      </a:defRPr>
    </a:lvl7pPr>
    <a:lvl8pPr marL="3200400" algn="l" defTabSz="914400" rtl="0" eaLnBrk="1" latinLnBrk="0" hangingPunct="1">
      <a:defRPr sz="3200" kern="1200">
        <a:solidFill>
          <a:schemeClr val="tx1"/>
        </a:solidFill>
        <a:latin typeface="Helvetica" pitchFamily="-111" charset="0"/>
        <a:ea typeface="ＭＳ Ｐゴシック" pitchFamily="-111" charset="-128"/>
        <a:cs typeface="+mn-cs"/>
      </a:defRPr>
    </a:lvl8pPr>
    <a:lvl9pPr marL="3657600" algn="l" defTabSz="914400" rtl="0" eaLnBrk="1" latinLnBrk="0" hangingPunct="1">
      <a:defRPr sz="3200" kern="1200">
        <a:solidFill>
          <a:schemeClr val="tx1"/>
        </a:solidFill>
        <a:latin typeface="Helvetica" pitchFamily="-111" charset="0"/>
        <a:ea typeface="ＭＳ Ｐゴシック" pitchFamily="-111"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F9900"/>
    <a:srgbClr val="6666FF"/>
    <a:srgbClr val="FF3300"/>
    <a:srgbClr val="88A7F4"/>
    <a:srgbClr val="004080"/>
    <a:srgbClr val="92D050"/>
    <a:srgbClr val="00CC66"/>
    <a:srgbClr val="FF962D"/>
    <a:srgbClr val="FF6600"/>
    <a:srgbClr val="FFD62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6415" autoAdjust="0"/>
  </p:normalViewPr>
  <p:slideViewPr>
    <p:cSldViewPr snapToGrid="0">
      <p:cViewPr>
        <p:scale>
          <a:sx n="10" d="100"/>
          <a:sy n="10" d="100"/>
        </p:scale>
        <p:origin x="-2030" y="-528"/>
      </p:cViewPr>
      <p:guideLst>
        <p:guide orient="horz" pos="876"/>
        <p:guide orient="horz" pos="23995"/>
        <p:guide orient="horz" pos="4558"/>
        <p:guide orient="horz" pos="2602"/>
        <p:guide pos="7439"/>
        <p:guide pos="8412"/>
        <p:guide pos="15311"/>
        <p:guide pos="24535"/>
        <p:guide pos="1150"/>
        <p:guide pos="16330"/>
        <p:guide pos="23563"/>
        <p:guide pos="3087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rachi\AppData\Local\Temp\o8wt80dk.tmp\Thoman%25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plotArea>
      <c:layout>
        <c:manualLayout>
          <c:layoutTarget val="inner"/>
          <c:xMode val="edge"/>
          <c:yMode val="edge"/>
          <c:x val="6.5445724243147332E-2"/>
          <c:y val="7.4476789504860544E-2"/>
          <c:w val="0.88337970253718634"/>
          <c:h val="0.8326195683872849"/>
        </c:manualLayout>
      </c:layout>
      <c:scatterChart>
        <c:scatterStyle val="lineMarker"/>
        <c:ser>
          <c:idx val="0"/>
          <c:order val="0"/>
          <c:spPr>
            <a:ln>
              <a:solidFill>
                <a:srgbClr val="1F497D"/>
              </a:solidFill>
            </a:ln>
          </c:spPr>
          <c:marker>
            <c:symbol val="none"/>
          </c:marker>
          <c:xVal>
            <c:numRef>
              <c:f>Sheet3!$C$1:$C$2</c:f>
              <c:numCache>
                <c:formatCode>General</c:formatCode>
                <c:ptCount val="2"/>
                <c:pt idx="0">
                  <c:v>0.77419354838709697</c:v>
                </c:pt>
                <c:pt idx="1">
                  <c:v>8.5161290322580658</c:v>
                </c:pt>
              </c:numCache>
            </c:numRef>
          </c:xVal>
          <c:yVal>
            <c:numRef>
              <c:f>Sheet3!$A$1:$A$2</c:f>
              <c:numCache>
                <c:formatCode>General</c:formatCode>
                <c:ptCount val="2"/>
                <c:pt idx="0">
                  <c:v>1</c:v>
                </c:pt>
                <c:pt idx="1">
                  <c:v>1</c:v>
                </c:pt>
              </c:numCache>
            </c:numRef>
          </c:yVal>
        </c:ser>
        <c:ser>
          <c:idx val="1"/>
          <c:order val="1"/>
          <c:spPr>
            <a:ln>
              <a:solidFill>
                <a:srgbClr val="1F497D"/>
              </a:solidFill>
            </a:ln>
          </c:spPr>
          <c:marker>
            <c:symbol val="none"/>
          </c:marker>
          <c:xVal>
            <c:numRef>
              <c:f>Sheet3!$E$1:$E$2</c:f>
              <c:numCache>
                <c:formatCode>General</c:formatCode>
                <c:ptCount val="2"/>
                <c:pt idx="0">
                  <c:v>24.774193548387089</c:v>
                </c:pt>
                <c:pt idx="1">
                  <c:v>32.516129032258064</c:v>
                </c:pt>
              </c:numCache>
            </c:numRef>
          </c:xVal>
          <c:yVal>
            <c:numRef>
              <c:f>Sheet3!$D$1:$D$2</c:f>
              <c:numCache>
                <c:formatCode>General</c:formatCode>
                <c:ptCount val="2"/>
                <c:pt idx="0">
                  <c:v>1</c:v>
                </c:pt>
                <c:pt idx="1">
                  <c:v>1</c:v>
                </c:pt>
              </c:numCache>
            </c:numRef>
          </c:yVal>
        </c:ser>
        <c:ser>
          <c:idx val="2"/>
          <c:order val="2"/>
          <c:spPr>
            <a:ln>
              <a:solidFill>
                <a:srgbClr val="1F497D"/>
              </a:solidFill>
            </a:ln>
          </c:spPr>
          <c:marker>
            <c:symbol val="none"/>
          </c:marker>
          <c:xVal>
            <c:numRef>
              <c:f>Sheet3!$C$3:$C$4</c:f>
              <c:numCache>
                <c:formatCode>General</c:formatCode>
                <c:ptCount val="2"/>
                <c:pt idx="0">
                  <c:v>0.77419354838709697</c:v>
                </c:pt>
                <c:pt idx="1">
                  <c:v>8.5161290322580658</c:v>
                </c:pt>
              </c:numCache>
            </c:numRef>
          </c:xVal>
          <c:yVal>
            <c:numRef>
              <c:f>Sheet3!$A$3:$A$4</c:f>
              <c:numCache>
                <c:formatCode>General</c:formatCode>
                <c:ptCount val="2"/>
                <c:pt idx="0">
                  <c:v>2</c:v>
                </c:pt>
                <c:pt idx="1">
                  <c:v>2</c:v>
                </c:pt>
              </c:numCache>
            </c:numRef>
          </c:yVal>
        </c:ser>
        <c:ser>
          <c:idx val="3"/>
          <c:order val="3"/>
          <c:spPr>
            <a:ln>
              <a:solidFill>
                <a:srgbClr val="1F497D"/>
              </a:solidFill>
            </a:ln>
          </c:spPr>
          <c:marker>
            <c:symbol val="none"/>
          </c:marker>
          <c:xVal>
            <c:numRef>
              <c:f>Sheet3!$E$3:$E$4</c:f>
              <c:numCache>
                <c:formatCode>General</c:formatCode>
                <c:ptCount val="2"/>
                <c:pt idx="0">
                  <c:v>24.774193548387089</c:v>
                </c:pt>
                <c:pt idx="1">
                  <c:v>32.516129032258064</c:v>
                </c:pt>
              </c:numCache>
            </c:numRef>
          </c:xVal>
          <c:yVal>
            <c:numRef>
              <c:f>Sheet3!$D$3:$D$4</c:f>
              <c:numCache>
                <c:formatCode>General</c:formatCode>
                <c:ptCount val="2"/>
                <c:pt idx="0">
                  <c:v>2</c:v>
                </c:pt>
                <c:pt idx="1">
                  <c:v>2</c:v>
                </c:pt>
              </c:numCache>
            </c:numRef>
          </c:yVal>
        </c:ser>
        <c:ser>
          <c:idx val="4"/>
          <c:order val="4"/>
          <c:spPr>
            <a:ln>
              <a:solidFill>
                <a:srgbClr val="1F497D"/>
              </a:solidFill>
            </a:ln>
          </c:spPr>
          <c:marker>
            <c:symbol val="none"/>
          </c:marker>
          <c:xVal>
            <c:numRef>
              <c:f>Sheet3!$C$5:$C$6</c:f>
              <c:numCache>
                <c:formatCode>General</c:formatCode>
                <c:ptCount val="2"/>
                <c:pt idx="0">
                  <c:v>0.77419354838709697</c:v>
                </c:pt>
                <c:pt idx="1">
                  <c:v>8.5161290322580658</c:v>
                </c:pt>
              </c:numCache>
            </c:numRef>
          </c:xVal>
          <c:yVal>
            <c:numRef>
              <c:f>Sheet3!$A$5:$A$6</c:f>
              <c:numCache>
                <c:formatCode>General</c:formatCode>
                <c:ptCount val="2"/>
                <c:pt idx="0">
                  <c:v>3</c:v>
                </c:pt>
                <c:pt idx="1">
                  <c:v>3</c:v>
                </c:pt>
              </c:numCache>
            </c:numRef>
          </c:yVal>
        </c:ser>
        <c:ser>
          <c:idx val="5"/>
          <c:order val="5"/>
          <c:spPr>
            <a:ln>
              <a:solidFill>
                <a:srgbClr val="1F497D"/>
              </a:solidFill>
            </a:ln>
          </c:spPr>
          <c:marker>
            <c:symbol val="none"/>
          </c:marker>
          <c:xVal>
            <c:numRef>
              <c:f>Sheet3!$E$5:$E$6</c:f>
              <c:numCache>
                <c:formatCode>General</c:formatCode>
                <c:ptCount val="2"/>
                <c:pt idx="0">
                  <c:v>24.774193548387089</c:v>
                </c:pt>
                <c:pt idx="1">
                  <c:v>32.516129032258064</c:v>
                </c:pt>
              </c:numCache>
            </c:numRef>
          </c:xVal>
          <c:yVal>
            <c:numRef>
              <c:f>Sheet3!$D$5:$D$6</c:f>
              <c:numCache>
                <c:formatCode>General</c:formatCode>
                <c:ptCount val="2"/>
                <c:pt idx="0">
                  <c:v>3</c:v>
                </c:pt>
                <c:pt idx="1">
                  <c:v>3</c:v>
                </c:pt>
              </c:numCache>
            </c:numRef>
          </c:yVal>
        </c:ser>
        <c:ser>
          <c:idx val="6"/>
          <c:order val="6"/>
          <c:spPr>
            <a:ln>
              <a:solidFill>
                <a:srgbClr val="1F497D"/>
              </a:solidFill>
            </a:ln>
          </c:spPr>
          <c:marker>
            <c:symbol val="none"/>
          </c:marker>
          <c:xVal>
            <c:numRef>
              <c:f>Sheet3!$C$7:$C$8</c:f>
              <c:numCache>
                <c:formatCode>General</c:formatCode>
                <c:ptCount val="2"/>
                <c:pt idx="0">
                  <c:v>0.77419354838709697</c:v>
                </c:pt>
                <c:pt idx="1">
                  <c:v>8.5161290322580658</c:v>
                </c:pt>
              </c:numCache>
            </c:numRef>
          </c:xVal>
          <c:yVal>
            <c:numRef>
              <c:f>Sheet3!$A$7:$A$8</c:f>
              <c:numCache>
                <c:formatCode>General</c:formatCode>
                <c:ptCount val="2"/>
                <c:pt idx="0">
                  <c:v>4</c:v>
                </c:pt>
                <c:pt idx="1">
                  <c:v>4</c:v>
                </c:pt>
              </c:numCache>
            </c:numRef>
          </c:yVal>
        </c:ser>
        <c:ser>
          <c:idx val="7"/>
          <c:order val="7"/>
          <c:spPr>
            <a:ln>
              <a:solidFill>
                <a:srgbClr val="1F497D"/>
              </a:solidFill>
            </a:ln>
          </c:spPr>
          <c:marker>
            <c:symbol val="none"/>
          </c:marker>
          <c:xVal>
            <c:numRef>
              <c:f>Sheet3!$E$7:$E$8</c:f>
              <c:numCache>
                <c:formatCode>General</c:formatCode>
                <c:ptCount val="2"/>
                <c:pt idx="0">
                  <c:v>24.774193548387089</c:v>
                </c:pt>
                <c:pt idx="1">
                  <c:v>32.516129032258064</c:v>
                </c:pt>
              </c:numCache>
            </c:numRef>
          </c:xVal>
          <c:yVal>
            <c:numRef>
              <c:f>Sheet3!$D$7:$D$8</c:f>
              <c:numCache>
                <c:formatCode>General</c:formatCode>
                <c:ptCount val="2"/>
                <c:pt idx="0">
                  <c:v>4</c:v>
                </c:pt>
                <c:pt idx="1">
                  <c:v>4</c:v>
                </c:pt>
              </c:numCache>
            </c:numRef>
          </c:yVal>
        </c:ser>
        <c:ser>
          <c:idx val="8"/>
          <c:order val="8"/>
          <c:spPr>
            <a:ln>
              <a:solidFill>
                <a:srgbClr val="1F497D"/>
              </a:solidFill>
            </a:ln>
          </c:spPr>
          <c:marker>
            <c:symbol val="none"/>
          </c:marker>
          <c:xVal>
            <c:numRef>
              <c:f>Sheet3!$C$9:$C$10</c:f>
              <c:numCache>
                <c:formatCode>General</c:formatCode>
                <c:ptCount val="2"/>
                <c:pt idx="0">
                  <c:v>0.77419354838709697</c:v>
                </c:pt>
                <c:pt idx="1">
                  <c:v>8.5161290322580658</c:v>
                </c:pt>
              </c:numCache>
            </c:numRef>
          </c:xVal>
          <c:yVal>
            <c:numRef>
              <c:f>Sheet3!$A$9:$A$10</c:f>
              <c:numCache>
                <c:formatCode>General</c:formatCode>
                <c:ptCount val="2"/>
                <c:pt idx="0">
                  <c:v>5</c:v>
                </c:pt>
                <c:pt idx="1">
                  <c:v>5</c:v>
                </c:pt>
              </c:numCache>
            </c:numRef>
          </c:yVal>
        </c:ser>
        <c:ser>
          <c:idx val="9"/>
          <c:order val="9"/>
          <c:spPr>
            <a:ln>
              <a:solidFill>
                <a:srgbClr val="1F497D"/>
              </a:solidFill>
            </a:ln>
          </c:spPr>
          <c:marker>
            <c:symbol val="none"/>
          </c:marker>
          <c:xVal>
            <c:numRef>
              <c:f>Sheet3!$E$9:$E$10</c:f>
              <c:numCache>
                <c:formatCode>General</c:formatCode>
                <c:ptCount val="2"/>
                <c:pt idx="0">
                  <c:v>27.870967741935491</c:v>
                </c:pt>
                <c:pt idx="1">
                  <c:v>36.774193548387103</c:v>
                </c:pt>
              </c:numCache>
            </c:numRef>
          </c:xVal>
          <c:yVal>
            <c:numRef>
              <c:f>Sheet3!$D$9:$D$10</c:f>
              <c:numCache>
                <c:formatCode>General</c:formatCode>
                <c:ptCount val="2"/>
                <c:pt idx="0">
                  <c:v>5</c:v>
                </c:pt>
                <c:pt idx="1">
                  <c:v>5</c:v>
                </c:pt>
              </c:numCache>
            </c:numRef>
          </c:yVal>
        </c:ser>
        <c:ser>
          <c:idx val="10"/>
          <c:order val="10"/>
          <c:spPr>
            <a:ln>
              <a:solidFill>
                <a:srgbClr val="1F497D"/>
              </a:solidFill>
            </a:ln>
          </c:spPr>
          <c:marker>
            <c:symbol val="none"/>
          </c:marker>
          <c:xVal>
            <c:numRef>
              <c:f>Sheet3!$C$11:$C$12</c:f>
              <c:numCache>
                <c:formatCode>General</c:formatCode>
                <c:ptCount val="2"/>
                <c:pt idx="0">
                  <c:v>3.8709677419354884</c:v>
                </c:pt>
                <c:pt idx="1">
                  <c:v>12.774193548387094</c:v>
                </c:pt>
              </c:numCache>
            </c:numRef>
          </c:xVal>
          <c:yVal>
            <c:numRef>
              <c:f>Sheet3!$A$11:$A$12</c:f>
              <c:numCache>
                <c:formatCode>General</c:formatCode>
                <c:ptCount val="2"/>
                <c:pt idx="0">
                  <c:v>6</c:v>
                </c:pt>
                <c:pt idx="1">
                  <c:v>6</c:v>
                </c:pt>
              </c:numCache>
            </c:numRef>
          </c:yVal>
        </c:ser>
        <c:ser>
          <c:idx val="11"/>
          <c:order val="11"/>
          <c:spPr>
            <a:ln>
              <a:solidFill>
                <a:srgbClr val="1F497D"/>
              </a:solidFill>
            </a:ln>
          </c:spPr>
          <c:marker>
            <c:symbol val="none"/>
          </c:marker>
          <c:xVal>
            <c:numRef>
              <c:f>Sheet3!$E$11:$E$12</c:f>
              <c:numCache>
                <c:formatCode>General</c:formatCode>
                <c:ptCount val="2"/>
                <c:pt idx="0">
                  <c:v>29.806451612903224</c:v>
                </c:pt>
                <c:pt idx="1">
                  <c:v>38.709677419354826</c:v>
                </c:pt>
              </c:numCache>
            </c:numRef>
          </c:xVal>
          <c:yVal>
            <c:numRef>
              <c:f>Sheet3!$D$11:$D$12</c:f>
              <c:numCache>
                <c:formatCode>General</c:formatCode>
                <c:ptCount val="2"/>
                <c:pt idx="0">
                  <c:v>6</c:v>
                </c:pt>
                <c:pt idx="1">
                  <c:v>6</c:v>
                </c:pt>
              </c:numCache>
            </c:numRef>
          </c:yVal>
        </c:ser>
        <c:ser>
          <c:idx val="12"/>
          <c:order val="12"/>
          <c:spPr>
            <a:ln>
              <a:solidFill>
                <a:srgbClr val="1F497D"/>
              </a:solidFill>
            </a:ln>
          </c:spPr>
          <c:marker>
            <c:symbol val="none"/>
          </c:marker>
          <c:xVal>
            <c:numRef>
              <c:f>Sheet3!$C$13:$C$14</c:f>
              <c:numCache>
                <c:formatCode>General</c:formatCode>
                <c:ptCount val="2"/>
                <c:pt idx="0">
                  <c:v>5.8064516129032304</c:v>
                </c:pt>
                <c:pt idx="1">
                  <c:v>14.709677419354835</c:v>
                </c:pt>
              </c:numCache>
            </c:numRef>
          </c:xVal>
          <c:yVal>
            <c:numRef>
              <c:f>Sheet3!$A$13:$A$14</c:f>
              <c:numCache>
                <c:formatCode>General</c:formatCode>
                <c:ptCount val="2"/>
                <c:pt idx="0">
                  <c:v>7</c:v>
                </c:pt>
                <c:pt idx="1">
                  <c:v>7</c:v>
                </c:pt>
              </c:numCache>
            </c:numRef>
          </c:yVal>
        </c:ser>
        <c:ser>
          <c:idx val="13"/>
          <c:order val="13"/>
          <c:spPr>
            <a:ln>
              <a:solidFill>
                <a:srgbClr val="1F497D"/>
              </a:solidFill>
            </a:ln>
          </c:spPr>
          <c:marker>
            <c:symbol val="none"/>
          </c:marker>
          <c:xVal>
            <c:numRef>
              <c:f>Sheet3!$E$13:$E$14</c:f>
              <c:numCache>
                <c:formatCode>General</c:formatCode>
                <c:ptCount val="2"/>
                <c:pt idx="0">
                  <c:v>31.354838709677466</c:v>
                </c:pt>
                <c:pt idx="1">
                  <c:v>39.483870967741865</c:v>
                </c:pt>
              </c:numCache>
            </c:numRef>
          </c:xVal>
          <c:yVal>
            <c:numRef>
              <c:f>Sheet3!$D$13:$D$14</c:f>
              <c:numCache>
                <c:formatCode>General</c:formatCode>
                <c:ptCount val="2"/>
                <c:pt idx="0">
                  <c:v>7</c:v>
                </c:pt>
                <c:pt idx="1">
                  <c:v>7</c:v>
                </c:pt>
              </c:numCache>
            </c:numRef>
          </c:yVal>
        </c:ser>
        <c:ser>
          <c:idx val="14"/>
          <c:order val="14"/>
          <c:spPr>
            <a:ln>
              <a:solidFill>
                <a:srgbClr val="1F497D"/>
              </a:solidFill>
            </a:ln>
          </c:spPr>
          <c:marker>
            <c:symbol val="none"/>
          </c:marker>
          <c:xVal>
            <c:numRef>
              <c:f>Sheet3!$C$15:$C$16</c:f>
              <c:numCache>
                <c:formatCode>General</c:formatCode>
                <c:ptCount val="2"/>
                <c:pt idx="0">
                  <c:v>7.3548387096774039</c:v>
                </c:pt>
                <c:pt idx="1">
                  <c:v>15.483870967741934</c:v>
                </c:pt>
              </c:numCache>
            </c:numRef>
          </c:xVal>
          <c:yVal>
            <c:numRef>
              <c:f>Sheet3!$A$15:$A$16</c:f>
              <c:numCache>
                <c:formatCode>General</c:formatCode>
                <c:ptCount val="2"/>
                <c:pt idx="0">
                  <c:v>8</c:v>
                </c:pt>
                <c:pt idx="1">
                  <c:v>8</c:v>
                </c:pt>
              </c:numCache>
            </c:numRef>
          </c:yVal>
        </c:ser>
        <c:ser>
          <c:idx val="15"/>
          <c:order val="15"/>
          <c:spPr>
            <a:ln>
              <a:solidFill>
                <a:srgbClr val="1F497D"/>
              </a:solidFill>
            </a:ln>
          </c:spPr>
          <c:marker>
            <c:symbol val="none"/>
          </c:marker>
          <c:xVal>
            <c:numRef>
              <c:f>Sheet3!$E$15:$E$16</c:f>
              <c:numCache>
                <c:formatCode>General</c:formatCode>
                <c:ptCount val="2"/>
                <c:pt idx="0">
                  <c:v>32.903225806451616</c:v>
                </c:pt>
                <c:pt idx="1">
                  <c:v>41.41935483870968</c:v>
                </c:pt>
              </c:numCache>
            </c:numRef>
          </c:xVal>
          <c:yVal>
            <c:numRef>
              <c:f>Sheet3!$D$15:$D$16</c:f>
              <c:numCache>
                <c:formatCode>General</c:formatCode>
                <c:ptCount val="2"/>
                <c:pt idx="0">
                  <c:v>8</c:v>
                </c:pt>
                <c:pt idx="1">
                  <c:v>8</c:v>
                </c:pt>
              </c:numCache>
            </c:numRef>
          </c:yVal>
        </c:ser>
        <c:ser>
          <c:idx val="16"/>
          <c:order val="16"/>
          <c:spPr>
            <a:ln>
              <a:solidFill>
                <a:srgbClr val="1F497D"/>
              </a:solidFill>
            </a:ln>
          </c:spPr>
          <c:marker>
            <c:symbol val="none"/>
          </c:marker>
          <c:xVal>
            <c:numRef>
              <c:f>Sheet3!$C$17:$C$18</c:f>
              <c:numCache>
                <c:formatCode>General</c:formatCode>
                <c:ptCount val="2"/>
                <c:pt idx="0">
                  <c:v>8.9032258064516121</c:v>
                </c:pt>
                <c:pt idx="1">
                  <c:v>17.419354838709676</c:v>
                </c:pt>
              </c:numCache>
            </c:numRef>
          </c:xVal>
          <c:yVal>
            <c:numRef>
              <c:f>Sheet3!$A$17:$A$18</c:f>
              <c:numCache>
                <c:formatCode>General</c:formatCode>
                <c:ptCount val="2"/>
                <c:pt idx="0">
                  <c:v>9</c:v>
                </c:pt>
                <c:pt idx="1">
                  <c:v>9</c:v>
                </c:pt>
              </c:numCache>
            </c:numRef>
          </c:yVal>
        </c:ser>
        <c:ser>
          <c:idx val="17"/>
          <c:order val="17"/>
          <c:spPr>
            <a:ln>
              <a:solidFill>
                <a:srgbClr val="1F497D"/>
              </a:solidFill>
            </a:ln>
          </c:spPr>
          <c:marker>
            <c:symbol val="none"/>
          </c:marker>
          <c:xVal>
            <c:numRef>
              <c:f>Sheet3!$E$17:$E$18</c:f>
              <c:numCache>
                <c:formatCode>General</c:formatCode>
                <c:ptCount val="2"/>
                <c:pt idx="0">
                  <c:v>34.064516129032256</c:v>
                </c:pt>
                <c:pt idx="1">
                  <c:v>42.580645161290171</c:v>
                </c:pt>
              </c:numCache>
            </c:numRef>
          </c:xVal>
          <c:yVal>
            <c:numRef>
              <c:f>Sheet3!$D$17:$D$18</c:f>
              <c:numCache>
                <c:formatCode>General</c:formatCode>
                <c:ptCount val="2"/>
                <c:pt idx="0">
                  <c:v>9</c:v>
                </c:pt>
                <c:pt idx="1">
                  <c:v>9</c:v>
                </c:pt>
              </c:numCache>
            </c:numRef>
          </c:yVal>
        </c:ser>
        <c:ser>
          <c:idx val="18"/>
          <c:order val="18"/>
          <c:spPr>
            <a:ln>
              <a:solidFill>
                <a:srgbClr val="1F497D"/>
              </a:solidFill>
            </a:ln>
          </c:spPr>
          <c:marker>
            <c:symbol val="none"/>
          </c:marker>
          <c:xVal>
            <c:numRef>
              <c:f>Sheet3!$C$19:$C$20</c:f>
              <c:numCache>
                <c:formatCode>General</c:formatCode>
                <c:ptCount val="2"/>
                <c:pt idx="0">
                  <c:v>10.06451612903227</c:v>
                </c:pt>
                <c:pt idx="1">
                  <c:v>18.58064516129032</c:v>
                </c:pt>
              </c:numCache>
            </c:numRef>
          </c:xVal>
          <c:yVal>
            <c:numRef>
              <c:f>Sheet3!$A$19:$A$20</c:f>
              <c:numCache>
                <c:formatCode>General</c:formatCode>
                <c:ptCount val="2"/>
                <c:pt idx="0">
                  <c:v>10</c:v>
                </c:pt>
                <c:pt idx="1">
                  <c:v>10</c:v>
                </c:pt>
              </c:numCache>
            </c:numRef>
          </c:yVal>
        </c:ser>
        <c:ser>
          <c:idx val="19"/>
          <c:order val="19"/>
          <c:spPr>
            <a:ln>
              <a:solidFill>
                <a:srgbClr val="1F497D"/>
              </a:solidFill>
            </a:ln>
          </c:spPr>
          <c:marker>
            <c:symbol val="none"/>
          </c:marker>
          <c:xVal>
            <c:numRef>
              <c:f>Sheet3!$E$19:$E$20</c:f>
              <c:numCache>
                <c:formatCode>General</c:formatCode>
                <c:ptCount val="2"/>
                <c:pt idx="0">
                  <c:v>35.458064516129028</c:v>
                </c:pt>
                <c:pt idx="1">
                  <c:v>44.129032258064512</c:v>
                </c:pt>
              </c:numCache>
            </c:numRef>
          </c:xVal>
          <c:yVal>
            <c:numRef>
              <c:f>Sheet3!$D$19:$D$20</c:f>
              <c:numCache>
                <c:formatCode>General</c:formatCode>
                <c:ptCount val="2"/>
                <c:pt idx="0">
                  <c:v>10</c:v>
                </c:pt>
                <c:pt idx="1">
                  <c:v>10</c:v>
                </c:pt>
              </c:numCache>
            </c:numRef>
          </c:yVal>
        </c:ser>
        <c:ser>
          <c:idx val="20"/>
          <c:order val="20"/>
          <c:spPr>
            <a:ln>
              <a:solidFill>
                <a:srgbClr val="1F497D"/>
              </a:solidFill>
            </a:ln>
          </c:spPr>
          <c:marker>
            <c:symbol val="none"/>
          </c:marker>
          <c:xVal>
            <c:numRef>
              <c:f>Sheet3!$C$21:$C$22</c:f>
              <c:numCache>
                <c:formatCode>General</c:formatCode>
                <c:ptCount val="2"/>
                <c:pt idx="0">
                  <c:v>11.458064516129065</c:v>
                </c:pt>
                <c:pt idx="1">
                  <c:v>20.129032258064516</c:v>
                </c:pt>
              </c:numCache>
            </c:numRef>
          </c:xVal>
          <c:yVal>
            <c:numRef>
              <c:f>Sheet3!$A$21:$A$22</c:f>
              <c:numCache>
                <c:formatCode>General</c:formatCode>
                <c:ptCount val="2"/>
                <c:pt idx="0">
                  <c:v>11</c:v>
                </c:pt>
                <c:pt idx="1">
                  <c:v>11</c:v>
                </c:pt>
              </c:numCache>
            </c:numRef>
          </c:yVal>
        </c:ser>
        <c:ser>
          <c:idx val="21"/>
          <c:order val="21"/>
          <c:spPr>
            <a:ln>
              <a:solidFill>
                <a:srgbClr val="1F497D"/>
              </a:solidFill>
            </a:ln>
          </c:spPr>
          <c:marker>
            <c:symbol val="none"/>
          </c:marker>
          <c:xVal>
            <c:numRef>
              <c:f>Sheet3!$E$21:$E$22</c:f>
              <c:numCache>
                <c:formatCode>General</c:formatCode>
                <c:ptCount val="2"/>
                <c:pt idx="0">
                  <c:v>36.774193548387103</c:v>
                </c:pt>
                <c:pt idx="1">
                  <c:v>45.677419354838712</c:v>
                </c:pt>
              </c:numCache>
            </c:numRef>
          </c:xVal>
          <c:yVal>
            <c:numRef>
              <c:f>Sheet3!$D$21:$D$22</c:f>
              <c:numCache>
                <c:formatCode>General</c:formatCode>
                <c:ptCount val="2"/>
                <c:pt idx="0">
                  <c:v>11</c:v>
                </c:pt>
                <c:pt idx="1">
                  <c:v>11</c:v>
                </c:pt>
              </c:numCache>
            </c:numRef>
          </c:yVal>
        </c:ser>
        <c:ser>
          <c:idx val="22"/>
          <c:order val="22"/>
          <c:spPr>
            <a:ln>
              <a:solidFill>
                <a:srgbClr val="1F497D"/>
              </a:solidFill>
            </a:ln>
          </c:spPr>
          <c:marker>
            <c:symbol val="none"/>
          </c:marker>
          <c:xVal>
            <c:numRef>
              <c:f>Sheet3!$C$23:$C$24</c:f>
              <c:numCache>
                <c:formatCode>General</c:formatCode>
                <c:ptCount val="2"/>
                <c:pt idx="0">
                  <c:v>12.774193548387094</c:v>
                </c:pt>
                <c:pt idx="1">
                  <c:v>21.677419354838705</c:v>
                </c:pt>
              </c:numCache>
            </c:numRef>
          </c:xVal>
          <c:yVal>
            <c:numRef>
              <c:f>Sheet3!$A$23:$A$24</c:f>
              <c:numCache>
                <c:formatCode>General</c:formatCode>
                <c:ptCount val="2"/>
                <c:pt idx="0">
                  <c:v>12</c:v>
                </c:pt>
                <c:pt idx="1">
                  <c:v>12</c:v>
                </c:pt>
              </c:numCache>
            </c:numRef>
          </c:yVal>
        </c:ser>
        <c:ser>
          <c:idx val="23"/>
          <c:order val="23"/>
          <c:spPr>
            <a:ln>
              <a:solidFill>
                <a:srgbClr val="1F497D"/>
              </a:solidFill>
            </a:ln>
          </c:spPr>
          <c:marker>
            <c:symbol val="none"/>
          </c:marker>
          <c:xVal>
            <c:numRef>
              <c:f>Sheet3!$E$23:$E$24</c:f>
              <c:numCache>
                <c:formatCode>General</c:formatCode>
                <c:ptCount val="2"/>
                <c:pt idx="0">
                  <c:v>38.322580645161302</c:v>
                </c:pt>
                <c:pt idx="1">
                  <c:v>46.451612903225808</c:v>
                </c:pt>
              </c:numCache>
            </c:numRef>
          </c:xVal>
          <c:yVal>
            <c:numRef>
              <c:f>Sheet3!$D$23:$D$24</c:f>
              <c:numCache>
                <c:formatCode>General</c:formatCode>
                <c:ptCount val="2"/>
                <c:pt idx="0">
                  <c:v>12</c:v>
                </c:pt>
                <c:pt idx="1">
                  <c:v>12</c:v>
                </c:pt>
              </c:numCache>
            </c:numRef>
          </c:yVal>
        </c:ser>
        <c:ser>
          <c:idx val="24"/>
          <c:order val="24"/>
          <c:spPr>
            <a:ln>
              <a:solidFill>
                <a:srgbClr val="1F497D"/>
              </a:solidFill>
            </a:ln>
          </c:spPr>
          <c:marker>
            <c:symbol val="none"/>
          </c:marker>
          <c:xVal>
            <c:numRef>
              <c:f>Sheet3!$C$25:$C$26</c:f>
              <c:numCache>
                <c:formatCode>General</c:formatCode>
                <c:ptCount val="2"/>
                <c:pt idx="0">
                  <c:v>14.322580645161322</c:v>
                </c:pt>
                <c:pt idx="1">
                  <c:v>22.451612903225751</c:v>
                </c:pt>
              </c:numCache>
            </c:numRef>
          </c:xVal>
          <c:yVal>
            <c:numRef>
              <c:f>Sheet3!$A$25:$A$26</c:f>
              <c:numCache>
                <c:formatCode>General</c:formatCode>
                <c:ptCount val="2"/>
                <c:pt idx="0">
                  <c:v>13</c:v>
                </c:pt>
                <c:pt idx="1">
                  <c:v>13</c:v>
                </c:pt>
              </c:numCache>
            </c:numRef>
          </c:yVal>
        </c:ser>
        <c:ser>
          <c:idx val="25"/>
          <c:order val="25"/>
          <c:spPr>
            <a:ln>
              <a:solidFill>
                <a:srgbClr val="1F497D"/>
              </a:solidFill>
            </a:ln>
          </c:spPr>
          <c:marker>
            <c:symbol val="none"/>
          </c:marker>
          <c:xVal>
            <c:numRef>
              <c:f>Sheet3!$E$25:$E$26</c:f>
              <c:numCache>
                <c:formatCode>General</c:formatCode>
                <c:ptCount val="2"/>
                <c:pt idx="0">
                  <c:v>39.096774193548384</c:v>
                </c:pt>
                <c:pt idx="1">
                  <c:v>48</c:v>
                </c:pt>
              </c:numCache>
            </c:numRef>
          </c:xVal>
          <c:yVal>
            <c:numRef>
              <c:f>Sheet3!$D$25:$D$26</c:f>
              <c:numCache>
                <c:formatCode>General</c:formatCode>
                <c:ptCount val="2"/>
                <c:pt idx="0">
                  <c:v>13</c:v>
                </c:pt>
                <c:pt idx="1">
                  <c:v>13</c:v>
                </c:pt>
              </c:numCache>
            </c:numRef>
          </c:yVal>
        </c:ser>
        <c:ser>
          <c:idx val="26"/>
          <c:order val="26"/>
          <c:spPr>
            <a:ln>
              <a:solidFill>
                <a:srgbClr val="1F497D"/>
              </a:solidFill>
            </a:ln>
          </c:spPr>
          <c:marker>
            <c:symbol val="none"/>
          </c:marker>
          <c:xVal>
            <c:numRef>
              <c:f>Sheet3!$C$27:$C$28</c:f>
              <c:numCache>
                <c:formatCode>General</c:formatCode>
                <c:ptCount val="2"/>
                <c:pt idx="0">
                  <c:v>15.096774193548386</c:v>
                </c:pt>
                <c:pt idx="1">
                  <c:v>24</c:v>
                </c:pt>
              </c:numCache>
            </c:numRef>
          </c:xVal>
          <c:yVal>
            <c:numRef>
              <c:f>Sheet3!$A$27:$A$28</c:f>
              <c:numCache>
                <c:formatCode>General</c:formatCode>
                <c:ptCount val="2"/>
                <c:pt idx="0">
                  <c:v>14</c:v>
                </c:pt>
                <c:pt idx="1">
                  <c:v>14</c:v>
                </c:pt>
              </c:numCache>
            </c:numRef>
          </c:yVal>
        </c:ser>
        <c:ser>
          <c:idx val="27"/>
          <c:order val="27"/>
          <c:spPr>
            <a:ln>
              <a:solidFill>
                <a:srgbClr val="1F497D"/>
              </a:solidFill>
            </a:ln>
          </c:spPr>
          <c:marker>
            <c:symbol val="none"/>
          </c:marker>
          <c:xVal>
            <c:numRef>
              <c:f>Sheet3!$E$27:$E$28</c:f>
              <c:numCache>
                <c:formatCode>General</c:formatCode>
                <c:ptCount val="2"/>
                <c:pt idx="0">
                  <c:v>40.877419354838707</c:v>
                </c:pt>
                <c:pt idx="1">
                  <c:v>48</c:v>
                </c:pt>
              </c:numCache>
            </c:numRef>
          </c:xVal>
          <c:yVal>
            <c:numRef>
              <c:f>Sheet3!$D$27:$D$28</c:f>
              <c:numCache>
                <c:formatCode>General</c:formatCode>
                <c:ptCount val="2"/>
                <c:pt idx="0">
                  <c:v>14</c:v>
                </c:pt>
                <c:pt idx="1">
                  <c:v>14</c:v>
                </c:pt>
              </c:numCache>
            </c:numRef>
          </c:yVal>
        </c:ser>
        <c:ser>
          <c:idx val="28"/>
          <c:order val="28"/>
          <c:spPr>
            <a:ln>
              <a:solidFill>
                <a:srgbClr val="1F497D"/>
              </a:solidFill>
            </a:ln>
          </c:spPr>
          <c:marker>
            <c:symbol val="none"/>
          </c:marker>
          <c:xVal>
            <c:numRef>
              <c:f>Sheet3!$C$29:$C$30</c:f>
              <c:numCache>
                <c:formatCode>General</c:formatCode>
                <c:ptCount val="2"/>
                <c:pt idx="0">
                  <c:v>16.877419354838711</c:v>
                </c:pt>
                <c:pt idx="1">
                  <c:v>24</c:v>
                </c:pt>
              </c:numCache>
            </c:numRef>
          </c:xVal>
          <c:yVal>
            <c:numRef>
              <c:f>Sheet3!$A$29:$A$30</c:f>
              <c:numCache>
                <c:formatCode>General</c:formatCode>
                <c:ptCount val="2"/>
                <c:pt idx="0">
                  <c:v>15</c:v>
                </c:pt>
                <c:pt idx="1">
                  <c:v>15</c:v>
                </c:pt>
              </c:numCache>
            </c:numRef>
          </c:yVal>
        </c:ser>
        <c:ser>
          <c:idx val="29"/>
          <c:order val="29"/>
          <c:spPr>
            <a:ln>
              <a:solidFill>
                <a:srgbClr val="1F497D"/>
              </a:solidFill>
            </a:ln>
          </c:spPr>
          <c:marker>
            <c:symbol val="none"/>
          </c:marker>
          <c:xVal>
            <c:numRef>
              <c:f>Sheet3!$E$29:$E$30</c:f>
              <c:numCache>
                <c:formatCode>General</c:formatCode>
                <c:ptCount val="2"/>
                <c:pt idx="0">
                  <c:v>24</c:v>
                </c:pt>
                <c:pt idx="1">
                  <c:v>25.548387096774189</c:v>
                </c:pt>
              </c:numCache>
            </c:numRef>
          </c:xVal>
          <c:yVal>
            <c:numRef>
              <c:f>Sheet3!$D$29:$D$30</c:f>
              <c:numCache>
                <c:formatCode>General</c:formatCode>
                <c:ptCount val="2"/>
                <c:pt idx="0">
                  <c:v>15</c:v>
                </c:pt>
                <c:pt idx="1">
                  <c:v>15</c:v>
                </c:pt>
              </c:numCache>
            </c:numRef>
          </c:yVal>
        </c:ser>
        <c:ser>
          <c:idx val="30"/>
          <c:order val="30"/>
          <c:spPr>
            <a:ln>
              <a:solidFill>
                <a:srgbClr val="1F497D"/>
              </a:solidFill>
            </a:ln>
          </c:spPr>
          <c:marker>
            <c:symbol val="none"/>
          </c:marker>
          <c:xVal>
            <c:numRef>
              <c:f>Sheet3!$E$31:$E$32</c:f>
              <c:numCache>
                <c:formatCode>General</c:formatCode>
                <c:ptCount val="2"/>
                <c:pt idx="0">
                  <c:v>42.193548387096783</c:v>
                </c:pt>
                <c:pt idx="1">
                  <c:v>48</c:v>
                </c:pt>
              </c:numCache>
            </c:numRef>
          </c:xVal>
          <c:yVal>
            <c:numRef>
              <c:f>Sheet3!$D$31:$D$32</c:f>
              <c:numCache>
                <c:formatCode>General</c:formatCode>
                <c:ptCount val="2"/>
                <c:pt idx="0">
                  <c:v>15</c:v>
                </c:pt>
                <c:pt idx="1">
                  <c:v>15</c:v>
                </c:pt>
              </c:numCache>
            </c:numRef>
          </c:yVal>
        </c:ser>
        <c:ser>
          <c:idx val="31"/>
          <c:order val="31"/>
          <c:spPr>
            <a:ln>
              <a:solidFill>
                <a:srgbClr val="1F497D"/>
              </a:solidFill>
            </a:ln>
          </c:spPr>
          <c:marker>
            <c:symbol val="none"/>
          </c:marker>
          <c:xVal>
            <c:numRef>
              <c:f>Sheet3!$C$31:$C$32</c:f>
              <c:numCache>
                <c:formatCode>General</c:formatCode>
                <c:ptCount val="2"/>
                <c:pt idx="0">
                  <c:v>0</c:v>
                </c:pt>
                <c:pt idx="1">
                  <c:v>1.5483870967741937</c:v>
                </c:pt>
              </c:numCache>
            </c:numRef>
          </c:xVal>
          <c:yVal>
            <c:numRef>
              <c:f>Sheet3!$A$31:$A$32</c:f>
              <c:numCache>
                <c:formatCode>General</c:formatCode>
                <c:ptCount val="2"/>
                <c:pt idx="0">
                  <c:v>16</c:v>
                </c:pt>
                <c:pt idx="1">
                  <c:v>16</c:v>
                </c:pt>
              </c:numCache>
            </c:numRef>
          </c:yVal>
        </c:ser>
        <c:ser>
          <c:idx val="32"/>
          <c:order val="32"/>
          <c:spPr>
            <a:ln>
              <a:solidFill>
                <a:srgbClr val="1F497D"/>
              </a:solidFill>
            </a:ln>
          </c:spPr>
          <c:marker>
            <c:symbol val="none"/>
          </c:marker>
          <c:xVal>
            <c:numRef>
              <c:f>Sheet3!$C$33:$C$34</c:f>
              <c:numCache>
                <c:formatCode>General</c:formatCode>
                <c:ptCount val="2"/>
                <c:pt idx="0">
                  <c:v>18.19354838709679</c:v>
                </c:pt>
                <c:pt idx="1">
                  <c:v>24</c:v>
                </c:pt>
              </c:numCache>
            </c:numRef>
          </c:xVal>
          <c:yVal>
            <c:numRef>
              <c:f>Sheet3!$A$33:$A$34</c:f>
              <c:numCache>
                <c:formatCode>General</c:formatCode>
                <c:ptCount val="2"/>
                <c:pt idx="0">
                  <c:v>16</c:v>
                </c:pt>
                <c:pt idx="1">
                  <c:v>16</c:v>
                </c:pt>
              </c:numCache>
            </c:numRef>
          </c:yVal>
        </c:ser>
        <c:ser>
          <c:idx val="33"/>
          <c:order val="33"/>
          <c:spPr>
            <a:ln>
              <a:solidFill>
                <a:srgbClr val="1F497D"/>
              </a:solidFill>
            </a:ln>
          </c:spPr>
          <c:marker>
            <c:symbol val="none"/>
          </c:marker>
          <c:xVal>
            <c:numRef>
              <c:f>Sheet3!$E$33:$E$34</c:f>
              <c:numCache>
                <c:formatCode>General</c:formatCode>
                <c:ptCount val="2"/>
                <c:pt idx="0">
                  <c:v>24</c:v>
                </c:pt>
                <c:pt idx="1">
                  <c:v>26.941935483870967</c:v>
                </c:pt>
              </c:numCache>
            </c:numRef>
          </c:xVal>
          <c:yVal>
            <c:numRef>
              <c:f>Sheet3!$D$33:$D$34</c:f>
              <c:numCache>
                <c:formatCode>General</c:formatCode>
                <c:ptCount val="2"/>
                <c:pt idx="0">
                  <c:v>16</c:v>
                </c:pt>
                <c:pt idx="1">
                  <c:v>16</c:v>
                </c:pt>
              </c:numCache>
            </c:numRef>
          </c:yVal>
        </c:ser>
        <c:ser>
          <c:idx val="34"/>
          <c:order val="34"/>
          <c:spPr>
            <a:ln>
              <a:solidFill>
                <a:srgbClr val="1F497D"/>
              </a:solidFill>
            </a:ln>
          </c:spPr>
          <c:marker>
            <c:symbol val="none"/>
          </c:marker>
          <c:xVal>
            <c:numRef>
              <c:f>Sheet3!$E$35:$E$36</c:f>
              <c:numCache>
                <c:formatCode>General</c:formatCode>
                <c:ptCount val="2"/>
                <c:pt idx="0">
                  <c:v>43.354838709677303</c:v>
                </c:pt>
                <c:pt idx="1">
                  <c:v>48</c:v>
                </c:pt>
              </c:numCache>
            </c:numRef>
          </c:xVal>
          <c:yVal>
            <c:numRef>
              <c:f>Sheet3!$D$35:$D$36</c:f>
              <c:numCache>
                <c:formatCode>General</c:formatCode>
                <c:ptCount val="2"/>
                <c:pt idx="0">
                  <c:v>16</c:v>
                </c:pt>
                <c:pt idx="1">
                  <c:v>16</c:v>
                </c:pt>
              </c:numCache>
            </c:numRef>
          </c:yVal>
        </c:ser>
        <c:ser>
          <c:idx val="35"/>
          <c:order val="35"/>
          <c:spPr>
            <a:ln>
              <a:solidFill>
                <a:srgbClr val="1F497D"/>
              </a:solidFill>
            </a:ln>
          </c:spPr>
          <c:marker>
            <c:symbol val="none"/>
          </c:marker>
          <c:xVal>
            <c:numRef>
              <c:f>Sheet3!$C$35:$C$36</c:f>
              <c:numCache>
                <c:formatCode>General</c:formatCode>
                <c:ptCount val="2"/>
                <c:pt idx="0">
                  <c:v>0</c:v>
                </c:pt>
                <c:pt idx="1">
                  <c:v>2.9419354838709677</c:v>
                </c:pt>
              </c:numCache>
            </c:numRef>
          </c:xVal>
          <c:yVal>
            <c:numRef>
              <c:f>Sheet3!$A$35:$A$36</c:f>
              <c:numCache>
                <c:formatCode>General</c:formatCode>
                <c:ptCount val="2"/>
                <c:pt idx="0">
                  <c:v>17</c:v>
                </c:pt>
                <c:pt idx="1">
                  <c:v>17</c:v>
                </c:pt>
              </c:numCache>
            </c:numRef>
          </c:yVal>
        </c:ser>
        <c:ser>
          <c:idx val="36"/>
          <c:order val="36"/>
          <c:spPr>
            <a:ln>
              <a:solidFill>
                <a:srgbClr val="1F497D"/>
              </a:solidFill>
            </a:ln>
          </c:spPr>
          <c:marker>
            <c:symbol val="none"/>
          </c:marker>
          <c:xVal>
            <c:numRef>
              <c:f>Sheet3!$C$37:$C$38</c:f>
              <c:numCache>
                <c:formatCode>General</c:formatCode>
                <c:ptCount val="2"/>
                <c:pt idx="0">
                  <c:v>19.354838709677473</c:v>
                </c:pt>
                <c:pt idx="1">
                  <c:v>24</c:v>
                </c:pt>
              </c:numCache>
            </c:numRef>
          </c:xVal>
          <c:yVal>
            <c:numRef>
              <c:f>Sheet3!$A$37:$A$38</c:f>
              <c:numCache>
                <c:formatCode>General</c:formatCode>
                <c:ptCount val="2"/>
                <c:pt idx="0">
                  <c:v>17</c:v>
                </c:pt>
                <c:pt idx="1">
                  <c:v>17</c:v>
                </c:pt>
              </c:numCache>
            </c:numRef>
          </c:yVal>
        </c:ser>
        <c:ser>
          <c:idx val="37"/>
          <c:order val="37"/>
          <c:spPr>
            <a:ln>
              <a:solidFill>
                <a:srgbClr val="1F497D"/>
              </a:solidFill>
            </a:ln>
          </c:spPr>
          <c:marker>
            <c:symbol val="none"/>
          </c:marker>
          <c:xVal>
            <c:numRef>
              <c:f>Sheet3!$E$37:$E$38</c:f>
              <c:numCache>
                <c:formatCode>General</c:formatCode>
                <c:ptCount val="2"/>
                <c:pt idx="0">
                  <c:v>24</c:v>
                </c:pt>
                <c:pt idx="1">
                  <c:v>28.025806451612901</c:v>
                </c:pt>
              </c:numCache>
            </c:numRef>
          </c:xVal>
          <c:yVal>
            <c:numRef>
              <c:f>Sheet3!$D$37:$D$38</c:f>
              <c:numCache>
                <c:formatCode>General</c:formatCode>
                <c:ptCount val="2"/>
                <c:pt idx="0">
                  <c:v>17</c:v>
                </c:pt>
                <c:pt idx="1">
                  <c:v>17</c:v>
                </c:pt>
              </c:numCache>
            </c:numRef>
          </c:yVal>
        </c:ser>
        <c:ser>
          <c:idx val="38"/>
          <c:order val="38"/>
          <c:spPr>
            <a:ln>
              <a:solidFill>
                <a:srgbClr val="1F497D"/>
              </a:solidFill>
            </a:ln>
          </c:spPr>
          <c:marker>
            <c:symbol val="none"/>
          </c:marker>
          <c:xVal>
            <c:numRef>
              <c:f>Sheet3!$E$39:$E$40</c:f>
              <c:numCache>
                <c:formatCode>General</c:formatCode>
                <c:ptCount val="2"/>
                <c:pt idx="0">
                  <c:v>44.903225806451616</c:v>
                </c:pt>
                <c:pt idx="1">
                  <c:v>48</c:v>
                </c:pt>
              </c:numCache>
            </c:numRef>
          </c:xVal>
          <c:yVal>
            <c:numRef>
              <c:f>Sheet3!$D$39:$D$40</c:f>
              <c:numCache>
                <c:formatCode>General</c:formatCode>
                <c:ptCount val="2"/>
                <c:pt idx="0">
                  <c:v>17</c:v>
                </c:pt>
                <c:pt idx="1">
                  <c:v>17</c:v>
                </c:pt>
              </c:numCache>
            </c:numRef>
          </c:yVal>
        </c:ser>
        <c:ser>
          <c:idx val="39"/>
          <c:order val="39"/>
          <c:spPr>
            <a:ln>
              <a:solidFill>
                <a:srgbClr val="1F497D"/>
              </a:solidFill>
            </a:ln>
          </c:spPr>
          <c:marker>
            <c:symbol val="none"/>
          </c:marker>
          <c:xVal>
            <c:numRef>
              <c:f>Sheet3!$C$39:$C$40</c:f>
              <c:numCache>
                <c:formatCode>General</c:formatCode>
                <c:ptCount val="2"/>
                <c:pt idx="0">
                  <c:v>0</c:v>
                </c:pt>
                <c:pt idx="1">
                  <c:v>4.0258064516128975</c:v>
                </c:pt>
              </c:numCache>
            </c:numRef>
          </c:xVal>
          <c:yVal>
            <c:numRef>
              <c:f>Sheet3!$A$39:$A$40</c:f>
              <c:numCache>
                <c:formatCode>General</c:formatCode>
                <c:ptCount val="2"/>
                <c:pt idx="0">
                  <c:v>18</c:v>
                </c:pt>
                <c:pt idx="1">
                  <c:v>18</c:v>
                </c:pt>
              </c:numCache>
            </c:numRef>
          </c:yVal>
        </c:ser>
        <c:ser>
          <c:idx val="40"/>
          <c:order val="40"/>
          <c:spPr>
            <a:ln>
              <a:solidFill>
                <a:srgbClr val="1F497D"/>
              </a:solidFill>
            </a:ln>
          </c:spPr>
          <c:marker>
            <c:symbol val="none"/>
          </c:marker>
          <c:xVal>
            <c:numRef>
              <c:f>Sheet3!$C$41:$C$42</c:f>
              <c:numCache>
                <c:formatCode>General</c:formatCode>
                <c:ptCount val="2"/>
                <c:pt idx="0">
                  <c:v>20.903225806451616</c:v>
                </c:pt>
                <c:pt idx="1">
                  <c:v>24</c:v>
                </c:pt>
              </c:numCache>
            </c:numRef>
          </c:xVal>
          <c:yVal>
            <c:numRef>
              <c:f>Sheet3!$A$41:$A$42</c:f>
              <c:numCache>
                <c:formatCode>General</c:formatCode>
                <c:ptCount val="2"/>
                <c:pt idx="0">
                  <c:v>18</c:v>
                </c:pt>
                <c:pt idx="1">
                  <c:v>18</c:v>
                </c:pt>
              </c:numCache>
            </c:numRef>
          </c:yVal>
        </c:ser>
        <c:ser>
          <c:idx val="41"/>
          <c:order val="41"/>
          <c:spPr>
            <a:ln>
              <a:solidFill>
                <a:srgbClr val="1F497D"/>
              </a:solidFill>
            </a:ln>
          </c:spPr>
          <c:marker>
            <c:symbol val="none"/>
          </c:marker>
          <c:xVal>
            <c:numRef>
              <c:f>Sheet3!$E$41:$E$42</c:f>
              <c:numCache>
                <c:formatCode>General</c:formatCode>
                <c:ptCount val="2"/>
                <c:pt idx="0">
                  <c:v>24</c:v>
                </c:pt>
                <c:pt idx="1">
                  <c:v>29.419354838709676</c:v>
                </c:pt>
              </c:numCache>
            </c:numRef>
          </c:xVal>
          <c:yVal>
            <c:numRef>
              <c:f>Sheet3!$D$41:$D$42</c:f>
              <c:numCache>
                <c:formatCode>General</c:formatCode>
                <c:ptCount val="2"/>
                <c:pt idx="0">
                  <c:v>18</c:v>
                </c:pt>
                <c:pt idx="1">
                  <c:v>18</c:v>
                </c:pt>
              </c:numCache>
            </c:numRef>
          </c:yVal>
        </c:ser>
        <c:ser>
          <c:idx val="42"/>
          <c:order val="42"/>
          <c:spPr>
            <a:ln>
              <a:solidFill>
                <a:srgbClr val="1F497D"/>
              </a:solidFill>
            </a:ln>
          </c:spPr>
          <c:marker>
            <c:symbol val="none"/>
          </c:marker>
          <c:xVal>
            <c:numRef>
              <c:f>Sheet3!$E$43:$E$44</c:f>
              <c:numCache>
                <c:formatCode>General</c:formatCode>
                <c:ptCount val="2"/>
                <c:pt idx="0">
                  <c:v>45.832258064516125</c:v>
                </c:pt>
                <c:pt idx="1">
                  <c:v>48</c:v>
                </c:pt>
              </c:numCache>
            </c:numRef>
          </c:xVal>
          <c:yVal>
            <c:numRef>
              <c:f>Sheet3!$D$43:$D$44</c:f>
              <c:numCache>
                <c:formatCode>General</c:formatCode>
                <c:ptCount val="2"/>
                <c:pt idx="0">
                  <c:v>18</c:v>
                </c:pt>
                <c:pt idx="1">
                  <c:v>18</c:v>
                </c:pt>
              </c:numCache>
            </c:numRef>
          </c:yVal>
        </c:ser>
        <c:ser>
          <c:idx val="43"/>
          <c:order val="43"/>
          <c:spPr>
            <a:ln>
              <a:solidFill>
                <a:srgbClr val="1F497D"/>
              </a:solidFill>
            </a:ln>
          </c:spPr>
          <c:marker>
            <c:symbol val="none"/>
          </c:marker>
          <c:xVal>
            <c:numRef>
              <c:f>Sheet3!$C$43:$C$44</c:f>
              <c:numCache>
                <c:formatCode>General</c:formatCode>
                <c:ptCount val="2"/>
                <c:pt idx="0">
                  <c:v>0</c:v>
                </c:pt>
                <c:pt idx="1">
                  <c:v>5.4193548387096762</c:v>
                </c:pt>
              </c:numCache>
            </c:numRef>
          </c:xVal>
          <c:yVal>
            <c:numRef>
              <c:f>Sheet3!$A$43:$A$44</c:f>
              <c:numCache>
                <c:formatCode>General</c:formatCode>
                <c:ptCount val="2"/>
                <c:pt idx="0">
                  <c:v>19</c:v>
                </c:pt>
                <c:pt idx="1">
                  <c:v>19</c:v>
                </c:pt>
              </c:numCache>
            </c:numRef>
          </c:yVal>
        </c:ser>
        <c:ser>
          <c:idx val="44"/>
          <c:order val="44"/>
          <c:spPr>
            <a:ln>
              <a:solidFill>
                <a:srgbClr val="1F497D"/>
              </a:solidFill>
            </a:ln>
          </c:spPr>
          <c:marker>
            <c:symbol val="none"/>
          </c:marker>
          <c:xVal>
            <c:numRef>
              <c:f>Sheet3!$C$45:$C$46</c:f>
              <c:numCache>
                <c:formatCode>General</c:formatCode>
                <c:ptCount val="2"/>
                <c:pt idx="0">
                  <c:v>21.832258064516164</c:v>
                </c:pt>
                <c:pt idx="1">
                  <c:v>24</c:v>
                </c:pt>
              </c:numCache>
            </c:numRef>
          </c:xVal>
          <c:yVal>
            <c:numRef>
              <c:f>Sheet3!$A$45:$A$46</c:f>
              <c:numCache>
                <c:formatCode>General</c:formatCode>
                <c:ptCount val="2"/>
                <c:pt idx="0">
                  <c:v>19</c:v>
                </c:pt>
                <c:pt idx="1">
                  <c:v>19</c:v>
                </c:pt>
              </c:numCache>
            </c:numRef>
          </c:yVal>
        </c:ser>
        <c:ser>
          <c:idx val="45"/>
          <c:order val="45"/>
          <c:spPr>
            <a:ln>
              <a:solidFill>
                <a:srgbClr val="1F497D"/>
              </a:solidFill>
            </a:ln>
          </c:spPr>
          <c:marker>
            <c:symbol val="none"/>
          </c:marker>
          <c:xVal>
            <c:numRef>
              <c:f>Sheet3!$E$45:$E$46</c:f>
              <c:numCache>
                <c:formatCode>General</c:formatCode>
                <c:ptCount val="2"/>
                <c:pt idx="0">
                  <c:v>24</c:v>
                </c:pt>
                <c:pt idx="1">
                  <c:v>30.348387096774189</c:v>
                </c:pt>
              </c:numCache>
            </c:numRef>
          </c:xVal>
          <c:yVal>
            <c:numRef>
              <c:f>Sheet3!$D$45:$D$46</c:f>
              <c:numCache>
                <c:formatCode>General</c:formatCode>
                <c:ptCount val="2"/>
                <c:pt idx="0">
                  <c:v>19</c:v>
                </c:pt>
                <c:pt idx="1">
                  <c:v>19</c:v>
                </c:pt>
              </c:numCache>
            </c:numRef>
          </c:yVal>
        </c:ser>
        <c:ser>
          <c:idx val="46"/>
          <c:order val="46"/>
          <c:spPr>
            <a:ln>
              <a:solidFill>
                <a:srgbClr val="1F497D"/>
              </a:solidFill>
            </a:ln>
          </c:spPr>
          <c:marker>
            <c:symbol val="none"/>
          </c:marker>
          <c:xVal>
            <c:numRef>
              <c:f>Sheet3!$E$47:$E$48</c:f>
              <c:numCache>
                <c:formatCode>General</c:formatCode>
                <c:ptCount val="2"/>
                <c:pt idx="0">
                  <c:v>47.225806451612804</c:v>
                </c:pt>
                <c:pt idx="1">
                  <c:v>48</c:v>
                </c:pt>
              </c:numCache>
            </c:numRef>
          </c:xVal>
          <c:yVal>
            <c:numRef>
              <c:f>Sheet3!$D$46:$D$47</c:f>
              <c:numCache>
                <c:formatCode>General</c:formatCode>
                <c:ptCount val="2"/>
                <c:pt idx="0">
                  <c:v>19</c:v>
                </c:pt>
                <c:pt idx="1">
                  <c:v>19</c:v>
                </c:pt>
              </c:numCache>
            </c:numRef>
          </c:yVal>
        </c:ser>
        <c:ser>
          <c:idx val="47"/>
          <c:order val="47"/>
          <c:spPr>
            <a:ln>
              <a:solidFill>
                <a:srgbClr val="1F497D"/>
              </a:solidFill>
            </a:ln>
          </c:spPr>
          <c:marker>
            <c:symbol val="none"/>
          </c:marker>
          <c:xVal>
            <c:numRef>
              <c:f>Sheet3!$C$47:$C$48</c:f>
              <c:numCache>
                <c:formatCode>General</c:formatCode>
                <c:ptCount val="2"/>
                <c:pt idx="0">
                  <c:v>0</c:v>
                </c:pt>
                <c:pt idx="1">
                  <c:v>6.3483870967741929</c:v>
                </c:pt>
              </c:numCache>
            </c:numRef>
          </c:xVal>
          <c:yVal>
            <c:numRef>
              <c:f>Sheet3!$A$47:$A$48</c:f>
              <c:numCache>
                <c:formatCode>General</c:formatCode>
                <c:ptCount val="2"/>
                <c:pt idx="0">
                  <c:v>20</c:v>
                </c:pt>
                <c:pt idx="1">
                  <c:v>20</c:v>
                </c:pt>
              </c:numCache>
            </c:numRef>
          </c:yVal>
        </c:ser>
        <c:ser>
          <c:idx val="48"/>
          <c:order val="48"/>
          <c:spPr>
            <a:ln>
              <a:solidFill>
                <a:srgbClr val="1F497D"/>
              </a:solidFill>
            </a:ln>
          </c:spPr>
          <c:marker>
            <c:symbol val="none"/>
          </c:marker>
          <c:xVal>
            <c:numRef>
              <c:f>Sheet3!$C$49:$C$50</c:f>
              <c:numCache>
                <c:formatCode>General</c:formatCode>
                <c:ptCount val="2"/>
                <c:pt idx="0">
                  <c:v>23.225806451612904</c:v>
                </c:pt>
                <c:pt idx="1">
                  <c:v>24</c:v>
                </c:pt>
              </c:numCache>
            </c:numRef>
          </c:xVal>
          <c:yVal>
            <c:numRef>
              <c:f>Sheet3!$A$49:$A$50</c:f>
              <c:numCache>
                <c:formatCode>General</c:formatCode>
                <c:ptCount val="2"/>
                <c:pt idx="0">
                  <c:v>20</c:v>
                </c:pt>
                <c:pt idx="1">
                  <c:v>20</c:v>
                </c:pt>
              </c:numCache>
            </c:numRef>
          </c:yVal>
        </c:ser>
        <c:ser>
          <c:idx val="49"/>
          <c:order val="49"/>
          <c:spPr>
            <a:ln>
              <a:solidFill>
                <a:srgbClr val="1F497D"/>
              </a:solidFill>
            </a:ln>
          </c:spPr>
          <c:marker>
            <c:symbol val="none"/>
          </c:marker>
          <c:xVal>
            <c:numRef>
              <c:f>Sheet3!$E$49:$E$50</c:f>
              <c:numCache>
                <c:formatCode>General</c:formatCode>
                <c:ptCount val="2"/>
                <c:pt idx="0">
                  <c:v>24</c:v>
                </c:pt>
                <c:pt idx="1">
                  <c:v>31.741935483870968</c:v>
                </c:pt>
              </c:numCache>
            </c:numRef>
          </c:xVal>
          <c:yVal>
            <c:numRef>
              <c:f>Sheet3!$D$49:$D$50</c:f>
              <c:numCache>
                <c:formatCode>General</c:formatCode>
                <c:ptCount val="2"/>
                <c:pt idx="0">
                  <c:v>20</c:v>
                </c:pt>
                <c:pt idx="1">
                  <c:v>20</c:v>
                </c:pt>
              </c:numCache>
            </c:numRef>
          </c:yVal>
        </c:ser>
        <c:ser>
          <c:idx val="50"/>
          <c:order val="50"/>
          <c:spPr>
            <a:ln>
              <a:solidFill>
                <a:srgbClr val="1F497D"/>
              </a:solidFill>
            </a:ln>
          </c:spPr>
          <c:marker>
            <c:symbol val="none"/>
          </c:marker>
          <c:xVal>
            <c:numRef>
              <c:f>Sheet3!$C$51:$C$52</c:f>
              <c:numCache>
                <c:formatCode>General</c:formatCode>
                <c:ptCount val="2"/>
                <c:pt idx="0">
                  <c:v>0</c:v>
                </c:pt>
                <c:pt idx="1">
                  <c:v>7.7419354838709724</c:v>
                </c:pt>
              </c:numCache>
            </c:numRef>
          </c:xVal>
          <c:yVal>
            <c:numRef>
              <c:f>Sheet3!$A$51:$A$52</c:f>
              <c:numCache>
                <c:formatCode>General</c:formatCode>
                <c:ptCount val="2"/>
                <c:pt idx="0">
                  <c:v>21</c:v>
                </c:pt>
                <c:pt idx="1">
                  <c:v>21</c:v>
                </c:pt>
              </c:numCache>
            </c:numRef>
          </c:yVal>
        </c:ser>
        <c:ser>
          <c:idx val="51"/>
          <c:order val="51"/>
          <c:spPr>
            <a:ln>
              <a:solidFill>
                <a:srgbClr val="1F497D"/>
              </a:solidFill>
            </a:ln>
          </c:spPr>
          <c:marker>
            <c:symbol val="none"/>
          </c:marker>
          <c:xVal>
            <c:numRef>
              <c:f>Sheet3!$E$51:$E$52</c:f>
              <c:numCache>
                <c:formatCode>General</c:formatCode>
                <c:ptCount val="2"/>
                <c:pt idx="0">
                  <c:v>24</c:v>
                </c:pt>
                <c:pt idx="1">
                  <c:v>32.516129032258064</c:v>
                </c:pt>
              </c:numCache>
            </c:numRef>
          </c:xVal>
          <c:yVal>
            <c:numRef>
              <c:f>Sheet3!$D$51:$D$52</c:f>
              <c:numCache>
                <c:formatCode>General</c:formatCode>
                <c:ptCount val="2"/>
                <c:pt idx="0">
                  <c:v>21</c:v>
                </c:pt>
                <c:pt idx="1">
                  <c:v>21</c:v>
                </c:pt>
              </c:numCache>
            </c:numRef>
          </c:yVal>
        </c:ser>
        <c:ser>
          <c:idx val="52"/>
          <c:order val="52"/>
          <c:spPr>
            <a:ln>
              <a:solidFill>
                <a:srgbClr val="1F497D"/>
              </a:solidFill>
            </a:ln>
          </c:spPr>
          <c:marker>
            <c:symbol val="none"/>
          </c:marker>
          <c:xVal>
            <c:numRef>
              <c:f>Sheet3!$C$53:$C$54</c:f>
              <c:numCache>
                <c:formatCode>General</c:formatCode>
                <c:ptCount val="2"/>
                <c:pt idx="0">
                  <c:v>0</c:v>
                </c:pt>
                <c:pt idx="1">
                  <c:v>8.5161290322580658</c:v>
                </c:pt>
              </c:numCache>
            </c:numRef>
          </c:xVal>
          <c:yVal>
            <c:numRef>
              <c:f>Sheet3!$A$53:$A$54</c:f>
              <c:numCache>
                <c:formatCode>General</c:formatCode>
                <c:ptCount val="2"/>
                <c:pt idx="0">
                  <c:v>22</c:v>
                </c:pt>
                <c:pt idx="1">
                  <c:v>22</c:v>
                </c:pt>
              </c:numCache>
            </c:numRef>
          </c:yVal>
        </c:ser>
        <c:ser>
          <c:idx val="53"/>
          <c:order val="53"/>
          <c:spPr>
            <a:ln>
              <a:solidFill>
                <a:srgbClr val="1F497D"/>
              </a:solidFill>
            </a:ln>
          </c:spPr>
          <c:marker>
            <c:symbol val="none"/>
          </c:marker>
          <c:xVal>
            <c:numRef>
              <c:f>Sheet3!$E$53:$E$54</c:f>
              <c:numCache>
                <c:formatCode>General</c:formatCode>
                <c:ptCount val="2"/>
                <c:pt idx="0">
                  <c:v>24</c:v>
                </c:pt>
                <c:pt idx="1">
                  <c:v>31.741935483870968</c:v>
                </c:pt>
              </c:numCache>
            </c:numRef>
          </c:xVal>
          <c:yVal>
            <c:numRef>
              <c:f>Sheet3!$D$53:$D$54</c:f>
              <c:numCache>
                <c:formatCode>General</c:formatCode>
                <c:ptCount val="2"/>
                <c:pt idx="0">
                  <c:v>22</c:v>
                </c:pt>
                <c:pt idx="1">
                  <c:v>22</c:v>
                </c:pt>
              </c:numCache>
            </c:numRef>
          </c:yVal>
        </c:ser>
        <c:ser>
          <c:idx val="54"/>
          <c:order val="54"/>
          <c:spPr>
            <a:ln>
              <a:solidFill>
                <a:srgbClr val="1F497D"/>
              </a:solidFill>
            </a:ln>
          </c:spPr>
          <c:marker>
            <c:symbol val="none"/>
          </c:marker>
          <c:xVal>
            <c:numRef>
              <c:f>Sheet3!$C$55:$C$56</c:f>
              <c:numCache>
                <c:formatCode>General</c:formatCode>
                <c:ptCount val="2"/>
                <c:pt idx="0">
                  <c:v>0</c:v>
                </c:pt>
                <c:pt idx="1">
                  <c:v>7.7419354838709724</c:v>
                </c:pt>
              </c:numCache>
            </c:numRef>
          </c:xVal>
          <c:yVal>
            <c:numRef>
              <c:f>Sheet3!$A$55:$A$56</c:f>
              <c:numCache>
                <c:formatCode>General</c:formatCode>
                <c:ptCount val="2"/>
                <c:pt idx="0">
                  <c:v>23</c:v>
                </c:pt>
                <c:pt idx="1">
                  <c:v>23</c:v>
                </c:pt>
              </c:numCache>
            </c:numRef>
          </c:yVal>
        </c:ser>
        <c:ser>
          <c:idx val="55"/>
          <c:order val="55"/>
          <c:spPr>
            <a:ln>
              <a:solidFill>
                <a:srgbClr val="1F497D"/>
              </a:solidFill>
            </a:ln>
          </c:spPr>
          <c:marker>
            <c:symbol val="none"/>
          </c:marker>
          <c:xVal>
            <c:numRef>
              <c:f>Sheet3!$E$57:$E$58</c:f>
              <c:numCache>
                <c:formatCode>General</c:formatCode>
                <c:ptCount val="2"/>
                <c:pt idx="0">
                  <c:v>24</c:v>
                </c:pt>
                <c:pt idx="1">
                  <c:v>30.967741935483815</c:v>
                </c:pt>
              </c:numCache>
            </c:numRef>
          </c:xVal>
          <c:yVal>
            <c:numRef>
              <c:f>Sheet3!$D$57:$D$58</c:f>
              <c:numCache>
                <c:formatCode>General</c:formatCode>
                <c:ptCount val="2"/>
                <c:pt idx="0">
                  <c:v>23</c:v>
                </c:pt>
                <c:pt idx="1">
                  <c:v>23</c:v>
                </c:pt>
              </c:numCache>
            </c:numRef>
          </c:yVal>
        </c:ser>
        <c:ser>
          <c:idx val="56"/>
          <c:order val="56"/>
          <c:spPr>
            <a:ln>
              <a:solidFill>
                <a:srgbClr val="1F497D"/>
              </a:solidFill>
            </a:ln>
          </c:spPr>
          <c:marker>
            <c:symbol val="none"/>
          </c:marker>
          <c:xVal>
            <c:numRef>
              <c:f>Sheet3!$E$59:$E$60</c:f>
              <c:numCache>
                <c:formatCode>General</c:formatCode>
                <c:ptCount val="2"/>
                <c:pt idx="0">
                  <c:v>46.451612903225808</c:v>
                </c:pt>
                <c:pt idx="1">
                  <c:v>48</c:v>
                </c:pt>
              </c:numCache>
            </c:numRef>
          </c:xVal>
          <c:yVal>
            <c:numRef>
              <c:f>Sheet3!$D$59:$D$60</c:f>
              <c:numCache>
                <c:formatCode>General</c:formatCode>
                <c:ptCount val="2"/>
                <c:pt idx="0">
                  <c:v>23</c:v>
                </c:pt>
                <c:pt idx="1">
                  <c:v>23</c:v>
                </c:pt>
              </c:numCache>
            </c:numRef>
          </c:yVal>
        </c:ser>
        <c:ser>
          <c:idx val="57"/>
          <c:order val="57"/>
          <c:spPr>
            <a:ln>
              <a:solidFill>
                <a:srgbClr val="1F497D"/>
              </a:solidFill>
            </a:ln>
          </c:spPr>
          <c:marker>
            <c:symbol val="none"/>
          </c:marker>
          <c:xVal>
            <c:numRef>
              <c:f>Sheet3!$C$59:$C$60</c:f>
              <c:numCache>
                <c:formatCode>General</c:formatCode>
                <c:ptCount val="2"/>
                <c:pt idx="0">
                  <c:v>0</c:v>
                </c:pt>
                <c:pt idx="1">
                  <c:v>6.9677419354838808</c:v>
                </c:pt>
              </c:numCache>
            </c:numRef>
          </c:xVal>
          <c:yVal>
            <c:numRef>
              <c:f>Sheet3!$A$59:$A$60</c:f>
              <c:numCache>
                <c:formatCode>General</c:formatCode>
                <c:ptCount val="2"/>
                <c:pt idx="0">
                  <c:v>24</c:v>
                </c:pt>
                <c:pt idx="1">
                  <c:v>24</c:v>
                </c:pt>
              </c:numCache>
            </c:numRef>
          </c:yVal>
        </c:ser>
        <c:ser>
          <c:idx val="58"/>
          <c:order val="58"/>
          <c:spPr>
            <a:ln>
              <a:solidFill>
                <a:srgbClr val="1F497D"/>
              </a:solidFill>
            </a:ln>
          </c:spPr>
          <c:marker>
            <c:symbol val="none"/>
          </c:marker>
          <c:xVal>
            <c:numRef>
              <c:f>Sheet3!$C$61:$C$62</c:f>
              <c:numCache>
                <c:formatCode>General</c:formatCode>
                <c:ptCount val="2"/>
                <c:pt idx="0">
                  <c:v>22.451612903225751</c:v>
                </c:pt>
                <c:pt idx="1">
                  <c:v>30.967741935483808</c:v>
                </c:pt>
              </c:numCache>
            </c:numRef>
          </c:xVal>
          <c:yVal>
            <c:numRef>
              <c:f>Sheet3!$A$61:$A$62</c:f>
              <c:numCache>
                <c:formatCode>General</c:formatCode>
                <c:ptCount val="2"/>
                <c:pt idx="0">
                  <c:v>24</c:v>
                </c:pt>
                <c:pt idx="1">
                  <c:v>24</c:v>
                </c:pt>
              </c:numCache>
            </c:numRef>
          </c:yVal>
        </c:ser>
        <c:ser>
          <c:idx val="59"/>
          <c:order val="59"/>
          <c:spPr>
            <a:ln>
              <a:solidFill>
                <a:srgbClr val="1F497D"/>
              </a:solidFill>
            </a:ln>
          </c:spPr>
          <c:marker>
            <c:symbol val="none"/>
          </c:marker>
          <c:xVal>
            <c:numRef>
              <c:f>Sheet3!$E$61:$E$62</c:f>
              <c:numCache>
                <c:formatCode>General</c:formatCode>
                <c:ptCount val="2"/>
                <c:pt idx="0">
                  <c:v>24</c:v>
                </c:pt>
                <c:pt idx="1">
                  <c:v>31.2</c:v>
                </c:pt>
              </c:numCache>
            </c:numRef>
          </c:xVal>
          <c:yVal>
            <c:numRef>
              <c:f>Sheet3!$D$61:$D$62</c:f>
              <c:numCache>
                <c:formatCode>General</c:formatCode>
                <c:ptCount val="2"/>
                <c:pt idx="0">
                  <c:v>24</c:v>
                </c:pt>
                <c:pt idx="1">
                  <c:v>24</c:v>
                </c:pt>
              </c:numCache>
            </c:numRef>
          </c:yVal>
        </c:ser>
        <c:ser>
          <c:idx val="60"/>
          <c:order val="60"/>
          <c:spPr>
            <a:ln>
              <a:solidFill>
                <a:srgbClr val="1F497D"/>
              </a:solidFill>
            </a:ln>
          </c:spPr>
          <c:marker>
            <c:symbol val="none"/>
          </c:marker>
          <c:xVal>
            <c:numRef>
              <c:f>Sheet3!$C$63:$C$64</c:f>
              <c:numCache>
                <c:formatCode>General</c:formatCode>
                <c:ptCount val="2"/>
                <c:pt idx="0">
                  <c:v>0</c:v>
                </c:pt>
                <c:pt idx="1">
                  <c:v>7.2</c:v>
                </c:pt>
              </c:numCache>
            </c:numRef>
          </c:xVal>
          <c:yVal>
            <c:numRef>
              <c:f>Sheet3!$A$63:$A$64</c:f>
              <c:numCache>
                <c:formatCode>General</c:formatCode>
                <c:ptCount val="2"/>
                <c:pt idx="0">
                  <c:v>25</c:v>
                </c:pt>
                <c:pt idx="1">
                  <c:v>25</c:v>
                </c:pt>
              </c:numCache>
            </c:numRef>
          </c:yVal>
        </c:ser>
        <c:ser>
          <c:idx val="61"/>
          <c:order val="61"/>
          <c:spPr>
            <a:ln>
              <a:solidFill>
                <a:srgbClr val="1F497D"/>
              </a:solidFill>
            </a:ln>
          </c:spPr>
          <c:marker>
            <c:symbol val="none"/>
          </c:marker>
          <c:xVal>
            <c:numRef>
              <c:f>Sheet3!$E$63:$E$64</c:f>
              <c:numCache>
                <c:formatCode>General</c:formatCode>
                <c:ptCount val="2"/>
                <c:pt idx="0">
                  <c:v>24.464516129032226</c:v>
                </c:pt>
                <c:pt idx="1">
                  <c:v>32.516129032258064</c:v>
                </c:pt>
              </c:numCache>
            </c:numRef>
          </c:xVal>
          <c:yVal>
            <c:numRef>
              <c:f>Sheet3!$D$63:$D$64</c:f>
              <c:numCache>
                <c:formatCode>General</c:formatCode>
                <c:ptCount val="2"/>
                <c:pt idx="0">
                  <c:v>25</c:v>
                </c:pt>
                <c:pt idx="1">
                  <c:v>25</c:v>
                </c:pt>
              </c:numCache>
            </c:numRef>
          </c:yVal>
        </c:ser>
        <c:ser>
          <c:idx val="62"/>
          <c:order val="62"/>
          <c:spPr>
            <a:ln>
              <a:solidFill>
                <a:srgbClr val="1F497D"/>
              </a:solidFill>
            </a:ln>
          </c:spPr>
          <c:marker>
            <c:symbol val="none"/>
          </c:marker>
          <c:xVal>
            <c:numRef>
              <c:f>Sheet3!$C$65:$C$66</c:f>
              <c:numCache>
                <c:formatCode>General</c:formatCode>
                <c:ptCount val="2"/>
                <c:pt idx="0">
                  <c:v>0.46451612903225892</c:v>
                </c:pt>
                <c:pt idx="1">
                  <c:v>8.5161290322580658</c:v>
                </c:pt>
              </c:numCache>
            </c:numRef>
          </c:xVal>
          <c:yVal>
            <c:numRef>
              <c:f>Sheet3!$A$65:$A$66</c:f>
              <c:numCache>
                <c:formatCode>General</c:formatCode>
                <c:ptCount val="2"/>
                <c:pt idx="0">
                  <c:v>26</c:v>
                </c:pt>
                <c:pt idx="1">
                  <c:v>26</c:v>
                </c:pt>
              </c:numCache>
            </c:numRef>
          </c:yVal>
        </c:ser>
        <c:ser>
          <c:idx val="63"/>
          <c:order val="63"/>
          <c:spPr>
            <a:ln>
              <a:solidFill>
                <a:schemeClr val="tx2"/>
              </a:solidFill>
            </a:ln>
          </c:spPr>
          <c:marker>
            <c:symbol val="none"/>
          </c:marker>
          <c:xVal>
            <c:numRef>
              <c:f>Sheet3!$E$65:$E$66</c:f>
              <c:numCache>
                <c:formatCode>General</c:formatCode>
                <c:ptCount val="2"/>
                <c:pt idx="0">
                  <c:v>26.167741935483836</c:v>
                </c:pt>
                <c:pt idx="1">
                  <c:v>34.064516129032256</c:v>
                </c:pt>
              </c:numCache>
            </c:numRef>
          </c:xVal>
          <c:yVal>
            <c:numRef>
              <c:f>Sheet3!$D$65:$D$66</c:f>
              <c:numCache>
                <c:formatCode>General</c:formatCode>
                <c:ptCount val="2"/>
                <c:pt idx="0">
                  <c:v>26</c:v>
                </c:pt>
                <c:pt idx="1">
                  <c:v>26</c:v>
                </c:pt>
              </c:numCache>
            </c:numRef>
          </c:yVal>
        </c:ser>
        <c:ser>
          <c:idx val="64"/>
          <c:order val="64"/>
          <c:spPr>
            <a:ln>
              <a:solidFill>
                <a:srgbClr val="1F497D"/>
              </a:solidFill>
            </a:ln>
          </c:spPr>
          <c:marker>
            <c:symbol val="none"/>
          </c:marker>
          <c:xVal>
            <c:numRef>
              <c:f>Sheet3!$C$67:$C$68</c:f>
              <c:numCache>
                <c:formatCode>General</c:formatCode>
                <c:ptCount val="2"/>
                <c:pt idx="0">
                  <c:v>2.1677419354838707</c:v>
                </c:pt>
                <c:pt idx="1">
                  <c:v>10.06451612903227</c:v>
                </c:pt>
              </c:numCache>
            </c:numRef>
          </c:xVal>
          <c:yVal>
            <c:numRef>
              <c:f>Sheet3!$A$67:$A$68</c:f>
              <c:numCache>
                <c:formatCode>General</c:formatCode>
                <c:ptCount val="2"/>
                <c:pt idx="0">
                  <c:v>27</c:v>
                </c:pt>
                <c:pt idx="1">
                  <c:v>27</c:v>
                </c:pt>
              </c:numCache>
            </c:numRef>
          </c:yVal>
        </c:ser>
        <c:ser>
          <c:idx val="65"/>
          <c:order val="65"/>
          <c:spPr>
            <a:ln>
              <a:solidFill>
                <a:srgbClr val="1F497D"/>
              </a:solidFill>
            </a:ln>
          </c:spPr>
          <c:marker>
            <c:symbol val="none"/>
          </c:marker>
          <c:xVal>
            <c:numRef>
              <c:f>Sheet3!$E$67:$E$68</c:f>
              <c:numCache>
                <c:formatCode>General</c:formatCode>
                <c:ptCount val="2"/>
                <c:pt idx="0">
                  <c:v>27.483870967741929</c:v>
                </c:pt>
                <c:pt idx="1">
                  <c:v>36</c:v>
                </c:pt>
              </c:numCache>
            </c:numRef>
          </c:xVal>
          <c:yVal>
            <c:numRef>
              <c:f>Sheet3!$D$67:$D$68</c:f>
              <c:numCache>
                <c:formatCode>General</c:formatCode>
                <c:ptCount val="2"/>
                <c:pt idx="0">
                  <c:v>27</c:v>
                </c:pt>
                <c:pt idx="1">
                  <c:v>27</c:v>
                </c:pt>
              </c:numCache>
            </c:numRef>
          </c:yVal>
        </c:ser>
        <c:ser>
          <c:idx val="66"/>
          <c:order val="66"/>
          <c:spPr>
            <a:ln>
              <a:solidFill>
                <a:srgbClr val="1F497D"/>
              </a:solidFill>
            </a:ln>
          </c:spPr>
          <c:marker>
            <c:symbol val="none"/>
          </c:marker>
          <c:xVal>
            <c:numRef>
              <c:f>Sheet3!$C$69:$C$70</c:f>
              <c:numCache>
                <c:formatCode>General</c:formatCode>
                <c:ptCount val="2"/>
                <c:pt idx="0">
                  <c:v>3.4838709677419408</c:v>
                </c:pt>
                <c:pt idx="1">
                  <c:v>12</c:v>
                </c:pt>
              </c:numCache>
            </c:numRef>
          </c:xVal>
          <c:yVal>
            <c:numRef>
              <c:f>Sheet3!$A$69:$A$70</c:f>
              <c:numCache>
                <c:formatCode>General</c:formatCode>
                <c:ptCount val="2"/>
                <c:pt idx="0">
                  <c:v>28</c:v>
                </c:pt>
                <c:pt idx="1">
                  <c:v>28</c:v>
                </c:pt>
              </c:numCache>
            </c:numRef>
          </c:yVal>
        </c:ser>
        <c:ser>
          <c:idx val="67"/>
          <c:order val="67"/>
          <c:spPr>
            <a:ln>
              <a:solidFill>
                <a:srgbClr val="1F497D"/>
              </a:solidFill>
            </a:ln>
          </c:spPr>
          <c:marker>
            <c:symbol val="none"/>
          </c:marker>
          <c:xVal>
            <c:numRef>
              <c:f>Sheet3!$E$69:$E$70</c:f>
              <c:numCache>
                <c:formatCode>General</c:formatCode>
                <c:ptCount val="2"/>
                <c:pt idx="0">
                  <c:v>29.419354838709676</c:v>
                </c:pt>
                <c:pt idx="1">
                  <c:v>37.935483870967751</c:v>
                </c:pt>
              </c:numCache>
            </c:numRef>
          </c:xVal>
          <c:yVal>
            <c:numRef>
              <c:f>Sheet3!$D$69:$D$70</c:f>
              <c:numCache>
                <c:formatCode>General</c:formatCode>
                <c:ptCount val="2"/>
                <c:pt idx="0">
                  <c:v>28</c:v>
                </c:pt>
                <c:pt idx="1">
                  <c:v>28</c:v>
                </c:pt>
              </c:numCache>
            </c:numRef>
          </c:yVal>
        </c:ser>
        <c:ser>
          <c:idx val="68"/>
          <c:order val="68"/>
          <c:spPr>
            <a:ln>
              <a:solidFill>
                <a:srgbClr val="1F497D"/>
              </a:solidFill>
            </a:ln>
          </c:spPr>
          <c:marker>
            <c:symbol val="none"/>
          </c:marker>
          <c:xVal>
            <c:numRef>
              <c:f>Sheet3!$C$71:$C$72</c:f>
              <c:numCache>
                <c:formatCode>General</c:formatCode>
                <c:ptCount val="2"/>
                <c:pt idx="0">
                  <c:v>5.4193548387096762</c:v>
                </c:pt>
                <c:pt idx="1">
                  <c:v>13.935483870967774</c:v>
                </c:pt>
              </c:numCache>
            </c:numRef>
          </c:xVal>
          <c:yVal>
            <c:numRef>
              <c:f>Sheet3!$A$71:$A$72</c:f>
              <c:numCache>
                <c:formatCode>General</c:formatCode>
                <c:ptCount val="2"/>
                <c:pt idx="0">
                  <c:v>29</c:v>
                </c:pt>
                <c:pt idx="1">
                  <c:v>29</c:v>
                </c:pt>
              </c:numCache>
            </c:numRef>
          </c:yVal>
        </c:ser>
        <c:ser>
          <c:idx val="69"/>
          <c:order val="69"/>
          <c:spPr>
            <a:ln>
              <a:solidFill>
                <a:srgbClr val="1F497D"/>
              </a:solidFill>
            </a:ln>
          </c:spPr>
          <c:marker>
            <c:symbol val="none"/>
          </c:marker>
          <c:xVal>
            <c:numRef>
              <c:f>Sheet3!$E$71:$E$72</c:f>
              <c:numCache>
                <c:formatCode>General</c:formatCode>
                <c:ptCount val="2"/>
                <c:pt idx="0">
                  <c:v>30.967741935483815</c:v>
                </c:pt>
                <c:pt idx="1">
                  <c:v>39.483870967741865</c:v>
                </c:pt>
              </c:numCache>
            </c:numRef>
          </c:xVal>
          <c:yVal>
            <c:numRef>
              <c:f>Sheet3!$D$71:$D$72</c:f>
              <c:numCache>
                <c:formatCode>General</c:formatCode>
                <c:ptCount val="2"/>
                <c:pt idx="0">
                  <c:v>29</c:v>
                </c:pt>
                <c:pt idx="1">
                  <c:v>29</c:v>
                </c:pt>
              </c:numCache>
            </c:numRef>
          </c:yVal>
        </c:ser>
        <c:ser>
          <c:idx val="70"/>
          <c:order val="70"/>
          <c:spPr>
            <a:ln>
              <a:solidFill>
                <a:srgbClr val="1F497D"/>
              </a:solidFill>
            </a:ln>
          </c:spPr>
          <c:marker>
            <c:symbol val="none"/>
          </c:marker>
          <c:xVal>
            <c:numRef>
              <c:f>Sheet3!$C$73:$C$74</c:f>
              <c:numCache>
                <c:formatCode>General</c:formatCode>
                <c:ptCount val="2"/>
                <c:pt idx="0">
                  <c:v>6.9677419354838808</c:v>
                </c:pt>
                <c:pt idx="1">
                  <c:v>15.483870967741934</c:v>
                </c:pt>
              </c:numCache>
            </c:numRef>
          </c:xVal>
          <c:yVal>
            <c:numRef>
              <c:f>Sheet3!$A$73:$A$74</c:f>
              <c:numCache>
                <c:formatCode>General</c:formatCode>
                <c:ptCount val="2"/>
                <c:pt idx="0">
                  <c:v>30</c:v>
                </c:pt>
                <c:pt idx="1">
                  <c:v>30</c:v>
                </c:pt>
              </c:numCache>
            </c:numRef>
          </c:yVal>
        </c:ser>
        <c:ser>
          <c:idx val="71"/>
          <c:order val="71"/>
          <c:spPr>
            <a:ln>
              <a:solidFill>
                <a:srgbClr val="1F497D"/>
              </a:solidFill>
            </a:ln>
          </c:spPr>
          <c:marker>
            <c:symbol val="none"/>
          </c:marker>
          <c:xVal>
            <c:numRef>
              <c:f>Sheet3!$E$73:$E$74</c:f>
              <c:numCache>
                <c:formatCode>General</c:formatCode>
                <c:ptCount val="2"/>
                <c:pt idx="0">
                  <c:v>30.812903225806501</c:v>
                </c:pt>
                <c:pt idx="1">
                  <c:v>36.387096774193424</c:v>
                </c:pt>
              </c:numCache>
            </c:numRef>
          </c:xVal>
          <c:yVal>
            <c:numRef>
              <c:f>Sheet3!$D$73:$D$74</c:f>
              <c:numCache>
                <c:formatCode>General</c:formatCode>
                <c:ptCount val="2"/>
                <c:pt idx="0">
                  <c:v>30</c:v>
                </c:pt>
                <c:pt idx="1">
                  <c:v>30</c:v>
                </c:pt>
              </c:numCache>
            </c:numRef>
          </c:yVal>
        </c:ser>
        <c:ser>
          <c:idx val="72"/>
          <c:order val="72"/>
          <c:spPr>
            <a:ln>
              <a:solidFill>
                <a:srgbClr val="1F497D"/>
              </a:solidFill>
            </a:ln>
          </c:spPr>
          <c:marker>
            <c:symbol val="none"/>
          </c:marker>
          <c:xVal>
            <c:numRef>
              <c:f>Sheet3!$C$75:$C$76</c:f>
              <c:numCache>
                <c:formatCode>General</c:formatCode>
                <c:ptCount val="2"/>
                <c:pt idx="0">
                  <c:v>6.8129032258064406</c:v>
                </c:pt>
                <c:pt idx="1">
                  <c:v>12.38709677419355</c:v>
                </c:pt>
              </c:numCache>
            </c:numRef>
          </c:xVal>
          <c:yVal>
            <c:numRef>
              <c:f>Sheet3!$A$75:$A$76</c:f>
              <c:numCache>
                <c:formatCode>General</c:formatCode>
                <c:ptCount val="2"/>
                <c:pt idx="0">
                  <c:v>31</c:v>
                </c:pt>
                <c:pt idx="1">
                  <c:v>31</c:v>
                </c:pt>
              </c:numCache>
            </c:numRef>
          </c:yVal>
        </c:ser>
        <c:ser>
          <c:idx val="73"/>
          <c:order val="73"/>
          <c:spPr>
            <a:ln>
              <a:solidFill>
                <a:srgbClr val="1F497D"/>
              </a:solidFill>
            </a:ln>
          </c:spPr>
          <c:marker>
            <c:symbol val="none"/>
          </c:marker>
          <c:xVal>
            <c:numRef>
              <c:f>Sheet3!$E$75:$E$76</c:f>
              <c:numCache>
                <c:formatCode>General</c:formatCode>
                <c:ptCount val="2"/>
                <c:pt idx="0">
                  <c:v>25.935483870967655</c:v>
                </c:pt>
                <c:pt idx="1">
                  <c:v>33.29032258064516</c:v>
                </c:pt>
              </c:numCache>
            </c:numRef>
          </c:xVal>
          <c:yVal>
            <c:numRef>
              <c:f>Sheet3!$D$75:$D$76</c:f>
              <c:numCache>
                <c:formatCode>General</c:formatCode>
                <c:ptCount val="2"/>
                <c:pt idx="0">
                  <c:v>31</c:v>
                </c:pt>
                <c:pt idx="1">
                  <c:v>31</c:v>
                </c:pt>
              </c:numCache>
            </c:numRef>
          </c:yVal>
        </c:ser>
        <c:ser>
          <c:idx val="74"/>
          <c:order val="74"/>
          <c:spPr>
            <a:ln>
              <a:solidFill>
                <a:srgbClr val="1F497D"/>
              </a:solidFill>
            </a:ln>
          </c:spPr>
          <c:marker>
            <c:symbol val="none"/>
          </c:marker>
          <c:xVal>
            <c:numRef>
              <c:f>Sheet3!$C$77:$C$78</c:f>
              <c:numCache>
                <c:formatCode>General</c:formatCode>
                <c:ptCount val="2"/>
                <c:pt idx="0">
                  <c:v>1.9354838709677422</c:v>
                </c:pt>
                <c:pt idx="1">
                  <c:v>9.2903225806451459</c:v>
                </c:pt>
              </c:numCache>
            </c:numRef>
          </c:xVal>
          <c:yVal>
            <c:numRef>
              <c:f>Sheet3!$A$77:$A$78</c:f>
              <c:numCache>
                <c:formatCode>General</c:formatCode>
                <c:ptCount val="2"/>
                <c:pt idx="0">
                  <c:v>32</c:v>
                </c:pt>
                <c:pt idx="1">
                  <c:v>32</c:v>
                </c:pt>
              </c:numCache>
            </c:numRef>
          </c:yVal>
        </c:ser>
        <c:ser>
          <c:idx val="75"/>
          <c:order val="75"/>
          <c:spPr>
            <a:ln>
              <a:solidFill>
                <a:srgbClr val="1F497D"/>
              </a:solidFill>
            </a:ln>
          </c:spPr>
          <c:marker>
            <c:symbol val="none"/>
          </c:marker>
          <c:xVal>
            <c:numRef>
              <c:f>Sheet3!$E$77:$E$78</c:f>
              <c:numCache>
                <c:formatCode>General</c:formatCode>
                <c:ptCount val="2"/>
                <c:pt idx="0">
                  <c:v>26.941935483870967</c:v>
                </c:pt>
                <c:pt idx="1">
                  <c:v>35.612903225806448</c:v>
                </c:pt>
              </c:numCache>
            </c:numRef>
          </c:xVal>
          <c:yVal>
            <c:numRef>
              <c:f>Sheet3!$D$77:$D$78</c:f>
              <c:numCache>
                <c:formatCode>General</c:formatCode>
                <c:ptCount val="2"/>
                <c:pt idx="0">
                  <c:v>32</c:v>
                </c:pt>
                <c:pt idx="1">
                  <c:v>32</c:v>
                </c:pt>
              </c:numCache>
            </c:numRef>
          </c:yVal>
        </c:ser>
        <c:ser>
          <c:idx val="76"/>
          <c:order val="76"/>
          <c:spPr>
            <a:ln>
              <a:solidFill>
                <a:srgbClr val="1F497D"/>
              </a:solidFill>
            </a:ln>
          </c:spPr>
          <c:marker>
            <c:symbol val="none"/>
          </c:marker>
          <c:xVal>
            <c:numRef>
              <c:f>Sheet3!$C$79:$C$80</c:f>
              <c:numCache>
                <c:formatCode>General</c:formatCode>
                <c:ptCount val="2"/>
                <c:pt idx="0">
                  <c:v>2.9419354838709677</c:v>
                </c:pt>
                <c:pt idx="1">
                  <c:v>11.612903225806452</c:v>
                </c:pt>
              </c:numCache>
            </c:numRef>
          </c:xVal>
          <c:yVal>
            <c:numRef>
              <c:f>Sheet3!$A$79:$A$80</c:f>
              <c:numCache>
                <c:formatCode>General</c:formatCode>
                <c:ptCount val="2"/>
                <c:pt idx="0">
                  <c:v>33</c:v>
                </c:pt>
                <c:pt idx="1">
                  <c:v>33</c:v>
                </c:pt>
              </c:numCache>
            </c:numRef>
          </c:yVal>
        </c:ser>
        <c:ser>
          <c:idx val="77"/>
          <c:order val="77"/>
          <c:spPr>
            <a:ln>
              <a:solidFill>
                <a:srgbClr val="1F497D"/>
              </a:solidFill>
            </a:ln>
          </c:spPr>
          <c:marker>
            <c:symbol val="none"/>
          </c:marker>
          <c:xVal>
            <c:numRef>
              <c:f>Sheet3!$E$79:$E$80</c:f>
              <c:numCache>
                <c:formatCode>General</c:formatCode>
                <c:ptCount val="2"/>
                <c:pt idx="0">
                  <c:v>29.109677419354838</c:v>
                </c:pt>
                <c:pt idx="1">
                  <c:v>37.935483870967751</c:v>
                </c:pt>
              </c:numCache>
            </c:numRef>
          </c:xVal>
          <c:yVal>
            <c:numRef>
              <c:f>Sheet3!$D$79:$D$80</c:f>
              <c:numCache>
                <c:formatCode>General</c:formatCode>
                <c:ptCount val="2"/>
                <c:pt idx="0">
                  <c:v>33</c:v>
                </c:pt>
                <c:pt idx="1">
                  <c:v>33</c:v>
                </c:pt>
              </c:numCache>
            </c:numRef>
          </c:yVal>
        </c:ser>
        <c:ser>
          <c:idx val="78"/>
          <c:order val="78"/>
          <c:spPr>
            <a:ln>
              <a:solidFill>
                <a:srgbClr val="1F497D"/>
              </a:solidFill>
            </a:ln>
          </c:spPr>
          <c:marker>
            <c:symbol val="none"/>
          </c:marker>
          <c:xVal>
            <c:numRef>
              <c:f>Sheet3!$C$81:$C$82</c:f>
              <c:numCache>
                <c:formatCode>General</c:formatCode>
                <c:ptCount val="2"/>
                <c:pt idx="0">
                  <c:v>5.1096774193548482</c:v>
                </c:pt>
                <c:pt idx="1">
                  <c:v>13.935483870967774</c:v>
                </c:pt>
              </c:numCache>
            </c:numRef>
          </c:xVal>
          <c:yVal>
            <c:numRef>
              <c:f>Sheet3!$A$81:$A$82</c:f>
              <c:numCache>
                <c:formatCode>General</c:formatCode>
                <c:ptCount val="2"/>
                <c:pt idx="0">
                  <c:v>34</c:v>
                </c:pt>
                <c:pt idx="1">
                  <c:v>34</c:v>
                </c:pt>
              </c:numCache>
            </c:numRef>
          </c:yVal>
        </c:ser>
        <c:ser>
          <c:idx val="79"/>
          <c:order val="79"/>
          <c:spPr>
            <a:ln>
              <a:solidFill>
                <a:srgbClr val="1F497D"/>
              </a:solidFill>
            </a:ln>
          </c:spPr>
          <c:marker>
            <c:symbol val="none"/>
          </c:marker>
          <c:xVal>
            <c:numRef>
              <c:f>Sheet3!$E$81:$E$82</c:f>
              <c:numCache>
                <c:formatCode>General</c:formatCode>
                <c:ptCount val="2"/>
                <c:pt idx="0">
                  <c:v>31.741935483870968</c:v>
                </c:pt>
                <c:pt idx="1">
                  <c:v>40.412903225806446</c:v>
                </c:pt>
              </c:numCache>
            </c:numRef>
          </c:xVal>
          <c:yVal>
            <c:numRef>
              <c:f>Sheet3!$D$81:$D$82</c:f>
              <c:numCache>
                <c:formatCode>General</c:formatCode>
                <c:ptCount val="2"/>
                <c:pt idx="0">
                  <c:v>34</c:v>
                </c:pt>
                <c:pt idx="1">
                  <c:v>34</c:v>
                </c:pt>
              </c:numCache>
            </c:numRef>
          </c:yVal>
        </c:ser>
        <c:ser>
          <c:idx val="80"/>
          <c:order val="80"/>
          <c:spPr>
            <a:ln>
              <a:solidFill>
                <a:srgbClr val="1F497D"/>
              </a:solidFill>
            </a:ln>
          </c:spPr>
          <c:marker>
            <c:symbol val="none"/>
          </c:marker>
          <c:xVal>
            <c:numRef>
              <c:f>Sheet3!$C$83:$C$84</c:f>
              <c:numCache>
                <c:formatCode>General</c:formatCode>
                <c:ptCount val="2"/>
                <c:pt idx="0">
                  <c:v>7.7419354838709724</c:v>
                </c:pt>
                <c:pt idx="1">
                  <c:v>16.412903225806488</c:v>
                </c:pt>
              </c:numCache>
            </c:numRef>
          </c:xVal>
          <c:yVal>
            <c:numRef>
              <c:f>Sheet3!$A$83:$A$84</c:f>
              <c:numCache>
                <c:formatCode>General</c:formatCode>
                <c:ptCount val="2"/>
                <c:pt idx="0">
                  <c:v>35</c:v>
                </c:pt>
                <c:pt idx="1">
                  <c:v>35</c:v>
                </c:pt>
              </c:numCache>
            </c:numRef>
          </c:yVal>
        </c:ser>
        <c:ser>
          <c:idx val="81"/>
          <c:order val="81"/>
          <c:spPr>
            <a:ln>
              <a:solidFill>
                <a:srgbClr val="1F497D"/>
              </a:solidFill>
            </a:ln>
          </c:spPr>
          <c:marker>
            <c:symbol val="none"/>
          </c:marker>
          <c:xVal>
            <c:numRef>
              <c:f>Sheet3!$E$83:$E$84</c:f>
              <c:numCache>
                <c:formatCode>General</c:formatCode>
                <c:ptCount val="2"/>
                <c:pt idx="0">
                  <c:v>33.909677419354765</c:v>
                </c:pt>
                <c:pt idx="1">
                  <c:v>42.735483870967762</c:v>
                </c:pt>
              </c:numCache>
            </c:numRef>
          </c:xVal>
          <c:yVal>
            <c:numRef>
              <c:f>Sheet3!$D$83:$D$84</c:f>
              <c:numCache>
                <c:formatCode>General</c:formatCode>
                <c:ptCount val="2"/>
                <c:pt idx="0">
                  <c:v>35</c:v>
                </c:pt>
                <c:pt idx="1">
                  <c:v>35</c:v>
                </c:pt>
              </c:numCache>
            </c:numRef>
          </c:yVal>
        </c:ser>
        <c:ser>
          <c:idx val="82"/>
          <c:order val="82"/>
          <c:spPr>
            <a:ln>
              <a:solidFill>
                <a:srgbClr val="1F497D"/>
              </a:solidFill>
            </a:ln>
          </c:spPr>
          <c:marker>
            <c:symbol val="none"/>
          </c:marker>
          <c:xVal>
            <c:numRef>
              <c:f>Sheet3!$C$85:$C$86</c:f>
              <c:numCache>
                <c:formatCode>General</c:formatCode>
                <c:ptCount val="2"/>
                <c:pt idx="0">
                  <c:v>9.9096774193548374</c:v>
                </c:pt>
                <c:pt idx="1">
                  <c:v>18.735483870967656</c:v>
                </c:pt>
              </c:numCache>
            </c:numRef>
          </c:xVal>
          <c:yVal>
            <c:numRef>
              <c:f>Sheet3!$A$85:$A$86</c:f>
              <c:numCache>
                <c:formatCode>General</c:formatCode>
                <c:ptCount val="2"/>
                <c:pt idx="0">
                  <c:v>36</c:v>
                </c:pt>
                <c:pt idx="1">
                  <c:v>36</c:v>
                </c:pt>
              </c:numCache>
            </c:numRef>
          </c:yVal>
        </c:ser>
        <c:ser>
          <c:idx val="83"/>
          <c:order val="83"/>
          <c:spPr>
            <a:ln>
              <a:solidFill>
                <a:srgbClr val="1F497D"/>
              </a:solidFill>
            </a:ln>
          </c:spPr>
          <c:marker>
            <c:symbol val="none"/>
          </c:marker>
          <c:xVal>
            <c:numRef>
              <c:f>Sheet3!$E$85:$E$86</c:f>
              <c:numCache>
                <c:formatCode>General</c:formatCode>
                <c:ptCount val="2"/>
                <c:pt idx="0">
                  <c:v>36.07741935483871</c:v>
                </c:pt>
                <c:pt idx="1">
                  <c:v>45.677419354838712</c:v>
                </c:pt>
              </c:numCache>
            </c:numRef>
          </c:xVal>
          <c:yVal>
            <c:numRef>
              <c:f>Sheet3!$D$85:$D$86</c:f>
              <c:numCache>
                <c:formatCode>General</c:formatCode>
                <c:ptCount val="2"/>
                <c:pt idx="0">
                  <c:v>36</c:v>
                </c:pt>
                <c:pt idx="1">
                  <c:v>36</c:v>
                </c:pt>
              </c:numCache>
            </c:numRef>
          </c:yVal>
        </c:ser>
        <c:ser>
          <c:idx val="84"/>
          <c:order val="84"/>
          <c:spPr>
            <a:ln>
              <a:solidFill>
                <a:srgbClr val="1F497D"/>
              </a:solidFill>
            </a:ln>
          </c:spPr>
          <c:marker>
            <c:symbol val="none"/>
          </c:marker>
          <c:xVal>
            <c:numRef>
              <c:f>Sheet3!$C$87:$C$88</c:f>
              <c:numCache>
                <c:formatCode>General</c:formatCode>
                <c:ptCount val="2"/>
                <c:pt idx="0">
                  <c:v>12.077419354838726</c:v>
                </c:pt>
                <c:pt idx="1">
                  <c:v>21.677419354838705</c:v>
                </c:pt>
              </c:numCache>
            </c:numRef>
          </c:xVal>
          <c:yVal>
            <c:numRef>
              <c:f>Sheet3!$A$87:$A$88</c:f>
              <c:numCache>
                <c:formatCode>General</c:formatCode>
                <c:ptCount val="2"/>
                <c:pt idx="0">
                  <c:v>37</c:v>
                </c:pt>
                <c:pt idx="1">
                  <c:v>37</c:v>
                </c:pt>
              </c:numCache>
            </c:numRef>
          </c:yVal>
        </c:ser>
        <c:ser>
          <c:idx val="85"/>
          <c:order val="85"/>
          <c:spPr>
            <a:ln>
              <a:solidFill>
                <a:srgbClr val="1F497D"/>
              </a:solidFill>
            </a:ln>
          </c:spPr>
          <c:marker>
            <c:symbol val="none"/>
          </c:marker>
          <c:xVal>
            <c:numRef>
              <c:f>Sheet3!$E$87:$E$88</c:f>
              <c:numCache>
                <c:formatCode>General</c:formatCode>
                <c:ptCount val="2"/>
                <c:pt idx="0">
                  <c:v>40.877419354838707</c:v>
                </c:pt>
                <c:pt idx="1">
                  <c:v>42.580645161290171</c:v>
                </c:pt>
              </c:numCache>
            </c:numRef>
          </c:xVal>
          <c:yVal>
            <c:numRef>
              <c:f>Sheet3!$D$87:$D$88</c:f>
              <c:numCache>
                <c:formatCode>General</c:formatCode>
                <c:ptCount val="2"/>
                <c:pt idx="0">
                  <c:v>37</c:v>
                </c:pt>
                <c:pt idx="1">
                  <c:v>37</c:v>
                </c:pt>
              </c:numCache>
            </c:numRef>
          </c:yVal>
        </c:ser>
        <c:ser>
          <c:idx val="86"/>
          <c:order val="86"/>
          <c:spPr>
            <a:ln>
              <a:solidFill>
                <a:srgbClr val="1F497D"/>
              </a:solidFill>
            </a:ln>
          </c:spPr>
          <c:marker>
            <c:symbol val="none"/>
          </c:marker>
          <c:xVal>
            <c:numRef>
              <c:f>Sheet3!$C$89:$C$90</c:f>
              <c:numCache>
                <c:formatCode>General</c:formatCode>
                <c:ptCount val="2"/>
                <c:pt idx="0">
                  <c:v>16.877419354838711</c:v>
                </c:pt>
                <c:pt idx="1">
                  <c:v>18.58064516129032</c:v>
                </c:pt>
              </c:numCache>
            </c:numRef>
          </c:xVal>
          <c:yVal>
            <c:numRef>
              <c:f>Sheet3!$A$89:$A$90</c:f>
              <c:numCache>
                <c:formatCode>General</c:formatCode>
                <c:ptCount val="2"/>
                <c:pt idx="0">
                  <c:v>38</c:v>
                </c:pt>
                <c:pt idx="1">
                  <c:v>38</c:v>
                </c:pt>
              </c:numCache>
            </c:numRef>
          </c:yVal>
        </c:ser>
        <c:ser>
          <c:idx val="87"/>
          <c:order val="87"/>
          <c:spPr>
            <a:ln>
              <a:solidFill>
                <a:srgbClr val="1F497D"/>
              </a:solidFill>
            </a:ln>
          </c:spPr>
          <c:marker>
            <c:symbol val="none"/>
          </c:marker>
          <c:xVal>
            <c:numRef>
              <c:f>Sheet3!$E$89:$E$90</c:f>
              <c:numCache>
                <c:formatCode>General</c:formatCode>
                <c:ptCount val="2"/>
                <c:pt idx="0">
                  <c:v>24.387096774193527</c:v>
                </c:pt>
                <c:pt idx="1">
                  <c:v>35.458064516129028</c:v>
                </c:pt>
              </c:numCache>
            </c:numRef>
          </c:xVal>
          <c:yVal>
            <c:numRef>
              <c:f>Sheet3!$D$89:$D$90</c:f>
              <c:numCache>
                <c:formatCode>General</c:formatCode>
                <c:ptCount val="2"/>
                <c:pt idx="0">
                  <c:v>38</c:v>
                </c:pt>
                <c:pt idx="1">
                  <c:v>38</c:v>
                </c:pt>
              </c:numCache>
            </c:numRef>
          </c:yVal>
        </c:ser>
        <c:ser>
          <c:idx val="88"/>
          <c:order val="88"/>
          <c:spPr>
            <a:ln>
              <a:solidFill>
                <a:srgbClr val="1F497D"/>
              </a:solidFill>
            </a:ln>
          </c:spPr>
          <c:marker>
            <c:symbol val="none"/>
          </c:marker>
          <c:xVal>
            <c:numRef>
              <c:f>Sheet3!$C$91:$C$92</c:f>
              <c:numCache>
                <c:formatCode>General</c:formatCode>
                <c:ptCount val="2"/>
                <c:pt idx="0">
                  <c:v>0.38709677419354943</c:v>
                </c:pt>
                <c:pt idx="1">
                  <c:v>11.458064516129065</c:v>
                </c:pt>
              </c:numCache>
            </c:numRef>
          </c:xVal>
          <c:yVal>
            <c:numRef>
              <c:f>Sheet3!$A$91:$A$92</c:f>
              <c:numCache>
                <c:formatCode>General</c:formatCode>
                <c:ptCount val="2"/>
                <c:pt idx="0">
                  <c:v>39</c:v>
                </c:pt>
                <c:pt idx="1">
                  <c:v>39</c:v>
                </c:pt>
              </c:numCache>
            </c:numRef>
          </c:yVal>
        </c:ser>
        <c:ser>
          <c:idx val="89"/>
          <c:order val="89"/>
          <c:spPr>
            <a:ln>
              <a:solidFill>
                <a:srgbClr val="1F497D"/>
              </a:solidFill>
            </a:ln>
          </c:spPr>
          <c:marker>
            <c:symbol val="none"/>
          </c:marker>
          <c:xVal>
            <c:numRef>
              <c:f>Sheet3!$E$91:$E$92</c:f>
              <c:numCache>
                <c:formatCode>General</c:formatCode>
                <c:ptCount val="2"/>
                <c:pt idx="0">
                  <c:v>30.19354838709679</c:v>
                </c:pt>
                <c:pt idx="1">
                  <c:v>39.096774193548384</c:v>
                </c:pt>
              </c:numCache>
            </c:numRef>
          </c:xVal>
          <c:yVal>
            <c:numRef>
              <c:f>Sheet3!$D$91:$D$92</c:f>
              <c:numCache>
                <c:formatCode>General</c:formatCode>
                <c:ptCount val="2"/>
                <c:pt idx="0">
                  <c:v>39</c:v>
                </c:pt>
                <c:pt idx="1">
                  <c:v>39</c:v>
                </c:pt>
              </c:numCache>
            </c:numRef>
          </c:yVal>
        </c:ser>
        <c:ser>
          <c:idx val="90"/>
          <c:order val="90"/>
          <c:spPr>
            <a:ln>
              <a:solidFill>
                <a:schemeClr val="tx2"/>
              </a:solidFill>
            </a:ln>
          </c:spPr>
          <c:marker>
            <c:symbol val="none"/>
          </c:marker>
          <c:xVal>
            <c:numRef>
              <c:f>Sheet3!$C$93:$C$94</c:f>
              <c:numCache>
                <c:formatCode>General</c:formatCode>
                <c:ptCount val="2"/>
                <c:pt idx="0">
                  <c:v>6.1935483870967749</c:v>
                </c:pt>
                <c:pt idx="1">
                  <c:v>15.096774193548386</c:v>
                </c:pt>
              </c:numCache>
            </c:numRef>
          </c:xVal>
          <c:yVal>
            <c:numRef>
              <c:f>Sheet3!$A$93:$A$94</c:f>
              <c:numCache>
                <c:formatCode>General</c:formatCode>
                <c:ptCount val="2"/>
                <c:pt idx="0">
                  <c:v>40</c:v>
                </c:pt>
                <c:pt idx="1">
                  <c:v>40</c:v>
                </c:pt>
              </c:numCache>
            </c:numRef>
          </c:yVal>
        </c:ser>
        <c:ser>
          <c:idx val="91"/>
          <c:order val="91"/>
          <c:spPr>
            <a:ln>
              <a:solidFill>
                <a:schemeClr val="bg1">
                  <a:lumMod val="75000"/>
                </a:schemeClr>
              </a:solidFill>
            </a:ln>
          </c:spPr>
          <c:marker>
            <c:symbol val="none"/>
          </c:marker>
          <c:xVal>
            <c:numRef>
              <c:f>Sheet3!$B$95:$B$96</c:f>
              <c:numCache>
                <c:formatCode>General</c:formatCode>
                <c:ptCount val="2"/>
                <c:pt idx="0">
                  <c:v>24</c:v>
                </c:pt>
                <c:pt idx="1">
                  <c:v>24</c:v>
                </c:pt>
              </c:numCache>
            </c:numRef>
          </c:xVal>
          <c:yVal>
            <c:numRef>
              <c:f>Sheet3!$A$95:$A$96</c:f>
              <c:numCache>
                <c:formatCode>General</c:formatCode>
                <c:ptCount val="2"/>
                <c:pt idx="0">
                  <c:v>0</c:v>
                </c:pt>
                <c:pt idx="1">
                  <c:v>40</c:v>
                </c:pt>
              </c:numCache>
            </c:numRef>
          </c:yVal>
        </c:ser>
        <c:axId val="60658432"/>
        <c:axId val="60659968"/>
      </c:scatterChart>
      <c:valAx>
        <c:axId val="60658432"/>
        <c:scaling>
          <c:orientation val="minMax"/>
          <c:max val="48"/>
        </c:scaling>
        <c:axPos val="t"/>
        <c:numFmt formatCode="General" sourceLinked="1"/>
        <c:tickLblPos val="nextTo"/>
        <c:crossAx val="60659968"/>
        <c:crosses val="autoZero"/>
        <c:crossBetween val="midCat"/>
        <c:majorUnit val="4"/>
      </c:valAx>
      <c:valAx>
        <c:axId val="60659968"/>
        <c:scaling>
          <c:orientation val="maxMin"/>
          <c:max val="40"/>
        </c:scaling>
        <c:axPos val="l"/>
        <c:numFmt formatCode="General" sourceLinked="1"/>
        <c:tickLblPos val="nextTo"/>
        <c:crossAx val="60658432"/>
        <c:crosses val="autoZero"/>
        <c:crossBetween val="midCat"/>
      </c:valAx>
      <c:spPr>
        <a:ln>
          <a:solidFill>
            <a:schemeClr val="tx1"/>
          </a:solidFill>
        </a:ln>
      </c:spPr>
    </c:plotArea>
    <c:plotVisOnly val="1"/>
  </c:chart>
  <c:spPr>
    <a:solidFill>
      <a:schemeClr val="bg1"/>
    </a:solidFill>
  </c:sp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265275" cy="2560638"/>
          </a:xfrm>
          <a:prstGeom prst="rect">
            <a:avLst/>
          </a:prstGeom>
        </p:spPr>
        <p:txBody>
          <a:bodyPr vert="horz" lIns="91440" tIns="45720" rIns="91440" bIns="45720" rtlCol="0"/>
          <a:lstStyle>
            <a:lvl1pPr algn="l">
              <a:defRPr sz="1200">
                <a:ea typeface="+mn-ea"/>
              </a:defRPr>
            </a:lvl1pPr>
          </a:lstStyle>
          <a:p>
            <a:pPr>
              <a:defRPr/>
            </a:pPr>
            <a:endParaRPr lang="en-US"/>
          </a:p>
        </p:txBody>
      </p:sp>
      <p:sp>
        <p:nvSpPr>
          <p:cNvPr id="3" name="Date Placeholder 2"/>
          <p:cNvSpPr>
            <a:spLocks noGrp="1"/>
          </p:cNvSpPr>
          <p:nvPr>
            <p:ph type="dt" idx="1"/>
          </p:nvPr>
        </p:nvSpPr>
        <p:spPr>
          <a:xfrm>
            <a:off x="18646775" y="0"/>
            <a:ext cx="14263688" cy="256063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E2B3BDFA-48EC-4126-83FB-FE4761283E29}" type="datetime1">
              <a:rPr lang="en-US"/>
              <a:pPr>
                <a:defRPr/>
              </a:pPr>
              <a:t>4/18/2013</a:t>
            </a:fld>
            <a:endParaRPr lang="en-US"/>
          </a:p>
        </p:txBody>
      </p:sp>
      <p:sp>
        <p:nvSpPr>
          <p:cNvPr id="4" name="Slide Image Placeholder 3"/>
          <p:cNvSpPr>
            <a:spLocks noGrp="1" noRot="1" noChangeAspect="1"/>
          </p:cNvSpPr>
          <p:nvPr>
            <p:ph type="sldImg" idx="2"/>
          </p:nvPr>
        </p:nvSpPr>
        <p:spPr>
          <a:xfrm>
            <a:off x="4240213" y="3840163"/>
            <a:ext cx="24437975" cy="192024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3292475" y="24323675"/>
            <a:ext cx="26333450" cy="230425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48637825"/>
            <a:ext cx="14265275" cy="2559050"/>
          </a:xfrm>
          <a:prstGeom prst="rect">
            <a:avLst/>
          </a:prstGeom>
        </p:spPr>
        <p:txBody>
          <a:bodyPr vert="horz" lIns="91440" tIns="45720" rIns="91440" bIns="45720" rtlCol="0" anchor="b"/>
          <a:lstStyle>
            <a:lvl1pPr algn="l">
              <a:defRPr sz="1200">
                <a:ea typeface="+mn-ea"/>
              </a:defRPr>
            </a:lvl1pPr>
          </a:lstStyle>
          <a:p>
            <a:pPr>
              <a:defRPr/>
            </a:pPr>
            <a:endParaRPr lang="en-US"/>
          </a:p>
        </p:txBody>
      </p:sp>
      <p:sp>
        <p:nvSpPr>
          <p:cNvPr id="7" name="Slide Number Placeholder 6"/>
          <p:cNvSpPr>
            <a:spLocks noGrp="1"/>
          </p:cNvSpPr>
          <p:nvPr>
            <p:ph type="sldNum" sz="quarter" idx="5"/>
          </p:nvPr>
        </p:nvSpPr>
        <p:spPr>
          <a:xfrm>
            <a:off x="18646775" y="48637825"/>
            <a:ext cx="14263688" cy="255905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54F48323-BC25-4BDC-BDAB-1630853247F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ＭＳ Ｐゴシック" pitchFamily="-111"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100" name="Slide Number Placeholder 3"/>
          <p:cNvSpPr>
            <a:spLocks noGrp="1"/>
          </p:cNvSpPr>
          <p:nvPr>
            <p:ph type="sldNum" sz="quarter" idx="5"/>
          </p:nvPr>
        </p:nvSpPr>
        <p:spPr bwMode="auto">
          <a:noFill/>
          <a:ln>
            <a:miter lim="800000"/>
            <a:headEnd/>
            <a:tailEnd/>
          </a:ln>
        </p:spPr>
        <p:txBody>
          <a:bodyPr/>
          <a:lstStyle/>
          <a:p>
            <a:fld id="{FDC10E07-8F72-4AD8-AE90-9A5712BE1A40}" type="slidenum">
              <a:rPr lang="en-US" smtClean="0"/>
              <a:pPr/>
              <a:t>1</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164" y="12499270"/>
            <a:ext cx="43526075" cy="8622594"/>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325" y="22798264"/>
            <a:ext cx="35845750" cy="10283472"/>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0BA7A32-345A-4E1A-931B-E5599541EFD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B3EC06E-1DB7-4A14-8A36-1C2064E5547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1" y="25854203"/>
            <a:ext cx="43526075" cy="7990064"/>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1" y="17053102"/>
            <a:ext cx="43526075" cy="88011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DD0066-56DA-420A-BC2E-B64D7483A0C0}"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40164" y="11624206"/>
            <a:ext cx="21686837" cy="2413899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5679400" y="11624206"/>
            <a:ext cx="21686838" cy="2413899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9647F2-FEC4-4D4C-887F-F867A9A303D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639" y="1610431"/>
            <a:ext cx="46085125" cy="670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638" y="9006770"/>
            <a:ext cx="22625050" cy="37524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60638" y="12759267"/>
            <a:ext cx="22625050" cy="231804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775" y="9006770"/>
            <a:ext cx="22632988" cy="37524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6012775" y="12759267"/>
            <a:ext cx="22632988" cy="231804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3E51DF2-7E71-497F-AFED-D17153CE1FA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8D4F386-BA91-4662-8E30-9613C322ED9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E947AAD-6AB3-4732-8027-0FDCED0B73E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638" y="1602670"/>
            <a:ext cx="16846550" cy="6816196"/>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0019963" y="1602670"/>
            <a:ext cx="28625800" cy="3433709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638" y="8418866"/>
            <a:ext cx="16846550" cy="27520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993E693-002C-4994-9B6E-BCE1AABE669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176" y="28163133"/>
            <a:ext cx="30724475" cy="3325636"/>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0036176" y="3595336"/>
            <a:ext cx="30724475" cy="241389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0036176" y="31488769"/>
            <a:ext cx="30724475" cy="47206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C1AE2DD-3C2A-43AD-9915-3727E7A883D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FCBA766-C1FF-4534-A592-9D6AFC95D2F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485514" y="3575933"/>
            <a:ext cx="10880725" cy="3218726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40163" y="3575933"/>
            <a:ext cx="32492950" cy="321872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4CCC2A-0694-4948-99E9-2E344076D0B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840163" y="3576638"/>
            <a:ext cx="43526075" cy="6705600"/>
          </a:xfrm>
          <a:prstGeom prst="rect">
            <a:avLst/>
          </a:prstGeom>
          <a:noFill/>
          <a:ln w="9525">
            <a:noFill/>
            <a:miter lim="800000"/>
            <a:headEnd/>
            <a:tailEnd/>
          </a:ln>
        </p:spPr>
        <p:txBody>
          <a:bodyPr vert="horz" wrap="square" lIns="407557" tIns="203779" rIns="407557" bIns="203779"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3840163" y="11623675"/>
            <a:ext cx="43526075" cy="24139525"/>
          </a:xfrm>
          <a:prstGeom prst="rect">
            <a:avLst/>
          </a:prstGeom>
          <a:noFill/>
          <a:ln w="9525">
            <a:noFill/>
            <a:miter lim="800000"/>
            <a:headEnd/>
            <a:tailEnd/>
          </a:ln>
        </p:spPr>
        <p:txBody>
          <a:bodyPr vert="horz" wrap="square" lIns="407557" tIns="203779" rIns="407557" bIns="20377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840163" y="36656963"/>
            <a:ext cx="10668000" cy="268287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defRPr sz="6200">
                <a:latin typeface="Times New Roman" pitchFamily="-111" charset="0"/>
                <a:ea typeface="+mn-ea"/>
              </a:defRPr>
            </a:lvl1pPr>
          </a:lstStyle>
          <a:p>
            <a:pPr>
              <a:defRPr/>
            </a:pPr>
            <a:endParaRPr lang="en-US"/>
          </a:p>
        </p:txBody>
      </p:sp>
      <p:sp>
        <p:nvSpPr>
          <p:cNvPr id="1029" name="Rectangle 5"/>
          <p:cNvSpPr>
            <a:spLocks noGrp="1" noChangeArrowheads="1"/>
          </p:cNvSpPr>
          <p:nvPr>
            <p:ph type="ftr" sz="quarter" idx="3"/>
          </p:nvPr>
        </p:nvSpPr>
        <p:spPr bwMode="auto">
          <a:xfrm>
            <a:off x="17495838" y="36656963"/>
            <a:ext cx="16214725" cy="268287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lgn="ctr">
              <a:defRPr sz="6200">
                <a:latin typeface="Times New Roman" pitchFamily="-111" charset="0"/>
                <a:ea typeface="+mn-ea"/>
              </a:defRPr>
            </a:lvl1pPr>
          </a:lstStyle>
          <a:p>
            <a:pPr>
              <a:defRPr/>
            </a:pPr>
            <a:endParaRPr lang="en-US"/>
          </a:p>
        </p:txBody>
      </p:sp>
      <p:sp>
        <p:nvSpPr>
          <p:cNvPr id="1030" name="Rectangle 6"/>
          <p:cNvSpPr>
            <a:spLocks noGrp="1" noChangeArrowheads="1"/>
          </p:cNvSpPr>
          <p:nvPr>
            <p:ph type="sldNum" sz="quarter" idx="4"/>
          </p:nvPr>
        </p:nvSpPr>
        <p:spPr bwMode="auto">
          <a:xfrm>
            <a:off x="36698238" y="36656963"/>
            <a:ext cx="10668000" cy="268287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lgn="r">
              <a:defRPr sz="6200">
                <a:latin typeface="Times New Roman" pitchFamily="-111" charset="0"/>
              </a:defRPr>
            </a:lvl1pPr>
          </a:lstStyle>
          <a:p>
            <a:pPr>
              <a:defRPr/>
            </a:pPr>
            <a:fld id="{F17DD097-C90E-4DB4-89E2-7383D0D4D1E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075113" rtl="0" eaLnBrk="0" fontAlgn="base" hangingPunct="0">
        <a:spcBef>
          <a:spcPct val="0"/>
        </a:spcBef>
        <a:spcAft>
          <a:spcPct val="0"/>
        </a:spcAft>
        <a:defRPr sz="19600">
          <a:solidFill>
            <a:schemeClr val="tx2"/>
          </a:solidFill>
          <a:latin typeface="+mj-lt"/>
          <a:ea typeface="ＭＳ Ｐゴシック" pitchFamily="-65" charset="-128"/>
          <a:cs typeface="ＭＳ Ｐゴシック" pitchFamily="-65" charset="-128"/>
        </a:defRPr>
      </a:lvl1pPr>
      <a:lvl2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2pPr>
      <a:lvl3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3pPr>
      <a:lvl4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4pPr>
      <a:lvl5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5pPr>
      <a:lvl6pPr marL="457200" algn="ctr" defTabSz="4075113" rtl="0" fontAlgn="base">
        <a:spcBef>
          <a:spcPct val="0"/>
        </a:spcBef>
        <a:spcAft>
          <a:spcPct val="0"/>
        </a:spcAft>
        <a:defRPr sz="19600">
          <a:solidFill>
            <a:schemeClr val="tx2"/>
          </a:solidFill>
          <a:latin typeface="Times New Roman" pitchFamily="-65" charset="0"/>
        </a:defRPr>
      </a:lvl6pPr>
      <a:lvl7pPr marL="914400" algn="ctr" defTabSz="4075113" rtl="0" fontAlgn="base">
        <a:spcBef>
          <a:spcPct val="0"/>
        </a:spcBef>
        <a:spcAft>
          <a:spcPct val="0"/>
        </a:spcAft>
        <a:defRPr sz="19600">
          <a:solidFill>
            <a:schemeClr val="tx2"/>
          </a:solidFill>
          <a:latin typeface="Times New Roman" pitchFamily="-65" charset="0"/>
        </a:defRPr>
      </a:lvl7pPr>
      <a:lvl8pPr marL="1371600" algn="ctr" defTabSz="4075113" rtl="0" fontAlgn="base">
        <a:spcBef>
          <a:spcPct val="0"/>
        </a:spcBef>
        <a:spcAft>
          <a:spcPct val="0"/>
        </a:spcAft>
        <a:defRPr sz="19600">
          <a:solidFill>
            <a:schemeClr val="tx2"/>
          </a:solidFill>
          <a:latin typeface="Times New Roman" pitchFamily="-65" charset="0"/>
        </a:defRPr>
      </a:lvl8pPr>
      <a:lvl9pPr marL="1828800" algn="ctr" defTabSz="4075113" rtl="0" fontAlgn="base">
        <a:spcBef>
          <a:spcPct val="0"/>
        </a:spcBef>
        <a:spcAft>
          <a:spcPct val="0"/>
        </a:spcAft>
        <a:defRPr sz="19600">
          <a:solidFill>
            <a:schemeClr val="tx2"/>
          </a:solidFill>
          <a:latin typeface="Times New Roman" pitchFamily="-65" charset="0"/>
        </a:defRPr>
      </a:lvl9pPr>
    </p:titleStyle>
    <p:bodyStyle>
      <a:lvl1pPr marL="1528763" indent="-1528763" algn="l" defTabSz="4075113" rtl="0" eaLnBrk="0" fontAlgn="base" hangingPunct="0">
        <a:spcBef>
          <a:spcPct val="20000"/>
        </a:spcBef>
        <a:spcAft>
          <a:spcPct val="0"/>
        </a:spcAft>
        <a:buChar char="•"/>
        <a:defRPr sz="14300">
          <a:solidFill>
            <a:schemeClr val="tx1"/>
          </a:solidFill>
          <a:latin typeface="+mn-lt"/>
          <a:ea typeface="ＭＳ Ｐゴシック" pitchFamily="-65" charset="-128"/>
          <a:cs typeface="ＭＳ Ｐゴシック" pitchFamily="-65" charset="-128"/>
        </a:defRPr>
      </a:lvl1pPr>
      <a:lvl2pPr marL="3311525" indent="-1273175" algn="l" defTabSz="4075113" rtl="0" eaLnBrk="0" fontAlgn="base" hangingPunct="0">
        <a:spcBef>
          <a:spcPct val="20000"/>
        </a:spcBef>
        <a:spcAft>
          <a:spcPct val="0"/>
        </a:spcAft>
        <a:buChar char="–"/>
        <a:defRPr sz="12500">
          <a:solidFill>
            <a:schemeClr val="tx1"/>
          </a:solidFill>
          <a:latin typeface="+mn-lt"/>
          <a:ea typeface="ＭＳ Ｐゴシック" pitchFamily="-65" charset="-128"/>
        </a:defRPr>
      </a:lvl2pPr>
      <a:lvl3pPr marL="5094288" indent="-1019175" algn="l" defTabSz="4075113" rtl="0" eaLnBrk="0" fontAlgn="base" hangingPunct="0">
        <a:spcBef>
          <a:spcPct val="20000"/>
        </a:spcBef>
        <a:spcAft>
          <a:spcPct val="0"/>
        </a:spcAft>
        <a:buChar char="•"/>
        <a:defRPr sz="10700">
          <a:solidFill>
            <a:schemeClr val="tx1"/>
          </a:solidFill>
          <a:latin typeface="+mn-lt"/>
          <a:ea typeface="ＭＳ Ｐゴシック" pitchFamily="-65" charset="-128"/>
        </a:defRPr>
      </a:lvl3pPr>
      <a:lvl4pPr marL="7132638" indent="-1019175" algn="l" defTabSz="4075113" rtl="0" eaLnBrk="0" fontAlgn="base" hangingPunct="0">
        <a:spcBef>
          <a:spcPct val="20000"/>
        </a:spcBef>
        <a:spcAft>
          <a:spcPct val="0"/>
        </a:spcAft>
        <a:buChar char="–"/>
        <a:defRPr sz="8900">
          <a:solidFill>
            <a:schemeClr val="tx1"/>
          </a:solidFill>
          <a:latin typeface="+mn-lt"/>
          <a:ea typeface="ＭＳ Ｐゴシック" pitchFamily="-65" charset="-128"/>
        </a:defRPr>
      </a:lvl4pPr>
      <a:lvl5pPr marL="9169400" indent="-1017588" algn="l" defTabSz="4075113" rtl="0" eaLnBrk="0" fontAlgn="base" hangingPunct="0">
        <a:spcBef>
          <a:spcPct val="20000"/>
        </a:spcBef>
        <a:spcAft>
          <a:spcPct val="0"/>
        </a:spcAft>
        <a:buChar char="»"/>
        <a:defRPr sz="8900">
          <a:solidFill>
            <a:schemeClr val="tx1"/>
          </a:solidFill>
          <a:latin typeface="+mn-lt"/>
          <a:ea typeface="ＭＳ Ｐゴシック" pitchFamily="-65" charset="-128"/>
        </a:defRPr>
      </a:lvl5pPr>
      <a:lvl6pPr marL="9626600" indent="-1017588" algn="l" defTabSz="4075113" rtl="0" fontAlgn="base">
        <a:spcBef>
          <a:spcPct val="20000"/>
        </a:spcBef>
        <a:spcAft>
          <a:spcPct val="0"/>
        </a:spcAft>
        <a:buChar char="»"/>
        <a:defRPr sz="8900">
          <a:solidFill>
            <a:schemeClr val="tx1"/>
          </a:solidFill>
          <a:latin typeface="+mn-lt"/>
          <a:ea typeface="ＭＳ Ｐゴシック" pitchFamily="-65" charset="-128"/>
        </a:defRPr>
      </a:lvl6pPr>
      <a:lvl7pPr marL="10083800" indent="-1017588" algn="l" defTabSz="4075113" rtl="0" fontAlgn="base">
        <a:spcBef>
          <a:spcPct val="20000"/>
        </a:spcBef>
        <a:spcAft>
          <a:spcPct val="0"/>
        </a:spcAft>
        <a:buChar char="»"/>
        <a:defRPr sz="8900">
          <a:solidFill>
            <a:schemeClr val="tx1"/>
          </a:solidFill>
          <a:latin typeface="+mn-lt"/>
          <a:ea typeface="ＭＳ Ｐゴシック" pitchFamily="-65" charset="-128"/>
        </a:defRPr>
      </a:lvl7pPr>
      <a:lvl8pPr marL="10541000" indent="-1017588" algn="l" defTabSz="4075113" rtl="0" fontAlgn="base">
        <a:spcBef>
          <a:spcPct val="20000"/>
        </a:spcBef>
        <a:spcAft>
          <a:spcPct val="0"/>
        </a:spcAft>
        <a:buChar char="»"/>
        <a:defRPr sz="8900">
          <a:solidFill>
            <a:schemeClr val="tx1"/>
          </a:solidFill>
          <a:latin typeface="+mn-lt"/>
          <a:ea typeface="ＭＳ Ｐゴシック" pitchFamily="-65" charset="-128"/>
        </a:defRPr>
      </a:lvl8pPr>
      <a:lvl9pPr marL="10998200" indent="-1017588" algn="l" defTabSz="4075113" rtl="0" fontAlgn="base">
        <a:spcBef>
          <a:spcPct val="20000"/>
        </a:spcBef>
        <a:spcAft>
          <a:spcPct val="0"/>
        </a:spcAft>
        <a:buChar char="»"/>
        <a:defRPr sz="8900">
          <a:solidFill>
            <a:schemeClr val="tx1"/>
          </a:solidFill>
          <a:latin typeface="+mn-lt"/>
          <a:ea typeface="ＭＳ Ｐゴシック" pitchFamily="-65"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13" Type="http://schemas.openxmlformats.org/officeDocument/2006/relationships/image" Target="../media/image10.png"/><Relationship Id="rId18" Type="http://schemas.openxmlformats.org/officeDocument/2006/relationships/image" Target="../media/image14.jpeg"/><Relationship Id="rId3" Type="http://schemas.openxmlformats.org/officeDocument/2006/relationships/notesSlide" Target="../notesSlides/notesSlide1.xml"/><Relationship Id="rId7" Type="http://schemas.openxmlformats.org/officeDocument/2006/relationships/image" Target="../media/image4.png"/><Relationship Id="rId12" Type="http://schemas.openxmlformats.org/officeDocument/2006/relationships/image" Target="../media/image9.emf"/><Relationship Id="rId17" Type="http://schemas.openxmlformats.org/officeDocument/2006/relationships/image" Target="../media/image13.png"/><Relationship Id="rId2" Type="http://schemas.openxmlformats.org/officeDocument/2006/relationships/slideLayout" Target="../slideLayouts/slideLayout7.xml"/><Relationship Id="rId16" Type="http://schemas.openxmlformats.org/officeDocument/2006/relationships/image" Target="../media/image12.png"/><Relationship Id="rId1" Type="http://schemas.openxmlformats.org/officeDocument/2006/relationships/themeOverride" Target="../theme/themeOverride1.xml"/><Relationship Id="rId6" Type="http://schemas.openxmlformats.org/officeDocument/2006/relationships/image" Target="../media/image3.emf"/><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1.png"/><Relationship Id="rId10" Type="http://schemas.openxmlformats.org/officeDocument/2006/relationships/image" Target="../media/image7.emf"/><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178"/>
          <p:cNvSpPr>
            <a:spLocks noChangeArrowheads="1"/>
          </p:cNvSpPr>
          <p:nvPr/>
        </p:nvSpPr>
        <p:spPr bwMode="auto">
          <a:xfrm>
            <a:off x="0" y="0"/>
            <a:ext cx="51206400" cy="40233600"/>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2700000" scaled="1"/>
            <a:tileRect/>
          </a:gradFill>
          <a:ln w="9525">
            <a:noFill/>
            <a:miter lim="800000"/>
            <a:headEnd/>
            <a:tailEnd/>
          </a:ln>
        </p:spPr>
        <p:txBody>
          <a:bodyPr wrap="none" anchor="ctr"/>
          <a:lstStyle/>
          <a:p>
            <a:endParaRPr lang="en-US"/>
          </a:p>
        </p:txBody>
      </p:sp>
      <p:sp>
        <p:nvSpPr>
          <p:cNvPr id="1029" name="Text Box 7"/>
          <p:cNvSpPr txBox="1">
            <a:spLocks noChangeArrowheads="1"/>
          </p:cNvSpPr>
          <p:nvPr/>
        </p:nvSpPr>
        <p:spPr bwMode="auto">
          <a:xfrm>
            <a:off x="944880" y="8897117"/>
            <a:ext cx="11658600" cy="7958323"/>
          </a:xfrm>
          <a:prstGeom prst="rect">
            <a:avLst/>
          </a:prstGeom>
          <a:solidFill>
            <a:schemeClr val="bg1"/>
          </a:solidFill>
          <a:ln w="12700">
            <a:noFill/>
            <a:miter lim="800000"/>
            <a:headEnd/>
            <a:tailEnd/>
          </a:ln>
        </p:spPr>
        <p:txBody>
          <a:bodyPr lIns="914400" tIns="457200" rIns="914400" bIns="914400"/>
          <a:lstStyle/>
          <a:p>
            <a:pPr algn="ctr">
              <a:spcBef>
                <a:spcPts val="0"/>
              </a:spcBef>
              <a:tabLst>
                <a:tab pos="500063" algn="l"/>
              </a:tabLst>
            </a:pPr>
            <a:r>
              <a:rPr lang="en-US" sz="6500" b="1" dirty="0">
                <a:solidFill>
                  <a:srgbClr val="004080"/>
                </a:solidFill>
                <a:latin typeface="Corbel" pitchFamily="34" charset="0"/>
                <a:cs typeface="Helvetica" pitchFamily="-111" charset="0"/>
              </a:rPr>
              <a:t>Introduction</a:t>
            </a:r>
          </a:p>
          <a:p>
            <a:pPr>
              <a:tabLst>
                <a:tab pos="500063" algn="l"/>
              </a:tabLst>
            </a:pPr>
            <a:r>
              <a:rPr lang="en-US" sz="3000" dirty="0">
                <a:latin typeface="Corbel" pitchFamily="34" charset="0"/>
              </a:rPr>
              <a:t>	</a:t>
            </a:r>
            <a:r>
              <a:rPr lang="en-US" sz="2700" dirty="0" smtClean="0">
                <a:latin typeface="Corbel" pitchFamily="34" charset="0"/>
              </a:rPr>
              <a:t>Sudden Infant Death Syndrome (SIDS) is a phenomenon where an infant under the age of one dies due to unknown reasons. There are speculations that the reasons might include respiratory problems or circulatory problems but doctors have not been able to pinpoint the cause of death yet. One theory in the field is by Dr. McKenna, whose hypothesis is that signaling occurs between mothers and babies when they are cosleeping (sleeping next to each other or are in the same room). This signaling may assist to reset the breathing patterns or the arousal rhythm of sleep which would help some babies who might be susceptible to SIDS. The objective of the study was to test this hypothesis of mothers and babies cosleeping by looking at mathematical equations and relating them to different states of sleep: active and quiet sleep. This was done by modeling sleep in several different ways and by using sleep data from Dr. Thoman</a:t>
            </a:r>
            <a:r>
              <a:rPr lang="en-US" sz="2700" baseline="30000" dirty="0" smtClean="0">
                <a:latin typeface="Corbel" pitchFamily="34" charset="0"/>
              </a:rPr>
              <a:t>[1]</a:t>
            </a:r>
            <a:r>
              <a:rPr lang="en-US" sz="2700" dirty="0" smtClean="0">
                <a:latin typeface="Corbel" pitchFamily="34" charset="0"/>
              </a:rPr>
              <a:t>, Dr. McKenna</a:t>
            </a:r>
            <a:r>
              <a:rPr lang="en-US" sz="2700" baseline="30000" dirty="0" smtClean="0">
                <a:latin typeface="Corbel" pitchFamily="34" charset="0"/>
              </a:rPr>
              <a:t>[2]</a:t>
            </a:r>
            <a:r>
              <a:rPr lang="en-US" sz="2700" dirty="0" smtClean="0">
                <a:latin typeface="Corbel" pitchFamily="34" charset="0"/>
              </a:rPr>
              <a:t>, and Dr. </a:t>
            </a:r>
            <a:r>
              <a:rPr lang="en-US" sz="2700" dirty="0" err="1" smtClean="0">
                <a:latin typeface="Corbel" pitchFamily="34" charset="0"/>
              </a:rPr>
              <a:t>Scher</a:t>
            </a:r>
            <a:r>
              <a:rPr lang="en-US" sz="2700" dirty="0" smtClean="0">
                <a:latin typeface="Corbel" pitchFamily="34" charset="0"/>
              </a:rPr>
              <a:t> </a:t>
            </a:r>
            <a:r>
              <a:rPr lang="en-US" sz="2700" baseline="30000" dirty="0" smtClean="0">
                <a:latin typeface="Corbel" pitchFamily="34" charset="0"/>
              </a:rPr>
              <a:t>[3]</a:t>
            </a:r>
            <a:r>
              <a:rPr lang="en-US" sz="2700" dirty="0" smtClean="0">
                <a:latin typeface="Corbel" pitchFamily="34" charset="0"/>
              </a:rPr>
              <a:t>as shown below. </a:t>
            </a:r>
            <a:endParaRPr lang="en-US" sz="2700" b="1" dirty="0">
              <a:latin typeface="Corbel" pitchFamily="34" charset="0"/>
              <a:cs typeface="Helvetica" pitchFamily="-111" charset="0"/>
            </a:endParaRPr>
          </a:p>
          <a:p>
            <a:pPr algn="ctr">
              <a:spcBef>
                <a:spcPct val="50000"/>
              </a:spcBef>
              <a:tabLst>
                <a:tab pos="500063" algn="l"/>
              </a:tabLst>
            </a:pPr>
            <a:endParaRPr lang="en-US" sz="2700" b="1" dirty="0">
              <a:solidFill>
                <a:srgbClr val="004080"/>
              </a:solidFill>
              <a:latin typeface="Corbel" pitchFamily="34" charset="0"/>
              <a:cs typeface="Helvetica" pitchFamily="-111" charset="0"/>
            </a:endParaRPr>
          </a:p>
        </p:txBody>
      </p:sp>
      <p:sp>
        <p:nvSpPr>
          <p:cNvPr id="1030" name="Text Box 11"/>
          <p:cNvSpPr txBox="1">
            <a:spLocks noChangeArrowheads="1"/>
          </p:cNvSpPr>
          <p:nvPr/>
        </p:nvSpPr>
        <p:spPr bwMode="auto">
          <a:xfrm>
            <a:off x="1066800" y="26458135"/>
            <a:ext cx="11517555" cy="12708665"/>
          </a:xfrm>
          <a:prstGeom prst="rect">
            <a:avLst/>
          </a:prstGeom>
          <a:solidFill>
            <a:schemeClr val="bg1"/>
          </a:solidFill>
          <a:ln w="12700">
            <a:noFill/>
            <a:miter lim="800000"/>
            <a:headEnd/>
            <a:tailEnd/>
          </a:ln>
        </p:spPr>
        <p:txBody>
          <a:bodyPr lIns="914400" tIns="457200" rIns="914400" bIns="914400"/>
          <a:lstStyle/>
          <a:p>
            <a:pPr algn="ctr">
              <a:spcBef>
                <a:spcPct val="50000"/>
              </a:spcBef>
              <a:tabLst>
                <a:tab pos="508000" algn="l"/>
              </a:tabLst>
            </a:pPr>
            <a:r>
              <a:rPr lang="en-US" sz="6500" b="1" dirty="0" smtClean="0">
                <a:solidFill>
                  <a:srgbClr val="004080"/>
                </a:solidFill>
                <a:latin typeface="Corbel" pitchFamily="34" charset="0"/>
                <a:cs typeface="Helvetica" pitchFamily="-111" charset="0"/>
              </a:rPr>
              <a:t>Nonlinear Oscillator</a:t>
            </a:r>
            <a:endParaRPr lang="en-US" sz="6500" b="1" dirty="0">
              <a:solidFill>
                <a:srgbClr val="004080"/>
              </a:solidFill>
              <a:latin typeface="Corbel" pitchFamily="34" charset="0"/>
              <a:cs typeface="Helvetica" pitchFamily="-111" charset="0"/>
            </a:endParaRPr>
          </a:p>
          <a:p>
            <a:pPr>
              <a:spcBef>
                <a:spcPct val="10000"/>
              </a:spcBef>
              <a:tabLst>
                <a:tab pos="508000" algn="l"/>
              </a:tabLst>
            </a:pPr>
            <a:r>
              <a:rPr lang="en-US" sz="2400" dirty="0" smtClean="0">
                <a:latin typeface="Corbel" pitchFamily="34" charset="0"/>
                <a:cs typeface="Helvetica" pitchFamily="-111" charset="0"/>
              </a:rPr>
              <a:t>This way of modeling is also known as the hourglass model by Dr. </a:t>
            </a:r>
            <a:r>
              <a:rPr lang="en-US" sz="2400" dirty="0" err="1" smtClean="0">
                <a:latin typeface="Corbel" pitchFamily="34" charset="0"/>
                <a:cs typeface="Helvetica" pitchFamily="-111" charset="0"/>
              </a:rPr>
              <a:t>Winfree</a:t>
            </a:r>
            <a:r>
              <a:rPr lang="en-US" sz="2400" dirty="0" smtClean="0">
                <a:latin typeface="Corbel" pitchFamily="34" charset="0"/>
                <a:cs typeface="Helvetica" pitchFamily="-111" charset="0"/>
              </a:rPr>
              <a:t> in his text</a:t>
            </a:r>
            <a:r>
              <a:rPr lang="en-US" sz="2400" baseline="30000" dirty="0" smtClean="0">
                <a:latin typeface="Corbel" pitchFamily="34" charset="0"/>
                <a:cs typeface="Helvetica" pitchFamily="-111" charset="0"/>
              </a:rPr>
              <a:t>[4]</a:t>
            </a:r>
            <a:r>
              <a:rPr lang="en-US" sz="2400" dirty="0" smtClean="0">
                <a:latin typeface="Corbel" pitchFamily="34" charset="0"/>
                <a:cs typeface="Helvetica" pitchFamily="-111" charset="0"/>
              </a:rPr>
              <a:t> because the system needs to be perturbed every once in a while for it to continue oscillating. The equation used to model was:</a:t>
            </a:r>
          </a:p>
          <a:p>
            <a:pPr>
              <a:spcBef>
                <a:spcPct val="10000"/>
              </a:spcBef>
              <a:tabLst>
                <a:tab pos="508000" algn="l"/>
              </a:tabLst>
            </a:pPr>
            <a:endParaRPr lang="en-US" sz="2400" dirty="0">
              <a:latin typeface="Corbel" pitchFamily="34" charset="0"/>
              <a:cs typeface="Helvetica" pitchFamily="-111" charset="0"/>
            </a:endParaRPr>
          </a:p>
          <a:p>
            <a:pPr>
              <a:spcBef>
                <a:spcPct val="10000"/>
              </a:spcBef>
              <a:tabLst>
                <a:tab pos="508000" algn="l"/>
              </a:tabLst>
            </a:pPr>
            <a:endParaRPr lang="en-US" sz="2400" dirty="0">
              <a:latin typeface="Corbel" pitchFamily="34" charset="0"/>
              <a:cs typeface="Helvetica" pitchFamily="-111" charset="0"/>
            </a:endParaRPr>
          </a:p>
          <a:p>
            <a:pPr>
              <a:spcBef>
                <a:spcPct val="10000"/>
              </a:spcBef>
              <a:tabLst>
                <a:tab pos="508000" algn="l"/>
              </a:tabLst>
            </a:pPr>
            <a:endParaRPr lang="en-US" sz="2400" dirty="0">
              <a:latin typeface="Corbel" pitchFamily="34" charset="0"/>
              <a:cs typeface="Helvetica" pitchFamily="-111" charset="0"/>
            </a:endParaRPr>
          </a:p>
          <a:p>
            <a:pPr>
              <a:spcBef>
                <a:spcPct val="10000"/>
              </a:spcBef>
              <a:tabLst>
                <a:tab pos="508000" algn="l"/>
              </a:tabLst>
            </a:pPr>
            <a:endParaRPr lang="en-US" sz="2400" dirty="0" smtClean="0">
              <a:latin typeface="Corbel" pitchFamily="34" charset="0"/>
              <a:cs typeface="Helvetica" pitchFamily="-111" charset="0"/>
            </a:endParaRPr>
          </a:p>
          <a:p>
            <a:pPr>
              <a:spcBef>
                <a:spcPct val="10000"/>
              </a:spcBef>
              <a:tabLst>
                <a:tab pos="508000" algn="l"/>
              </a:tabLst>
            </a:pPr>
            <a:r>
              <a:rPr lang="en-US" sz="2700" dirty="0" smtClean="0">
                <a:latin typeface="Corbel" pitchFamily="34" charset="0"/>
                <a:cs typeface="Helvetica" pitchFamily="-111" charset="0"/>
              </a:rPr>
              <a:t>Y(t) = 1 represents active sleep	Y(t)  = 0 represents quiet sleep </a:t>
            </a:r>
          </a:p>
          <a:p>
            <a:pPr>
              <a:spcBef>
                <a:spcPct val="10000"/>
              </a:spcBef>
              <a:tabLst>
                <a:tab pos="508000" algn="l"/>
              </a:tabLst>
            </a:pPr>
            <a:endParaRPr lang="en-US" sz="2400" dirty="0" smtClean="0">
              <a:latin typeface="Corbel" pitchFamily="34" charset="0"/>
              <a:cs typeface="Helvetica" pitchFamily="-111" charset="0"/>
            </a:endParaRPr>
          </a:p>
          <a:p>
            <a:pPr>
              <a:spcBef>
                <a:spcPct val="10000"/>
              </a:spcBef>
              <a:tabLst>
                <a:tab pos="508000" algn="l"/>
              </a:tabLst>
            </a:pPr>
            <a:r>
              <a:rPr lang="en-US" sz="2700" dirty="0" smtClean="0">
                <a:latin typeface="Corbel" pitchFamily="34" charset="0"/>
                <a:cs typeface="Helvetica" pitchFamily="-111" charset="0"/>
              </a:rPr>
              <a:t>When |A| &gt; |</a:t>
            </a:r>
            <a:r>
              <a:rPr lang="el-GR" sz="2700" dirty="0" smtClean="0">
                <a:latin typeface="Corbel" pitchFamily="34" charset="0"/>
                <a:cs typeface="Helvetica" pitchFamily="-111" charset="0"/>
              </a:rPr>
              <a:t>ω</a:t>
            </a:r>
            <a:r>
              <a:rPr lang="en-US" sz="2700" dirty="0" smtClean="0">
                <a:latin typeface="Corbel" pitchFamily="34" charset="0"/>
                <a:cs typeface="Helvetica" pitchFamily="-111" charset="0"/>
              </a:rPr>
              <a:t>| , the system will get stuck in </a:t>
            </a:r>
          </a:p>
          <a:p>
            <a:pPr>
              <a:spcBef>
                <a:spcPct val="10000"/>
              </a:spcBef>
              <a:tabLst>
                <a:tab pos="508000" algn="l"/>
              </a:tabLst>
            </a:pPr>
            <a:r>
              <a:rPr lang="en-US" sz="2700" dirty="0" smtClean="0">
                <a:latin typeface="Corbel" pitchFamily="34" charset="0"/>
                <a:cs typeface="Helvetica" pitchFamily="-111" charset="0"/>
              </a:rPr>
              <a:t>its oscillations . It is at this point that the baby</a:t>
            </a:r>
          </a:p>
          <a:p>
            <a:pPr>
              <a:spcBef>
                <a:spcPct val="10000"/>
              </a:spcBef>
              <a:tabLst>
                <a:tab pos="508000" algn="l"/>
              </a:tabLst>
            </a:pPr>
            <a:r>
              <a:rPr lang="en-US" sz="2700" dirty="0" smtClean="0">
                <a:latin typeface="Corbel" pitchFamily="34" charset="0"/>
                <a:cs typeface="Helvetica" pitchFamily="-111" charset="0"/>
              </a:rPr>
              <a:t> needs the stimulus to restart its cycle. </a:t>
            </a:r>
          </a:p>
          <a:p>
            <a:pPr>
              <a:spcBef>
                <a:spcPct val="10000"/>
              </a:spcBef>
              <a:tabLst>
                <a:tab pos="508000" algn="l"/>
              </a:tabLst>
            </a:pPr>
            <a:endParaRPr lang="en-US" sz="2700" dirty="0" smtClean="0">
              <a:latin typeface="Corbel" pitchFamily="34" charset="0"/>
              <a:cs typeface="Helvetica" pitchFamily="-111" charset="0"/>
            </a:endParaRPr>
          </a:p>
          <a:p>
            <a:pPr>
              <a:spcBef>
                <a:spcPct val="10000"/>
              </a:spcBef>
              <a:tabLst>
                <a:tab pos="508000" algn="l"/>
              </a:tabLst>
            </a:pPr>
            <a:r>
              <a:rPr lang="en-US" sz="2700" dirty="0" smtClean="0">
                <a:latin typeface="Corbel" pitchFamily="34" charset="0"/>
                <a:cs typeface="Helvetica" pitchFamily="-111" charset="0"/>
              </a:rPr>
              <a:t>         Attractive fixed point</a:t>
            </a:r>
          </a:p>
          <a:p>
            <a:pPr>
              <a:spcBef>
                <a:spcPct val="10000"/>
              </a:spcBef>
              <a:tabLst>
                <a:tab pos="508000" algn="l"/>
              </a:tabLst>
            </a:pPr>
            <a:r>
              <a:rPr lang="en-US" sz="2700" dirty="0" smtClean="0">
                <a:latin typeface="Corbel" pitchFamily="34" charset="0"/>
                <a:cs typeface="Helvetica" pitchFamily="-111" charset="0"/>
              </a:rPr>
              <a:t>    </a:t>
            </a:r>
            <a:r>
              <a:rPr lang="en-US" sz="2700" b="1" dirty="0" smtClean="0">
                <a:latin typeface="Corbel" pitchFamily="34" charset="0"/>
                <a:cs typeface="Helvetica" pitchFamily="-111" charset="0"/>
              </a:rPr>
              <a:t>O</a:t>
            </a:r>
            <a:r>
              <a:rPr lang="en-US" sz="2700" dirty="0" smtClean="0">
                <a:latin typeface="Corbel" pitchFamily="34" charset="0"/>
                <a:cs typeface="Helvetica" pitchFamily="-111" charset="0"/>
              </a:rPr>
              <a:t> Repelling fixed point</a:t>
            </a:r>
          </a:p>
          <a:p>
            <a:pPr algn="ctr">
              <a:spcBef>
                <a:spcPts val="2400"/>
              </a:spcBef>
              <a:tabLst>
                <a:tab pos="508000" algn="l"/>
              </a:tabLst>
            </a:pPr>
            <a:r>
              <a:rPr lang="en-US" sz="6500" b="1" dirty="0" smtClean="0">
                <a:solidFill>
                  <a:srgbClr val="004080"/>
                </a:solidFill>
                <a:latin typeface="Corbel" pitchFamily="34" charset="0"/>
                <a:cs typeface="Helvetica" pitchFamily="-111" charset="0"/>
              </a:rPr>
              <a:t>Matlab Results</a:t>
            </a:r>
          </a:p>
          <a:p>
            <a:pPr algn="ctr">
              <a:spcBef>
                <a:spcPct val="10000"/>
              </a:spcBef>
              <a:tabLst>
                <a:tab pos="508000" algn="l"/>
              </a:tabLst>
            </a:pPr>
            <a:endParaRPr lang="en-US" sz="2400" dirty="0" smtClean="0">
              <a:latin typeface="Corbel" pitchFamily="34" charset="0"/>
              <a:cs typeface="Helvetica" pitchFamily="-111" charset="0"/>
            </a:endParaRPr>
          </a:p>
          <a:p>
            <a:pPr algn="ctr">
              <a:spcBef>
                <a:spcPct val="10000"/>
              </a:spcBef>
              <a:tabLst>
                <a:tab pos="508000" algn="l"/>
              </a:tabLst>
            </a:pPr>
            <a:r>
              <a:rPr lang="en-US" sz="2400" dirty="0" smtClean="0">
                <a:latin typeface="Corbel" pitchFamily="34" charset="0"/>
                <a:cs typeface="Helvetica" pitchFamily="-111" charset="0"/>
              </a:rPr>
              <a:t>	</a:t>
            </a:r>
          </a:p>
          <a:p>
            <a:pPr>
              <a:spcBef>
                <a:spcPct val="10000"/>
              </a:spcBef>
              <a:tabLst>
                <a:tab pos="508000" algn="l"/>
              </a:tabLst>
            </a:pPr>
            <a:endParaRPr lang="en-US" sz="2400" b="1" dirty="0">
              <a:cs typeface="Helvetica" pitchFamily="-111" charset="0"/>
            </a:endParaRPr>
          </a:p>
          <a:p>
            <a:pPr>
              <a:spcBef>
                <a:spcPct val="10000"/>
              </a:spcBef>
              <a:tabLst>
                <a:tab pos="508000" algn="l"/>
              </a:tabLst>
            </a:pPr>
            <a:endParaRPr lang="en-US" sz="2400" b="1" dirty="0">
              <a:cs typeface="Helvetica" pitchFamily="-111" charset="0"/>
            </a:endParaRPr>
          </a:p>
          <a:p>
            <a:pPr>
              <a:spcBef>
                <a:spcPct val="10000"/>
              </a:spcBef>
              <a:tabLst>
                <a:tab pos="508000" algn="l"/>
              </a:tabLst>
            </a:pPr>
            <a:endParaRPr lang="en-US" sz="2400" b="1" dirty="0">
              <a:cs typeface="Helvetica" pitchFamily="-111" charset="0"/>
            </a:endParaRPr>
          </a:p>
          <a:p>
            <a:pPr>
              <a:spcBef>
                <a:spcPct val="10000"/>
              </a:spcBef>
              <a:tabLst>
                <a:tab pos="508000" algn="l"/>
              </a:tabLst>
            </a:pPr>
            <a:endParaRPr lang="en-US" sz="2400" b="1" dirty="0">
              <a:cs typeface="Helvetica" pitchFamily="-111" charset="0"/>
            </a:endParaRPr>
          </a:p>
          <a:p>
            <a:pPr>
              <a:spcBef>
                <a:spcPct val="10000"/>
              </a:spcBef>
              <a:tabLst>
                <a:tab pos="508000" algn="l"/>
              </a:tabLst>
            </a:pPr>
            <a:endParaRPr lang="en-US" sz="2400" b="1" dirty="0">
              <a:cs typeface="Helvetica" pitchFamily="-111" charset="0"/>
            </a:endParaRPr>
          </a:p>
          <a:p>
            <a:pPr>
              <a:spcBef>
                <a:spcPct val="10000"/>
              </a:spcBef>
              <a:tabLst>
                <a:tab pos="508000" algn="l"/>
              </a:tabLst>
            </a:pPr>
            <a:endParaRPr lang="en-US" sz="2400" dirty="0">
              <a:cs typeface="Helvetica" pitchFamily="-111" charset="0"/>
            </a:endParaRPr>
          </a:p>
        </p:txBody>
      </p:sp>
      <p:sp>
        <p:nvSpPr>
          <p:cNvPr id="1031" name="Text Box 16"/>
          <p:cNvSpPr txBox="1">
            <a:spLocks noChangeArrowheads="1"/>
          </p:cNvSpPr>
          <p:nvPr/>
        </p:nvSpPr>
        <p:spPr bwMode="auto">
          <a:xfrm>
            <a:off x="38252400" y="34110295"/>
            <a:ext cx="11216640" cy="4987925"/>
          </a:xfrm>
          <a:prstGeom prst="rect">
            <a:avLst/>
          </a:prstGeom>
          <a:solidFill>
            <a:schemeClr val="bg1"/>
          </a:solidFill>
          <a:ln w="12700">
            <a:noFill/>
            <a:miter lim="800000"/>
            <a:headEnd/>
            <a:tailEnd/>
          </a:ln>
        </p:spPr>
        <p:txBody>
          <a:bodyPr lIns="914400" tIns="457200" rIns="914400" bIns="914400"/>
          <a:lstStyle/>
          <a:p>
            <a:pPr algn="ctr">
              <a:spcBef>
                <a:spcPts val="0"/>
              </a:spcBef>
            </a:pPr>
            <a:r>
              <a:rPr lang="en-US" sz="6500" b="1" dirty="0" smtClean="0">
                <a:solidFill>
                  <a:srgbClr val="004080"/>
                </a:solidFill>
                <a:latin typeface="Corbel" pitchFamily="34" charset="0"/>
              </a:rPr>
              <a:t>Acknowledgments</a:t>
            </a:r>
            <a:endParaRPr lang="en-US" sz="6500" b="1" dirty="0">
              <a:latin typeface="Corbel" pitchFamily="34" charset="0"/>
            </a:endParaRPr>
          </a:p>
          <a:p>
            <a:pPr>
              <a:spcBef>
                <a:spcPct val="50000"/>
              </a:spcBef>
            </a:pPr>
            <a:r>
              <a:rPr lang="en-US" sz="2400" dirty="0" smtClean="0">
                <a:latin typeface="Corbel" pitchFamily="34" charset="0"/>
              </a:rPr>
              <a:t>I would like to thank the Hamel Center for undergraduate research for funding the research and especially Mr. Hamel for his contribution. </a:t>
            </a:r>
          </a:p>
          <a:p>
            <a:pPr>
              <a:spcBef>
                <a:spcPct val="50000"/>
              </a:spcBef>
            </a:pPr>
            <a:r>
              <a:rPr lang="en-US" sz="2400" dirty="0" smtClean="0">
                <a:latin typeface="Corbel" pitchFamily="34" charset="0"/>
              </a:rPr>
              <a:t>I would also like to thank Dr. Carr for letting me be a part of this research and for teaching me so much about mathematics and programming with Matlab.</a:t>
            </a:r>
          </a:p>
          <a:p>
            <a:pPr>
              <a:spcBef>
                <a:spcPct val="50000"/>
              </a:spcBef>
            </a:pPr>
            <a:r>
              <a:rPr lang="en-US" sz="2400" dirty="0" smtClean="0">
                <a:latin typeface="Corbel" pitchFamily="34" charset="0"/>
              </a:rPr>
              <a:t>Lastly, I would like to acknowledge the University of New Hampshire for giving me this opportunity to conduct research and present the findings. </a:t>
            </a:r>
          </a:p>
          <a:p>
            <a:pPr>
              <a:spcBef>
                <a:spcPct val="50000"/>
              </a:spcBef>
            </a:pPr>
            <a:endParaRPr lang="en-US" sz="2000" b="1" dirty="0" smtClean="0">
              <a:latin typeface="Corbel" pitchFamily="34" charset="0"/>
            </a:endParaRPr>
          </a:p>
        </p:txBody>
      </p:sp>
      <p:sp>
        <p:nvSpPr>
          <p:cNvPr id="1032" name="Text Box 12"/>
          <p:cNvSpPr txBox="1">
            <a:spLocks noChangeArrowheads="1"/>
          </p:cNvSpPr>
          <p:nvPr/>
        </p:nvSpPr>
        <p:spPr bwMode="auto">
          <a:xfrm>
            <a:off x="13700760" y="8888990"/>
            <a:ext cx="11643360" cy="18177250"/>
          </a:xfrm>
          <a:prstGeom prst="rect">
            <a:avLst/>
          </a:prstGeom>
          <a:solidFill>
            <a:schemeClr val="bg1"/>
          </a:solidFill>
          <a:ln w="12700">
            <a:noFill/>
            <a:miter lim="800000"/>
            <a:headEnd/>
            <a:tailEnd/>
          </a:ln>
        </p:spPr>
        <p:txBody>
          <a:bodyPr lIns="914400" tIns="457200" rIns="914400" bIns="914400"/>
          <a:lstStyle/>
          <a:p>
            <a:pPr algn="ctr">
              <a:tabLst>
                <a:tab pos="500063" algn="l"/>
              </a:tabLst>
            </a:pPr>
            <a:r>
              <a:rPr lang="en-US" sz="5500" b="1" dirty="0" smtClean="0">
                <a:solidFill>
                  <a:srgbClr val="004080"/>
                </a:solidFill>
                <a:cs typeface="Helvetica" pitchFamily="-111" charset="0"/>
              </a:rPr>
              <a:t>Limit Cycle with Noisy Switch</a:t>
            </a:r>
            <a:endParaRPr lang="en-US" sz="5500" b="1" dirty="0">
              <a:solidFill>
                <a:srgbClr val="004080"/>
              </a:solidFill>
              <a:cs typeface="Helvetica" pitchFamily="-111" charset="0"/>
            </a:endParaRPr>
          </a:p>
          <a:p>
            <a:pPr algn="just">
              <a:tabLst>
                <a:tab pos="500063" algn="l"/>
              </a:tabLst>
            </a:pPr>
            <a:endParaRPr lang="en-US" sz="2400" b="1" dirty="0" smtClean="0">
              <a:solidFill>
                <a:srgbClr val="FF8000"/>
              </a:solidFill>
              <a:latin typeface="Corbel" pitchFamily="34" charset="0"/>
            </a:endParaRPr>
          </a:p>
          <a:p>
            <a:pPr algn="just">
              <a:tabLst>
                <a:tab pos="500063" algn="l"/>
              </a:tabLst>
            </a:pPr>
            <a:r>
              <a:rPr lang="en-US" sz="2700" dirty="0" smtClean="0">
                <a:latin typeface="Corbel" pitchFamily="34" charset="0"/>
              </a:rPr>
              <a:t>This type of modeling was based off of  Dr. </a:t>
            </a:r>
            <a:r>
              <a:rPr lang="en-US" sz="2700" dirty="0" err="1" smtClean="0">
                <a:latin typeface="Corbel" pitchFamily="34" charset="0"/>
              </a:rPr>
              <a:t>Paydarfar’s</a:t>
            </a:r>
            <a:r>
              <a:rPr lang="en-US" sz="2700" dirty="0" smtClean="0">
                <a:latin typeface="Corbel" pitchFamily="34" charset="0"/>
              </a:rPr>
              <a:t> work with neurons</a:t>
            </a:r>
            <a:r>
              <a:rPr lang="en-US" sz="2700" baseline="30000" dirty="0" smtClean="0">
                <a:latin typeface="Corbel" pitchFamily="34" charset="0"/>
              </a:rPr>
              <a:t>[5]</a:t>
            </a:r>
            <a:r>
              <a:rPr lang="en-US" sz="2700" dirty="0" smtClean="0">
                <a:latin typeface="Corbel" pitchFamily="34" charset="0"/>
              </a:rPr>
              <a:t> in which he introduced an on and off switch. Using the switch, Dr. Paydarfar was able to make the axons jump from one stable limit cycle across an unstable limit cycle to another stable limit cycle and make them start oscillating again using the method. In this model, there are three steady states and the equations used were</a:t>
            </a:r>
          </a:p>
          <a:p>
            <a:pPr algn="just">
              <a:tabLst>
                <a:tab pos="500063" algn="l"/>
              </a:tabLst>
            </a:pPr>
            <a:endParaRPr lang="en-US" sz="2400" dirty="0" smtClean="0">
              <a:latin typeface="Corbel" pitchFamily="34" charset="0"/>
            </a:endParaRPr>
          </a:p>
          <a:p>
            <a:pPr algn="just">
              <a:tabLst>
                <a:tab pos="500063" algn="l"/>
              </a:tabLst>
            </a:pPr>
            <a:endParaRPr lang="en-US" sz="2400" dirty="0" smtClean="0">
              <a:latin typeface="Corbel" pitchFamily="34" charset="0"/>
            </a:endParaRPr>
          </a:p>
          <a:p>
            <a:pPr algn="just">
              <a:tabLst>
                <a:tab pos="500063" algn="l"/>
              </a:tabLst>
            </a:pPr>
            <a:endParaRPr lang="en-US" sz="2400" dirty="0" smtClean="0">
              <a:latin typeface="Corbel" pitchFamily="34" charset="0"/>
            </a:endParaRPr>
          </a:p>
          <a:p>
            <a:pPr algn="just">
              <a:tabLst>
                <a:tab pos="500063" algn="l"/>
              </a:tabLst>
            </a:pPr>
            <a:endParaRPr lang="en-US" sz="2400" dirty="0" smtClean="0">
              <a:latin typeface="Corbel" pitchFamily="34" charset="0"/>
            </a:endParaRPr>
          </a:p>
          <a:p>
            <a:pPr algn="just">
              <a:tabLst>
                <a:tab pos="500063" algn="l"/>
              </a:tabLst>
            </a:pPr>
            <a:endParaRPr lang="en-US" sz="2700" dirty="0" smtClean="0">
              <a:latin typeface="Corbel" pitchFamily="34" charset="0"/>
            </a:endParaRPr>
          </a:p>
          <a:p>
            <a:pPr algn="just">
              <a:tabLst>
                <a:tab pos="500063" algn="l"/>
              </a:tabLst>
            </a:pPr>
            <a:r>
              <a:rPr lang="en-US" sz="2700" dirty="0" smtClean="0">
                <a:latin typeface="Corbel" pitchFamily="34" charset="0"/>
              </a:rPr>
              <a:t>When r=r</a:t>
            </a:r>
            <a:r>
              <a:rPr lang="en-US" sz="2700" baseline="-25000" dirty="0" smtClean="0">
                <a:latin typeface="Corbel" pitchFamily="34" charset="0"/>
              </a:rPr>
              <a:t>3</a:t>
            </a:r>
            <a:r>
              <a:rPr lang="en-US" sz="2700" dirty="0" smtClean="0">
                <a:latin typeface="Corbel" pitchFamily="34" charset="0"/>
              </a:rPr>
              <a:t>, it is considered to be active sleep. When r=0, the infant is in quiet sleep. And when r=r2, the infant is not oscillating which is a problem stage that needs to be avoided.  By adding a switch, the infant’s cycle would go from the non-oscillating (unstable) stage to oscillating stage (stable) in order to cross the danger zone and would switch to either quiet or active sleep again.</a:t>
            </a:r>
          </a:p>
          <a:p>
            <a:pPr algn="just">
              <a:tabLst>
                <a:tab pos="500063" algn="l"/>
              </a:tabLst>
            </a:pPr>
            <a:endParaRPr lang="en-US" sz="2400" dirty="0" smtClean="0">
              <a:latin typeface="Corbel" pitchFamily="34" charset="0"/>
            </a:endParaRPr>
          </a:p>
          <a:p>
            <a:pPr algn="just">
              <a:tabLst>
                <a:tab pos="500063" algn="l"/>
              </a:tabLst>
            </a:pPr>
            <a:endParaRPr lang="en-US" sz="2400" dirty="0" smtClean="0">
              <a:latin typeface="Corbel" pitchFamily="34" charset="0"/>
            </a:endParaRPr>
          </a:p>
          <a:p>
            <a:pPr algn="just">
              <a:tabLst>
                <a:tab pos="500063" algn="l"/>
              </a:tabLst>
            </a:pPr>
            <a:endParaRPr lang="en-US" sz="2400" dirty="0" smtClean="0">
              <a:latin typeface="Corbel" pitchFamily="34" charset="0"/>
            </a:endParaRPr>
          </a:p>
          <a:p>
            <a:pPr algn="just">
              <a:tabLst>
                <a:tab pos="500063" algn="l"/>
              </a:tabLst>
            </a:pPr>
            <a:endParaRPr lang="en-US" sz="2400" dirty="0" smtClean="0">
              <a:latin typeface="Corbel" pitchFamily="34" charset="0"/>
            </a:endParaRPr>
          </a:p>
          <a:p>
            <a:pPr algn="just">
              <a:tabLst>
                <a:tab pos="500063" algn="l"/>
              </a:tabLst>
            </a:pPr>
            <a:endParaRPr lang="en-US" sz="2400" dirty="0" smtClean="0">
              <a:latin typeface="Corbel" pitchFamily="34" charset="0"/>
            </a:endParaRPr>
          </a:p>
          <a:p>
            <a:pPr algn="just">
              <a:tabLst>
                <a:tab pos="500063" algn="l"/>
              </a:tabLst>
            </a:pPr>
            <a:r>
              <a:rPr lang="en-US" sz="2700" dirty="0" smtClean="0">
                <a:latin typeface="Corbel" pitchFamily="34" charset="0"/>
              </a:rPr>
              <a:t>Y(t) =1 represents active sleep		</a:t>
            </a:r>
          </a:p>
          <a:p>
            <a:pPr algn="just">
              <a:tabLst>
                <a:tab pos="500063" algn="l"/>
              </a:tabLst>
            </a:pPr>
            <a:r>
              <a:rPr lang="en-US" sz="2700" dirty="0" smtClean="0">
                <a:latin typeface="Corbel" pitchFamily="34" charset="0"/>
              </a:rPr>
              <a:t>Y(t) = 0 represents quiet sleep</a:t>
            </a:r>
          </a:p>
          <a:p>
            <a:pPr algn="just">
              <a:tabLst>
                <a:tab pos="500063" algn="l"/>
              </a:tabLst>
            </a:pPr>
            <a:r>
              <a:rPr lang="en-US" sz="2700" dirty="0" smtClean="0">
                <a:latin typeface="Corbel" pitchFamily="34" charset="0"/>
              </a:rPr>
              <a:t>Y(t)=1/2 represents the unstable limit cycle in between. </a:t>
            </a:r>
          </a:p>
          <a:p>
            <a:pPr algn="ctr">
              <a:spcBef>
                <a:spcPts val="1000"/>
              </a:spcBef>
              <a:tabLst>
                <a:tab pos="500063" algn="l"/>
              </a:tabLst>
            </a:pPr>
            <a:r>
              <a:rPr lang="en-US" sz="5500" b="1" dirty="0" smtClean="0">
                <a:solidFill>
                  <a:srgbClr val="004080"/>
                </a:solidFill>
                <a:cs typeface="Helvetica" pitchFamily="-111" charset="0"/>
              </a:rPr>
              <a:t>Matlab Results</a:t>
            </a:r>
          </a:p>
          <a:p>
            <a:pPr algn="just">
              <a:tabLst>
                <a:tab pos="500063" algn="l"/>
              </a:tabLst>
            </a:pPr>
            <a:endParaRPr lang="en-US" sz="2400" dirty="0" smtClean="0">
              <a:solidFill>
                <a:srgbClr val="FF8000"/>
              </a:solidFill>
              <a:latin typeface="Corbel" pitchFamily="34" charset="0"/>
            </a:endParaRPr>
          </a:p>
          <a:p>
            <a:pPr algn="just">
              <a:tabLst>
                <a:tab pos="500063" algn="l"/>
              </a:tabLst>
            </a:pPr>
            <a:endParaRPr lang="en-US" sz="2400" dirty="0" smtClean="0">
              <a:solidFill>
                <a:srgbClr val="FF8000"/>
              </a:solidFill>
              <a:latin typeface="Corbel" pitchFamily="34" charset="0"/>
            </a:endParaRPr>
          </a:p>
          <a:p>
            <a:pPr algn="ctr">
              <a:tabLst>
                <a:tab pos="500063" algn="l"/>
              </a:tabLst>
            </a:pPr>
            <a:endParaRPr lang="en-US" sz="4400" b="1" dirty="0" smtClean="0">
              <a:solidFill>
                <a:srgbClr val="004080"/>
              </a:solidFill>
            </a:endParaRPr>
          </a:p>
          <a:p>
            <a:pPr algn="ctr">
              <a:tabLst>
                <a:tab pos="500063" algn="l"/>
              </a:tabLst>
            </a:pPr>
            <a:endParaRPr lang="en-US" sz="4400" b="1" dirty="0" smtClean="0">
              <a:solidFill>
                <a:srgbClr val="004080"/>
              </a:solidFill>
            </a:endParaRPr>
          </a:p>
          <a:p>
            <a:pPr algn="ctr">
              <a:tabLst>
                <a:tab pos="500063" algn="l"/>
              </a:tabLst>
            </a:pPr>
            <a:endParaRPr lang="en-US" sz="4400" b="1" dirty="0" smtClean="0">
              <a:solidFill>
                <a:srgbClr val="004080"/>
              </a:solidFill>
            </a:endParaRPr>
          </a:p>
          <a:p>
            <a:pPr algn="ctr">
              <a:tabLst>
                <a:tab pos="500063" algn="l"/>
              </a:tabLst>
            </a:pPr>
            <a:endParaRPr lang="en-US" sz="4400" b="1" dirty="0" smtClean="0">
              <a:solidFill>
                <a:srgbClr val="004080"/>
              </a:solidFill>
            </a:endParaRPr>
          </a:p>
          <a:p>
            <a:pPr algn="ctr">
              <a:tabLst>
                <a:tab pos="500063" algn="l"/>
              </a:tabLst>
            </a:pPr>
            <a:endParaRPr lang="en-US" sz="4400" b="1" dirty="0" smtClean="0">
              <a:solidFill>
                <a:srgbClr val="004080"/>
              </a:solidFill>
            </a:endParaRPr>
          </a:p>
          <a:p>
            <a:pPr algn="ctr">
              <a:tabLst>
                <a:tab pos="500063" algn="l"/>
              </a:tabLst>
            </a:pPr>
            <a:endParaRPr lang="en-US" sz="4400" b="1" dirty="0" smtClean="0">
              <a:solidFill>
                <a:srgbClr val="004080"/>
              </a:solidFill>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lgn="ctr">
              <a:tabLst>
                <a:tab pos="500063" algn="l"/>
              </a:tabLst>
            </a:pPr>
            <a:endParaRPr lang="en-US" sz="1800" b="1" dirty="0">
              <a:solidFill>
                <a:srgbClr val="004080"/>
              </a:solidFill>
              <a:latin typeface="Corbel" pitchFamily="34" charset="0"/>
              <a:cs typeface="Helvetica" pitchFamily="-111" charset="0"/>
            </a:endParaRPr>
          </a:p>
          <a:p>
            <a:pPr>
              <a:tabLst>
                <a:tab pos="500063" algn="l"/>
              </a:tabLst>
            </a:pPr>
            <a:endParaRPr lang="en-US" sz="2000" dirty="0">
              <a:latin typeface="Corbel" pitchFamily="34" charset="0"/>
              <a:cs typeface="Helvetica" pitchFamily="-111" charset="0"/>
            </a:endParaRPr>
          </a:p>
          <a:p>
            <a:pPr algn="ctr">
              <a:tabLst>
                <a:tab pos="500063" algn="l"/>
              </a:tabLst>
            </a:pPr>
            <a:endParaRPr lang="en-US" sz="4400" b="1" dirty="0">
              <a:solidFill>
                <a:srgbClr val="004080"/>
              </a:solidFill>
            </a:endParaRPr>
          </a:p>
          <a:p>
            <a:pPr algn="ctr">
              <a:tabLst>
                <a:tab pos="500063" algn="l"/>
              </a:tabLst>
            </a:pPr>
            <a:endParaRPr lang="en-US" sz="4400" b="1" dirty="0">
              <a:solidFill>
                <a:srgbClr val="004080"/>
              </a:solidFill>
            </a:endParaRPr>
          </a:p>
          <a:p>
            <a:pPr algn="ctr">
              <a:tabLst>
                <a:tab pos="500063" algn="l"/>
              </a:tabLst>
            </a:pPr>
            <a:endParaRPr lang="en-US" sz="4400" b="1" dirty="0">
              <a:solidFill>
                <a:srgbClr val="004080"/>
              </a:solidFill>
            </a:endParaRPr>
          </a:p>
          <a:p>
            <a:pPr algn="ctr">
              <a:tabLst>
                <a:tab pos="500063" algn="l"/>
              </a:tabLst>
            </a:pPr>
            <a:endParaRPr lang="en-US" sz="4400" b="1" dirty="0">
              <a:solidFill>
                <a:srgbClr val="004080"/>
              </a:solidFill>
            </a:endParaRPr>
          </a:p>
          <a:p>
            <a:pPr algn="ctr">
              <a:tabLst>
                <a:tab pos="500063" algn="l"/>
              </a:tabLst>
            </a:pPr>
            <a:endParaRPr lang="en-US" sz="4400" b="1" dirty="0">
              <a:solidFill>
                <a:srgbClr val="004080"/>
              </a:solidFill>
            </a:endParaRPr>
          </a:p>
          <a:p>
            <a:pPr algn="ctr">
              <a:tabLst>
                <a:tab pos="500063" algn="l"/>
              </a:tabLst>
            </a:pPr>
            <a:endParaRPr lang="en-US" sz="4400" b="1" dirty="0">
              <a:solidFill>
                <a:srgbClr val="004080"/>
              </a:solidFill>
            </a:endParaRPr>
          </a:p>
          <a:p>
            <a:pPr algn="ctr">
              <a:tabLst>
                <a:tab pos="500063" algn="l"/>
              </a:tabLst>
            </a:pPr>
            <a:endParaRPr lang="en-US" sz="4400" b="1" dirty="0">
              <a:solidFill>
                <a:srgbClr val="004080"/>
              </a:solidFill>
            </a:endParaRPr>
          </a:p>
          <a:p>
            <a:pPr algn="ctr">
              <a:tabLst>
                <a:tab pos="500063" algn="l"/>
              </a:tabLst>
            </a:pPr>
            <a:endParaRPr lang="en-US" sz="4400" b="1" dirty="0">
              <a:solidFill>
                <a:srgbClr val="004080"/>
              </a:solidFill>
            </a:endParaRPr>
          </a:p>
          <a:p>
            <a:pPr algn="just">
              <a:tabLst>
                <a:tab pos="500063" algn="l"/>
              </a:tabLst>
            </a:pPr>
            <a:endParaRPr lang="en-US" sz="2400" b="1" dirty="0">
              <a:solidFill>
                <a:srgbClr val="004080"/>
              </a:solidFill>
            </a:endParaRPr>
          </a:p>
          <a:p>
            <a:pPr>
              <a:spcBef>
                <a:spcPct val="10000"/>
              </a:spcBef>
              <a:tabLst>
                <a:tab pos="500063" algn="l"/>
              </a:tabLst>
            </a:pPr>
            <a:endParaRPr lang="en-US" sz="2400" dirty="0">
              <a:latin typeface="Times New Roman" pitchFamily="18" charset="0"/>
            </a:endParaRPr>
          </a:p>
        </p:txBody>
      </p:sp>
      <p:sp>
        <p:nvSpPr>
          <p:cNvPr id="1033" name="Text Box 14"/>
          <p:cNvSpPr txBox="1">
            <a:spLocks noChangeArrowheads="1"/>
          </p:cNvSpPr>
          <p:nvPr/>
        </p:nvSpPr>
        <p:spPr bwMode="auto">
          <a:xfrm>
            <a:off x="11196919" y="3802530"/>
            <a:ext cx="23088600" cy="3016210"/>
          </a:xfrm>
          <a:prstGeom prst="rect">
            <a:avLst/>
          </a:prstGeom>
          <a:noFill/>
          <a:ln w="12700">
            <a:noFill/>
            <a:miter lim="800000"/>
            <a:headEnd/>
            <a:tailEnd/>
          </a:ln>
        </p:spPr>
        <p:txBody>
          <a:bodyPr wrap="square" lIns="274320" tIns="274320" rIns="274320" bIns="274320">
            <a:spAutoFit/>
          </a:bodyPr>
          <a:lstStyle/>
          <a:p>
            <a:pPr algn="ctr"/>
            <a:r>
              <a:rPr lang="en-US" sz="8000" b="1" dirty="0" smtClean="0">
                <a:latin typeface="Corbel" pitchFamily="34" charset="0"/>
                <a:cs typeface="Helvetica" pitchFamily="-111" charset="0"/>
              </a:rPr>
              <a:t>Sachi Nagada and Russell T. Carr </a:t>
            </a:r>
            <a:r>
              <a:rPr lang="en-US" sz="8000" b="1" dirty="0">
                <a:latin typeface="Corbel" pitchFamily="34" charset="0"/>
                <a:cs typeface="Helvetica" pitchFamily="-111" charset="0"/>
              </a:rPr>
              <a:t/>
            </a:r>
            <a:br>
              <a:rPr lang="en-US" sz="8000" b="1" dirty="0">
                <a:latin typeface="Corbel" pitchFamily="34" charset="0"/>
                <a:cs typeface="Helvetica" pitchFamily="-111" charset="0"/>
              </a:rPr>
            </a:br>
            <a:r>
              <a:rPr lang="en-US" sz="8000" dirty="0">
                <a:latin typeface="Corbel" pitchFamily="34" charset="0"/>
                <a:cs typeface="Helvetica" pitchFamily="-111" charset="0"/>
              </a:rPr>
              <a:t>Chemical Engineering, University of New </a:t>
            </a:r>
            <a:r>
              <a:rPr lang="en-US" sz="8000" dirty="0" smtClean="0">
                <a:latin typeface="Corbel" pitchFamily="34" charset="0"/>
                <a:cs typeface="Helvetica" pitchFamily="-111" charset="0"/>
              </a:rPr>
              <a:t>Hampshire</a:t>
            </a:r>
            <a:endParaRPr lang="en-US" sz="8000" b="1" dirty="0"/>
          </a:p>
        </p:txBody>
      </p:sp>
      <p:sp>
        <p:nvSpPr>
          <p:cNvPr id="1034" name="Text Box 15"/>
          <p:cNvSpPr txBox="1">
            <a:spLocks noChangeArrowheads="1"/>
          </p:cNvSpPr>
          <p:nvPr/>
        </p:nvSpPr>
        <p:spPr bwMode="auto">
          <a:xfrm>
            <a:off x="38290500" y="25089446"/>
            <a:ext cx="11064240" cy="8639214"/>
          </a:xfrm>
          <a:prstGeom prst="rect">
            <a:avLst/>
          </a:prstGeom>
          <a:solidFill>
            <a:schemeClr val="bg1"/>
          </a:solidFill>
          <a:ln w="12700">
            <a:noFill/>
            <a:miter lim="800000"/>
            <a:headEnd/>
            <a:tailEnd/>
          </a:ln>
        </p:spPr>
        <p:txBody>
          <a:bodyPr lIns="914400" tIns="457200" rIns="914400" bIns="914400"/>
          <a:lstStyle/>
          <a:p>
            <a:pPr algn="ctr"/>
            <a:r>
              <a:rPr lang="en-US" sz="5400" b="1" dirty="0">
                <a:solidFill>
                  <a:srgbClr val="004080"/>
                </a:solidFill>
                <a:latin typeface="Corbel" pitchFamily="34" charset="0"/>
              </a:rPr>
              <a:t>Literature Cited</a:t>
            </a:r>
            <a:r>
              <a:rPr lang="en-US" sz="5400" dirty="0">
                <a:latin typeface="Corbel" pitchFamily="34" charset="0"/>
              </a:rPr>
              <a:t> </a:t>
            </a:r>
          </a:p>
          <a:p>
            <a:r>
              <a:rPr lang="en-US" sz="1800" baseline="30000" dirty="0" smtClean="0">
                <a:latin typeface="Corbel" pitchFamily="34" charset="0"/>
              </a:rPr>
              <a:t>1</a:t>
            </a:r>
            <a:r>
              <a:rPr lang="en-US" sz="1800" dirty="0" smtClean="0">
                <a:latin typeface="Corbel" pitchFamily="34" charset="0"/>
              </a:rPr>
              <a:t> Borghese, IF, KL </a:t>
            </a:r>
            <a:r>
              <a:rPr lang="en-US" sz="1800" dirty="0" err="1" smtClean="0">
                <a:latin typeface="Corbel" pitchFamily="34" charset="0"/>
              </a:rPr>
              <a:t>Minard</a:t>
            </a:r>
            <a:r>
              <a:rPr lang="en-US" sz="1800" dirty="0" smtClean="0">
                <a:latin typeface="Corbel" pitchFamily="34" charset="0"/>
              </a:rPr>
              <a:t>, and EB Thoman,  "Sleep Rhythmicity in Premature Infants: Implications for Developmental Status"  </a:t>
            </a:r>
            <a:r>
              <a:rPr lang="en-US" sz="1800" i="1" dirty="0" smtClean="0">
                <a:latin typeface="Corbel" pitchFamily="34" charset="0"/>
              </a:rPr>
              <a:t>Sleep</a:t>
            </a:r>
            <a:r>
              <a:rPr lang="en-US" sz="1800" dirty="0" smtClean="0">
                <a:latin typeface="Corbel" pitchFamily="34" charset="0"/>
              </a:rPr>
              <a:t> </a:t>
            </a:r>
            <a:r>
              <a:rPr lang="en-US" sz="1800" dirty="0" err="1" smtClean="0">
                <a:latin typeface="Corbel" pitchFamily="34" charset="0"/>
              </a:rPr>
              <a:t>vol</a:t>
            </a:r>
            <a:r>
              <a:rPr lang="en-US" sz="1800" dirty="0" smtClean="0">
                <a:latin typeface="Corbel" pitchFamily="34" charset="0"/>
              </a:rPr>
              <a:t> 18, no 7, pp 523-530, 1995.  </a:t>
            </a:r>
            <a:r>
              <a:rPr lang="en-US" sz="1800" dirty="0" err="1" smtClean="0">
                <a:latin typeface="Corbel" pitchFamily="34" charset="0"/>
              </a:rPr>
              <a:t>Minard</a:t>
            </a:r>
            <a:r>
              <a:rPr lang="en-US" sz="1800" dirty="0" smtClean="0">
                <a:latin typeface="Corbel" pitchFamily="34" charset="0"/>
              </a:rPr>
              <a:t>, KL, K </a:t>
            </a:r>
            <a:r>
              <a:rPr lang="en-US" sz="1800" dirty="0" err="1" smtClean="0">
                <a:latin typeface="Corbel" pitchFamily="34" charset="0"/>
              </a:rPr>
              <a:t>Freudigman</a:t>
            </a:r>
            <a:r>
              <a:rPr lang="en-US" sz="1800" dirty="0" smtClean="0">
                <a:latin typeface="Corbel" pitchFamily="34" charset="0"/>
              </a:rPr>
              <a:t>, EB Thoman. "Sleep </a:t>
            </a:r>
            <a:r>
              <a:rPr lang="en-US" sz="1800" dirty="0" err="1" smtClean="0">
                <a:latin typeface="Corbel" pitchFamily="34" charset="0"/>
              </a:rPr>
              <a:t>rythmicity</a:t>
            </a:r>
            <a:r>
              <a:rPr lang="en-US" sz="1800" dirty="0" smtClean="0">
                <a:latin typeface="Corbel" pitchFamily="34" charset="0"/>
              </a:rPr>
              <a:t> in infants: index of stress or maturation" </a:t>
            </a:r>
            <a:r>
              <a:rPr lang="en-US" sz="1800" i="1" dirty="0" smtClean="0">
                <a:latin typeface="Corbel" pitchFamily="34" charset="0"/>
              </a:rPr>
              <a:t> </a:t>
            </a:r>
            <a:r>
              <a:rPr lang="en-US" sz="1800" i="1" dirty="0" err="1" smtClean="0">
                <a:latin typeface="Corbel" pitchFamily="34" charset="0"/>
              </a:rPr>
              <a:t>Behavioural</a:t>
            </a:r>
            <a:r>
              <a:rPr lang="en-US" sz="1800" i="1" dirty="0" smtClean="0">
                <a:latin typeface="Corbel" pitchFamily="34" charset="0"/>
              </a:rPr>
              <a:t> Processes </a:t>
            </a:r>
            <a:r>
              <a:rPr lang="en-US" sz="1800" dirty="0" err="1" smtClean="0">
                <a:latin typeface="Corbel" pitchFamily="34" charset="0"/>
              </a:rPr>
              <a:t>vol</a:t>
            </a:r>
            <a:r>
              <a:rPr lang="en-US" sz="1800" dirty="0" smtClean="0">
                <a:latin typeface="Corbel" pitchFamily="34" charset="0"/>
              </a:rPr>
              <a:t> 47, pp 189-203, 1999.</a:t>
            </a:r>
            <a:br>
              <a:rPr lang="en-US" sz="1800" dirty="0" smtClean="0">
                <a:latin typeface="Corbel" pitchFamily="34" charset="0"/>
              </a:rPr>
            </a:br>
            <a:r>
              <a:rPr lang="en-US" sz="1800" dirty="0" smtClean="0">
                <a:latin typeface="Corbel" pitchFamily="34" charset="0"/>
              </a:rPr>
              <a:t/>
            </a:r>
            <a:br>
              <a:rPr lang="en-US" sz="1800" dirty="0" smtClean="0">
                <a:latin typeface="Corbel" pitchFamily="34" charset="0"/>
              </a:rPr>
            </a:br>
            <a:r>
              <a:rPr lang="en-US" sz="1800" baseline="30000" dirty="0" smtClean="0">
                <a:latin typeface="Corbel" pitchFamily="34" charset="0"/>
              </a:rPr>
              <a:t>2</a:t>
            </a:r>
            <a:r>
              <a:rPr lang="en-US" sz="1800" dirty="0" smtClean="0">
                <a:latin typeface="Corbel" pitchFamily="34" charset="0"/>
              </a:rPr>
              <a:t> McKenna, JJ, S </a:t>
            </a:r>
            <a:r>
              <a:rPr lang="en-US" sz="1800" dirty="0" err="1" smtClean="0">
                <a:latin typeface="Corbel" pitchFamily="34" charset="0"/>
              </a:rPr>
              <a:t>Mosko,C</a:t>
            </a:r>
            <a:r>
              <a:rPr lang="en-US" sz="1800" dirty="0" smtClean="0">
                <a:latin typeface="Corbel" pitchFamily="34" charset="0"/>
              </a:rPr>
              <a:t> </a:t>
            </a:r>
            <a:r>
              <a:rPr lang="en-US" sz="1800" dirty="0" err="1" smtClean="0">
                <a:latin typeface="Corbel" pitchFamily="34" charset="0"/>
              </a:rPr>
              <a:t>Dungy,and</a:t>
            </a:r>
            <a:r>
              <a:rPr lang="en-US" sz="1800" dirty="0" smtClean="0">
                <a:latin typeface="Corbel" pitchFamily="34" charset="0"/>
              </a:rPr>
              <a:t> J </a:t>
            </a:r>
            <a:r>
              <a:rPr lang="en-US" sz="1800" dirty="0" err="1" smtClean="0">
                <a:latin typeface="Corbel" pitchFamily="34" charset="0"/>
              </a:rPr>
              <a:t>McAninch</a:t>
            </a:r>
            <a:r>
              <a:rPr lang="en-US" sz="1800" dirty="0" smtClean="0">
                <a:latin typeface="Corbel" pitchFamily="34" charset="0"/>
              </a:rPr>
              <a:t>, " Sleep and arousal patterns of co-sleeping human mother infant pairs: A preliminary physiological study with implications of the study of sudden infant death syndrome(SIDS)", </a:t>
            </a:r>
            <a:r>
              <a:rPr lang="en-US" sz="1800" i="1" dirty="0" smtClean="0">
                <a:latin typeface="Corbel" pitchFamily="34" charset="0"/>
              </a:rPr>
              <a:t>American Journal of Physical Anthropology </a:t>
            </a:r>
            <a:r>
              <a:rPr lang="en-US" sz="1800" dirty="0" err="1" smtClean="0">
                <a:latin typeface="Corbel" pitchFamily="34" charset="0"/>
              </a:rPr>
              <a:t>Vol</a:t>
            </a:r>
            <a:r>
              <a:rPr lang="en-US" sz="1800" dirty="0" smtClean="0">
                <a:latin typeface="Corbel" pitchFamily="34" charset="0"/>
              </a:rPr>
              <a:t> 83, 331-347,1990.</a:t>
            </a:r>
            <a:br>
              <a:rPr lang="en-US" sz="1800" dirty="0" smtClean="0">
                <a:latin typeface="Corbel" pitchFamily="34" charset="0"/>
              </a:rPr>
            </a:br>
            <a:r>
              <a:rPr lang="en-US" sz="1800" dirty="0" smtClean="0">
                <a:latin typeface="Corbel" pitchFamily="34" charset="0"/>
              </a:rPr>
              <a:t/>
            </a:r>
            <a:br>
              <a:rPr lang="en-US" sz="1800" dirty="0" smtClean="0">
                <a:latin typeface="Corbel" pitchFamily="34" charset="0"/>
              </a:rPr>
            </a:br>
            <a:r>
              <a:rPr lang="en-US" sz="1800" baseline="30000" dirty="0" smtClean="0">
                <a:latin typeface="Corbel" pitchFamily="34" charset="0"/>
              </a:rPr>
              <a:t>3</a:t>
            </a:r>
            <a:r>
              <a:rPr lang="en-US" sz="1800" dirty="0" smtClean="0">
                <a:latin typeface="Corbel" pitchFamily="34" charset="0"/>
              </a:rPr>
              <a:t> </a:t>
            </a:r>
            <a:r>
              <a:rPr lang="en-US" sz="1800" dirty="0" err="1" smtClean="0">
                <a:latin typeface="Corbel" pitchFamily="34" charset="0"/>
              </a:rPr>
              <a:t>Scher</a:t>
            </a:r>
            <a:r>
              <a:rPr lang="en-US" sz="1800" dirty="0" smtClean="0">
                <a:latin typeface="Corbel" pitchFamily="34" charset="0"/>
              </a:rPr>
              <a:t>, MS, MW Johnson, and D </a:t>
            </a:r>
            <a:r>
              <a:rPr lang="en-US" sz="1800" dirty="0" err="1" smtClean="0">
                <a:latin typeface="Corbel" pitchFamily="34" charset="0"/>
              </a:rPr>
              <a:t>Holdith</a:t>
            </a:r>
            <a:r>
              <a:rPr lang="en-US" sz="1800" dirty="0" smtClean="0">
                <a:latin typeface="Corbel" pitchFamily="34" charset="0"/>
              </a:rPr>
              <a:t>-Davis, "</a:t>
            </a:r>
            <a:r>
              <a:rPr lang="en-US" sz="1800" dirty="0" err="1" smtClean="0">
                <a:latin typeface="Corbel" pitchFamily="34" charset="0"/>
              </a:rPr>
              <a:t>Cyclicity</a:t>
            </a:r>
            <a:r>
              <a:rPr lang="en-US" sz="1800" dirty="0" smtClean="0">
                <a:latin typeface="Corbel" pitchFamily="34" charset="0"/>
              </a:rPr>
              <a:t> of Neonatal sleep behaviors at 25-30 weeks' </a:t>
            </a:r>
            <a:r>
              <a:rPr lang="en-US" sz="1800" dirty="0" err="1" smtClean="0">
                <a:latin typeface="Corbel" pitchFamily="34" charset="0"/>
              </a:rPr>
              <a:t>postconceptional</a:t>
            </a:r>
            <a:r>
              <a:rPr lang="en-US" sz="1800" dirty="0" smtClean="0">
                <a:latin typeface="Corbel" pitchFamily="34" charset="0"/>
              </a:rPr>
              <a:t> age", </a:t>
            </a:r>
            <a:r>
              <a:rPr lang="en-US" sz="1800" i="1" dirty="0" smtClean="0">
                <a:latin typeface="Corbel" pitchFamily="34" charset="0"/>
              </a:rPr>
              <a:t>Pediatric Research </a:t>
            </a:r>
            <a:r>
              <a:rPr lang="en-US" sz="1800" dirty="0" err="1" smtClean="0">
                <a:latin typeface="Corbel" pitchFamily="34" charset="0"/>
              </a:rPr>
              <a:t>vol</a:t>
            </a:r>
            <a:r>
              <a:rPr lang="en-US" sz="1800" dirty="0" smtClean="0">
                <a:latin typeface="Corbel" pitchFamily="34" charset="0"/>
              </a:rPr>
              <a:t> 57, pp. 879-882, 2005.</a:t>
            </a:r>
            <a:br>
              <a:rPr lang="en-US" sz="1800" dirty="0" smtClean="0">
                <a:latin typeface="Corbel" pitchFamily="34" charset="0"/>
              </a:rPr>
            </a:br>
            <a:r>
              <a:rPr lang="en-US" sz="1800" dirty="0" smtClean="0">
                <a:latin typeface="Corbel" pitchFamily="34" charset="0"/>
              </a:rPr>
              <a:t/>
            </a:r>
            <a:br>
              <a:rPr lang="en-US" sz="1800" dirty="0" smtClean="0">
                <a:latin typeface="Corbel" pitchFamily="34" charset="0"/>
              </a:rPr>
            </a:br>
            <a:r>
              <a:rPr lang="en-US" sz="1800" baseline="30000" dirty="0" smtClean="0">
                <a:latin typeface="Corbel" pitchFamily="34" charset="0"/>
              </a:rPr>
              <a:t>4</a:t>
            </a:r>
            <a:r>
              <a:rPr lang="en-US" sz="1800" dirty="0" smtClean="0">
                <a:latin typeface="Corbel" pitchFamily="34" charset="0"/>
              </a:rPr>
              <a:t>  </a:t>
            </a:r>
            <a:r>
              <a:rPr lang="en-US" sz="1800" dirty="0" err="1" smtClean="0">
                <a:latin typeface="Corbel" pitchFamily="34" charset="0"/>
              </a:rPr>
              <a:t>Winfree</a:t>
            </a:r>
            <a:r>
              <a:rPr lang="en-US" sz="1800" dirty="0" smtClean="0">
                <a:latin typeface="Corbel" pitchFamily="34" charset="0"/>
              </a:rPr>
              <a:t> AT, </a:t>
            </a:r>
            <a:r>
              <a:rPr lang="en-US" sz="1800" i="1" dirty="0" smtClean="0">
                <a:latin typeface="Corbel" pitchFamily="34" charset="0"/>
              </a:rPr>
              <a:t>The Geometry of Biological Time</a:t>
            </a:r>
            <a:r>
              <a:rPr lang="en-US" sz="1800" dirty="0" smtClean="0">
                <a:latin typeface="Corbel" pitchFamily="34" charset="0"/>
              </a:rPr>
              <a:t>,  New </a:t>
            </a:r>
            <a:r>
              <a:rPr lang="en-US" sz="1800" dirty="0" err="1" smtClean="0">
                <a:latin typeface="Corbel" pitchFamily="34" charset="0"/>
              </a:rPr>
              <a:t>York:Springer</a:t>
            </a:r>
            <a:r>
              <a:rPr lang="en-US" sz="1800" dirty="0" smtClean="0">
                <a:latin typeface="Corbel" pitchFamily="34" charset="0"/>
              </a:rPr>
              <a:t> </a:t>
            </a:r>
            <a:r>
              <a:rPr lang="en-US" sz="1800" dirty="0" err="1" smtClean="0">
                <a:latin typeface="Corbel" pitchFamily="34" charset="0"/>
              </a:rPr>
              <a:t>Verlag</a:t>
            </a:r>
            <a:r>
              <a:rPr lang="en-US" sz="1800" dirty="0" smtClean="0">
                <a:latin typeface="Corbel" pitchFamily="34" charset="0"/>
              </a:rPr>
              <a:t>  1980.</a:t>
            </a:r>
            <a:br>
              <a:rPr lang="en-US" sz="1800" dirty="0" smtClean="0">
                <a:latin typeface="Corbel" pitchFamily="34" charset="0"/>
              </a:rPr>
            </a:br>
            <a:r>
              <a:rPr lang="en-US" sz="1800" dirty="0" smtClean="0">
                <a:latin typeface="Corbel" pitchFamily="34" charset="0"/>
              </a:rPr>
              <a:t/>
            </a:r>
            <a:br>
              <a:rPr lang="en-US" sz="1800" dirty="0" smtClean="0">
                <a:latin typeface="Corbel" pitchFamily="34" charset="0"/>
              </a:rPr>
            </a:br>
            <a:r>
              <a:rPr lang="en-US" sz="1800" baseline="30000" dirty="0" smtClean="0">
                <a:latin typeface="Corbel" pitchFamily="34" charset="0"/>
              </a:rPr>
              <a:t>5</a:t>
            </a:r>
            <a:r>
              <a:rPr lang="en-US" sz="1800" dirty="0" smtClean="0">
                <a:latin typeface="Corbel" pitchFamily="34" charset="0"/>
              </a:rPr>
              <a:t>  </a:t>
            </a:r>
            <a:r>
              <a:rPr lang="en-US" sz="1800" dirty="0" err="1" smtClean="0">
                <a:latin typeface="Corbel" pitchFamily="34" charset="0"/>
              </a:rPr>
              <a:t>Paydarfar</a:t>
            </a:r>
            <a:r>
              <a:rPr lang="en-US" sz="1800" dirty="0" smtClean="0">
                <a:latin typeface="Corbel" pitchFamily="34" charset="0"/>
              </a:rPr>
              <a:t>, D, DB Forger, and JR Clay, "Noisy Inputs and the Induction of On-Off Switching in a Neuronal Pacemaker"  </a:t>
            </a:r>
            <a:r>
              <a:rPr lang="en-US" sz="1800" i="1" dirty="0" smtClean="0">
                <a:latin typeface="Corbel" pitchFamily="34" charset="0"/>
              </a:rPr>
              <a:t>Journal of Neurophysiology </a:t>
            </a:r>
            <a:r>
              <a:rPr lang="en-US" sz="1800" dirty="0" err="1" smtClean="0">
                <a:latin typeface="Corbel" pitchFamily="34" charset="0"/>
              </a:rPr>
              <a:t>vol</a:t>
            </a:r>
            <a:r>
              <a:rPr lang="en-US" sz="1800" dirty="0" smtClean="0">
                <a:latin typeface="Corbel" pitchFamily="34" charset="0"/>
              </a:rPr>
              <a:t> 96 pp. 3338-3348, 2006.</a:t>
            </a:r>
            <a:br>
              <a:rPr lang="en-US" sz="1800" dirty="0" smtClean="0">
                <a:latin typeface="Corbel" pitchFamily="34" charset="0"/>
              </a:rPr>
            </a:br>
            <a:r>
              <a:rPr lang="en-US" sz="1800" dirty="0" smtClean="0">
                <a:latin typeface="Corbel" pitchFamily="34" charset="0"/>
              </a:rPr>
              <a:t/>
            </a:r>
            <a:br>
              <a:rPr lang="en-US" sz="1800" dirty="0" smtClean="0">
                <a:latin typeface="Corbel" pitchFamily="34" charset="0"/>
              </a:rPr>
            </a:br>
            <a:r>
              <a:rPr lang="en-US" sz="1800" baseline="30000" dirty="0" smtClean="0">
                <a:latin typeface="Corbel" pitchFamily="34" charset="0"/>
              </a:rPr>
              <a:t>6</a:t>
            </a:r>
            <a:r>
              <a:rPr lang="en-US" sz="1800" dirty="0" smtClean="0">
                <a:latin typeface="Corbel" pitchFamily="34" charset="0"/>
              </a:rPr>
              <a:t> Kronauer, RE, CA </a:t>
            </a:r>
            <a:r>
              <a:rPr lang="en-US" sz="1800" dirty="0" err="1" smtClean="0">
                <a:latin typeface="Corbel" pitchFamily="34" charset="0"/>
              </a:rPr>
              <a:t>Czeisler</a:t>
            </a:r>
            <a:r>
              <a:rPr lang="en-US" sz="1800" dirty="0" smtClean="0">
                <a:latin typeface="Corbel" pitchFamily="34" charset="0"/>
              </a:rPr>
              <a:t>, SF </a:t>
            </a:r>
            <a:r>
              <a:rPr lang="en-US" sz="1800" dirty="0" err="1" smtClean="0">
                <a:latin typeface="Corbel" pitchFamily="34" charset="0"/>
              </a:rPr>
              <a:t>Pilato</a:t>
            </a:r>
            <a:r>
              <a:rPr lang="en-US" sz="1800" dirty="0" smtClean="0">
                <a:latin typeface="Corbel" pitchFamily="34" charset="0"/>
              </a:rPr>
              <a:t>, MC Moore-Ede, and ED Weitzman, "Mathematical model of the human circadian system with two interacting oscillators",  </a:t>
            </a:r>
            <a:r>
              <a:rPr lang="en-US" sz="1800" i="1" dirty="0" smtClean="0">
                <a:latin typeface="Corbel" pitchFamily="34" charset="0"/>
              </a:rPr>
              <a:t>American Journal of Physiology </a:t>
            </a:r>
            <a:r>
              <a:rPr lang="en-US" sz="1800" dirty="0" err="1" smtClean="0">
                <a:latin typeface="Corbel" pitchFamily="34" charset="0"/>
              </a:rPr>
              <a:t>vol</a:t>
            </a:r>
            <a:r>
              <a:rPr lang="en-US" sz="1800" dirty="0" smtClean="0">
                <a:latin typeface="Corbel" pitchFamily="34" charset="0"/>
              </a:rPr>
              <a:t> 242 pp. R3-R17, 1982.  Gander, PH, RE Kronauer, CA </a:t>
            </a:r>
            <a:r>
              <a:rPr lang="en-US" sz="1800" dirty="0" err="1" smtClean="0">
                <a:latin typeface="Corbel" pitchFamily="34" charset="0"/>
              </a:rPr>
              <a:t>Czeisler</a:t>
            </a:r>
            <a:r>
              <a:rPr lang="en-US" sz="1800" dirty="0" smtClean="0">
                <a:latin typeface="Corbel" pitchFamily="34" charset="0"/>
              </a:rPr>
              <a:t> and MC Moore-Ede, "Simulation the action </a:t>
            </a:r>
            <a:r>
              <a:rPr lang="en-US" sz="1800" dirty="0" err="1" smtClean="0">
                <a:latin typeface="Corbel" pitchFamily="34" charset="0"/>
              </a:rPr>
              <a:t>ozeitgebers</a:t>
            </a:r>
            <a:r>
              <a:rPr lang="en-US" sz="1800" dirty="0" smtClean="0">
                <a:latin typeface="Corbel" pitchFamily="34" charset="0"/>
              </a:rPr>
              <a:t> on a coupled tow oscillator model of the human circadian system", </a:t>
            </a:r>
            <a:r>
              <a:rPr lang="en-US" sz="1800" i="1" dirty="0" smtClean="0">
                <a:latin typeface="Corbel" pitchFamily="34" charset="0"/>
              </a:rPr>
              <a:t>American Journal of Physiology</a:t>
            </a:r>
            <a:r>
              <a:rPr lang="en-US" sz="1800" dirty="0" smtClean="0">
                <a:latin typeface="Corbel" pitchFamily="34" charset="0"/>
              </a:rPr>
              <a:t>, </a:t>
            </a:r>
            <a:r>
              <a:rPr lang="en-US" sz="1800" dirty="0" err="1" smtClean="0">
                <a:latin typeface="Corbel" pitchFamily="34" charset="0"/>
              </a:rPr>
              <a:t>vol</a:t>
            </a:r>
            <a:r>
              <a:rPr lang="en-US" sz="1800" dirty="0" smtClean="0">
                <a:latin typeface="Corbel" pitchFamily="34" charset="0"/>
              </a:rPr>
              <a:t> 247  pp. R418-R426, 1984.  Gander, PH, RE Kronauer, CA </a:t>
            </a:r>
            <a:r>
              <a:rPr lang="en-US" sz="1800" dirty="0" err="1" smtClean="0">
                <a:latin typeface="Corbel" pitchFamily="34" charset="0"/>
              </a:rPr>
              <a:t>Czeisler</a:t>
            </a:r>
            <a:r>
              <a:rPr lang="en-US" sz="1800" dirty="0" smtClean="0">
                <a:latin typeface="Corbel" pitchFamily="34" charset="0"/>
              </a:rPr>
              <a:t>, and MC Moore-Ede, "Modeling the action of </a:t>
            </a:r>
            <a:r>
              <a:rPr lang="en-US" sz="1800" dirty="0" err="1" smtClean="0">
                <a:latin typeface="Corbel" pitchFamily="34" charset="0"/>
              </a:rPr>
              <a:t>zeitgebers</a:t>
            </a:r>
            <a:r>
              <a:rPr lang="en-US" sz="1800" dirty="0" smtClean="0">
                <a:latin typeface="Corbel" pitchFamily="34" charset="0"/>
              </a:rPr>
              <a:t> on the human circadian </a:t>
            </a:r>
            <a:r>
              <a:rPr lang="en-US" sz="1800" dirty="0" err="1" smtClean="0">
                <a:latin typeface="Corbel" pitchFamily="34" charset="0"/>
              </a:rPr>
              <a:t>system:comparisons</a:t>
            </a:r>
            <a:r>
              <a:rPr lang="en-US" sz="1800" dirty="0" smtClean="0">
                <a:latin typeface="Corbel" pitchFamily="34" charset="0"/>
              </a:rPr>
              <a:t> of simulations and data", </a:t>
            </a:r>
            <a:r>
              <a:rPr lang="en-US" sz="1800" i="1" dirty="0" smtClean="0">
                <a:latin typeface="Corbel" pitchFamily="34" charset="0"/>
              </a:rPr>
              <a:t>American Journal of Physiology</a:t>
            </a:r>
            <a:r>
              <a:rPr lang="en-US" sz="1800" dirty="0" smtClean="0">
                <a:latin typeface="Corbel" pitchFamily="34" charset="0"/>
              </a:rPr>
              <a:t> </a:t>
            </a:r>
            <a:r>
              <a:rPr lang="en-US" sz="1800" dirty="0" err="1" smtClean="0">
                <a:latin typeface="Corbel" pitchFamily="34" charset="0"/>
              </a:rPr>
              <a:t>vol</a:t>
            </a:r>
            <a:r>
              <a:rPr lang="en-US" sz="1800" dirty="0" smtClean="0">
                <a:latin typeface="Corbel" pitchFamily="34" charset="0"/>
              </a:rPr>
              <a:t> 247 pp.R427-R444, 1984. </a:t>
            </a:r>
            <a:endParaRPr lang="en-US" sz="1800" dirty="0">
              <a:latin typeface="Corbel" pitchFamily="34" charset="0"/>
            </a:endParaRPr>
          </a:p>
        </p:txBody>
      </p:sp>
      <p:sp>
        <p:nvSpPr>
          <p:cNvPr id="1036" name="Text Box 70"/>
          <p:cNvSpPr txBox="1">
            <a:spLocks noChangeArrowheads="1"/>
          </p:cNvSpPr>
          <p:nvPr/>
        </p:nvSpPr>
        <p:spPr bwMode="auto">
          <a:xfrm>
            <a:off x="38271450" y="19239230"/>
            <a:ext cx="11151870" cy="5297170"/>
          </a:xfrm>
          <a:prstGeom prst="rect">
            <a:avLst/>
          </a:prstGeom>
          <a:solidFill>
            <a:schemeClr val="bg1"/>
          </a:solidFill>
          <a:ln w="12700">
            <a:noFill/>
            <a:miter lim="800000"/>
            <a:headEnd/>
            <a:tailEnd/>
          </a:ln>
        </p:spPr>
        <p:txBody>
          <a:bodyPr lIns="914400" tIns="457200" rIns="914400" bIns="914400"/>
          <a:lstStyle/>
          <a:p>
            <a:pPr algn="ctr"/>
            <a:r>
              <a:rPr lang="en-US" sz="6500" b="1" dirty="0" smtClean="0">
                <a:solidFill>
                  <a:srgbClr val="004080"/>
                </a:solidFill>
                <a:latin typeface="Corbel" pitchFamily="34" charset="0"/>
              </a:rPr>
              <a:t>New </a:t>
            </a:r>
            <a:r>
              <a:rPr lang="en-US" sz="6500" b="1" kern="300" dirty="0" smtClean="0">
                <a:solidFill>
                  <a:srgbClr val="004080"/>
                </a:solidFill>
                <a:latin typeface="Corbel" pitchFamily="34" charset="0"/>
              </a:rPr>
              <a:t>Questions</a:t>
            </a:r>
          </a:p>
          <a:p>
            <a:r>
              <a:rPr lang="en-US" sz="2600" dirty="0" smtClean="0">
                <a:latin typeface="Corbel" pitchFamily="34" charset="0"/>
                <a:cs typeface="Helvetica" pitchFamily="-111" charset="0"/>
              </a:rPr>
              <a:t>Some new questions were introduced when dealing with the systems:</a:t>
            </a:r>
          </a:p>
          <a:p>
            <a:pPr>
              <a:buFont typeface="Arial" pitchFamily="34" charset="0"/>
              <a:buChar char="•"/>
            </a:pPr>
            <a:r>
              <a:rPr lang="en-US" sz="2600" dirty="0" smtClean="0">
                <a:latin typeface="Corbel" pitchFamily="34" charset="0"/>
                <a:cs typeface="Helvetica" pitchFamily="-111" charset="0"/>
              </a:rPr>
              <a:t> How does the system of baby and mother desynchronize after phase-locking?</a:t>
            </a:r>
          </a:p>
          <a:p>
            <a:pPr>
              <a:buFont typeface="Arial" pitchFamily="34" charset="0"/>
              <a:buChar char="•"/>
            </a:pPr>
            <a:r>
              <a:rPr lang="en-US" sz="2600" dirty="0" smtClean="0">
                <a:latin typeface="Corbel" pitchFamily="34" charset="0"/>
                <a:cs typeface="Helvetica" pitchFamily="-111" charset="0"/>
              </a:rPr>
              <a:t> How to handle two way coupling (baby to mother and mother to baby) ?</a:t>
            </a:r>
          </a:p>
          <a:p>
            <a:pPr>
              <a:buFont typeface="Arial" pitchFamily="34" charset="0"/>
              <a:buChar char="•"/>
            </a:pPr>
            <a:r>
              <a:rPr lang="en-US" sz="2600" dirty="0" smtClean="0">
                <a:latin typeface="Corbel" pitchFamily="34" charset="0"/>
                <a:cs typeface="Helvetica" pitchFamily="-111" charset="0"/>
              </a:rPr>
              <a:t> Is infant sleep cycle similar to the adult sleep/wake cycle but just on a smaller time scale and is the best way to describe them by two way coupling?</a:t>
            </a:r>
            <a:endParaRPr lang="en-US" sz="2600" dirty="0">
              <a:latin typeface="Corbel" pitchFamily="34" charset="0"/>
              <a:cs typeface="Helvetica" pitchFamily="-111" charset="0"/>
            </a:endParaRPr>
          </a:p>
        </p:txBody>
      </p:sp>
      <p:sp>
        <p:nvSpPr>
          <p:cNvPr id="1038" name="Rectangle 180"/>
          <p:cNvSpPr>
            <a:spLocks noChangeArrowheads="1"/>
          </p:cNvSpPr>
          <p:nvPr/>
        </p:nvSpPr>
        <p:spPr bwMode="auto">
          <a:xfrm>
            <a:off x="0" y="1219200"/>
            <a:ext cx="51206400" cy="2169825"/>
          </a:xfrm>
          <a:prstGeom prst="rect">
            <a:avLst/>
          </a:prstGeom>
          <a:noFill/>
          <a:ln w="9525">
            <a:noFill/>
            <a:miter lim="800000"/>
            <a:headEnd/>
            <a:tailEnd/>
          </a:ln>
        </p:spPr>
        <p:txBody>
          <a:bodyPr wrap="square">
            <a:spAutoFit/>
          </a:bodyPr>
          <a:lstStyle/>
          <a:p>
            <a:pPr algn="ctr"/>
            <a:r>
              <a:rPr lang="en-US" sz="13500" b="1" dirty="0" smtClean="0">
                <a:latin typeface="Corbel" pitchFamily="34" charset="0"/>
                <a:cs typeface="Tahoma" pitchFamily="34" charset="0"/>
              </a:rPr>
              <a:t>Cosleeping Mothers and Babies and Sudden Infant Death Syndrome</a:t>
            </a:r>
            <a:endParaRPr lang="en-US" sz="13500" dirty="0">
              <a:latin typeface="Arial Unicode MS" pitchFamily="34" charset="-128"/>
              <a:ea typeface="Arial Unicode MS" pitchFamily="34" charset="-128"/>
              <a:cs typeface="Arial Unicode MS" pitchFamily="34" charset="-128"/>
            </a:endParaRPr>
          </a:p>
        </p:txBody>
      </p:sp>
      <p:sp>
        <p:nvSpPr>
          <p:cNvPr id="1058" name="Rectangle 34"/>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59" name="Rectangle 35"/>
          <p:cNvSpPr>
            <a:spLocks noChangeArrowheads="1"/>
          </p:cNvSpPr>
          <p:nvPr/>
        </p:nvSpPr>
        <p:spPr bwMode="auto">
          <a:xfrm>
            <a:off x="0" y="10668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1061" name="Rectangle 37"/>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62" name="Rectangle 38"/>
          <p:cNvSpPr>
            <a:spLocks noChangeArrowheads="1"/>
          </p:cNvSpPr>
          <p:nvPr/>
        </p:nvSpPr>
        <p:spPr bwMode="auto">
          <a:xfrm>
            <a:off x="0" y="10668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1064" name="Rectangle 40"/>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65" name="Rectangle 41"/>
          <p:cNvSpPr>
            <a:spLocks noChangeArrowheads="1"/>
          </p:cNvSpPr>
          <p:nvPr/>
        </p:nvSpPr>
        <p:spPr bwMode="auto">
          <a:xfrm>
            <a:off x="0" y="10668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1071" name="Rectangle 47"/>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72" name="Rectangle 48"/>
          <p:cNvSpPr>
            <a:spLocks noChangeArrowheads="1"/>
          </p:cNvSpPr>
          <p:nvPr/>
        </p:nvSpPr>
        <p:spPr bwMode="auto">
          <a:xfrm>
            <a:off x="0" y="12954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4" name="Text Box 13"/>
          <p:cNvSpPr txBox="1">
            <a:spLocks noChangeArrowheads="1"/>
          </p:cNvSpPr>
          <p:nvPr/>
        </p:nvSpPr>
        <p:spPr bwMode="auto">
          <a:xfrm>
            <a:off x="13716000" y="27464870"/>
            <a:ext cx="11618259" cy="11656210"/>
          </a:xfrm>
          <a:prstGeom prst="rect">
            <a:avLst/>
          </a:prstGeom>
          <a:solidFill>
            <a:schemeClr val="bg1"/>
          </a:solidFill>
          <a:ln w="12700">
            <a:noFill/>
            <a:miter lim="800000"/>
            <a:headEnd/>
            <a:tailEnd/>
          </a:ln>
        </p:spPr>
        <p:txBody>
          <a:bodyPr lIns="914400" tIns="457200" rIns="914400" bIns="914400"/>
          <a:lstStyle/>
          <a:p>
            <a:pPr algn="ctr">
              <a:spcBef>
                <a:spcPts val="0"/>
              </a:spcBef>
              <a:tabLst>
                <a:tab pos="635000" algn="l"/>
              </a:tabLst>
            </a:pPr>
            <a:r>
              <a:rPr lang="en-US" sz="6500" b="1" dirty="0" smtClean="0">
                <a:solidFill>
                  <a:srgbClr val="004080"/>
                </a:solidFill>
                <a:latin typeface="Corbel" pitchFamily="34" charset="0"/>
                <a:cs typeface="Helvetica" pitchFamily="-111" charset="0"/>
              </a:rPr>
              <a:t>Pulse Coupling</a:t>
            </a:r>
            <a:endParaRPr lang="en-US" sz="6500" b="1" dirty="0">
              <a:solidFill>
                <a:srgbClr val="004080"/>
              </a:solidFill>
              <a:latin typeface="Corbel" pitchFamily="34" charset="0"/>
              <a:cs typeface="Helvetica" pitchFamily="-111" charset="0"/>
            </a:endParaRPr>
          </a:p>
          <a:p>
            <a:pPr>
              <a:spcBef>
                <a:spcPct val="10000"/>
              </a:spcBef>
              <a:tabLst>
                <a:tab pos="635000" algn="l"/>
              </a:tabLst>
            </a:pPr>
            <a:r>
              <a:rPr lang="en-US" sz="2700" dirty="0" smtClean="0">
                <a:latin typeface="Corbel" pitchFamily="34" charset="0"/>
                <a:cs typeface="Helvetica" pitchFamily="-111" charset="0"/>
              </a:rPr>
              <a:t>This type of modeling was inspired by Dr. Thoman’s data and her experiment in which she had a breathing teddy bear. A pump was inserted into the teddy bear which made the teddy bear expand and contract and send one way pulse like signals to the infants. Any one way signaling is known as a zeitgeber. The equation used to model this was:</a:t>
            </a:r>
          </a:p>
          <a:p>
            <a:pPr>
              <a:spcBef>
                <a:spcPct val="10000"/>
              </a:spcBef>
              <a:tabLst>
                <a:tab pos="635000" algn="l"/>
              </a:tabLst>
            </a:pPr>
            <a:endParaRPr lang="en-US" sz="2400" dirty="0" smtClean="0">
              <a:latin typeface="Corbel" pitchFamily="34" charset="0"/>
              <a:cs typeface="Helvetica" pitchFamily="-111" charset="0"/>
            </a:endParaRPr>
          </a:p>
          <a:p>
            <a:pPr>
              <a:spcBef>
                <a:spcPct val="10000"/>
              </a:spcBef>
              <a:tabLst>
                <a:tab pos="635000" algn="l"/>
              </a:tabLst>
            </a:pPr>
            <a:endParaRPr lang="en-US" sz="2400" dirty="0" smtClean="0">
              <a:latin typeface="Corbel" pitchFamily="34" charset="0"/>
              <a:cs typeface="Helvetica" pitchFamily="-111" charset="0"/>
            </a:endParaRPr>
          </a:p>
          <a:p>
            <a:pPr>
              <a:spcBef>
                <a:spcPct val="10000"/>
              </a:spcBef>
              <a:tabLst>
                <a:tab pos="635000" algn="l"/>
              </a:tabLst>
            </a:pPr>
            <a:endParaRPr lang="en-US" sz="2400" dirty="0" smtClean="0">
              <a:latin typeface="Corbel" pitchFamily="34" charset="0"/>
              <a:cs typeface="Helvetica" pitchFamily="-111" charset="0"/>
            </a:endParaRPr>
          </a:p>
          <a:p>
            <a:pPr>
              <a:spcBef>
                <a:spcPct val="10000"/>
              </a:spcBef>
              <a:tabLst>
                <a:tab pos="635000" algn="l"/>
              </a:tabLst>
            </a:pPr>
            <a:r>
              <a:rPr lang="en-US" sz="2700" dirty="0" smtClean="0">
                <a:latin typeface="Corbel" pitchFamily="34" charset="0"/>
                <a:cs typeface="Helvetica" pitchFamily="-111" charset="0"/>
              </a:rPr>
              <a:t>The </a:t>
            </a:r>
            <a:r>
              <a:rPr lang="el-GR" sz="2700" dirty="0" smtClean="0">
                <a:latin typeface="Corbel" pitchFamily="34" charset="0"/>
                <a:cs typeface="Helvetica" pitchFamily="-111" charset="0"/>
              </a:rPr>
              <a:t>φ</a:t>
            </a:r>
            <a:r>
              <a:rPr lang="en-US" sz="2700" dirty="0" smtClean="0">
                <a:latin typeface="Corbel" pitchFamily="34" charset="0"/>
                <a:cs typeface="Helvetica" pitchFamily="-111" charset="0"/>
              </a:rPr>
              <a:t> represents the one way signaling from the teddy bear while the </a:t>
            </a:r>
            <a:r>
              <a:rPr lang="el-GR" sz="2700" dirty="0" smtClean="0">
                <a:latin typeface="Corbel" pitchFamily="34" charset="0"/>
                <a:cs typeface="Helvetica" pitchFamily="-111" charset="0"/>
              </a:rPr>
              <a:t>θ</a:t>
            </a:r>
            <a:r>
              <a:rPr lang="en-US" sz="2700" dirty="0" smtClean="0">
                <a:latin typeface="Corbel" pitchFamily="34" charset="0"/>
                <a:cs typeface="Helvetica" pitchFamily="-111" charset="0"/>
              </a:rPr>
              <a:t> represents the infant’s sleep cycle</a:t>
            </a:r>
            <a:r>
              <a:rPr lang="en-US" sz="2400" dirty="0" smtClean="0">
                <a:latin typeface="Corbel" pitchFamily="34" charset="0"/>
                <a:cs typeface="Helvetica" pitchFamily="-111" charset="0"/>
              </a:rPr>
              <a:t>.</a:t>
            </a:r>
          </a:p>
          <a:p>
            <a:pPr algn="ctr">
              <a:spcBef>
                <a:spcPts val="0"/>
              </a:spcBef>
              <a:tabLst>
                <a:tab pos="635000" algn="l"/>
              </a:tabLst>
            </a:pPr>
            <a:r>
              <a:rPr lang="en-US" sz="6500" b="1" dirty="0" smtClean="0">
                <a:solidFill>
                  <a:srgbClr val="004080"/>
                </a:solidFill>
                <a:latin typeface="Corbel" pitchFamily="34" charset="0"/>
                <a:cs typeface="Helvetica" pitchFamily="-111" charset="0"/>
              </a:rPr>
              <a:t>Matlab Results</a:t>
            </a:r>
          </a:p>
          <a:p>
            <a:pPr>
              <a:spcBef>
                <a:spcPct val="10000"/>
              </a:spcBef>
              <a:tabLst>
                <a:tab pos="635000" algn="l"/>
              </a:tabLst>
            </a:pPr>
            <a:endParaRPr lang="en-US" sz="5400" dirty="0">
              <a:solidFill>
                <a:srgbClr val="004080"/>
              </a:solidFill>
              <a:cs typeface="Helvetica" pitchFamily="-111" charset="0"/>
            </a:endParaRPr>
          </a:p>
        </p:txBody>
      </p:sp>
      <p:sp>
        <p:nvSpPr>
          <p:cNvPr id="8" name="Rectangle 4"/>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6"/>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8"/>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10"/>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2"/>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7" name="Picture 13"/>
          <p:cNvPicPr>
            <a:picLocks noChangeAspect="1" noChangeArrowheads="1"/>
          </p:cNvPicPr>
          <p:nvPr/>
        </p:nvPicPr>
        <p:blipFill>
          <a:blip r:embed="rId4"/>
          <a:srcRect l="39683" t="49111" r="40000" b="43524"/>
          <a:stretch>
            <a:fillRect/>
          </a:stretch>
        </p:blipFill>
        <p:spPr bwMode="auto">
          <a:xfrm>
            <a:off x="3793489" y="29234604"/>
            <a:ext cx="6842240" cy="1550195"/>
          </a:xfrm>
          <a:prstGeom prst="rect">
            <a:avLst/>
          </a:prstGeom>
          <a:noFill/>
          <a:ln w="9525">
            <a:noFill/>
            <a:miter lim="800000"/>
            <a:headEnd/>
            <a:tailEnd/>
          </a:ln>
        </p:spPr>
      </p:pic>
      <p:pic>
        <p:nvPicPr>
          <p:cNvPr id="59" name="Picture 3"/>
          <p:cNvPicPr>
            <a:picLocks noChangeAspect="1" noChangeArrowheads="1"/>
          </p:cNvPicPr>
          <p:nvPr/>
        </p:nvPicPr>
        <p:blipFill>
          <a:blip r:embed="rId5" cstate="print"/>
          <a:srcRect/>
          <a:stretch>
            <a:fillRect/>
          </a:stretch>
        </p:blipFill>
        <p:spPr bwMode="auto">
          <a:xfrm>
            <a:off x="8574667" y="31621848"/>
            <a:ext cx="3099174" cy="2634535"/>
          </a:xfrm>
          <a:prstGeom prst="rect">
            <a:avLst/>
          </a:prstGeom>
          <a:noFill/>
          <a:ln w="9525">
            <a:noFill/>
            <a:miter lim="800000"/>
            <a:headEnd/>
            <a:tailEnd/>
          </a:ln>
        </p:spPr>
      </p:pic>
      <p:sp>
        <p:nvSpPr>
          <p:cNvPr id="62" name="Oval 61"/>
          <p:cNvSpPr/>
          <p:nvPr/>
        </p:nvSpPr>
        <p:spPr>
          <a:xfrm>
            <a:off x="10121975" y="33330104"/>
            <a:ext cx="289560" cy="304800"/>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Oval 62"/>
          <p:cNvSpPr/>
          <p:nvPr/>
        </p:nvSpPr>
        <p:spPr>
          <a:xfrm>
            <a:off x="10989758" y="33333466"/>
            <a:ext cx="259080" cy="304800"/>
          </a:xfrm>
          <a:prstGeom prst="ellipse">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Oval 63"/>
          <p:cNvSpPr/>
          <p:nvPr/>
        </p:nvSpPr>
        <p:spPr>
          <a:xfrm>
            <a:off x="2792730" y="33877250"/>
            <a:ext cx="182880" cy="152400"/>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pic>
        <p:nvPicPr>
          <p:cNvPr id="66" name="Picture 4"/>
          <p:cNvPicPr>
            <a:picLocks noChangeAspect="1" noChangeArrowheads="1"/>
          </p:cNvPicPr>
          <p:nvPr/>
        </p:nvPicPr>
        <p:blipFill>
          <a:blip r:embed="rId6" cstate="print"/>
          <a:srcRect l="7440" t="5953" r="9237" b="6738"/>
          <a:stretch>
            <a:fillRect/>
          </a:stretch>
        </p:blipFill>
        <p:spPr bwMode="auto">
          <a:xfrm>
            <a:off x="2086610" y="36088993"/>
            <a:ext cx="5759450" cy="2658208"/>
          </a:xfrm>
          <a:prstGeom prst="rect">
            <a:avLst/>
          </a:prstGeom>
          <a:noFill/>
          <a:ln w="9525">
            <a:noFill/>
            <a:miter lim="800000"/>
            <a:headEnd/>
            <a:tailEnd/>
          </a:ln>
          <a:effectLst/>
        </p:spPr>
      </p:pic>
      <p:sp>
        <p:nvSpPr>
          <p:cNvPr id="68" name="TextBox 67"/>
          <p:cNvSpPr txBox="1"/>
          <p:nvPr/>
        </p:nvSpPr>
        <p:spPr>
          <a:xfrm>
            <a:off x="8310132" y="36364060"/>
            <a:ext cx="3734548" cy="1877437"/>
          </a:xfrm>
          <a:prstGeom prst="rect">
            <a:avLst/>
          </a:prstGeom>
          <a:noFill/>
        </p:spPr>
        <p:txBody>
          <a:bodyPr wrap="square" rtlCol="0">
            <a:spAutoFit/>
          </a:bodyPr>
          <a:lstStyle/>
          <a:p>
            <a:r>
              <a:rPr lang="en-US" dirty="0" smtClean="0">
                <a:latin typeface="Corbel" pitchFamily="34" charset="0"/>
                <a:cs typeface="Helvetica" pitchFamily="-111" charset="0"/>
              </a:rPr>
              <a:t>This is similar to apnea episodes for babies.</a:t>
            </a:r>
          </a:p>
          <a:p>
            <a:endParaRPr lang="en-US" sz="2000" dirty="0" smtClean="0">
              <a:latin typeface="Corbel" pitchFamily="34" charset="0"/>
              <a:cs typeface="Helvetica" pitchFamily="-111" charset="0"/>
            </a:endParaRPr>
          </a:p>
        </p:txBody>
      </p:sp>
      <p:pic>
        <p:nvPicPr>
          <p:cNvPr id="18" name="Picture 4"/>
          <p:cNvPicPr>
            <a:picLocks noChangeAspect="1" noChangeArrowheads="1"/>
          </p:cNvPicPr>
          <p:nvPr/>
        </p:nvPicPr>
        <p:blipFill>
          <a:blip r:embed="rId7"/>
          <a:srcRect l="38333" t="46952" r="37976" b="42953"/>
          <a:stretch>
            <a:fillRect/>
          </a:stretch>
        </p:blipFill>
        <p:spPr bwMode="auto">
          <a:xfrm>
            <a:off x="16394430" y="13930630"/>
            <a:ext cx="6602730" cy="1758516"/>
          </a:xfrm>
          <a:prstGeom prst="rect">
            <a:avLst/>
          </a:prstGeom>
          <a:noFill/>
          <a:ln w="9525">
            <a:noFill/>
            <a:miter lim="800000"/>
            <a:headEnd/>
            <a:tailEnd/>
          </a:ln>
        </p:spPr>
      </p:pic>
      <p:pic>
        <p:nvPicPr>
          <p:cNvPr id="19" name="Picture 5"/>
          <p:cNvPicPr>
            <a:picLocks noChangeAspect="1" noChangeArrowheads="1"/>
          </p:cNvPicPr>
          <p:nvPr/>
        </p:nvPicPr>
        <p:blipFill>
          <a:blip r:embed="rId7"/>
          <a:srcRect l="42381" t="60095" r="41905" b="29238"/>
          <a:stretch>
            <a:fillRect/>
          </a:stretch>
        </p:blipFill>
        <p:spPr bwMode="auto">
          <a:xfrm>
            <a:off x="17781269" y="18219420"/>
            <a:ext cx="3996691" cy="1695565"/>
          </a:xfrm>
          <a:prstGeom prst="rect">
            <a:avLst/>
          </a:prstGeom>
          <a:noFill/>
          <a:ln w="9525">
            <a:noFill/>
            <a:miter lim="800000"/>
            <a:headEnd/>
            <a:tailEnd/>
          </a:ln>
        </p:spPr>
      </p:pic>
      <p:pic>
        <p:nvPicPr>
          <p:cNvPr id="69" name="Picture 68"/>
          <p:cNvPicPr/>
          <p:nvPr/>
        </p:nvPicPr>
        <p:blipFill>
          <a:blip r:embed="rId8" cstate="print"/>
          <a:srcRect l="6994" t="5357" r="7589"/>
          <a:stretch>
            <a:fillRect/>
          </a:stretch>
        </p:blipFill>
        <p:spPr bwMode="auto">
          <a:xfrm>
            <a:off x="13999733" y="22537047"/>
            <a:ext cx="6473190" cy="4522470"/>
          </a:xfrm>
          <a:prstGeom prst="rect">
            <a:avLst/>
          </a:prstGeom>
          <a:noFill/>
          <a:ln w="9525">
            <a:noFill/>
            <a:miter lim="800000"/>
            <a:headEnd/>
            <a:tailEnd/>
          </a:ln>
        </p:spPr>
      </p:pic>
      <p:sp>
        <p:nvSpPr>
          <p:cNvPr id="70" name="TextBox 69"/>
          <p:cNvSpPr txBox="1"/>
          <p:nvPr/>
        </p:nvSpPr>
        <p:spPr>
          <a:xfrm>
            <a:off x="20807755" y="23525853"/>
            <a:ext cx="4019550" cy="2308324"/>
          </a:xfrm>
          <a:prstGeom prst="rect">
            <a:avLst/>
          </a:prstGeom>
          <a:noFill/>
        </p:spPr>
        <p:txBody>
          <a:bodyPr wrap="square" rtlCol="0">
            <a:spAutoFit/>
          </a:bodyPr>
          <a:lstStyle/>
          <a:p>
            <a:r>
              <a:rPr lang="en-US" sz="2400" dirty="0" smtClean="0">
                <a:latin typeface="Corbel" pitchFamily="34" charset="0"/>
                <a:cs typeface="Helvetica" pitchFamily="-111" charset="0"/>
              </a:rPr>
              <a:t>The switch would be similar to a mother rubbing the infant’s back or patting the baby. Any movement that wakes up the baby is considered to be a switch.</a:t>
            </a:r>
          </a:p>
        </p:txBody>
      </p:sp>
      <p:pic>
        <p:nvPicPr>
          <p:cNvPr id="20" name="Picture 6"/>
          <p:cNvPicPr>
            <a:picLocks noChangeAspect="1" noChangeArrowheads="1"/>
          </p:cNvPicPr>
          <p:nvPr/>
        </p:nvPicPr>
        <p:blipFill>
          <a:blip r:embed="rId9"/>
          <a:srcRect l="37936" t="57111" r="37778" b="36794"/>
          <a:stretch>
            <a:fillRect/>
          </a:stretch>
        </p:blipFill>
        <p:spPr bwMode="auto">
          <a:xfrm>
            <a:off x="15371631" y="31461039"/>
            <a:ext cx="8631369" cy="1147482"/>
          </a:xfrm>
          <a:prstGeom prst="rect">
            <a:avLst/>
          </a:prstGeom>
          <a:noFill/>
          <a:ln w="9525">
            <a:noFill/>
            <a:miter lim="800000"/>
            <a:headEnd/>
            <a:tailEnd/>
          </a:ln>
        </p:spPr>
      </p:pic>
      <p:pic>
        <p:nvPicPr>
          <p:cNvPr id="71" name="Picture 70"/>
          <p:cNvPicPr/>
          <p:nvPr/>
        </p:nvPicPr>
        <p:blipFill>
          <a:blip r:embed="rId10" cstate="print"/>
          <a:srcRect l="7143" t="6548" r="6548" b="5952"/>
          <a:stretch>
            <a:fillRect/>
          </a:stretch>
        </p:blipFill>
        <p:spPr bwMode="auto">
          <a:xfrm>
            <a:off x="14050082" y="34649560"/>
            <a:ext cx="6055662" cy="4167916"/>
          </a:xfrm>
          <a:prstGeom prst="rect">
            <a:avLst/>
          </a:prstGeom>
          <a:noFill/>
          <a:ln w="9525">
            <a:noFill/>
            <a:miter lim="800000"/>
            <a:headEnd/>
            <a:tailEnd/>
          </a:ln>
        </p:spPr>
      </p:pic>
      <p:sp>
        <p:nvSpPr>
          <p:cNvPr id="72" name="TextBox 71"/>
          <p:cNvSpPr txBox="1"/>
          <p:nvPr/>
        </p:nvSpPr>
        <p:spPr>
          <a:xfrm>
            <a:off x="20271738" y="35653457"/>
            <a:ext cx="3839135" cy="2169825"/>
          </a:xfrm>
          <a:prstGeom prst="rect">
            <a:avLst/>
          </a:prstGeom>
          <a:noFill/>
        </p:spPr>
        <p:txBody>
          <a:bodyPr wrap="square" rtlCol="0">
            <a:spAutoFit/>
          </a:bodyPr>
          <a:lstStyle/>
          <a:p>
            <a:r>
              <a:rPr lang="en-US" sz="2700" dirty="0" smtClean="0">
                <a:latin typeface="Corbel" pitchFamily="34" charset="0"/>
                <a:cs typeface="Helvetica" pitchFamily="-111" charset="0"/>
              </a:rPr>
              <a:t>The graph shows how the signal from the zeitgeber helps baby’s cycle start oscillating again.</a:t>
            </a:r>
          </a:p>
          <a:p>
            <a:endParaRPr lang="en-US" sz="2700" dirty="0" smtClean="0">
              <a:latin typeface="Corbel" pitchFamily="34" charset="0"/>
              <a:cs typeface="Helvetica" pitchFamily="-111" charset="0"/>
            </a:endParaRPr>
          </a:p>
        </p:txBody>
      </p:sp>
      <p:sp>
        <p:nvSpPr>
          <p:cNvPr id="73" name="Text Box 13"/>
          <p:cNvSpPr txBox="1">
            <a:spLocks noChangeArrowheads="1"/>
          </p:cNvSpPr>
          <p:nvPr/>
        </p:nvSpPr>
        <p:spPr bwMode="auto">
          <a:xfrm>
            <a:off x="26429970" y="8782647"/>
            <a:ext cx="10679430" cy="15494673"/>
          </a:xfrm>
          <a:prstGeom prst="rect">
            <a:avLst/>
          </a:prstGeom>
          <a:solidFill>
            <a:schemeClr val="bg1"/>
          </a:solidFill>
          <a:ln w="12700">
            <a:noFill/>
            <a:miter lim="800000"/>
            <a:headEnd/>
            <a:tailEnd/>
          </a:ln>
        </p:spPr>
        <p:txBody>
          <a:bodyPr lIns="914400" tIns="457200" rIns="914400" bIns="914400"/>
          <a:lstStyle/>
          <a:p>
            <a:pPr algn="ctr">
              <a:spcBef>
                <a:spcPct val="50000"/>
              </a:spcBef>
              <a:tabLst>
                <a:tab pos="635000" algn="l"/>
              </a:tabLst>
            </a:pPr>
            <a:r>
              <a:rPr lang="en-US" sz="6500" b="1" dirty="0" smtClean="0">
                <a:solidFill>
                  <a:srgbClr val="004080"/>
                </a:solidFill>
                <a:latin typeface="Corbel" pitchFamily="34" charset="0"/>
              </a:rPr>
              <a:t>Simple Linear One Way Coupling</a:t>
            </a:r>
          </a:p>
          <a:p>
            <a:pPr>
              <a:spcBef>
                <a:spcPct val="50000"/>
              </a:spcBef>
              <a:tabLst>
                <a:tab pos="635000" algn="l"/>
              </a:tabLst>
            </a:pPr>
            <a:r>
              <a:rPr lang="en-US" sz="2700" dirty="0" smtClean="0">
                <a:latin typeface="Corbel" pitchFamily="34" charset="0"/>
              </a:rPr>
              <a:t>This way of coupling only accounts for the mother’s signal given to the infant and it does not take into account the mother’s response to the infant’s signal back. The equations were</a:t>
            </a:r>
          </a:p>
          <a:p>
            <a:pPr>
              <a:spcBef>
                <a:spcPct val="50000"/>
              </a:spcBef>
              <a:tabLst>
                <a:tab pos="635000" algn="l"/>
              </a:tabLst>
            </a:pPr>
            <a:endParaRPr lang="en-US" sz="2400" dirty="0" smtClean="0">
              <a:latin typeface="Corbel" pitchFamily="34" charset="0"/>
            </a:endParaRPr>
          </a:p>
          <a:p>
            <a:pPr>
              <a:spcBef>
                <a:spcPct val="50000"/>
              </a:spcBef>
              <a:tabLst>
                <a:tab pos="635000" algn="l"/>
              </a:tabLst>
            </a:pPr>
            <a:endParaRPr lang="en-US" sz="2400" dirty="0" smtClean="0">
              <a:latin typeface="Corbel" pitchFamily="34" charset="0"/>
            </a:endParaRPr>
          </a:p>
          <a:p>
            <a:pPr>
              <a:spcBef>
                <a:spcPct val="50000"/>
              </a:spcBef>
              <a:tabLst>
                <a:tab pos="635000" algn="l"/>
              </a:tabLst>
            </a:pPr>
            <a:endParaRPr lang="en-US" sz="2700" dirty="0" smtClean="0">
              <a:latin typeface="Corbel" pitchFamily="34" charset="0"/>
            </a:endParaRPr>
          </a:p>
          <a:p>
            <a:pPr>
              <a:spcBef>
                <a:spcPct val="50000"/>
              </a:spcBef>
              <a:tabLst>
                <a:tab pos="635000" algn="l"/>
              </a:tabLst>
            </a:pPr>
            <a:r>
              <a:rPr lang="en-US" sz="2700" dirty="0" smtClean="0">
                <a:latin typeface="Corbel" pitchFamily="34" charset="0"/>
              </a:rPr>
              <a:t>The model assumes that the mother’s signaling to the infant is periodic as represented by </a:t>
            </a:r>
            <a:r>
              <a:rPr lang="el-GR" sz="2700" dirty="0" smtClean="0">
                <a:latin typeface="Corbel" pitchFamily="34" charset="0"/>
              </a:rPr>
              <a:t>φ</a:t>
            </a:r>
            <a:r>
              <a:rPr lang="en-US" sz="2700" dirty="0" smtClean="0">
                <a:latin typeface="Corbel" pitchFamily="34" charset="0"/>
              </a:rPr>
              <a:t>. The B represents how fast the two equations will reach entrainment, which is when two systems lock and get a common period. </a:t>
            </a:r>
          </a:p>
          <a:p>
            <a:pPr algn="ctr">
              <a:spcBef>
                <a:spcPts val="1000"/>
              </a:spcBef>
              <a:tabLst>
                <a:tab pos="635000" algn="l"/>
              </a:tabLst>
            </a:pPr>
            <a:r>
              <a:rPr lang="en-US" sz="6500" b="1" dirty="0" smtClean="0">
                <a:solidFill>
                  <a:srgbClr val="004080"/>
                </a:solidFill>
                <a:latin typeface="Corbel" pitchFamily="34" charset="0"/>
              </a:rPr>
              <a:t>Matlab Results</a:t>
            </a:r>
          </a:p>
          <a:p>
            <a:pPr algn="ctr">
              <a:spcBef>
                <a:spcPct val="50000"/>
              </a:spcBef>
              <a:tabLst>
                <a:tab pos="635000" algn="l"/>
              </a:tabLst>
            </a:pPr>
            <a:endParaRPr lang="en-US" sz="4800" dirty="0" smtClean="0">
              <a:latin typeface="Corbel" pitchFamily="34" charset="0"/>
            </a:endParaRPr>
          </a:p>
          <a:p>
            <a:pPr>
              <a:spcBef>
                <a:spcPct val="50000"/>
              </a:spcBef>
              <a:tabLst>
                <a:tab pos="635000" algn="l"/>
              </a:tabLst>
            </a:pPr>
            <a:endParaRPr lang="en-US" sz="2400" dirty="0" smtClean="0">
              <a:latin typeface="Corbel" pitchFamily="34" charset="0"/>
            </a:endParaRPr>
          </a:p>
          <a:p>
            <a:pPr>
              <a:spcBef>
                <a:spcPct val="50000"/>
              </a:spcBef>
              <a:tabLst>
                <a:tab pos="635000" algn="l"/>
              </a:tabLst>
            </a:pPr>
            <a:endParaRPr lang="en-US" sz="2000" dirty="0" smtClean="0">
              <a:solidFill>
                <a:srgbClr val="004080"/>
              </a:solidFill>
              <a:latin typeface="Corbel" pitchFamily="34" charset="0"/>
            </a:endParaRPr>
          </a:p>
          <a:p>
            <a:pPr algn="ctr">
              <a:spcBef>
                <a:spcPct val="50000"/>
              </a:spcBef>
              <a:tabLst>
                <a:tab pos="635000" algn="l"/>
              </a:tabLst>
            </a:pPr>
            <a:endParaRPr lang="en-US" sz="2400" dirty="0">
              <a:solidFill>
                <a:srgbClr val="004080"/>
              </a:solidFill>
              <a:latin typeface="Corbel" pitchFamily="34" charset="0"/>
            </a:endParaRPr>
          </a:p>
        </p:txBody>
      </p:sp>
      <p:sp>
        <p:nvSpPr>
          <p:cNvPr id="74" name="Text Box 13"/>
          <p:cNvSpPr txBox="1">
            <a:spLocks noChangeArrowheads="1"/>
          </p:cNvSpPr>
          <p:nvPr/>
        </p:nvSpPr>
        <p:spPr bwMode="auto">
          <a:xfrm>
            <a:off x="38252400" y="8743950"/>
            <a:ext cx="11144250" cy="10020300"/>
          </a:xfrm>
          <a:prstGeom prst="rect">
            <a:avLst/>
          </a:prstGeom>
          <a:solidFill>
            <a:schemeClr val="bg1"/>
          </a:solidFill>
          <a:ln w="12700">
            <a:noFill/>
            <a:miter lim="800000"/>
            <a:headEnd/>
            <a:tailEnd/>
          </a:ln>
        </p:spPr>
        <p:txBody>
          <a:bodyPr lIns="914400" tIns="457200" rIns="914400" bIns="914400"/>
          <a:lstStyle/>
          <a:p>
            <a:pPr algn="ctr">
              <a:spcBef>
                <a:spcPts val="0"/>
              </a:spcBef>
              <a:tabLst>
                <a:tab pos="635000" algn="l"/>
              </a:tabLst>
            </a:pPr>
            <a:r>
              <a:rPr lang="en-US" sz="6500" b="1" dirty="0" smtClean="0">
                <a:solidFill>
                  <a:srgbClr val="004080"/>
                </a:solidFill>
                <a:latin typeface="Corbel" pitchFamily="34" charset="0"/>
              </a:rPr>
              <a:t>Conclusions</a:t>
            </a:r>
          </a:p>
          <a:p>
            <a:pPr>
              <a:spcBef>
                <a:spcPct val="50000"/>
              </a:spcBef>
              <a:tabLst>
                <a:tab pos="635000" algn="l"/>
              </a:tabLst>
            </a:pPr>
            <a:r>
              <a:rPr lang="en-US" sz="2700" dirty="0" smtClean="0">
                <a:latin typeface="Corbel" pitchFamily="34" charset="0"/>
              </a:rPr>
              <a:t>	The original hypothesis by Dr. McKenna about two way signaling between mother and infants cosleeping could not completely be modeled</a:t>
            </a:r>
            <a:r>
              <a:rPr lang="en-US" sz="2700" dirty="0" smtClean="0">
                <a:solidFill>
                  <a:srgbClr val="00B050"/>
                </a:solidFill>
                <a:latin typeface="Corbel" pitchFamily="34" charset="0"/>
              </a:rPr>
              <a:t> </a:t>
            </a:r>
            <a:r>
              <a:rPr lang="en-US" sz="2700" dirty="0" smtClean="0">
                <a:latin typeface="Corbel" pitchFamily="34" charset="0"/>
              </a:rPr>
              <a:t> because of problems that were introduced with two way coupling. It was discovered that one way coupling from mother to child can be modeled and it can affect the baby’s cycle considerably to the point that both systems were entrained. </a:t>
            </a:r>
          </a:p>
          <a:p>
            <a:pPr>
              <a:spcBef>
                <a:spcPct val="50000"/>
              </a:spcBef>
              <a:tabLst>
                <a:tab pos="635000" algn="l"/>
              </a:tabLst>
            </a:pPr>
            <a:r>
              <a:rPr lang="en-US" sz="2700" dirty="0" smtClean="0">
                <a:latin typeface="Corbel" pitchFamily="34" charset="0"/>
              </a:rPr>
              <a:t>	One way to model the problem  with two way coupling is to use </a:t>
            </a:r>
            <a:r>
              <a:rPr lang="en-US" sz="2700" dirty="0" err="1" smtClean="0">
                <a:latin typeface="Corbel" pitchFamily="34" charset="0"/>
              </a:rPr>
              <a:t>Kronauer’s</a:t>
            </a:r>
            <a:r>
              <a:rPr lang="en-US" sz="2700" dirty="0" smtClean="0">
                <a:latin typeface="Corbel" pitchFamily="34" charset="0"/>
              </a:rPr>
              <a:t> method of using coupled Van der Pols equations and plotting sleep data on raster plots. He discovered that adult circadian rhythm is regulated by two coupled oscillators. So there is a possibility of applying similar theory to infants but the raster plots would be at a much smaller scale since infants sleep at a much shorter period than adults. So research can be continued but different techniques of plotting two way coupling equations would have to be explored along with raster plots to see if infants can be modeled with the same equations but with different periods.  Kronauer’s method has the appeal of describing both rhythmic and acyclic sleep patterns.</a:t>
            </a:r>
            <a:endParaRPr lang="en-US" sz="2700" dirty="0">
              <a:solidFill>
                <a:srgbClr val="FF0000"/>
              </a:solidFill>
              <a:latin typeface="Corbel" pitchFamily="34" charset="0"/>
            </a:endParaRPr>
          </a:p>
        </p:txBody>
      </p:sp>
      <p:sp>
        <p:nvSpPr>
          <p:cNvPr id="75" name="Text Box 13"/>
          <p:cNvSpPr txBox="1">
            <a:spLocks noChangeArrowheads="1"/>
          </p:cNvSpPr>
          <p:nvPr/>
        </p:nvSpPr>
        <p:spPr bwMode="auto">
          <a:xfrm>
            <a:off x="26545391" y="25104090"/>
            <a:ext cx="10666879" cy="14020800"/>
          </a:xfrm>
          <a:prstGeom prst="rect">
            <a:avLst/>
          </a:prstGeom>
          <a:solidFill>
            <a:srgbClr val="FFFFFF"/>
          </a:solidFill>
          <a:ln w="12700">
            <a:noFill/>
            <a:miter lim="800000"/>
            <a:headEnd/>
            <a:tailEnd/>
          </a:ln>
        </p:spPr>
        <p:txBody>
          <a:bodyPr lIns="914400" tIns="457200" rIns="914400" bIns="914400"/>
          <a:lstStyle/>
          <a:p>
            <a:pPr algn="ctr">
              <a:spcBef>
                <a:spcPct val="50000"/>
              </a:spcBef>
              <a:tabLst>
                <a:tab pos="635000" algn="l"/>
              </a:tabLst>
            </a:pPr>
            <a:r>
              <a:rPr lang="en-US" sz="6500" b="1" dirty="0" smtClean="0">
                <a:solidFill>
                  <a:srgbClr val="004080"/>
                </a:solidFill>
                <a:latin typeface="Corbel" pitchFamily="34" charset="0"/>
              </a:rPr>
              <a:t>Kronauer’s Model</a:t>
            </a:r>
          </a:p>
          <a:p>
            <a:pPr>
              <a:spcBef>
                <a:spcPct val="50000"/>
              </a:spcBef>
              <a:tabLst>
                <a:tab pos="635000" algn="l"/>
              </a:tabLst>
            </a:pPr>
            <a:r>
              <a:rPr lang="en-US" sz="2700" dirty="0" smtClean="0">
                <a:latin typeface="Corbel" pitchFamily="34" charset="0"/>
                <a:cs typeface="Helvetica" pitchFamily="-111" charset="0"/>
              </a:rPr>
              <a:t>Dr. Kronauer states that adult circadian rhythm is administered by two coupled oscillators. His model is plotted on raster plots and the equations are based on coupled Van der Pols equations. </a:t>
            </a:r>
          </a:p>
          <a:p>
            <a:pPr>
              <a:spcBef>
                <a:spcPct val="50000"/>
              </a:spcBef>
              <a:tabLst>
                <a:tab pos="635000" algn="l"/>
              </a:tabLst>
            </a:pPr>
            <a:endParaRPr lang="en-US" sz="2400" dirty="0" smtClean="0">
              <a:latin typeface="Corbel" pitchFamily="34" charset="0"/>
              <a:cs typeface="Helvetica" pitchFamily="-111" charset="0"/>
            </a:endParaRPr>
          </a:p>
          <a:p>
            <a:pPr>
              <a:spcBef>
                <a:spcPct val="50000"/>
              </a:spcBef>
              <a:tabLst>
                <a:tab pos="635000" algn="l"/>
              </a:tabLst>
            </a:pPr>
            <a:endParaRPr lang="en-US" sz="2400" dirty="0" smtClean="0">
              <a:latin typeface="Corbel" pitchFamily="34" charset="0"/>
              <a:cs typeface="Helvetica" pitchFamily="-111" charset="0"/>
            </a:endParaRPr>
          </a:p>
          <a:p>
            <a:pPr>
              <a:spcBef>
                <a:spcPct val="50000"/>
              </a:spcBef>
              <a:tabLst>
                <a:tab pos="635000" algn="l"/>
              </a:tabLst>
            </a:pPr>
            <a:endParaRPr lang="en-US" sz="2400" dirty="0" smtClean="0">
              <a:latin typeface="Corbel" pitchFamily="34" charset="0"/>
              <a:cs typeface="Helvetica" pitchFamily="-111" charset="0"/>
            </a:endParaRPr>
          </a:p>
          <a:p>
            <a:pPr>
              <a:spcBef>
                <a:spcPct val="50000"/>
              </a:spcBef>
              <a:tabLst>
                <a:tab pos="635000" algn="l"/>
              </a:tabLst>
            </a:pPr>
            <a:endParaRPr lang="en-US" sz="2400" dirty="0" smtClean="0">
              <a:latin typeface="Corbel" pitchFamily="34" charset="0"/>
              <a:cs typeface="Helvetica" pitchFamily="-111" charset="0"/>
            </a:endParaRPr>
          </a:p>
          <a:p>
            <a:pPr>
              <a:spcBef>
                <a:spcPct val="50000"/>
              </a:spcBef>
              <a:tabLst>
                <a:tab pos="635000" algn="l"/>
              </a:tabLst>
            </a:pPr>
            <a:endParaRPr lang="en-US" sz="2700" dirty="0" smtClean="0">
              <a:latin typeface="Corbel" pitchFamily="34" charset="0"/>
              <a:cs typeface="Helvetica" pitchFamily="-111" charset="0"/>
            </a:endParaRPr>
          </a:p>
          <a:p>
            <a:pPr>
              <a:spcBef>
                <a:spcPct val="50000"/>
              </a:spcBef>
              <a:tabLst>
                <a:tab pos="635000" algn="l"/>
              </a:tabLst>
            </a:pPr>
            <a:r>
              <a:rPr lang="en-US" sz="2700" dirty="0" smtClean="0">
                <a:latin typeface="Corbel" pitchFamily="34" charset="0"/>
                <a:cs typeface="Helvetica" pitchFamily="-111" charset="0"/>
              </a:rPr>
              <a:t>When plotted on raster plots, </a:t>
            </a:r>
            <a:r>
              <a:rPr lang="en-US" sz="2700" dirty="0" err="1" smtClean="0">
                <a:latin typeface="Symbol" pitchFamily="18" charset="2"/>
                <a:cs typeface="Helvetica" pitchFamily="-111" charset="0"/>
              </a:rPr>
              <a:t>w</a:t>
            </a:r>
            <a:r>
              <a:rPr lang="en-US" sz="2700" baseline="-25000" dirty="0" err="1" smtClean="0">
                <a:latin typeface="Corbel" pitchFamily="34" charset="0"/>
                <a:cs typeface="Helvetica" pitchFamily="-111" charset="0"/>
              </a:rPr>
              <a:t>x</a:t>
            </a:r>
            <a:r>
              <a:rPr lang="en-US" sz="2700" dirty="0" smtClean="0">
                <a:latin typeface="Corbel" pitchFamily="34" charset="0"/>
                <a:cs typeface="Helvetica" pitchFamily="-111" charset="0"/>
              </a:rPr>
              <a:t> and </a:t>
            </a:r>
            <a:r>
              <a:rPr lang="en-US" sz="2700" dirty="0" err="1" smtClean="0">
                <a:latin typeface="Symbol" pitchFamily="18" charset="2"/>
                <a:cs typeface="Helvetica" pitchFamily="-111" charset="0"/>
              </a:rPr>
              <a:t>w</a:t>
            </a:r>
            <a:r>
              <a:rPr lang="en-US" sz="2700" baseline="-25000" dirty="0" err="1" smtClean="0">
                <a:latin typeface="Corbel" pitchFamily="34" charset="0"/>
                <a:cs typeface="Helvetica" pitchFamily="-111" charset="0"/>
              </a:rPr>
              <a:t>y</a:t>
            </a:r>
            <a:r>
              <a:rPr lang="en-US" sz="2700" dirty="0" smtClean="0">
                <a:latin typeface="Corbel" pitchFamily="34" charset="0"/>
                <a:cs typeface="Helvetica" pitchFamily="-111" charset="0"/>
              </a:rPr>
              <a:t> can be seen to synchronize, desynchronize and be phase-locked as seen in the graph below.</a:t>
            </a:r>
          </a:p>
          <a:p>
            <a:pPr>
              <a:spcBef>
                <a:spcPct val="50000"/>
              </a:spcBef>
              <a:tabLst>
                <a:tab pos="635000" algn="l"/>
              </a:tabLst>
            </a:pPr>
            <a:endParaRPr lang="en-US" sz="2400" dirty="0" smtClean="0">
              <a:latin typeface="Corbel" pitchFamily="34" charset="0"/>
              <a:cs typeface="Helvetica" pitchFamily="-111" charset="0"/>
            </a:endParaRPr>
          </a:p>
          <a:p>
            <a:pPr algn="ctr">
              <a:spcBef>
                <a:spcPct val="50000"/>
              </a:spcBef>
              <a:tabLst>
                <a:tab pos="635000" algn="l"/>
              </a:tabLst>
            </a:pPr>
            <a:endParaRPr lang="en-US" sz="2400" dirty="0">
              <a:solidFill>
                <a:srgbClr val="004080"/>
              </a:solidFill>
              <a:latin typeface="Corbel" pitchFamily="34" charset="0"/>
            </a:endParaRPr>
          </a:p>
        </p:txBody>
      </p:sp>
      <p:pic>
        <p:nvPicPr>
          <p:cNvPr id="21" name="Picture 7"/>
          <p:cNvPicPr>
            <a:picLocks noChangeAspect="1" noChangeArrowheads="1"/>
          </p:cNvPicPr>
          <p:nvPr/>
        </p:nvPicPr>
        <p:blipFill>
          <a:blip r:embed="rId11"/>
          <a:srcRect l="36347" t="54963" r="36190" b="39902"/>
          <a:stretch>
            <a:fillRect/>
          </a:stretch>
        </p:blipFill>
        <p:spPr bwMode="auto">
          <a:xfrm>
            <a:off x="27157680" y="13319760"/>
            <a:ext cx="9662160" cy="929640"/>
          </a:xfrm>
          <a:prstGeom prst="rect">
            <a:avLst/>
          </a:prstGeom>
          <a:noFill/>
          <a:ln w="9525">
            <a:noFill/>
            <a:miter lim="800000"/>
            <a:headEnd/>
            <a:tailEnd/>
          </a:ln>
        </p:spPr>
      </p:pic>
      <p:pic>
        <p:nvPicPr>
          <p:cNvPr id="76" name="Picture 75"/>
          <p:cNvPicPr/>
          <p:nvPr/>
        </p:nvPicPr>
        <p:blipFill>
          <a:blip r:embed="rId12" cstate="print"/>
          <a:srcRect l="8929" t="5952" r="7589" b="6151"/>
          <a:stretch>
            <a:fillRect/>
          </a:stretch>
        </p:blipFill>
        <p:spPr bwMode="auto">
          <a:xfrm>
            <a:off x="26963370" y="18078450"/>
            <a:ext cx="4975860" cy="4297680"/>
          </a:xfrm>
          <a:prstGeom prst="rect">
            <a:avLst/>
          </a:prstGeom>
          <a:noFill/>
          <a:ln w="9525">
            <a:noFill/>
            <a:miter lim="800000"/>
            <a:headEnd/>
            <a:tailEnd/>
          </a:ln>
        </p:spPr>
      </p:pic>
      <p:sp>
        <p:nvSpPr>
          <p:cNvPr id="77" name="TextBox 76"/>
          <p:cNvSpPr txBox="1"/>
          <p:nvPr/>
        </p:nvSpPr>
        <p:spPr>
          <a:xfrm>
            <a:off x="33411235" y="19068153"/>
            <a:ext cx="3267635" cy="1477328"/>
          </a:xfrm>
          <a:prstGeom prst="rect">
            <a:avLst/>
          </a:prstGeom>
          <a:noFill/>
        </p:spPr>
        <p:txBody>
          <a:bodyPr wrap="square" rtlCol="0">
            <a:spAutoFit/>
          </a:bodyPr>
          <a:lstStyle/>
          <a:p>
            <a:r>
              <a:rPr lang="en-US" sz="3000" dirty="0" smtClean="0">
                <a:latin typeface="Corbel" pitchFamily="34" charset="0"/>
                <a:cs typeface="Helvetica" pitchFamily="-111" charset="0"/>
              </a:rPr>
              <a:t> Mother’s signaling</a:t>
            </a:r>
          </a:p>
          <a:p>
            <a:r>
              <a:rPr lang="en-US" sz="3000" dirty="0" smtClean="0">
                <a:latin typeface="Corbel" pitchFamily="34" charset="0"/>
                <a:cs typeface="Helvetica" pitchFamily="-111" charset="0"/>
              </a:rPr>
              <a:t>Baby’s cycle</a:t>
            </a:r>
          </a:p>
          <a:p>
            <a:r>
              <a:rPr lang="en-US" sz="3000" dirty="0" smtClean="0">
                <a:latin typeface="Corbel" pitchFamily="34" charset="0"/>
                <a:cs typeface="Helvetica" pitchFamily="-111" charset="0"/>
              </a:rPr>
              <a:t>Entrainment</a:t>
            </a:r>
          </a:p>
        </p:txBody>
      </p:sp>
      <p:cxnSp>
        <p:nvCxnSpPr>
          <p:cNvPr id="79" name="Straight Connector 78"/>
          <p:cNvCxnSpPr/>
          <p:nvPr/>
        </p:nvCxnSpPr>
        <p:spPr>
          <a:xfrm>
            <a:off x="32484060" y="19286220"/>
            <a:ext cx="742950" cy="0"/>
          </a:xfrm>
          <a:prstGeom prst="line">
            <a:avLst/>
          </a:prstGeom>
          <a:ln w="76200">
            <a:solidFill>
              <a:schemeClr val="tx1"/>
            </a:solidFill>
          </a:ln>
        </p:spPr>
        <p:style>
          <a:lnRef idx="1">
            <a:schemeClr val="accent4"/>
          </a:lnRef>
          <a:fillRef idx="0">
            <a:schemeClr val="accent4"/>
          </a:fillRef>
          <a:effectRef idx="0">
            <a:schemeClr val="accent4"/>
          </a:effectRef>
          <a:fontRef idx="minor">
            <a:schemeClr val="tx1"/>
          </a:fontRef>
        </p:style>
      </p:cxnSp>
      <p:cxnSp>
        <p:nvCxnSpPr>
          <p:cNvPr id="80" name="Straight Connector 79"/>
          <p:cNvCxnSpPr/>
          <p:nvPr/>
        </p:nvCxnSpPr>
        <p:spPr>
          <a:xfrm>
            <a:off x="32548830" y="19792950"/>
            <a:ext cx="742950" cy="0"/>
          </a:xfrm>
          <a:prstGeom prst="line">
            <a:avLst/>
          </a:prstGeom>
          <a:ln w="76200">
            <a:solidFill>
              <a:srgbClr val="FF3300"/>
            </a:solidFill>
          </a:ln>
        </p:spPr>
        <p:style>
          <a:lnRef idx="1">
            <a:schemeClr val="accent4"/>
          </a:lnRef>
          <a:fillRef idx="0">
            <a:schemeClr val="accent4"/>
          </a:fillRef>
          <a:effectRef idx="0">
            <a:schemeClr val="accent4"/>
          </a:effectRef>
          <a:fontRef idx="minor">
            <a:schemeClr val="tx1"/>
          </a:fontRef>
        </p:style>
      </p:cxnSp>
      <p:cxnSp>
        <p:nvCxnSpPr>
          <p:cNvPr id="81" name="Straight Connector 80"/>
          <p:cNvCxnSpPr/>
          <p:nvPr/>
        </p:nvCxnSpPr>
        <p:spPr>
          <a:xfrm>
            <a:off x="32583120" y="20295870"/>
            <a:ext cx="742950" cy="0"/>
          </a:xfrm>
          <a:prstGeom prst="line">
            <a:avLst/>
          </a:prstGeom>
          <a:ln w="76200">
            <a:solidFill>
              <a:srgbClr val="6666FF"/>
            </a:solidFill>
          </a:ln>
        </p:spPr>
        <p:style>
          <a:lnRef idx="1">
            <a:schemeClr val="accent4"/>
          </a:lnRef>
          <a:fillRef idx="0">
            <a:schemeClr val="accent4"/>
          </a:fillRef>
          <a:effectRef idx="0">
            <a:schemeClr val="accent4"/>
          </a:effectRef>
          <a:fontRef idx="minor">
            <a:schemeClr val="tx1"/>
          </a:fontRef>
        </p:style>
      </p:cxnSp>
      <p:sp>
        <p:nvSpPr>
          <p:cNvPr id="83" name="TextBox 82"/>
          <p:cNvSpPr txBox="1"/>
          <p:nvPr/>
        </p:nvSpPr>
        <p:spPr>
          <a:xfrm>
            <a:off x="26456640" y="22729563"/>
            <a:ext cx="10576560" cy="1015663"/>
          </a:xfrm>
          <a:prstGeom prst="rect">
            <a:avLst/>
          </a:prstGeom>
          <a:noFill/>
        </p:spPr>
        <p:txBody>
          <a:bodyPr wrap="square" rtlCol="0">
            <a:spAutoFit/>
          </a:bodyPr>
          <a:lstStyle/>
          <a:p>
            <a:r>
              <a:rPr lang="en-US" sz="3000" dirty="0" smtClean="0">
                <a:latin typeface="Corbel" pitchFamily="34" charset="0"/>
                <a:cs typeface="Helvetica" pitchFamily="-111" charset="0"/>
              </a:rPr>
              <a:t>The graph highlights how the mother’s signaling helps the infant’s cycle get regulated </a:t>
            </a:r>
          </a:p>
        </p:txBody>
      </p:sp>
      <p:pic>
        <p:nvPicPr>
          <p:cNvPr id="22" name="Picture 8"/>
          <p:cNvPicPr>
            <a:picLocks noChangeAspect="1" noChangeArrowheads="1"/>
          </p:cNvPicPr>
          <p:nvPr/>
        </p:nvPicPr>
        <p:blipFill>
          <a:blip r:embed="rId13"/>
          <a:srcRect l="39405" t="55905" r="39405" b="32476"/>
          <a:stretch>
            <a:fillRect/>
          </a:stretch>
        </p:blipFill>
        <p:spPr bwMode="auto">
          <a:xfrm>
            <a:off x="27503120" y="28751530"/>
            <a:ext cx="7848600" cy="2171700"/>
          </a:xfrm>
          <a:prstGeom prst="rect">
            <a:avLst/>
          </a:prstGeom>
          <a:noFill/>
          <a:ln w="9525">
            <a:noFill/>
            <a:miter lim="800000"/>
            <a:headEnd/>
            <a:tailEnd/>
          </a:ln>
        </p:spPr>
      </p:pic>
      <p:graphicFrame>
        <p:nvGraphicFramePr>
          <p:cNvPr id="84" name="Chart 83"/>
          <p:cNvGraphicFramePr/>
          <p:nvPr/>
        </p:nvGraphicFramePr>
        <p:xfrm>
          <a:off x="28696920" y="32704087"/>
          <a:ext cx="6644640" cy="5258753"/>
        </p:xfrm>
        <a:graphic>
          <a:graphicData uri="http://schemas.openxmlformats.org/drawingml/2006/chart">
            <c:chart xmlns:c="http://schemas.openxmlformats.org/drawingml/2006/chart" xmlns:r="http://schemas.openxmlformats.org/officeDocument/2006/relationships" r:id="rId14"/>
          </a:graphicData>
        </a:graphic>
      </p:graphicFrame>
      <p:sp>
        <p:nvSpPr>
          <p:cNvPr id="85" name="TextBox 84"/>
          <p:cNvSpPr txBox="1"/>
          <p:nvPr/>
        </p:nvSpPr>
        <p:spPr>
          <a:xfrm>
            <a:off x="27254200" y="37907333"/>
            <a:ext cx="9296400" cy="923330"/>
          </a:xfrm>
          <a:prstGeom prst="rect">
            <a:avLst/>
          </a:prstGeom>
          <a:noFill/>
        </p:spPr>
        <p:txBody>
          <a:bodyPr wrap="square" rtlCol="0">
            <a:spAutoFit/>
          </a:bodyPr>
          <a:lstStyle/>
          <a:p>
            <a:r>
              <a:rPr lang="en-US" sz="2700" dirty="0" smtClean="0">
                <a:latin typeface="Corbel" pitchFamily="34" charset="0"/>
                <a:cs typeface="Helvetica" pitchFamily="-111" charset="0"/>
              </a:rPr>
              <a:t>The graph is plotted in a way so that the data between 24-48 hours is replotted in the second line for 0-24 hours.  </a:t>
            </a:r>
          </a:p>
        </p:txBody>
      </p:sp>
      <p:pic>
        <p:nvPicPr>
          <p:cNvPr id="55" name="Picture 54"/>
          <p:cNvPicPr/>
          <p:nvPr/>
        </p:nvPicPr>
        <p:blipFill>
          <a:blip r:embed="rId15" cstate="print"/>
          <a:srcRect/>
          <a:stretch>
            <a:fillRect/>
          </a:stretch>
        </p:blipFill>
        <p:spPr bwMode="auto">
          <a:xfrm>
            <a:off x="965200" y="17289780"/>
            <a:ext cx="5080000" cy="3403600"/>
          </a:xfrm>
          <a:prstGeom prst="rect">
            <a:avLst/>
          </a:prstGeom>
          <a:noFill/>
          <a:ln w="9525">
            <a:noFill/>
            <a:miter lim="800000"/>
            <a:headEnd/>
            <a:tailEnd/>
          </a:ln>
        </p:spPr>
      </p:pic>
      <p:pic>
        <p:nvPicPr>
          <p:cNvPr id="56" name="Picture 55"/>
          <p:cNvPicPr>
            <a:picLocks noChangeAspect="1" noChangeArrowheads="1"/>
          </p:cNvPicPr>
          <p:nvPr/>
        </p:nvPicPr>
        <p:blipFill>
          <a:blip r:embed="rId16" cstate="print"/>
          <a:srcRect/>
          <a:stretch>
            <a:fillRect/>
          </a:stretch>
        </p:blipFill>
        <p:spPr bwMode="auto">
          <a:xfrm>
            <a:off x="6703060" y="17317720"/>
            <a:ext cx="5588000" cy="3337153"/>
          </a:xfrm>
          <a:prstGeom prst="rect">
            <a:avLst/>
          </a:prstGeom>
          <a:noFill/>
          <a:ln w="9525">
            <a:noFill/>
            <a:miter lim="800000"/>
            <a:headEnd/>
            <a:tailEnd/>
          </a:ln>
        </p:spPr>
      </p:pic>
      <p:pic>
        <p:nvPicPr>
          <p:cNvPr id="1027" name="Picture 3"/>
          <p:cNvPicPr>
            <a:picLocks noChangeAspect="1" noChangeArrowheads="1"/>
          </p:cNvPicPr>
          <p:nvPr/>
        </p:nvPicPr>
        <p:blipFill>
          <a:blip r:embed="rId17"/>
          <a:srcRect l="41270" t="31460" r="33968" b="24603"/>
          <a:stretch>
            <a:fillRect/>
          </a:stretch>
        </p:blipFill>
        <p:spPr bwMode="auto">
          <a:xfrm>
            <a:off x="1031238" y="20966430"/>
            <a:ext cx="4972051" cy="5213350"/>
          </a:xfrm>
          <a:prstGeom prst="rect">
            <a:avLst/>
          </a:prstGeom>
          <a:noFill/>
          <a:ln w="9525">
            <a:noFill/>
            <a:miter lim="800000"/>
            <a:headEnd/>
            <a:tailEnd/>
          </a:ln>
        </p:spPr>
      </p:pic>
      <p:sp>
        <p:nvSpPr>
          <p:cNvPr id="60" name="TextBox 59"/>
          <p:cNvSpPr txBox="1"/>
          <p:nvPr/>
        </p:nvSpPr>
        <p:spPr>
          <a:xfrm>
            <a:off x="6840294" y="21478613"/>
            <a:ext cx="4886885" cy="3323987"/>
          </a:xfrm>
          <a:prstGeom prst="rect">
            <a:avLst/>
          </a:prstGeom>
          <a:noFill/>
        </p:spPr>
        <p:txBody>
          <a:bodyPr wrap="square" rtlCol="0">
            <a:spAutoFit/>
          </a:bodyPr>
          <a:lstStyle/>
          <a:p>
            <a:r>
              <a:rPr lang="en-US" sz="3000" dirty="0" smtClean="0">
                <a:latin typeface="Corbel" pitchFamily="34" charset="0"/>
                <a:cs typeface="Helvetica" pitchFamily="-111" charset="0"/>
              </a:rPr>
              <a:t>The figures above are data from Dr. McKenna</a:t>
            </a:r>
            <a:r>
              <a:rPr lang="en-US" sz="3000" baseline="30000" dirty="0" smtClean="0">
                <a:latin typeface="Corbel" pitchFamily="34" charset="0"/>
                <a:cs typeface="Helvetica" pitchFamily="-111" charset="0"/>
              </a:rPr>
              <a:t>[2]</a:t>
            </a:r>
            <a:r>
              <a:rPr lang="en-US" sz="3000" dirty="0" smtClean="0">
                <a:latin typeface="Corbel" pitchFamily="34" charset="0"/>
                <a:cs typeface="Helvetica" pitchFamily="-111" charset="0"/>
              </a:rPr>
              <a:t> and Dr. Thoman</a:t>
            </a:r>
            <a:r>
              <a:rPr lang="en-US" sz="3000" baseline="30000" dirty="0" smtClean="0">
                <a:latin typeface="Corbel" pitchFamily="34" charset="0"/>
                <a:cs typeface="Helvetica" pitchFamily="-111" charset="0"/>
              </a:rPr>
              <a:t>[1]</a:t>
            </a:r>
            <a:r>
              <a:rPr lang="en-US" sz="3000" dirty="0" smtClean="0">
                <a:latin typeface="Corbel" pitchFamily="34" charset="0"/>
                <a:cs typeface="Helvetica" pitchFamily="-111" charset="0"/>
              </a:rPr>
              <a:t> respectively. The figure to the left is from Dr. </a:t>
            </a:r>
            <a:r>
              <a:rPr lang="en-US" sz="3000" dirty="0" err="1" smtClean="0">
                <a:latin typeface="Corbel" pitchFamily="34" charset="0"/>
                <a:cs typeface="Helvetica" pitchFamily="-111" charset="0"/>
              </a:rPr>
              <a:t>Scher’s</a:t>
            </a:r>
            <a:r>
              <a:rPr lang="en-US" sz="3000" dirty="0" smtClean="0">
                <a:latin typeface="Corbel" pitchFamily="34" charset="0"/>
                <a:cs typeface="Helvetica" pitchFamily="-111" charset="0"/>
              </a:rPr>
              <a:t> data</a:t>
            </a:r>
            <a:r>
              <a:rPr lang="en-US" sz="3000" baseline="30000" dirty="0" smtClean="0">
                <a:latin typeface="Corbel" pitchFamily="34" charset="0"/>
                <a:cs typeface="Helvetica" pitchFamily="-111" charset="0"/>
              </a:rPr>
              <a:t>[3]</a:t>
            </a:r>
            <a:r>
              <a:rPr lang="en-US" sz="3000" dirty="0" smtClean="0">
                <a:latin typeface="Corbel" pitchFamily="34" charset="0"/>
                <a:cs typeface="Helvetica" pitchFamily="-111" charset="0"/>
              </a:rPr>
              <a:t>. All of these measure the periods of active and quiet sleep.</a:t>
            </a:r>
          </a:p>
        </p:txBody>
      </p:sp>
      <p:pic>
        <p:nvPicPr>
          <p:cNvPr id="1026" name="Picture 2" descr="C:\Users\Prachi\AppData\Local\Temp\9ilgqfz6.tmp\HamelLogo_blue.jpg"/>
          <p:cNvPicPr>
            <a:picLocks noChangeAspect="1" noChangeArrowheads="1"/>
          </p:cNvPicPr>
          <p:nvPr/>
        </p:nvPicPr>
        <p:blipFill>
          <a:blip r:embed="rId18"/>
          <a:srcRect/>
          <a:stretch>
            <a:fillRect/>
          </a:stretch>
        </p:blipFill>
        <p:spPr bwMode="auto">
          <a:xfrm>
            <a:off x="38023800" y="3798570"/>
            <a:ext cx="9867900" cy="4201816"/>
          </a:xfrm>
          <a:prstGeom prst="rect">
            <a:avLst/>
          </a:prstGeom>
          <a:noFill/>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themeOverride>
</file>

<file path=docProps/app.xml><?xml version="1.0" encoding="utf-8"?>
<Properties xmlns="http://schemas.openxmlformats.org/officeDocument/2006/extended-properties" xmlns:vt="http://schemas.openxmlformats.org/officeDocument/2006/docPropsVTypes">
  <TotalTime>7557</TotalTime>
  <Words>777</Words>
  <Application>Microsoft Office PowerPoint</Application>
  <PresentationFormat>Custom</PresentationFormat>
  <Paragraphs>122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Slide 1</vt:lpstr>
    </vt:vector>
  </TitlesOfParts>
  <Company>Swarthmore College</Company>
  <LinksUpToDate>false</LinksUpToDate>
  <SharedDoc>false</SharedDoc>
  <HyperlinkBase>http://www.swarthmore.edu/NatSci/cpurrin1/posteradvice.htm</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 for scientific posters (Swarthmore College)</dc:title>
  <dc:creator>Colin Purrington</dc:creator>
  <dc:description>Suggestions and gripes to: cpurrin1@swarthmore.edu</dc:description>
  <cp:lastModifiedBy>Prachi</cp:lastModifiedBy>
  <cp:revision>548</cp:revision>
  <cp:lastPrinted>2009-04-08T18:36:54Z</cp:lastPrinted>
  <dcterms:created xsi:type="dcterms:W3CDTF">2009-07-23T17:37:26Z</dcterms:created>
  <dcterms:modified xsi:type="dcterms:W3CDTF">2013-04-18T15:29:00Z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wner">
    <vt:lpwstr>Colin Purrington</vt:lpwstr>
  </property>
</Properties>
</file>