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12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24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037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049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061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073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086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098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1397" autoAdjust="0"/>
    <p:restoredTop sz="93310" autoAdjust="0"/>
  </p:normalViewPr>
  <p:slideViewPr>
    <p:cSldViewPr>
      <p:cViewPr>
        <p:scale>
          <a:sx n="25" d="100"/>
          <a:sy n="25" d="100"/>
        </p:scale>
        <p:origin x="-1068" y="1446"/>
      </p:cViewPr>
      <p:guideLst>
        <p:guide orient="horz" pos="9216"/>
        <p:guide pos="1152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86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02D333-6439-4B01-879E-78BCDD9B8C2B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EC6943-999C-43CB-85B9-352AEF93FB2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5"/>
            <a:ext cx="31089600" cy="62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1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3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4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E208-30C0-43AD-95C3-0E07E155DA7E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1F5C2-6378-4A7A-93E8-E643925B8C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E208-30C0-43AD-95C3-0E07E155DA7E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1F5C2-6378-4A7A-93E8-E643925B8C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2401978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101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2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03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0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06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E208-30C0-43AD-95C3-0E07E155DA7E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1F5C2-6378-4A7A-93E8-E643925B8C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827522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827522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E208-30C0-43AD-95C3-0E07E155DA7E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1F5C2-6378-4A7A-93E8-E643925B8C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6"/>
            <a:ext cx="16160752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7"/>
            <a:ext cx="16160752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2" y="6549816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2" y="9279467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E208-30C0-43AD-95C3-0E07E155DA7E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1F5C2-6378-4A7A-93E8-E643925B8C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E208-30C0-43AD-95C3-0E07E155DA7E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1F5C2-6378-4A7A-93E8-E643925B8C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E208-30C0-43AD-95C3-0E07E155DA7E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1F5C2-6378-4A7A-93E8-E643925B8C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2" y="1165013"/>
            <a:ext cx="12033252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6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2" y="6123096"/>
            <a:ext cx="12033252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E208-30C0-43AD-95C3-0E07E155DA7E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1F5C2-6378-4A7A-93E8-E643925B8C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20482560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614507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2900642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E208-30C0-43AD-95C3-0E07E155DA7E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1F5C2-6378-4A7A-93E8-E643925B8C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E208-30C0-43AD-95C3-0E07E155DA7E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1F5C2-6378-4A7A-93E8-E643925B8C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171791"/>
            <a:ext cx="8229600" cy="2496650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171791"/>
            <a:ext cx="24079200" cy="249665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E208-30C0-43AD-95C3-0E07E155DA7E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1F5C2-6378-4A7A-93E8-E643925B8C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76202" tIns="188101" rIns="376202" bIns="18810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2"/>
            <a:ext cx="32918400" cy="19310775"/>
          </a:xfrm>
          <a:prstGeom prst="rect">
            <a:avLst/>
          </a:prstGeom>
        </p:spPr>
        <p:txBody>
          <a:bodyPr vert="horz" lIns="376202" tIns="188101" rIns="376202" bIns="18810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9E208-30C0-43AD-95C3-0E07E155DA7E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9"/>
            <a:ext cx="11582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1F5C2-6378-4A7A-93E8-E643925B8CC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762024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759" indent="-1410759" algn="l" defTabSz="3762024" rtl="0" eaLnBrk="1" latinLnBrk="0" hangingPunct="1">
        <a:spcBef>
          <a:spcPct val="20000"/>
        </a:spcBef>
        <a:buFont typeface="Arial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645" indent="-1175633" algn="l" defTabSz="3762024" rtl="0" eaLnBrk="1" latinLnBrk="0" hangingPunct="1">
        <a:spcBef>
          <a:spcPct val="20000"/>
        </a:spcBef>
        <a:buFont typeface="Arial" pitchFamily="34" charset="0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31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543" indent="-940506" algn="l" defTabSz="3762024" rtl="0" eaLnBrk="1" latinLnBrk="0" hangingPunct="1">
        <a:spcBef>
          <a:spcPct val="20000"/>
        </a:spcBef>
        <a:buFont typeface="Arial" pitchFamily="34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555" indent="-940506" algn="l" defTabSz="3762024" rtl="0" eaLnBrk="1" latinLnBrk="0" hangingPunct="1">
        <a:spcBef>
          <a:spcPct val="20000"/>
        </a:spcBef>
        <a:buFont typeface="Arial" pitchFamily="34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5567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6580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7592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8604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24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037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049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061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073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086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098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12039600" y="4419600"/>
            <a:ext cx="0" cy="24841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4688800" y="4724400"/>
            <a:ext cx="0" cy="24536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0" y="533400"/>
            <a:ext cx="36576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0" b="1" dirty="0" smtClean="0"/>
              <a:t>Robot Block Sorting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030200" y="4419600"/>
            <a:ext cx="105918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Design</a:t>
            </a:r>
            <a:endParaRPr 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5984200" y="4419600"/>
            <a:ext cx="105918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Implementation </a:t>
            </a:r>
            <a:endParaRPr lang="en-US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371600" y="6400800"/>
            <a:ext cx="10668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To develop code for a robot to semi-autonomously perform common </a:t>
            </a:r>
            <a:r>
              <a:rPr lang="en-US" sz="3600" dirty="0" smtClean="0"/>
              <a:t> number sorting </a:t>
            </a:r>
            <a:r>
              <a:rPr lang="en-US" sz="3600" dirty="0" smtClean="0"/>
              <a:t>algorithms on blocks </a:t>
            </a:r>
            <a:r>
              <a:rPr lang="en-US" sz="3600" dirty="0" smtClean="0"/>
              <a:t>that are</a:t>
            </a:r>
            <a:r>
              <a:rPr lang="en-US" sz="3600" dirty="0" smtClean="0"/>
              <a:t> assigned values by </a:t>
            </a:r>
            <a:r>
              <a:rPr lang="en-US" sz="3600" dirty="0" smtClean="0"/>
              <a:t>using a robotic arm and </a:t>
            </a:r>
            <a:r>
              <a:rPr lang="en-US" sz="3600" dirty="0" smtClean="0"/>
              <a:t>LIDAR.</a:t>
            </a:r>
            <a:endParaRPr lang="en-US" sz="3600" dirty="0"/>
          </a:p>
        </p:txBody>
      </p:sp>
      <p:sp>
        <p:nvSpPr>
          <p:cNvPr id="18" name="TextBox 17"/>
          <p:cNvSpPr txBox="1"/>
          <p:nvPr/>
        </p:nvSpPr>
        <p:spPr>
          <a:xfrm>
            <a:off x="1409700" y="17526000"/>
            <a:ext cx="10591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We were tasked to complete this project using the Robot Operating System (ROS) on a P3-DX robot equipped with a </a:t>
            </a:r>
            <a:r>
              <a:rPr lang="en-US" sz="3600" dirty="0" err="1" smtClean="0"/>
              <a:t>Cyton</a:t>
            </a:r>
            <a:r>
              <a:rPr lang="en-US" sz="3600" dirty="0" smtClean="0"/>
              <a:t> Gamma 300 arm and a SICK LMS-500 LIDAR</a:t>
            </a:r>
            <a:endParaRPr lang="en-US" sz="3600" dirty="0"/>
          </a:p>
        </p:txBody>
      </p:sp>
      <p:sp>
        <p:nvSpPr>
          <p:cNvPr id="20" name="TextBox 19"/>
          <p:cNvSpPr txBox="1"/>
          <p:nvPr/>
        </p:nvSpPr>
        <p:spPr>
          <a:xfrm>
            <a:off x="13001625" y="6400800"/>
            <a:ext cx="10591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Develop a 3 node ROS application that analyzes the world state, plans arm movements, and executes those movements to perform the desired sorting algorithm on the </a:t>
            </a:r>
            <a:r>
              <a:rPr lang="en-US" sz="3600" dirty="0" smtClean="0"/>
              <a:t>blocks. ROS is </a:t>
            </a:r>
            <a:r>
              <a:rPr lang="en-US" sz="3600" dirty="0" smtClean="0"/>
              <a:t>p</a:t>
            </a:r>
            <a:r>
              <a:rPr lang="en-US" sz="3600" dirty="0" smtClean="0"/>
              <a:t>rimarily being used for </a:t>
            </a:r>
            <a:r>
              <a:rPr lang="en-US" sz="3600" dirty="0" smtClean="0"/>
              <a:t>message passing between </a:t>
            </a:r>
            <a:r>
              <a:rPr lang="en-US" sz="3600" dirty="0" smtClean="0"/>
              <a:t>the </a:t>
            </a:r>
            <a:r>
              <a:rPr lang="en-US" sz="3600" dirty="0" smtClean="0"/>
              <a:t>nodes and for general structure.</a:t>
            </a:r>
            <a:endParaRPr lang="en-US" sz="36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2725400" y="10210800"/>
            <a:ext cx="365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The Nodes</a:t>
            </a:r>
            <a:endParaRPr lang="en-US" sz="4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13154025" y="17907000"/>
            <a:ext cx="10287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Arm Drivers: Uses </a:t>
            </a:r>
            <a:r>
              <a:rPr lang="en-US" sz="3600" dirty="0" err="1" smtClean="0"/>
              <a:t>ActinSE</a:t>
            </a:r>
            <a:r>
              <a:rPr lang="en-US" sz="3600" dirty="0" smtClean="0"/>
              <a:t> libraries from </a:t>
            </a:r>
            <a:r>
              <a:rPr lang="en-US" sz="3600" dirty="0" err="1" smtClean="0"/>
              <a:t>Robai</a:t>
            </a:r>
            <a:r>
              <a:rPr lang="en-US" sz="3600" dirty="0" smtClean="0"/>
              <a:t> to navigate the arm to goals received from Movement Planner </a:t>
            </a:r>
            <a:r>
              <a:rPr lang="en-US" sz="3600" dirty="0" smtClean="0"/>
              <a:t>node.</a:t>
            </a:r>
            <a:endParaRPr lang="en-US" sz="3600" dirty="0" smtClean="0"/>
          </a:p>
        </p:txBody>
      </p:sp>
      <p:sp>
        <p:nvSpPr>
          <p:cNvPr id="24" name="TextBox 23"/>
          <p:cNvSpPr txBox="1"/>
          <p:nvPr/>
        </p:nvSpPr>
        <p:spPr>
          <a:xfrm>
            <a:off x="13106400" y="14554200"/>
            <a:ext cx="10363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Movement Planner: Defines a series of </a:t>
            </a:r>
            <a:r>
              <a:rPr lang="en-US" sz="3600" dirty="0" smtClean="0"/>
              <a:t>actions</a:t>
            </a:r>
            <a:r>
              <a:rPr lang="en-US" sz="3600" dirty="0" smtClean="0"/>
              <a:t> </a:t>
            </a:r>
            <a:r>
              <a:rPr lang="en-US" sz="3600" dirty="0" smtClean="0"/>
              <a:t>that the arm will need to make </a:t>
            </a:r>
            <a:r>
              <a:rPr lang="en-US" sz="3600" dirty="0" smtClean="0"/>
              <a:t>in order to </a:t>
            </a:r>
            <a:r>
              <a:rPr lang="en-US" sz="3600" dirty="0" smtClean="0"/>
              <a:t>complete </a:t>
            </a:r>
            <a:r>
              <a:rPr lang="en-US" sz="3600" dirty="0" smtClean="0"/>
              <a:t>the sort. Handles </a:t>
            </a:r>
            <a:r>
              <a:rPr lang="en-US" sz="3600" dirty="0" smtClean="0"/>
              <a:t>errors </a:t>
            </a:r>
            <a:r>
              <a:rPr lang="en-US" sz="3600" dirty="0" smtClean="0"/>
              <a:t>and </a:t>
            </a:r>
            <a:r>
              <a:rPr lang="en-US" sz="3600" dirty="0" smtClean="0"/>
              <a:t>discrepancies between all nodes and attempts recovery if possible.</a:t>
            </a:r>
            <a:endParaRPr lang="en-US" sz="3600" dirty="0"/>
          </a:p>
        </p:txBody>
      </p:sp>
      <p:sp>
        <p:nvSpPr>
          <p:cNvPr id="25" name="TextBox 24"/>
          <p:cNvSpPr txBox="1"/>
          <p:nvPr/>
        </p:nvSpPr>
        <p:spPr>
          <a:xfrm>
            <a:off x="13115925" y="11658600"/>
            <a:ext cx="10363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World State Analyzer: Use the LIDAR to observe the current world state, analyze where blocks are located, and pass relevant information onto the </a:t>
            </a:r>
            <a:r>
              <a:rPr lang="en-US" sz="3600" dirty="0" smtClean="0"/>
              <a:t>planner.</a:t>
            </a:r>
            <a:endParaRPr lang="en-US" sz="3600" dirty="0"/>
          </a:p>
        </p:txBody>
      </p:sp>
      <p:sp>
        <p:nvSpPr>
          <p:cNvPr id="31" name="TextBox 30"/>
          <p:cNvSpPr txBox="1"/>
          <p:nvPr/>
        </p:nvSpPr>
        <p:spPr>
          <a:xfrm>
            <a:off x="26822400" y="28117800"/>
            <a:ext cx="944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000" b="1" dirty="0" smtClean="0"/>
              <a:t>Advised by: Wheeler </a:t>
            </a:r>
            <a:r>
              <a:rPr lang="en-US" sz="4000" b="1" dirty="0" err="1" smtClean="0"/>
              <a:t>Ruml</a:t>
            </a:r>
            <a:r>
              <a:rPr lang="en-US" sz="4000" b="1" dirty="0" smtClean="0"/>
              <a:t> and Scott </a:t>
            </a:r>
            <a:r>
              <a:rPr lang="en-US" sz="4000" b="1" dirty="0" err="1" smtClean="0"/>
              <a:t>Kiesel</a:t>
            </a:r>
            <a:endParaRPr lang="en-US" sz="40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1143000" y="4419600"/>
            <a:ext cx="105918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Objective</a:t>
            </a:r>
            <a:endParaRPr lang="en-US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13525500" y="2438400"/>
            <a:ext cx="952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Al</a:t>
            </a:r>
            <a:r>
              <a:rPr lang="en-US" sz="3600" b="1" dirty="0" smtClean="0"/>
              <a:t>ex </a:t>
            </a:r>
            <a:r>
              <a:rPr lang="en-US" sz="3600" b="1" dirty="0" smtClean="0"/>
              <a:t>Schwartz, Tyler Janowski, William Breen</a:t>
            </a:r>
            <a:endParaRPr lang="en-US" sz="36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914400" y="20802600"/>
            <a:ext cx="365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ROS</a:t>
            </a:r>
            <a:endParaRPr lang="en-US" sz="4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1790700" y="22174200"/>
            <a:ext cx="9829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 smtClean="0"/>
              <a:t>ROS (Robot Operating System) provides libraries and tools to help software developers create robot applications. It provides hardware abstraction, device drivers, libraries, </a:t>
            </a:r>
            <a:r>
              <a:rPr lang="en-US" sz="3600" i="1" dirty="0" err="1" smtClean="0"/>
              <a:t>visualizers</a:t>
            </a:r>
            <a:r>
              <a:rPr lang="en-US" sz="3600" i="1" dirty="0" smtClean="0"/>
              <a:t>, message-passing, package management, and more </a:t>
            </a:r>
          </a:p>
          <a:p>
            <a:r>
              <a:rPr lang="en-US" sz="3600" i="1" dirty="0" smtClean="0"/>
              <a:t>-</a:t>
            </a:r>
            <a:r>
              <a:rPr lang="en-US" sz="3600" dirty="0" err="1" smtClean="0"/>
              <a:t>ROS.org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40" name="TextBox 39"/>
          <p:cNvSpPr txBox="1"/>
          <p:nvPr/>
        </p:nvSpPr>
        <p:spPr>
          <a:xfrm>
            <a:off x="26136600" y="6400800"/>
            <a:ext cx="9372600" cy="12834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Filter: The service takes in LIDAR </a:t>
            </a:r>
            <a:r>
              <a:rPr lang="en-US" sz="3600" dirty="0" err="1" smtClean="0"/>
              <a:t>laserscan</a:t>
            </a:r>
            <a:r>
              <a:rPr lang="en-US" sz="3600" dirty="0" smtClean="0"/>
              <a:t> data and returns a list of all the moveable objects. It achieves this by filtering through the data and grouping together points in a 2D map which are close together within </a:t>
            </a:r>
            <a:r>
              <a:rPr lang="en-US" sz="3600" dirty="0" smtClean="0"/>
              <a:t>the range </a:t>
            </a:r>
            <a:r>
              <a:rPr lang="en-US" sz="3600" dirty="0" smtClean="0"/>
              <a:t>of the </a:t>
            </a:r>
            <a:r>
              <a:rPr lang="en-US" sz="3600" dirty="0" smtClean="0"/>
              <a:t>arm.</a:t>
            </a:r>
            <a:endParaRPr lang="en-US" sz="3600" dirty="0" smtClean="0"/>
          </a:p>
          <a:p>
            <a:endParaRPr lang="en-US" sz="3600" dirty="0" smtClean="0"/>
          </a:p>
          <a:p>
            <a:r>
              <a:rPr lang="en-US" sz="3600" dirty="0" smtClean="0"/>
              <a:t>Movement Planner: Observes the world state from the filter, performs a virtual sort on the </a:t>
            </a:r>
            <a:r>
              <a:rPr lang="en-US" sz="3600" dirty="0" smtClean="0"/>
              <a:t>blocks </a:t>
            </a:r>
            <a:r>
              <a:rPr lang="en-US" sz="3600" dirty="0" smtClean="0"/>
              <a:t>and </a:t>
            </a:r>
            <a:r>
              <a:rPr lang="en-US" sz="3600" dirty="0" smtClean="0"/>
              <a:t>makes </a:t>
            </a:r>
            <a:r>
              <a:rPr lang="en-US" sz="3600" dirty="0" smtClean="0"/>
              <a:t>a queue of goal states for the arm. These are sent until </a:t>
            </a:r>
            <a:r>
              <a:rPr lang="en-US" sz="3600" dirty="0" smtClean="0"/>
              <a:t>an expected change in the world state</a:t>
            </a:r>
            <a:r>
              <a:rPr lang="en-US" sz="3600" dirty="0" smtClean="0"/>
              <a:t> occurs, then </a:t>
            </a:r>
            <a:r>
              <a:rPr lang="en-US" sz="3600" dirty="0" smtClean="0"/>
              <a:t>new filter data is </a:t>
            </a:r>
            <a:r>
              <a:rPr lang="en-US" sz="3600" dirty="0" smtClean="0"/>
              <a:t>observed</a:t>
            </a:r>
            <a:r>
              <a:rPr lang="en-US" sz="3600" dirty="0" smtClean="0"/>
              <a:t>. </a:t>
            </a:r>
            <a:r>
              <a:rPr lang="en-US" sz="3600" dirty="0" smtClean="0"/>
              <a:t>If an error occurs in either </a:t>
            </a:r>
            <a:r>
              <a:rPr lang="en-US" sz="3600" dirty="0" smtClean="0"/>
              <a:t>node </a:t>
            </a:r>
            <a:r>
              <a:rPr lang="en-US" sz="3600" dirty="0" smtClean="0"/>
              <a:t>or if the virtual state </a:t>
            </a:r>
            <a:r>
              <a:rPr lang="en-US" sz="3600" dirty="0" smtClean="0"/>
              <a:t>of the blocks does </a:t>
            </a:r>
            <a:r>
              <a:rPr lang="en-US" sz="3600" dirty="0" smtClean="0"/>
              <a:t>not match the actual state </a:t>
            </a:r>
            <a:r>
              <a:rPr lang="en-US" sz="3600" dirty="0" smtClean="0"/>
              <a:t>appropriate </a:t>
            </a:r>
            <a:r>
              <a:rPr lang="en-US" sz="3600" dirty="0" smtClean="0"/>
              <a:t>actions are taken. </a:t>
            </a:r>
          </a:p>
          <a:p>
            <a:endParaRPr lang="en-US" sz="3600" dirty="0" smtClean="0"/>
          </a:p>
          <a:p>
            <a:r>
              <a:rPr lang="en-US" sz="3600" dirty="0" smtClean="0"/>
              <a:t>Arm:  The driver </a:t>
            </a:r>
            <a:r>
              <a:rPr lang="en-US" sz="3600" dirty="0" smtClean="0"/>
              <a:t>features </a:t>
            </a:r>
            <a:r>
              <a:rPr lang="en-US" sz="3600" dirty="0" smtClean="0"/>
              <a:t>movement to </a:t>
            </a:r>
            <a:r>
              <a:rPr lang="en-US" sz="3600" dirty="0" smtClean="0"/>
              <a:t>a safe </a:t>
            </a:r>
            <a:r>
              <a:rPr lang="en-US" sz="3600" dirty="0" smtClean="0"/>
              <a:t>state for the arm, the ability to open and close the gripper, the ability to move to an XYZ coordinate, and basic orientation </a:t>
            </a:r>
            <a:r>
              <a:rPr lang="en-US" sz="3600" dirty="0" smtClean="0"/>
              <a:t>control. It sends an </a:t>
            </a:r>
            <a:r>
              <a:rPr lang="en-US" sz="3600" dirty="0" smtClean="0"/>
              <a:t>error if a goal is </a:t>
            </a:r>
            <a:r>
              <a:rPr lang="en-US" sz="3600" dirty="0" smtClean="0"/>
              <a:t>un</a:t>
            </a:r>
            <a:r>
              <a:rPr lang="en-US" sz="3600" dirty="0" smtClean="0"/>
              <a:t>able </a:t>
            </a:r>
            <a:r>
              <a:rPr lang="en-US" sz="3600" dirty="0" smtClean="0"/>
              <a:t>to be accomplished.</a:t>
            </a:r>
          </a:p>
          <a:p>
            <a:endParaRPr lang="en-US" sz="3600" dirty="0" smtClean="0"/>
          </a:p>
          <a:p>
            <a:endParaRPr lang="en-US" sz="3600" dirty="0" smtClean="0"/>
          </a:p>
        </p:txBody>
      </p:sp>
      <p:sp>
        <p:nvSpPr>
          <p:cNvPr id="42" name="TextBox 41"/>
          <p:cNvSpPr txBox="1"/>
          <p:nvPr/>
        </p:nvSpPr>
        <p:spPr>
          <a:xfrm>
            <a:off x="25450800" y="19812000"/>
            <a:ext cx="9448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Results</a:t>
            </a:r>
          </a:p>
        </p:txBody>
      </p:sp>
      <p:pic>
        <p:nvPicPr>
          <p:cNvPr id="1026" name="Picture 2" descr="C:\Users\TYLERJ~1\AppData\Local\Temp\Untitled drawing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73000" y="20878800"/>
            <a:ext cx="11449050" cy="6810375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26670000" y="21107400"/>
            <a:ext cx="8305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Each node has been unit tested and can complete </a:t>
            </a:r>
            <a:r>
              <a:rPr lang="en-US" sz="3600" dirty="0" smtClean="0"/>
              <a:t>its</a:t>
            </a:r>
            <a:r>
              <a:rPr lang="en-US" sz="3600" dirty="0" smtClean="0"/>
              <a:t> </a:t>
            </a:r>
            <a:r>
              <a:rPr lang="en-US" sz="3600" dirty="0" smtClean="0"/>
              <a:t>intended </a:t>
            </a:r>
            <a:r>
              <a:rPr lang="en-US" sz="3600" dirty="0" smtClean="0"/>
              <a:t>objective.</a:t>
            </a:r>
          </a:p>
          <a:p>
            <a:endParaRPr lang="en-US" sz="3600" dirty="0" smtClean="0"/>
          </a:p>
          <a:p>
            <a:r>
              <a:rPr lang="en-US" sz="3600" dirty="0" smtClean="0"/>
              <a:t>Integration has been implemented, but not tested thoroughly enough to create a fully working product.</a:t>
            </a:r>
            <a:endParaRPr lang="en-US" sz="3600" dirty="0" smtClean="0"/>
          </a:p>
        </p:txBody>
      </p:sp>
      <p:pic>
        <p:nvPicPr>
          <p:cNvPr id="2" name="Picture 2" descr="C:\Users\TYLERJ~1\AppData\Local\Temp\robo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8839200"/>
            <a:ext cx="5553193" cy="8342315"/>
          </a:xfrm>
          <a:prstGeom prst="rect">
            <a:avLst/>
          </a:prstGeom>
          <a:noFill/>
        </p:spPr>
      </p:pic>
      <p:pic>
        <p:nvPicPr>
          <p:cNvPr id="1027" name="Picture 3" descr="C:\Users\TYLERJ~1\AppData\Local\Temp\ai_decal_fina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4000" y="609600"/>
            <a:ext cx="7574180" cy="28947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453</Words>
  <Application>Microsoft Office PowerPoint</Application>
  <PresentationFormat>Custom</PresentationFormat>
  <Paragraphs>25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Tyler Janowski</dc:creator>
  <cp:lastModifiedBy>Tyler Janowski</cp:lastModifiedBy>
  <cp:revision>27</cp:revision>
  <dcterms:created xsi:type="dcterms:W3CDTF">2013-04-11T19:04:11Z</dcterms:created>
  <dcterms:modified xsi:type="dcterms:W3CDTF">2013-04-22T15:48:38Z</dcterms:modified>
</cp:coreProperties>
</file>